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74" r:id="rId6"/>
    <p:sldId id="259" r:id="rId7"/>
    <p:sldId id="275" r:id="rId8"/>
    <p:sldId id="260" r:id="rId9"/>
    <p:sldId id="272" r:id="rId10"/>
    <p:sldId id="261" r:id="rId11"/>
    <p:sldId id="271" r:id="rId12"/>
    <p:sldId id="262" r:id="rId13"/>
    <p:sldId id="273" r:id="rId14"/>
    <p:sldId id="264" r:id="rId15"/>
    <p:sldId id="266" r:id="rId16"/>
    <p:sldId id="267" r:id="rId17"/>
    <p:sldId id="268" r:id="rId18"/>
    <p:sldId id="270" r:id="rId1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1" d="100"/>
          <a:sy n="111" d="100"/>
        </p:scale>
        <p:origin x="-149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5F3F-613D-4151-BF5D-EC8EF7DFA9C7}" type="datetimeFigureOut">
              <a:rPr lang="es-CO" smtClean="0"/>
              <a:pPr/>
              <a:t>30/09/2015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226BF-7BB0-4843-9496-7143A5CF674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5F3F-613D-4151-BF5D-EC8EF7DFA9C7}" type="datetimeFigureOut">
              <a:rPr lang="es-CO" smtClean="0"/>
              <a:pPr/>
              <a:t>30/09/2015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226BF-7BB0-4843-9496-7143A5CF674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5F3F-613D-4151-BF5D-EC8EF7DFA9C7}" type="datetimeFigureOut">
              <a:rPr lang="es-CO" smtClean="0"/>
              <a:pPr/>
              <a:t>30/09/2015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226BF-7BB0-4843-9496-7143A5CF674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5F3F-613D-4151-BF5D-EC8EF7DFA9C7}" type="datetimeFigureOut">
              <a:rPr lang="es-CO" smtClean="0"/>
              <a:pPr/>
              <a:t>30/09/2015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226BF-7BB0-4843-9496-7143A5CF674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5F3F-613D-4151-BF5D-EC8EF7DFA9C7}" type="datetimeFigureOut">
              <a:rPr lang="es-CO" smtClean="0"/>
              <a:pPr/>
              <a:t>30/09/2015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226BF-7BB0-4843-9496-7143A5CF674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5F3F-613D-4151-BF5D-EC8EF7DFA9C7}" type="datetimeFigureOut">
              <a:rPr lang="es-CO" smtClean="0"/>
              <a:pPr/>
              <a:t>30/09/2015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226BF-7BB0-4843-9496-7143A5CF674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5F3F-613D-4151-BF5D-EC8EF7DFA9C7}" type="datetimeFigureOut">
              <a:rPr lang="es-CO" smtClean="0"/>
              <a:pPr/>
              <a:t>30/09/2015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226BF-7BB0-4843-9496-7143A5CF674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5F3F-613D-4151-BF5D-EC8EF7DFA9C7}" type="datetimeFigureOut">
              <a:rPr lang="es-CO" smtClean="0"/>
              <a:pPr/>
              <a:t>30/09/2015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226BF-7BB0-4843-9496-7143A5CF674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5F3F-613D-4151-BF5D-EC8EF7DFA9C7}" type="datetimeFigureOut">
              <a:rPr lang="es-CO" smtClean="0"/>
              <a:pPr/>
              <a:t>30/09/2015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226BF-7BB0-4843-9496-7143A5CF674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5F3F-613D-4151-BF5D-EC8EF7DFA9C7}" type="datetimeFigureOut">
              <a:rPr lang="es-CO" smtClean="0"/>
              <a:pPr/>
              <a:t>30/09/2015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226BF-7BB0-4843-9496-7143A5CF674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5F3F-613D-4151-BF5D-EC8EF7DFA9C7}" type="datetimeFigureOut">
              <a:rPr lang="es-CO" smtClean="0"/>
              <a:pPr/>
              <a:t>30/09/2015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226BF-7BB0-4843-9496-7143A5CF674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55F3F-613D-4151-BF5D-EC8EF7DFA9C7}" type="datetimeFigureOut">
              <a:rPr lang="es-CO" smtClean="0"/>
              <a:pPr/>
              <a:t>30/09/2015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226BF-7BB0-4843-9496-7143A5CF674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500042"/>
            <a:ext cx="2143140" cy="1285884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1214414" y="2143117"/>
            <a:ext cx="721523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dirty="0">
                <a:solidFill>
                  <a:srgbClr val="00B050"/>
                </a:solidFill>
                <a:latin typeface="Comic Sans MS" pitchFamily="66" charset="0"/>
              </a:rPr>
              <a:t>PROGRAMA DE FORMACIÓN </a:t>
            </a:r>
            <a:r>
              <a:rPr lang="es-ES" sz="3600" dirty="0" smtClean="0">
                <a:solidFill>
                  <a:srgbClr val="00B050"/>
                </a:solidFill>
                <a:latin typeface="Comic Sans MS" pitchFamily="66" charset="0"/>
              </a:rPr>
              <a:t>COMPLEMENTARIA</a:t>
            </a:r>
          </a:p>
          <a:p>
            <a:pPr algn="ctr"/>
            <a:endParaRPr lang="es-ES" sz="3600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algn="ctr"/>
            <a:r>
              <a:rPr lang="es-ES" sz="3600" dirty="0" smtClean="0">
                <a:solidFill>
                  <a:srgbClr val="FF0000"/>
                </a:solidFill>
                <a:latin typeface="Comic Sans MS" pitchFamily="66" charset="0"/>
              </a:rPr>
              <a:t>RESULTADOS DE LA PRUEBAS SABER PRO </a:t>
            </a:r>
          </a:p>
          <a:p>
            <a:pPr algn="ctr"/>
            <a:r>
              <a:rPr lang="es-ES" sz="3600" dirty="0" smtClean="0">
                <a:solidFill>
                  <a:srgbClr val="FF0000"/>
                </a:solidFill>
                <a:latin typeface="Comic Sans MS" pitchFamily="66" charset="0"/>
              </a:rPr>
              <a:t>2011-2012-2013-2014</a:t>
            </a:r>
            <a:endParaRPr lang="es-CO" sz="3600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149" y="20576"/>
            <a:ext cx="1078807" cy="960152"/>
          </a:xfrm>
          <a:prstGeom prst="rect">
            <a:avLst/>
          </a:prstGeom>
          <a:noFill/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2483768" y="142852"/>
            <a:ext cx="6262464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LA PEDAGOGÍA, NUESTRA RAZÓN DE SER</a:t>
            </a:r>
            <a:endParaRPr lang="es-CO" sz="2800" b="1" dirty="0">
              <a:solidFill>
                <a:sysClr val="windowText" lastClr="000000"/>
              </a:solidFill>
            </a:endParaRPr>
          </a:p>
        </p:txBody>
      </p:sp>
      <p:grpSp>
        <p:nvGrpSpPr>
          <p:cNvPr id="2" name="6 Grupo"/>
          <p:cNvGrpSpPr/>
          <p:nvPr/>
        </p:nvGrpSpPr>
        <p:grpSpPr>
          <a:xfrm>
            <a:off x="2843808" y="1001736"/>
            <a:ext cx="3312368" cy="758175"/>
            <a:chOff x="232939" y="2538840"/>
            <a:chExt cx="1788897" cy="1901676"/>
          </a:xfrm>
        </p:grpSpPr>
        <p:sp>
          <p:nvSpPr>
            <p:cNvPr id="8" name="7 Rectángulo"/>
            <p:cNvSpPr/>
            <p:nvPr/>
          </p:nvSpPr>
          <p:spPr>
            <a:xfrm>
              <a:off x="232939" y="2541904"/>
              <a:ext cx="1788897" cy="1898612"/>
            </a:xfrm>
            <a:prstGeom prst="rect">
              <a:avLst/>
            </a:prstGeom>
            <a:solidFill>
              <a:schemeClr val="accent3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8 Rectángulo"/>
            <p:cNvSpPr/>
            <p:nvPr/>
          </p:nvSpPr>
          <p:spPr>
            <a:xfrm>
              <a:off x="232939" y="2538840"/>
              <a:ext cx="1788897" cy="18986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6350" rIns="2540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200" b="1" kern="1200" dirty="0" smtClean="0">
                  <a:latin typeface="Arial Narrow" panose="020B0606020202030204" pitchFamily="34" charset="0"/>
                </a:rPr>
                <a:t>D.01.01.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200" b="1" kern="1200" dirty="0" smtClean="0">
                  <a:latin typeface="Arial Narrow" panose="020B0606020202030204" pitchFamily="34" charset="0"/>
                </a:rPr>
                <a:t>ANÁLISIS Y USO DE LOS RESULTADOS DE LAS EVALUACIONES DE ESTUDIANTES</a:t>
              </a:r>
              <a:endParaRPr lang="es-CO" sz="1200" b="1" kern="1200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3" name="2 Flecha arriba"/>
          <p:cNvSpPr/>
          <p:nvPr/>
        </p:nvSpPr>
        <p:spPr>
          <a:xfrm>
            <a:off x="7550141" y="1192199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782318"/>
              </p:ext>
            </p:extLst>
          </p:nvPr>
        </p:nvGraphicFramePr>
        <p:xfrm>
          <a:off x="179512" y="1988840"/>
          <a:ext cx="7272808" cy="1026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49282"/>
                <a:gridCol w="1333198"/>
                <a:gridCol w="892296"/>
                <a:gridCol w="892296"/>
                <a:gridCol w="1109592"/>
                <a:gridCol w="1296144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endParaRPr lang="es-CO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INGLÉS</a:t>
                      </a:r>
                      <a:endParaRPr lang="es-CO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s-CO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 DE ESTUDIANTES </a:t>
                      </a:r>
                      <a:endParaRPr lang="es-CO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151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CO" sz="1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274</a:t>
                      </a:r>
                      <a:endParaRPr lang="es-CO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229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536860"/>
              </p:ext>
            </p:extLst>
          </p:nvPr>
        </p:nvGraphicFramePr>
        <p:xfrm>
          <a:off x="179513" y="3734465"/>
          <a:ext cx="8460939" cy="2402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40104"/>
                <a:gridCol w="1166367"/>
                <a:gridCol w="666222"/>
                <a:gridCol w="656597"/>
                <a:gridCol w="1167284"/>
                <a:gridCol w="729553"/>
                <a:gridCol w="1167284"/>
                <a:gridCol w="656597"/>
                <a:gridCol w="1310931"/>
              </a:tblGrid>
              <a:tr h="370840">
                <a:tc rowSpan="6">
                  <a:txBody>
                    <a:bodyPr/>
                    <a:lstStyle/>
                    <a:p>
                      <a:endParaRPr lang="es-CO" sz="1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CO" sz="1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CO" sz="1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CO" sz="1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NIVELES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 2011</a:t>
                      </a:r>
                    </a:p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 2012</a:t>
                      </a:r>
                    </a:p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COMPARATIVO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 2013</a:t>
                      </a:r>
                    </a:p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COMPARATIVO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 2014</a:t>
                      </a:r>
                    </a:p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COMPARATIVO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A-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50,4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0,0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latin typeface="+mn-lt"/>
                        </a:rPr>
                        <a:t>43,8</a:t>
                      </a:r>
                      <a:endParaRPr lang="es-CO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37,1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A1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33,1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43,0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latin typeface="+mn-lt"/>
                        </a:rPr>
                        <a:t>42,3</a:t>
                      </a:r>
                      <a:endParaRPr lang="es-CO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53,3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A2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14,9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44,4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11,7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7,0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B1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1,6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9,3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2,2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2,6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B2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0,0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3,3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0,0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0,0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18 Flecha arriba"/>
          <p:cNvSpPr/>
          <p:nvPr/>
        </p:nvSpPr>
        <p:spPr>
          <a:xfrm rot="10800000">
            <a:off x="8388424" y="1192199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22 CuadroTexto"/>
          <p:cNvSpPr txBox="1"/>
          <p:nvPr/>
        </p:nvSpPr>
        <p:spPr>
          <a:xfrm>
            <a:off x="8047540" y="1636618"/>
            <a:ext cx="916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900" dirty="0" smtClean="0"/>
              <a:t>REPRESENTA  DISMINUCIÓN</a:t>
            </a:r>
            <a:endParaRPr lang="es-CO" sz="900" dirty="0"/>
          </a:p>
        </p:txBody>
      </p:sp>
      <p:sp>
        <p:nvSpPr>
          <p:cNvPr id="24" name="23 CuadroTexto"/>
          <p:cNvSpPr txBox="1"/>
          <p:nvPr/>
        </p:nvSpPr>
        <p:spPr>
          <a:xfrm>
            <a:off x="7232899" y="1628800"/>
            <a:ext cx="795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900" dirty="0" smtClean="0"/>
              <a:t>REPRESENTA MEJORA</a:t>
            </a:r>
            <a:endParaRPr lang="es-CO" sz="900" dirty="0"/>
          </a:p>
        </p:txBody>
      </p:sp>
      <p:sp>
        <p:nvSpPr>
          <p:cNvPr id="28" name="27 Flecha arriba"/>
          <p:cNvSpPr/>
          <p:nvPr/>
        </p:nvSpPr>
        <p:spPr>
          <a:xfrm>
            <a:off x="4071934" y="4714884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1" name="30 Flecha arriba"/>
          <p:cNvSpPr/>
          <p:nvPr/>
        </p:nvSpPr>
        <p:spPr>
          <a:xfrm rot="10800000">
            <a:off x="5929322" y="4643446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38 Flecha arriba"/>
          <p:cNvSpPr/>
          <p:nvPr/>
        </p:nvSpPr>
        <p:spPr>
          <a:xfrm rot="10800000">
            <a:off x="5929322" y="5786454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39 Flecha arriba"/>
          <p:cNvSpPr/>
          <p:nvPr/>
        </p:nvSpPr>
        <p:spPr>
          <a:xfrm>
            <a:off x="7858148" y="4286256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1" name="40 Flecha arriba"/>
          <p:cNvSpPr/>
          <p:nvPr/>
        </p:nvSpPr>
        <p:spPr>
          <a:xfrm>
            <a:off x="7858148" y="4643446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2" name="41 Flecha arriba"/>
          <p:cNvSpPr/>
          <p:nvPr/>
        </p:nvSpPr>
        <p:spPr>
          <a:xfrm rot="10800000">
            <a:off x="7858148" y="5072074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4" name="33 Flecha arriba"/>
          <p:cNvSpPr/>
          <p:nvPr/>
        </p:nvSpPr>
        <p:spPr>
          <a:xfrm>
            <a:off x="4071934" y="4286256"/>
            <a:ext cx="227045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36 Flecha arriba"/>
          <p:cNvSpPr/>
          <p:nvPr/>
        </p:nvSpPr>
        <p:spPr>
          <a:xfrm>
            <a:off x="4071934" y="5072074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3" name="42 Flecha arriba"/>
          <p:cNvSpPr/>
          <p:nvPr/>
        </p:nvSpPr>
        <p:spPr>
          <a:xfrm>
            <a:off x="4071934" y="5429264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4" name="43 Flecha arriba"/>
          <p:cNvSpPr/>
          <p:nvPr/>
        </p:nvSpPr>
        <p:spPr>
          <a:xfrm>
            <a:off x="4071934" y="5786454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5" name="44 Flecha arriba"/>
          <p:cNvSpPr/>
          <p:nvPr/>
        </p:nvSpPr>
        <p:spPr>
          <a:xfrm rot="10800000">
            <a:off x="5929322" y="4286256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45 Flecha arriba"/>
          <p:cNvSpPr/>
          <p:nvPr/>
        </p:nvSpPr>
        <p:spPr>
          <a:xfrm rot="10800000">
            <a:off x="5929322" y="5072074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7" name="46 Flecha arriba"/>
          <p:cNvSpPr/>
          <p:nvPr/>
        </p:nvSpPr>
        <p:spPr>
          <a:xfrm rot="10800000">
            <a:off x="5929322" y="5429264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8" name="47 Flecha arriba"/>
          <p:cNvSpPr/>
          <p:nvPr/>
        </p:nvSpPr>
        <p:spPr>
          <a:xfrm>
            <a:off x="7858148" y="5429264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9" name="48 Igual que"/>
          <p:cNvSpPr/>
          <p:nvPr/>
        </p:nvSpPr>
        <p:spPr>
          <a:xfrm>
            <a:off x="7715272" y="5786454"/>
            <a:ext cx="571504" cy="35719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0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ESTUDIANTES EN EL NIVEL B1 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s-CO" dirty="0" smtClean="0"/>
              <a:t>CORREA NISPERUZA ADRIANA CECILIA </a:t>
            </a:r>
          </a:p>
          <a:p>
            <a:pPr marL="514350" indent="-514350">
              <a:buNone/>
            </a:pPr>
            <a:r>
              <a:rPr lang="es-CO" dirty="0" smtClean="0"/>
              <a:t>2.  HERAZO CORONADO ANDER MANUEL </a:t>
            </a:r>
          </a:p>
          <a:p>
            <a:pPr marL="514350" indent="-514350">
              <a:buAutoNum type="arabicPeriod" startAt="3"/>
            </a:pPr>
            <a:r>
              <a:rPr lang="es-CO" dirty="0" smtClean="0"/>
              <a:t>MENDOZA BERROCAL LUIS CARLOS</a:t>
            </a:r>
          </a:p>
          <a:p>
            <a:pPr marL="514350" indent="-514350">
              <a:buAutoNum type="arabicPeriod" startAt="3"/>
            </a:pPr>
            <a:r>
              <a:rPr lang="es-CO" dirty="0" smtClean="0"/>
              <a:t>ORTIZ PETRO PAOLA ANDREA </a:t>
            </a:r>
          </a:p>
          <a:p>
            <a:pPr marL="514350" indent="-514350">
              <a:buAutoNum type="arabicPeriod" startAt="3"/>
            </a:pPr>
            <a:r>
              <a:rPr lang="es-CO" dirty="0" smtClean="0"/>
              <a:t>TEJADA AGUIRRE ASTRID CAROLINA </a:t>
            </a:r>
          </a:p>
          <a:p>
            <a:pPr marL="514350" indent="-514350">
              <a:buAutoNum type="arabicPeriod" startAt="3"/>
            </a:pPr>
            <a:r>
              <a:rPr lang="es-CO" dirty="0" smtClean="0"/>
              <a:t>TUIRAN MONTES SAMIR AMED  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149" y="20576"/>
            <a:ext cx="1078807" cy="960152"/>
          </a:xfrm>
          <a:prstGeom prst="rect">
            <a:avLst/>
          </a:prstGeom>
          <a:noFill/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2483768" y="142852"/>
            <a:ext cx="6262464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LA PEDAGOGÍA, NUESTRA RAZÓN DE SER</a:t>
            </a:r>
            <a:endParaRPr lang="es-CO" sz="2800" b="1" dirty="0">
              <a:solidFill>
                <a:sysClr val="windowText" lastClr="000000"/>
              </a:solidFill>
            </a:endParaRPr>
          </a:p>
        </p:txBody>
      </p:sp>
      <p:grpSp>
        <p:nvGrpSpPr>
          <p:cNvPr id="2" name="6 Grupo"/>
          <p:cNvGrpSpPr/>
          <p:nvPr/>
        </p:nvGrpSpPr>
        <p:grpSpPr>
          <a:xfrm>
            <a:off x="2843808" y="1001736"/>
            <a:ext cx="3312368" cy="758175"/>
            <a:chOff x="232939" y="2538840"/>
            <a:chExt cx="1788897" cy="1901676"/>
          </a:xfrm>
        </p:grpSpPr>
        <p:sp>
          <p:nvSpPr>
            <p:cNvPr id="8" name="7 Rectángulo"/>
            <p:cNvSpPr/>
            <p:nvPr/>
          </p:nvSpPr>
          <p:spPr>
            <a:xfrm>
              <a:off x="232939" y="2541904"/>
              <a:ext cx="1788897" cy="1898612"/>
            </a:xfrm>
            <a:prstGeom prst="rect">
              <a:avLst/>
            </a:prstGeom>
            <a:solidFill>
              <a:schemeClr val="accent3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8 Rectángulo"/>
            <p:cNvSpPr/>
            <p:nvPr/>
          </p:nvSpPr>
          <p:spPr>
            <a:xfrm>
              <a:off x="232939" y="2538840"/>
              <a:ext cx="1788897" cy="18986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6350" rIns="2540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200" b="1" kern="1200" dirty="0" smtClean="0">
                  <a:latin typeface="Arial Narrow" panose="020B0606020202030204" pitchFamily="34" charset="0"/>
                </a:rPr>
                <a:t>D.01.01.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200" b="1" kern="1200" dirty="0" smtClean="0">
                  <a:latin typeface="Arial Narrow" panose="020B0606020202030204" pitchFamily="34" charset="0"/>
                </a:rPr>
                <a:t>ANÁLISIS Y USO DE LOS RESULTADOS DE LAS EVALUACIONES DE ESTUDIANTES</a:t>
              </a:r>
              <a:endParaRPr lang="es-CO" sz="1200" b="1" kern="1200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3" name="2 Flecha arriba"/>
          <p:cNvSpPr/>
          <p:nvPr/>
        </p:nvSpPr>
        <p:spPr>
          <a:xfrm>
            <a:off x="7550141" y="1192199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782318"/>
              </p:ext>
            </p:extLst>
          </p:nvPr>
        </p:nvGraphicFramePr>
        <p:xfrm>
          <a:off x="179512" y="1988840"/>
          <a:ext cx="7272808" cy="1026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49282"/>
                <a:gridCol w="1333198"/>
                <a:gridCol w="892296"/>
                <a:gridCol w="892296"/>
                <a:gridCol w="1109592"/>
                <a:gridCol w="1296144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endParaRPr lang="es-CO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COMPETENCIAS CIUDADANAS</a:t>
                      </a:r>
                      <a:endParaRPr lang="es-CO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s-CO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 DE ESTUDIANTES </a:t>
                      </a:r>
                      <a:endParaRPr lang="es-CO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151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CO" sz="1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274</a:t>
                      </a:r>
                      <a:endParaRPr lang="es-CO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229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536860"/>
              </p:ext>
            </p:extLst>
          </p:nvPr>
        </p:nvGraphicFramePr>
        <p:xfrm>
          <a:off x="500034" y="3786190"/>
          <a:ext cx="7794717" cy="2402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40104"/>
                <a:gridCol w="1060160"/>
                <a:gridCol w="762804"/>
                <a:gridCol w="1167284"/>
                <a:gridCol w="729553"/>
                <a:gridCol w="1167284"/>
                <a:gridCol w="656597"/>
                <a:gridCol w="1310931"/>
              </a:tblGrid>
              <a:tr h="370840">
                <a:tc rowSpan="6">
                  <a:txBody>
                    <a:bodyPr/>
                    <a:lstStyle/>
                    <a:p>
                      <a:endParaRPr lang="es-CO" sz="1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CO" sz="1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CO" sz="1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CO" sz="1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QUINTILES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 2012</a:t>
                      </a:r>
                    </a:p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COMPARATIVO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 2013</a:t>
                      </a:r>
                    </a:p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COMPARATIVO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 2014</a:t>
                      </a:r>
                    </a:p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COMPARATIVO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I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26,5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latin typeface="+mn-lt"/>
                        </a:rPr>
                        <a:t>25,5</a:t>
                      </a:r>
                      <a:endParaRPr lang="es-CO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28,4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II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24,5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latin typeface="+mn-lt"/>
                        </a:rPr>
                        <a:t>24,5</a:t>
                      </a:r>
                      <a:endParaRPr lang="es-CO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21,0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III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10,6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20,8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19,6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IV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24,5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16,4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16,6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V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13,9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12,8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14,4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18 Flecha arriba"/>
          <p:cNvSpPr/>
          <p:nvPr/>
        </p:nvSpPr>
        <p:spPr>
          <a:xfrm rot="10800000">
            <a:off x="8388424" y="1192199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22 CuadroTexto"/>
          <p:cNvSpPr txBox="1"/>
          <p:nvPr/>
        </p:nvSpPr>
        <p:spPr>
          <a:xfrm>
            <a:off x="8047540" y="1636618"/>
            <a:ext cx="916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900" dirty="0" smtClean="0"/>
              <a:t>REPRESENTA  DISMINUCIÓN</a:t>
            </a:r>
            <a:endParaRPr lang="es-CO" sz="900" dirty="0"/>
          </a:p>
        </p:txBody>
      </p:sp>
      <p:sp>
        <p:nvSpPr>
          <p:cNvPr id="24" name="23 CuadroTexto"/>
          <p:cNvSpPr txBox="1"/>
          <p:nvPr/>
        </p:nvSpPr>
        <p:spPr>
          <a:xfrm>
            <a:off x="7232899" y="1628800"/>
            <a:ext cx="795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900" dirty="0" smtClean="0"/>
              <a:t>REPRESENTA MEJORA</a:t>
            </a:r>
            <a:endParaRPr lang="es-CO" sz="900" dirty="0"/>
          </a:p>
        </p:txBody>
      </p:sp>
      <p:sp>
        <p:nvSpPr>
          <p:cNvPr id="25" name="24 Flecha arriba"/>
          <p:cNvSpPr/>
          <p:nvPr/>
        </p:nvSpPr>
        <p:spPr>
          <a:xfrm>
            <a:off x="5643570" y="5000636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Flecha arriba"/>
          <p:cNvSpPr/>
          <p:nvPr/>
        </p:nvSpPr>
        <p:spPr>
          <a:xfrm rot="10800000">
            <a:off x="7429520" y="4714884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35 Flecha arriba"/>
          <p:cNvSpPr/>
          <p:nvPr/>
        </p:nvSpPr>
        <p:spPr>
          <a:xfrm rot="10800000">
            <a:off x="7429520" y="5072074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38 Flecha arriba"/>
          <p:cNvSpPr/>
          <p:nvPr/>
        </p:nvSpPr>
        <p:spPr>
          <a:xfrm rot="10800000">
            <a:off x="5643570" y="5857892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1" name="40 Flecha arriba"/>
          <p:cNvSpPr/>
          <p:nvPr/>
        </p:nvSpPr>
        <p:spPr>
          <a:xfrm>
            <a:off x="7429520" y="5429264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2" name="41 Flecha arriba"/>
          <p:cNvSpPr/>
          <p:nvPr/>
        </p:nvSpPr>
        <p:spPr>
          <a:xfrm rot="10800000">
            <a:off x="7429520" y="4286256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31 Flecha arriba"/>
          <p:cNvSpPr/>
          <p:nvPr/>
        </p:nvSpPr>
        <p:spPr>
          <a:xfrm>
            <a:off x="5643570" y="4286256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3" name="32 Igual que"/>
          <p:cNvSpPr/>
          <p:nvPr/>
        </p:nvSpPr>
        <p:spPr>
          <a:xfrm>
            <a:off x="5500694" y="4714884"/>
            <a:ext cx="571504" cy="35719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34" name="33 Flecha arriba"/>
          <p:cNvSpPr/>
          <p:nvPr/>
        </p:nvSpPr>
        <p:spPr>
          <a:xfrm rot="10800000">
            <a:off x="5643570" y="5429264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36 Flecha arriba"/>
          <p:cNvSpPr/>
          <p:nvPr/>
        </p:nvSpPr>
        <p:spPr>
          <a:xfrm>
            <a:off x="7429520" y="5786454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30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ESTUDIANTES EN EL QUINTO QUINTIL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s-CO" dirty="0" smtClean="0"/>
              <a:t>DURANTE HUERTAS SARAY DE JESUS </a:t>
            </a:r>
          </a:p>
          <a:p>
            <a:pPr marL="514350" indent="-514350">
              <a:buNone/>
            </a:pPr>
            <a:r>
              <a:rPr lang="es-CO" dirty="0" smtClean="0"/>
              <a:t>2. GARCIA FONSECA YOMAIRA ASTRID </a:t>
            </a:r>
          </a:p>
          <a:p>
            <a:pPr marL="514350" indent="-514350">
              <a:buNone/>
            </a:pPr>
            <a:r>
              <a:rPr lang="es-CO" dirty="0" smtClean="0"/>
              <a:t>3. ORTIZ PETRO PAOLA ANDREA </a:t>
            </a:r>
          </a:p>
          <a:p>
            <a:pPr marL="514350" indent="-514350">
              <a:buNone/>
            </a:pPr>
            <a:r>
              <a:rPr lang="es-CO" dirty="0" smtClean="0"/>
              <a:t>4. PADILLA MARTÍNEZ YASILETH DAYANA </a:t>
            </a:r>
          </a:p>
          <a:p>
            <a:pPr marL="514350" indent="-514350">
              <a:buNone/>
            </a:pPr>
            <a:r>
              <a:rPr lang="es-CO" dirty="0" smtClean="0"/>
              <a:t>5. RAMOS SALGADO DANILO ANDRES </a:t>
            </a:r>
          </a:p>
          <a:p>
            <a:pPr marL="514350" indent="-514350">
              <a:buNone/>
            </a:pPr>
            <a:r>
              <a:rPr lang="es-CO" dirty="0" smtClean="0"/>
              <a:t>6. RIVERO JARABA MARÍA CAMILA </a:t>
            </a:r>
          </a:p>
          <a:p>
            <a:pPr marL="514350" indent="-514350">
              <a:buNone/>
            </a:pPr>
            <a:r>
              <a:rPr lang="es-CO" dirty="0" smtClean="0"/>
              <a:t>7. SALCEDO SALAZAR OLGA MARIA </a:t>
            </a:r>
          </a:p>
          <a:p>
            <a:pPr marL="514350" indent="-514350">
              <a:buNone/>
            </a:pP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286000" y="2071678"/>
            <a:ext cx="514352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s-ES" sz="4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MÓDULOS DE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s-ES" sz="4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COMPETENCIAS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s-ES" sz="4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ESPECÍFICAS</a:t>
            </a:r>
            <a:r>
              <a:rPr kumimoji="0" lang="es-E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E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149" y="20576"/>
            <a:ext cx="1078807" cy="960152"/>
          </a:xfrm>
          <a:prstGeom prst="rect">
            <a:avLst/>
          </a:prstGeom>
          <a:noFill/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2483768" y="142852"/>
            <a:ext cx="6262464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LA PEDAGOGÍA, NUESTRA RAZÓN DE SER</a:t>
            </a:r>
            <a:endParaRPr lang="es-CO" sz="2800" b="1" dirty="0">
              <a:solidFill>
                <a:sysClr val="windowText" lastClr="000000"/>
              </a:solidFill>
            </a:endParaRPr>
          </a:p>
        </p:txBody>
      </p:sp>
      <p:grpSp>
        <p:nvGrpSpPr>
          <p:cNvPr id="2" name="6 Grupo"/>
          <p:cNvGrpSpPr/>
          <p:nvPr/>
        </p:nvGrpSpPr>
        <p:grpSpPr>
          <a:xfrm>
            <a:off x="2843808" y="1001736"/>
            <a:ext cx="3312368" cy="758175"/>
            <a:chOff x="232939" y="2538840"/>
            <a:chExt cx="1788897" cy="1901676"/>
          </a:xfrm>
        </p:grpSpPr>
        <p:sp>
          <p:nvSpPr>
            <p:cNvPr id="8" name="7 Rectángulo"/>
            <p:cNvSpPr/>
            <p:nvPr/>
          </p:nvSpPr>
          <p:spPr>
            <a:xfrm>
              <a:off x="232939" y="2541904"/>
              <a:ext cx="1788897" cy="1898612"/>
            </a:xfrm>
            <a:prstGeom prst="rect">
              <a:avLst/>
            </a:prstGeom>
            <a:solidFill>
              <a:schemeClr val="accent3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8 Rectángulo"/>
            <p:cNvSpPr/>
            <p:nvPr/>
          </p:nvSpPr>
          <p:spPr>
            <a:xfrm>
              <a:off x="232939" y="2538840"/>
              <a:ext cx="1788897" cy="18986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6350" rIns="2540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200" b="1" kern="1200" dirty="0" smtClean="0">
                  <a:latin typeface="Arial Narrow" panose="020B0606020202030204" pitchFamily="34" charset="0"/>
                </a:rPr>
                <a:t>D.01.01.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200" b="1" kern="1200" dirty="0" smtClean="0">
                  <a:latin typeface="Arial Narrow" panose="020B0606020202030204" pitchFamily="34" charset="0"/>
                </a:rPr>
                <a:t>ANÁLISIS Y USO DE LOS RESULTADOS DE LAS EVALUACIONES DE ESTUDIANTES</a:t>
              </a:r>
              <a:endParaRPr lang="es-CO" sz="1200" b="1" kern="1200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3" name="2 Flecha arriba"/>
          <p:cNvSpPr/>
          <p:nvPr/>
        </p:nvSpPr>
        <p:spPr>
          <a:xfrm>
            <a:off x="7550141" y="1192199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782318"/>
              </p:ext>
            </p:extLst>
          </p:nvPr>
        </p:nvGraphicFramePr>
        <p:xfrm>
          <a:off x="179512" y="1988840"/>
          <a:ext cx="7272808" cy="1026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49282"/>
                <a:gridCol w="1333198"/>
                <a:gridCol w="892296"/>
                <a:gridCol w="892296"/>
                <a:gridCol w="1109592"/>
                <a:gridCol w="1296144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endParaRPr lang="es-CO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ENSEÑAR</a:t>
                      </a:r>
                      <a:endParaRPr lang="es-CO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s-CO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 DE ESTUDIANTES </a:t>
                      </a:r>
                      <a:endParaRPr lang="es-CO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151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CO" sz="1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274</a:t>
                      </a:r>
                      <a:endParaRPr lang="es-CO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229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536860"/>
              </p:ext>
            </p:extLst>
          </p:nvPr>
        </p:nvGraphicFramePr>
        <p:xfrm>
          <a:off x="179513" y="3734465"/>
          <a:ext cx="8460939" cy="2402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40104"/>
                <a:gridCol w="1166367"/>
                <a:gridCol w="666222"/>
                <a:gridCol w="656597"/>
                <a:gridCol w="1167284"/>
                <a:gridCol w="729553"/>
                <a:gridCol w="1167284"/>
                <a:gridCol w="656597"/>
                <a:gridCol w="1310931"/>
              </a:tblGrid>
              <a:tr h="370840">
                <a:tc rowSpan="6">
                  <a:txBody>
                    <a:bodyPr/>
                    <a:lstStyle/>
                    <a:p>
                      <a:endParaRPr lang="es-CO" sz="1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CO" sz="1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CO" sz="1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CO" sz="1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QUINTILES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 2011</a:t>
                      </a:r>
                    </a:p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 2012</a:t>
                      </a:r>
                    </a:p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COMPARATIVO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 2013</a:t>
                      </a:r>
                    </a:p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COMPARATIVO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 2014</a:t>
                      </a:r>
                    </a:p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COMPARATIVO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I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21,5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19,9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latin typeface="+mn-lt"/>
                        </a:rPr>
                        <a:t>24,4</a:t>
                      </a:r>
                      <a:endParaRPr lang="es-CO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24,5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II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15,7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21,8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latin typeface="+mn-lt"/>
                        </a:rPr>
                        <a:t>18,6</a:t>
                      </a:r>
                      <a:endParaRPr lang="es-CO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23,6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III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15,7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15,9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24,1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19,7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IV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23,1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15,2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19,0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17,5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V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24,0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27,2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13,9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14,7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18 Flecha arriba"/>
          <p:cNvSpPr/>
          <p:nvPr/>
        </p:nvSpPr>
        <p:spPr>
          <a:xfrm rot="10800000">
            <a:off x="8388424" y="1192199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22 CuadroTexto"/>
          <p:cNvSpPr txBox="1"/>
          <p:nvPr/>
        </p:nvSpPr>
        <p:spPr>
          <a:xfrm>
            <a:off x="8047540" y="1636618"/>
            <a:ext cx="916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900" dirty="0" smtClean="0"/>
              <a:t>REPRESENTA  DISMINUCIÓN</a:t>
            </a:r>
            <a:endParaRPr lang="es-CO" sz="900" dirty="0"/>
          </a:p>
        </p:txBody>
      </p:sp>
      <p:sp>
        <p:nvSpPr>
          <p:cNvPr id="24" name="23 CuadroTexto"/>
          <p:cNvSpPr txBox="1"/>
          <p:nvPr/>
        </p:nvSpPr>
        <p:spPr>
          <a:xfrm>
            <a:off x="7232899" y="1628800"/>
            <a:ext cx="795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900" dirty="0" smtClean="0"/>
              <a:t>REPRESENTA MEJORA</a:t>
            </a:r>
            <a:endParaRPr lang="es-CO" sz="900" dirty="0"/>
          </a:p>
        </p:txBody>
      </p:sp>
      <p:sp>
        <p:nvSpPr>
          <p:cNvPr id="28" name="27 Flecha arriba"/>
          <p:cNvSpPr/>
          <p:nvPr/>
        </p:nvSpPr>
        <p:spPr>
          <a:xfrm>
            <a:off x="4071934" y="4643446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5" name="24 Flecha arriba"/>
          <p:cNvSpPr/>
          <p:nvPr/>
        </p:nvSpPr>
        <p:spPr>
          <a:xfrm>
            <a:off x="5929322" y="5000636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0" name="29 Flecha arriba"/>
          <p:cNvSpPr/>
          <p:nvPr/>
        </p:nvSpPr>
        <p:spPr>
          <a:xfrm>
            <a:off x="5929322" y="5357826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1" name="30 Flecha arriba"/>
          <p:cNvSpPr/>
          <p:nvPr/>
        </p:nvSpPr>
        <p:spPr>
          <a:xfrm rot="10800000">
            <a:off x="5929322" y="4643446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Flecha arriba"/>
          <p:cNvSpPr/>
          <p:nvPr/>
        </p:nvSpPr>
        <p:spPr>
          <a:xfrm rot="10800000">
            <a:off x="7858148" y="5429264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37 Flecha arriba"/>
          <p:cNvSpPr/>
          <p:nvPr/>
        </p:nvSpPr>
        <p:spPr>
          <a:xfrm rot="10800000">
            <a:off x="4071934" y="5429264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38 Flecha arriba"/>
          <p:cNvSpPr/>
          <p:nvPr/>
        </p:nvSpPr>
        <p:spPr>
          <a:xfrm rot="10800000">
            <a:off x="5929322" y="5786454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1" name="40 Flecha arriba"/>
          <p:cNvSpPr/>
          <p:nvPr/>
        </p:nvSpPr>
        <p:spPr>
          <a:xfrm>
            <a:off x="7858148" y="4643446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2" name="41 Flecha arriba"/>
          <p:cNvSpPr/>
          <p:nvPr/>
        </p:nvSpPr>
        <p:spPr>
          <a:xfrm rot="10800000">
            <a:off x="7858148" y="5072074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31 Flecha arriba"/>
          <p:cNvSpPr/>
          <p:nvPr/>
        </p:nvSpPr>
        <p:spPr>
          <a:xfrm>
            <a:off x="4071934" y="4214818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3" name="32 Flecha arriba"/>
          <p:cNvSpPr/>
          <p:nvPr/>
        </p:nvSpPr>
        <p:spPr>
          <a:xfrm>
            <a:off x="4071934" y="5072074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4" name="33 Flecha arriba"/>
          <p:cNvSpPr/>
          <p:nvPr/>
        </p:nvSpPr>
        <p:spPr>
          <a:xfrm>
            <a:off x="4071934" y="5786454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36 Flecha arriba"/>
          <p:cNvSpPr/>
          <p:nvPr/>
        </p:nvSpPr>
        <p:spPr>
          <a:xfrm rot="10800000">
            <a:off x="5929322" y="4286256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3" name="42 Flecha arriba"/>
          <p:cNvSpPr/>
          <p:nvPr/>
        </p:nvSpPr>
        <p:spPr>
          <a:xfrm rot="10800000">
            <a:off x="7858148" y="4214818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4" name="43 Flecha arriba"/>
          <p:cNvSpPr/>
          <p:nvPr/>
        </p:nvSpPr>
        <p:spPr>
          <a:xfrm>
            <a:off x="7858148" y="5786454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30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149" y="20576"/>
            <a:ext cx="1078807" cy="960152"/>
          </a:xfrm>
          <a:prstGeom prst="rect">
            <a:avLst/>
          </a:prstGeom>
          <a:noFill/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2483768" y="142852"/>
            <a:ext cx="6262464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LA PEDAGOGÍA, NUESTRA RAZÓN DE SER</a:t>
            </a:r>
            <a:endParaRPr lang="es-CO" sz="2800" b="1" dirty="0">
              <a:solidFill>
                <a:sysClr val="windowText" lastClr="000000"/>
              </a:solidFill>
            </a:endParaRPr>
          </a:p>
        </p:txBody>
      </p:sp>
      <p:grpSp>
        <p:nvGrpSpPr>
          <p:cNvPr id="2" name="6 Grupo"/>
          <p:cNvGrpSpPr/>
          <p:nvPr/>
        </p:nvGrpSpPr>
        <p:grpSpPr>
          <a:xfrm>
            <a:off x="2843808" y="1001736"/>
            <a:ext cx="3312368" cy="758175"/>
            <a:chOff x="232939" y="2538840"/>
            <a:chExt cx="1788897" cy="1901676"/>
          </a:xfrm>
        </p:grpSpPr>
        <p:sp>
          <p:nvSpPr>
            <p:cNvPr id="8" name="7 Rectángulo"/>
            <p:cNvSpPr/>
            <p:nvPr/>
          </p:nvSpPr>
          <p:spPr>
            <a:xfrm>
              <a:off x="232939" y="2541904"/>
              <a:ext cx="1788897" cy="1898612"/>
            </a:xfrm>
            <a:prstGeom prst="rect">
              <a:avLst/>
            </a:prstGeom>
            <a:solidFill>
              <a:schemeClr val="accent3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8 Rectángulo"/>
            <p:cNvSpPr/>
            <p:nvPr/>
          </p:nvSpPr>
          <p:spPr>
            <a:xfrm>
              <a:off x="232939" y="2538840"/>
              <a:ext cx="1788897" cy="18986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6350" rIns="2540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200" b="1" kern="1200" dirty="0" smtClean="0">
                  <a:latin typeface="Arial Narrow" panose="020B0606020202030204" pitchFamily="34" charset="0"/>
                </a:rPr>
                <a:t>D.01.01.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200" b="1" kern="1200" dirty="0" smtClean="0">
                  <a:latin typeface="Arial Narrow" panose="020B0606020202030204" pitchFamily="34" charset="0"/>
                </a:rPr>
                <a:t>ANÁLISIS Y USO DE LOS RESULTADOS DE LAS EVALUACIONES DE ESTUDIANTES</a:t>
              </a:r>
              <a:endParaRPr lang="es-CO" sz="1200" b="1" kern="1200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3" name="2 Flecha arriba"/>
          <p:cNvSpPr/>
          <p:nvPr/>
        </p:nvSpPr>
        <p:spPr>
          <a:xfrm>
            <a:off x="7550141" y="1192199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782318"/>
              </p:ext>
            </p:extLst>
          </p:nvPr>
        </p:nvGraphicFramePr>
        <p:xfrm>
          <a:off x="179512" y="1988840"/>
          <a:ext cx="7272808" cy="1026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49282"/>
                <a:gridCol w="1333198"/>
                <a:gridCol w="892296"/>
                <a:gridCol w="892296"/>
                <a:gridCol w="1109592"/>
                <a:gridCol w="1296144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endParaRPr lang="es-CO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EVALUAR</a:t>
                      </a:r>
                      <a:endParaRPr lang="es-CO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s-CO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 DE ESTUDIANTES </a:t>
                      </a:r>
                      <a:endParaRPr lang="es-CO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151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CO" sz="1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274</a:t>
                      </a:r>
                      <a:endParaRPr lang="es-CO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229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536860"/>
              </p:ext>
            </p:extLst>
          </p:nvPr>
        </p:nvGraphicFramePr>
        <p:xfrm>
          <a:off x="179513" y="3734465"/>
          <a:ext cx="8460939" cy="2402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40104"/>
                <a:gridCol w="1166367"/>
                <a:gridCol w="666222"/>
                <a:gridCol w="656597"/>
                <a:gridCol w="1167284"/>
                <a:gridCol w="729553"/>
                <a:gridCol w="1167284"/>
                <a:gridCol w="656597"/>
                <a:gridCol w="1310931"/>
              </a:tblGrid>
              <a:tr h="370840">
                <a:tc rowSpan="6">
                  <a:txBody>
                    <a:bodyPr/>
                    <a:lstStyle/>
                    <a:p>
                      <a:endParaRPr lang="es-CO" sz="1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CO" sz="1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CO" sz="1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CO" sz="1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QUINTILES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 2011</a:t>
                      </a:r>
                    </a:p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 2012</a:t>
                      </a:r>
                    </a:p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COMPARATIVO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 2013</a:t>
                      </a:r>
                    </a:p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COMPARATIVO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 2014</a:t>
                      </a:r>
                    </a:p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COMPARATIVO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I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13,2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18,5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latin typeface="+mn-lt"/>
                        </a:rPr>
                        <a:t>29,9</a:t>
                      </a:r>
                      <a:endParaRPr lang="es-CO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26,2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II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21,5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19,9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latin typeface="+mn-lt"/>
                        </a:rPr>
                        <a:t>19,3</a:t>
                      </a:r>
                      <a:endParaRPr lang="es-CO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22,2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III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15,7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25,2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21,5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21,0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IV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25,6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13,9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15,8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17,5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V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24,0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22,5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13,5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13,1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18 Flecha arriba"/>
          <p:cNvSpPr/>
          <p:nvPr/>
        </p:nvSpPr>
        <p:spPr>
          <a:xfrm rot="10800000">
            <a:off x="8388424" y="1192199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22 CuadroTexto"/>
          <p:cNvSpPr txBox="1"/>
          <p:nvPr/>
        </p:nvSpPr>
        <p:spPr>
          <a:xfrm>
            <a:off x="8047540" y="1636618"/>
            <a:ext cx="916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900" dirty="0" smtClean="0"/>
              <a:t>REPRESENTA  DISMINUCIÓN</a:t>
            </a:r>
            <a:endParaRPr lang="es-CO" sz="900" dirty="0"/>
          </a:p>
        </p:txBody>
      </p:sp>
      <p:sp>
        <p:nvSpPr>
          <p:cNvPr id="24" name="23 CuadroTexto"/>
          <p:cNvSpPr txBox="1"/>
          <p:nvPr/>
        </p:nvSpPr>
        <p:spPr>
          <a:xfrm>
            <a:off x="7232899" y="1628800"/>
            <a:ext cx="795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900" dirty="0" smtClean="0"/>
              <a:t>REPRESENTA MEJORA</a:t>
            </a:r>
            <a:endParaRPr lang="es-CO" sz="900" dirty="0"/>
          </a:p>
        </p:txBody>
      </p:sp>
      <p:sp>
        <p:nvSpPr>
          <p:cNvPr id="26" name="25 Flecha arriba"/>
          <p:cNvSpPr/>
          <p:nvPr/>
        </p:nvSpPr>
        <p:spPr>
          <a:xfrm rot="10800000">
            <a:off x="4071934" y="4357694"/>
            <a:ext cx="226302" cy="30916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7" name="26 Flecha arriba"/>
          <p:cNvSpPr/>
          <p:nvPr/>
        </p:nvSpPr>
        <p:spPr>
          <a:xfrm rot="10800000">
            <a:off x="4071934" y="5857892"/>
            <a:ext cx="226302" cy="30916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0" name="29 Flecha arriba"/>
          <p:cNvSpPr/>
          <p:nvPr/>
        </p:nvSpPr>
        <p:spPr>
          <a:xfrm>
            <a:off x="5929322" y="5357826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1" name="30 Flecha arriba"/>
          <p:cNvSpPr/>
          <p:nvPr/>
        </p:nvSpPr>
        <p:spPr>
          <a:xfrm rot="10800000">
            <a:off x="5929322" y="4286256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35 Flecha arriba"/>
          <p:cNvSpPr/>
          <p:nvPr/>
        </p:nvSpPr>
        <p:spPr>
          <a:xfrm rot="10800000">
            <a:off x="7858148" y="5786454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37 Flecha arriba"/>
          <p:cNvSpPr/>
          <p:nvPr/>
        </p:nvSpPr>
        <p:spPr>
          <a:xfrm rot="10800000">
            <a:off x="4071934" y="5429264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38 Flecha arriba"/>
          <p:cNvSpPr/>
          <p:nvPr/>
        </p:nvSpPr>
        <p:spPr>
          <a:xfrm rot="10800000">
            <a:off x="5929322" y="5786454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39 Flecha arriba"/>
          <p:cNvSpPr/>
          <p:nvPr/>
        </p:nvSpPr>
        <p:spPr>
          <a:xfrm>
            <a:off x="7858148" y="4286256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1" name="40 Flecha arriba"/>
          <p:cNvSpPr/>
          <p:nvPr/>
        </p:nvSpPr>
        <p:spPr>
          <a:xfrm>
            <a:off x="7858148" y="4643446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2" name="41 Flecha arriba"/>
          <p:cNvSpPr/>
          <p:nvPr/>
        </p:nvSpPr>
        <p:spPr>
          <a:xfrm rot="10800000">
            <a:off x="7858148" y="5072074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31 Flecha arriba"/>
          <p:cNvSpPr/>
          <p:nvPr/>
        </p:nvSpPr>
        <p:spPr>
          <a:xfrm rot="10800000">
            <a:off x="4071934" y="4714884"/>
            <a:ext cx="226302" cy="30916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3" name="32 Flecha arriba"/>
          <p:cNvSpPr/>
          <p:nvPr/>
        </p:nvSpPr>
        <p:spPr>
          <a:xfrm>
            <a:off x="4071934" y="5000636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36 Flecha arriba"/>
          <p:cNvSpPr/>
          <p:nvPr/>
        </p:nvSpPr>
        <p:spPr>
          <a:xfrm rot="10800000">
            <a:off x="5929322" y="4643446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3" name="42 Flecha arriba"/>
          <p:cNvSpPr/>
          <p:nvPr/>
        </p:nvSpPr>
        <p:spPr>
          <a:xfrm rot="10800000">
            <a:off x="5929322" y="5000636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4" name="43 Flecha arriba"/>
          <p:cNvSpPr/>
          <p:nvPr/>
        </p:nvSpPr>
        <p:spPr>
          <a:xfrm>
            <a:off x="7858148" y="5429264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30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149" y="20576"/>
            <a:ext cx="1078807" cy="960152"/>
          </a:xfrm>
          <a:prstGeom prst="rect">
            <a:avLst/>
          </a:prstGeom>
          <a:noFill/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2483768" y="142852"/>
            <a:ext cx="6262464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LA PEDAGOGÍA, NUESTRA RAZÓN DE SER</a:t>
            </a:r>
            <a:endParaRPr lang="es-CO" sz="2800" b="1" dirty="0">
              <a:solidFill>
                <a:sysClr val="windowText" lastClr="000000"/>
              </a:solidFill>
            </a:endParaRPr>
          </a:p>
        </p:txBody>
      </p:sp>
      <p:grpSp>
        <p:nvGrpSpPr>
          <p:cNvPr id="2" name="6 Grupo"/>
          <p:cNvGrpSpPr/>
          <p:nvPr/>
        </p:nvGrpSpPr>
        <p:grpSpPr>
          <a:xfrm>
            <a:off x="2843808" y="1001736"/>
            <a:ext cx="3312368" cy="758175"/>
            <a:chOff x="232939" y="2538840"/>
            <a:chExt cx="1788897" cy="1901676"/>
          </a:xfrm>
        </p:grpSpPr>
        <p:sp>
          <p:nvSpPr>
            <p:cNvPr id="8" name="7 Rectángulo"/>
            <p:cNvSpPr/>
            <p:nvPr/>
          </p:nvSpPr>
          <p:spPr>
            <a:xfrm>
              <a:off x="232939" y="2541904"/>
              <a:ext cx="1788897" cy="1898612"/>
            </a:xfrm>
            <a:prstGeom prst="rect">
              <a:avLst/>
            </a:prstGeom>
            <a:solidFill>
              <a:schemeClr val="accent3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8 Rectángulo"/>
            <p:cNvSpPr/>
            <p:nvPr/>
          </p:nvSpPr>
          <p:spPr>
            <a:xfrm>
              <a:off x="232939" y="2538840"/>
              <a:ext cx="1788897" cy="18986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6350" rIns="2540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200" b="1" kern="1200" dirty="0" smtClean="0">
                  <a:latin typeface="Arial Narrow" panose="020B0606020202030204" pitchFamily="34" charset="0"/>
                </a:rPr>
                <a:t>D.01.01.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200" b="1" kern="1200" dirty="0" smtClean="0">
                  <a:latin typeface="Arial Narrow" panose="020B0606020202030204" pitchFamily="34" charset="0"/>
                </a:rPr>
                <a:t>ANÁLISIS Y USO DE LOS RESULTADOS DE LAS EVALUACIONES DE ESTUDIANTES</a:t>
              </a:r>
              <a:endParaRPr lang="es-CO" sz="1200" b="1" kern="1200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3" name="2 Flecha arriba"/>
          <p:cNvSpPr/>
          <p:nvPr/>
        </p:nvSpPr>
        <p:spPr>
          <a:xfrm>
            <a:off x="7550141" y="1192199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782318"/>
              </p:ext>
            </p:extLst>
          </p:nvPr>
        </p:nvGraphicFramePr>
        <p:xfrm>
          <a:off x="179512" y="1988840"/>
          <a:ext cx="7272808" cy="1026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49282"/>
                <a:gridCol w="1333198"/>
                <a:gridCol w="892296"/>
                <a:gridCol w="892296"/>
                <a:gridCol w="1109592"/>
                <a:gridCol w="1296144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endParaRPr lang="es-CO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FORMAR</a:t>
                      </a:r>
                      <a:endParaRPr lang="es-CO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s-CO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 DE ESTUDIANTES </a:t>
                      </a:r>
                      <a:endParaRPr lang="es-CO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151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CO" sz="1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274</a:t>
                      </a:r>
                      <a:endParaRPr lang="es-CO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229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536860"/>
              </p:ext>
            </p:extLst>
          </p:nvPr>
        </p:nvGraphicFramePr>
        <p:xfrm>
          <a:off x="179513" y="3734465"/>
          <a:ext cx="8460939" cy="2402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40104"/>
                <a:gridCol w="1166367"/>
                <a:gridCol w="666222"/>
                <a:gridCol w="656597"/>
                <a:gridCol w="1167284"/>
                <a:gridCol w="729553"/>
                <a:gridCol w="1167284"/>
                <a:gridCol w="656597"/>
                <a:gridCol w="1310931"/>
              </a:tblGrid>
              <a:tr h="370840">
                <a:tc rowSpan="6">
                  <a:txBody>
                    <a:bodyPr/>
                    <a:lstStyle/>
                    <a:p>
                      <a:endParaRPr lang="es-CO" sz="1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CO" sz="1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CO" sz="1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CO" sz="1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QUINTILES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 2011</a:t>
                      </a:r>
                    </a:p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 2012</a:t>
                      </a:r>
                    </a:p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COMPARATIVO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 2013</a:t>
                      </a:r>
                    </a:p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COMPARATIVO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 2014</a:t>
                      </a:r>
                    </a:p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COMPARATIVO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I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19,0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22,5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latin typeface="+mn-lt"/>
                        </a:rPr>
                        <a:t>28,8</a:t>
                      </a:r>
                      <a:endParaRPr lang="es-CO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26,6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II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21,5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21,2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latin typeface="+mn-lt"/>
                        </a:rPr>
                        <a:t>25,2</a:t>
                      </a:r>
                      <a:endParaRPr lang="es-CO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24,0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III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20,7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14,6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16,8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14,8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IV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9,9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26,5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13,5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21,5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V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28,9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15,2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15,7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13,1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18 Flecha arriba"/>
          <p:cNvSpPr/>
          <p:nvPr/>
        </p:nvSpPr>
        <p:spPr>
          <a:xfrm rot="10800000">
            <a:off x="8388424" y="1192199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22 CuadroTexto"/>
          <p:cNvSpPr txBox="1"/>
          <p:nvPr/>
        </p:nvSpPr>
        <p:spPr>
          <a:xfrm>
            <a:off x="8047540" y="1636618"/>
            <a:ext cx="916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900" dirty="0" smtClean="0"/>
              <a:t>REPRESENTA  DISMINUCIÓN</a:t>
            </a:r>
            <a:endParaRPr lang="es-CO" sz="900" dirty="0"/>
          </a:p>
        </p:txBody>
      </p:sp>
      <p:sp>
        <p:nvSpPr>
          <p:cNvPr id="24" name="23 CuadroTexto"/>
          <p:cNvSpPr txBox="1"/>
          <p:nvPr/>
        </p:nvSpPr>
        <p:spPr>
          <a:xfrm>
            <a:off x="7232899" y="1628800"/>
            <a:ext cx="795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900" dirty="0" smtClean="0"/>
              <a:t>REPRESENTA MEJORA</a:t>
            </a:r>
            <a:endParaRPr lang="es-CO" sz="900" dirty="0"/>
          </a:p>
        </p:txBody>
      </p:sp>
      <p:sp>
        <p:nvSpPr>
          <p:cNvPr id="26" name="25 Flecha arriba"/>
          <p:cNvSpPr/>
          <p:nvPr/>
        </p:nvSpPr>
        <p:spPr>
          <a:xfrm rot="10800000">
            <a:off x="4071934" y="4357694"/>
            <a:ext cx="226302" cy="30916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7" name="26 Flecha arriba"/>
          <p:cNvSpPr/>
          <p:nvPr/>
        </p:nvSpPr>
        <p:spPr>
          <a:xfrm rot="10800000">
            <a:off x="4071934" y="5857892"/>
            <a:ext cx="226302" cy="30916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9" name="28 Flecha arriba"/>
          <p:cNvSpPr/>
          <p:nvPr/>
        </p:nvSpPr>
        <p:spPr>
          <a:xfrm rot="10800000">
            <a:off x="4071934" y="5143512"/>
            <a:ext cx="226302" cy="30916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5" name="24 Flecha arriba"/>
          <p:cNvSpPr/>
          <p:nvPr/>
        </p:nvSpPr>
        <p:spPr>
          <a:xfrm>
            <a:off x="5929322" y="5000636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Flecha arriba"/>
          <p:cNvSpPr/>
          <p:nvPr/>
        </p:nvSpPr>
        <p:spPr>
          <a:xfrm rot="10800000">
            <a:off x="7858148" y="5072074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35 Flecha arriba"/>
          <p:cNvSpPr/>
          <p:nvPr/>
        </p:nvSpPr>
        <p:spPr>
          <a:xfrm rot="10800000">
            <a:off x="7858148" y="5786454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38 Flecha arriba"/>
          <p:cNvSpPr/>
          <p:nvPr/>
        </p:nvSpPr>
        <p:spPr>
          <a:xfrm rot="10800000">
            <a:off x="5929322" y="5429264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39 Flecha arriba"/>
          <p:cNvSpPr/>
          <p:nvPr/>
        </p:nvSpPr>
        <p:spPr>
          <a:xfrm>
            <a:off x="7858148" y="4286256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2" name="41 Flecha arriba"/>
          <p:cNvSpPr/>
          <p:nvPr/>
        </p:nvSpPr>
        <p:spPr>
          <a:xfrm rot="10800000">
            <a:off x="7858148" y="4643446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31 Flecha arriba"/>
          <p:cNvSpPr/>
          <p:nvPr/>
        </p:nvSpPr>
        <p:spPr>
          <a:xfrm rot="10800000">
            <a:off x="4071934" y="4714884"/>
            <a:ext cx="226302" cy="30916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3" name="32 Flecha arriba"/>
          <p:cNvSpPr/>
          <p:nvPr/>
        </p:nvSpPr>
        <p:spPr>
          <a:xfrm>
            <a:off x="4071934" y="5429264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4" name="33 Flecha arriba"/>
          <p:cNvSpPr/>
          <p:nvPr/>
        </p:nvSpPr>
        <p:spPr>
          <a:xfrm rot="10800000">
            <a:off x="5929322" y="4286256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36 Flecha arriba"/>
          <p:cNvSpPr/>
          <p:nvPr/>
        </p:nvSpPr>
        <p:spPr>
          <a:xfrm>
            <a:off x="5929322" y="4643446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3" name="42 Flecha arriba"/>
          <p:cNvSpPr/>
          <p:nvPr/>
        </p:nvSpPr>
        <p:spPr>
          <a:xfrm>
            <a:off x="5929322" y="5786454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4" name="43 Flecha arriba"/>
          <p:cNvSpPr/>
          <p:nvPr/>
        </p:nvSpPr>
        <p:spPr>
          <a:xfrm>
            <a:off x="7858148" y="5429264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30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s-CO" sz="2800" dirty="0" smtClean="0"/>
              <a:t>ESTUDIANTES EN EL QUINTO  </a:t>
            </a:r>
            <a:r>
              <a:rPr lang="es-CO" sz="2800" smtClean="0"/>
              <a:t>QUINTIL DE </a:t>
            </a:r>
            <a:r>
              <a:rPr lang="es-CO" sz="2800" dirty="0" smtClean="0"/>
              <a:t>LOS MÓDULOS  ESPECÍFICOS</a:t>
            </a:r>
            <a:endParaRPr lang="es-CO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CO" dirty="0" smtClean="0"/>
              <a:t>1.  BLANCO ORTEGA NELLYS JOHANNA</a:t>
            </a:r>
          </a:p>
          <a:p>
            <a:pPr>
              <a:buNone/>
            </a:pPr>
            <a:r>
              <a:rPr lang="es-CO" dirty="0" smtClean="0"/>
              <a:t>2.  CAMPO PATERNINA YESENIA PAOLA </a:t>
            </a:r>
          </a:p>
          <a:p>
            <a:pPr>
              <a:buNone/>
            </a:pPr>
            <a:r>
              <a:rPr lang="es-CO" dirty="0" smtClean="0"/>
              <a:t>3.  ESCOBAR ROMERO ANGELA MARIA </a:t>
            </a:r>
          </a:p>
          <a:p>
            <a:pPr>
              <a:buNone/>
            </a:pPr>
            <a:r>
              <a:rPr lang="es-CO" dirty="0" smtClean="0"/>
              <a:t>4.  GONZALEZ SANTOS DANA MARCELA </a:t>
            </a:r>
          </a:p>
          <a:p>
            <a:pPr>
              <a:buNone/>
            </a:pPr>
            <a:r>
              <a:rPr lang="es-CO" dirty="0" smtClean="0"/>
              <a:t>5.  MENA CASTRO LINA MARGARITA </a:t>
            </a:r>
          </a:p>
          <a:p>
            <a:pPr>
              <a:buNone/>
            </a:pPr>
            <a:r>
              <a:rPr lang="es-CO" dirty="0" smtClean="0"/>
              <a:t>6.  ORTIZ PETRO PAOLA ANDREA </a:t>
            </a:r>
          </a:p>
          <a:p>
            <a:pPr>
              <a:buNone/>
            </a:pPr>
            <a:r>
              <a:rPr lang="es-CO" dirty="0" smtClean="0"/>
              <a:t>7.  PADILLA MARTÍNEZ YASILETH DAYANA </a:t>
            </a:r>
          </a:p>
          <a:p>
            <a:pPr>
              <a:buNone/>
            </a:pPr>
            <a:r>
              <a:rPr lang="es-CO" dirty="0" smtClean="0"/>
              <a:t>8.  PATERNINA ROMERO JISELA MARGARITA </a:t>
            </a:r>
          </a:p>
          <a:p>
            <a:pPr>
              <a:buNone/>
            </a:pPr>
            <a:r>
              <a:rPr lang="es-CO" dirty="0" smtClean="0"/>
              <a:t>9.  SALGADO CALDERA DIANA MARCELA </a:t>
            </a:r>
          </a:p>
          <a:p>
            <a:pPr>
              <a:buNone/>
            </a:pPr>
            <a:r>
              <a:rPr lang="es-CO" dirty="0" smtClean="0"/>
              <a:t>10.SILVA BELLO DAIRYS DANIELA  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86000" y="1714488"/>
            <a:ext cx="528639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400" b="1" dirty="0" smtClean="0">
                <a:solidFill>
                  <a:srgbClr val="00B050"/>
                </a:solidFill>
                <a:latin typeface="Comic Sans MS" pitchFamily="66" charset="0"/>
              </a:rPr>
              <a:t>RESULTADOS MÓDULOS DE</a:t>
            </a:r>
          </a:p>
          <a:p>
            <a:pPr algn="ctr"/>
            <a:r>
              <a:rPr lang="es-ES" sz="4400" b="1" dirty="0" smtClean="0">
                <a:solidFill>
                  <a:srgbClr val="00B050"/>
                </a:solidFill>
                <a:latin typeface="Comic Sans MS" pitchFamily="66" charset="0"/>
              </a:rPr>
              <a:t> COMPETENCIAS</a:t>
            </a:r>
          </a:p>
          <a:p>
            <a:pPr algn="ctr"/>
            <a:r>
              <a:rPr lang="es-ES" sz="4400" b="1" dirty="0" smtClean="0">
                <a:solidFill>
                  <a:srgbClr val="00B050"/>
                </a:solidFill>
                <a:latin typeface="Comic Sans MS" pitchFamily="66" charset="0"/>
              </a:rPr>
              <a:t> GENÉRICAS</a:t>
            </a:r>
            <a:endParaRPr lang="es-CO" sz="4400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149" y="20576"/>
            <a:ext cx="1078807" cy="960152"/>
          </a:xfrm>
          <a:prstGeom prst="rect">
            <a:avLst/>
          </a:prstGeom>
          <a:noFill/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2483768" y="20576"/>
            <a:ext cx="6262464" cy="528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LA PEDAGOGÍA, NUESTRA RAZÓN DE SER</a:t>
            </a:r>
            <a:endParaRPr lang="es-CO" sz="2800" b="1" dirty="0">
              <a:solidFill>
                <a:sysClr val="windowText" lastClr="000000"/>
              </a:solidFill>
            </a:endParaRPr>
          </a:p>
        </p:txBody>
      </p:sp>
      <p:grpSp>
        <p:nvGrpSpPr>
          <p:cNvPr id="2" name="6 Grupo"/>
          <p:cNvGrpSpPr/>
          <p:nvPr/>
        </p:nvGrpSpPr>
        <p:grpSpPr>
          <a:xfrm>
            <a:off x="2843808" y="1001737"/>
            <a:ext cx="3312368" cy="569876"/>
            <a:chOff x="232939" y="2538840"/>
            <a:chExt cx="1788897" cy="1901676"/>
          </a:xfrm>
        </p:grpSpPr>
        <p:sp>
          <p:nvSpPr>
            <p:cNvPr id="8" name="7 Rectángulo"/>
            <p:cNvSpPr/>
            <p:nvPr/>
          </p:nvSpPr>
          <p:spPr>
            <a:xfrm>
              <a:off x="232939" y="2541904"/>
              <a:ext cx="1788897" cy="1898612"/>
            </a:xfrm>
            <a:prstGeom prst="rect">
              <a:avLst/>
            </a:prstGeom>
            <a:solidFill>
              <a:schemeClr val="accent3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8 Rectángulo"/>
            <p:cNvSpPr/>
            <p:nvPr/>
          </p:nvSpPr>
          <p:spPr>
            <a:xfrm>
              <a:off x="232939" y="2538840"/>
              <a:ext cx="1788897" cy="18986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6350" rIns="2540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200" b="1" kern="1200" dirty="0" smtClean="0">
                  <a:latin typeface="Arial Narrow" panose="020B0606020202030204" pitchFamily="34" charset="0"/>
                </a:rPr>
                <a:t>D.01.01.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200" b="1" kern="1200" dirty="0" smtClean="0">
                  <a:latin typeface="Arial Narrow" panose="020B0606020202030204" pitchFamily="34" charset="0"/>
                </a:rPr>
                <a:t>ANÁLISIS Y USO DE LOS RESULTADOS DE LAS EVALUACIONES DE ESTUDIANTES</a:t>
              </a:r>
              <a:endParaRPr lang="es-CO" sz="1200" b="1" kern="1200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3" name="2 Flecha arriba"/>
          <p:cNvSpPr/>
          <p:nvPr/>
        </p:nvSpPr>
        <p:spPr>
          <a:xfrm>
            <a:off x="7562030" y="1175327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968052"/>
              </p:ext>
            </p:extLst>
          </p:nvPr>
        </p:nvGraphicFramePr>
        <p:xfrm>
          <a:off x="323528" y="1714488"/>
          <a:ext cx="6677365" cy="101395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18813"/>
                <a:gridCol w="1759215"/>
                <a:gridCol w="947554"/>
                <a:gridCol w="947554"/>
                <a:gridCol w="947554"/>
                <a:gridCol w="856675"/>
              </a:tblGrid>
              <a:tr h="358637">
                <a:tc rowSpan="2">
                  <a:txBody>
                    <a:bodyPr/>
                    <a:lstStyle/>
                    <a:p>
                      <a:pPr algn="ctr"/>
                      <a:endParaRPr lang="es-CO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COMUNICACIÓN</a:t>
                      </a:r>
                      <a:r>
                        <a:rPr lang="es-CO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ESCRITA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s-CO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 DE ESTUDIANTES 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4149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151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CO" sz="1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274</a:t>
                      </a:r>
                      <a:endParaRPr lang="es-CO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229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197356"/>
              </p:ext>
            </p:extLst>
          </p:nvPr>
        </p:nvGraphicFramePr>
        <p:xfrm>
          <a:off x="428596" y="2857494"/>
          <a:ext cx="8351082" cy="294607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27898"/>
                <a:gridCol w="1000928"/>
                <a:gridCol w="642942"/>
                <a:gridCol w="714380"/>
                <a:gridCol w="1250744"/>
                <a:gridCol w="749520"/>
                <a:gridCol w="1143008"/>
                <a:gridCol w="627752"/>
                <a:gridCol w="1293910"/>
              </a:tblGrid>
              <a:tr h="551523">
                <a:tc rowSpan="6">
                  <a:txBody>
                    <a:bodyPr/>
                    <a:lstStyle/>
                    <a:p>
                      <a:endParaRPr lang="es-CO" sz="1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CO" sz="1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CO" sz="1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CO" sz="1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NIVELES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 2011</a:t>
                      </a:r>
                    </a:p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 2012</a:t>
                      </a:r>
                    </a:p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COMPARATIVO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 2013</a:t>
                      </a:r>
                    </a:p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COMPARATIVO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 2014</a:t>
                      </a:r>
                    </a:p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COMPARATIVO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38619">
                <a:tc vMerge="1">
                  <a:txBody>
                    <a:bodyPr/>
                    <a:lstStyle/>
                    <a:p>
                      <a:endParaRPr lang="es-CO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</a:t>
                      </a:r>
                      <a:r>
                        <a:rPr lang="es-CO" sz="1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NIVEL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3,3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5,3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1,8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0,4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51523">
                <a:tc vMerge="1">
                  <a:txBody>
                    <a:bodyPr/>
                    <a:lstStyle/>
                    <a:p>
                      <a:endParaRPr lang="es-CO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2,7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/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1,7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38619">
                <a:tc vMerge="1">
                  <a:txBody>
                    <a:bodyPr/>
                    <a:lstStyle/>
                    <a:p>
                      <a:endParaRPr lang="es-CO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2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2,5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8,6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9,5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9,6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38619">
                <a:tc vMerge="1">
                  <a:txBody>
                    <a:bodyPr/>
                    <a:lstStyle/>
                    <a:p>
                      <a:endParaRPr lang="es-CO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3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11,6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19,2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26,3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31,0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38619">
                <a:tc vMerge="1">
                  <a:txBody>
                    <a:bodyPr/>
                    <a:lstStyle/>
                    <a:p>
                      <a:endParaRPr lang="es-CO" sz="1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4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44,6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30,5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39,1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38,0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14 Flecha arriba"/>
          <p:cNvSpPr/>
          <p:nvPr/>
        </p:nvSpPr>
        <p:spPr>
          <a:xfrm>
            <a:off x="4252675" y="3933056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17 Flecha arriba"/>
          <p:cNvSpPr/>
          <p:nvPr/>
        </p:nvSpPr>
        <p:spPr>
          <a:xfrm>
            <a:off x="4286248" y="4500570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1" name="20 Flecha arriba"/>
          <p:cNvSpPr/>
          <p:nvPr/>
        </p:nvSpPr>
        <p:spPr>
          <a:xfrm rot="10800000">
            <a:off x="8281011" y="1196070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7164288" y="1628800"/>
            <a:ext cx="795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900" dirty="0" smtClean="0"/>
              <a:t>REPRESENTA MEJORA</a:t>
            </a:r>
            <a:endParaRPr lang="es-CO" sz="900" dirty="0"/>
          </a:p>
        </p:txBody>
      </p:sp>
      <p:sp>
        <p:nvSpPr>
          <p:cNvPr id="23" name="22 CuadroTexto"/>
          <p:cNvSpPr txBox="1"/>
          <p:nvPr/>
        </p:nvSpPr>
        <p:spPr>
          <a:xfrm>
            <a:off x="8047540" y="1636618"/>
            <a:ext cx="916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900" dirty="0" smtClean="0"/>
              <a:t>REPRESENTA  DISMINUCIÓN</a:t>
            </a:r>
            <a:endParaRPr lang="es-CO" sz="900" dirty="0"/>
          </a:p>
        </p:txBody>
      </p:sp>
      <p:sp>
        <p:nvSpPr>
          <p:cNvPr id="24" name="23 Flecha arriba"/>
          <p:cNvSpPr/>
          <p:nvPr/>
        </p:nvSpPr>
        <p:spPr>
          <a:xfrm rot="10800000">
            <a:off x="4286248" y="5429264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5" name="24 Flecha arriba"/>
          <p:cNvSpPr/>
          <p:nvPr/>
        </p:nvSpPr>
        <p:spPr>
          <a:xfrm rot="10800000">
            <a:off x="8001024" y="5429264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6" name="25 Flecha arriba"/>
          <p:cNvSpPr/>
          <p:nvPr/>
        </p:nvSpPr>
        <p:spPr>
          <a:xfrm rot="10800000">
            <a:off x="6143636" y="3929066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27 Flecha arriba"/>
          <p:cNvSpPr/>
          <p:nvPr/>
        </p:nvSpPr>
        <p:spPr>
          <a:xfrm rot="10800000">
            <a:off x="4286248" y="3429000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0" name="29 Flecha arriba"/>
          <p:cNvSpPr/>
          <p:nvPr/>
        </p:nvSpPr>
        <p:spPr>
          <a:xfrm>
            <a:off x="6143636" y="3429000"/>
            <a:ext cx="251186" cy="386762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1" name="30 Flecha arriba"/>
          <p:cNvSpPr/>
          <p:nvPr/>
        </p:nvSpPr>
        <p:spPr>
          <a:xfrm>
            <a:off x="6143636" y="4500570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31 Flecha arriba"/>
          <p:cNvSpPr/>
          <p:nvPr/>
        </p:nvSpPr>
        <p:spPr>
          <a:xfrm>
            <a:off x="6143636" y="4929198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3" name="32 Flecha arriba"/>
          <p:cNvSpPr/>
          <p:nvPr/>
        </p:nvSpPr>
        <p:spPr>
          <a:xfrm>
            <a:off x="6143636" y="5429264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4" name="33 Flecha arriba"/>
          <p:cNvSpPr/>
          <p:nvPr/>
        </p:nvSpPr>
        <p:spPr>
          <a:xfrm>
            <a:off x="8001024" y="3429000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Flecha arriba"/>
          <p:cNvSpPr/>
          <p:nvPr/>
        </p:nvSpPr>
        <p:spPr>
          <a:xfrm>
            <a:off x="8001024" y="3929066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35 Flecha arriba"/>
          <p:cNvSpPr/>
          <p:nvPr/>
        </p:nvSpPr>
        <p:spPr>
          <a:xfrm>
            <a:off x="8001024" y="4500570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36 Flecha arriba"/>
          <p:cNvSpPr/>
          <p:nvPr/>
        </p:nvSpPr>
        <p:spPr>
          <a:xfrm>
            <a:off x="8001024" y="4929198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37 Flecha arriba"/>
          <p:cNvSpPr/>
          <p:nvPr/>
        </p:nvSpPr>
        <p:spPr>
          <a:xfrm>
            <a:off x="4286248" y="4929198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725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    LA  PEDAGOGÍA, NUESTRA RAZÓN DE SER</a:t>
            </a:r>
            <a:endParaRPr lang="es-CO" sz="2800" b="1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197356"/>
              </p:ext>
            </p:extLst>
          </p:nvPr>
        </p:nvGraphicFramePr>
        <p:xfrm>
          <a:off x="428596" y="3071812"/>
          <a:ext cx="8351082" cy="26254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27898"/>
                <a:gridCol w="1143804"/>
                <a:gridCol w="664990"/>
                <a:gridCol w="648072"/>
                <a:gridCol w="1152128"/>
                <a:gridCol w="720080"/>
                <a:gridCol w="1152128"/>
                <a:gridCol w="648072"/>
                <a:gridCol w="1293910"/>
              </a:tblGrid>
              <a:tr h="586377">
                <a:tc rowSpan="5">
                  <a:txBody>
                    <a:bodyPr/>
                    <a:lstStyle/>
                    <a:p>
                      <a:endParaRPr lang="es-CO" sz="1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CO" sz="1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CO" sz="1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CO" sz="1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NIVELES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 2011</a:t>
                      </a:r>
                    </a:p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 2012</a:t>
                      </a:r>
                    </a:p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COMPARATIVO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 2013</a:t>
                      </a:r>
                    </a:p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COMPARATIVO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 2014</a:t>
                      </a:r>
                    </a:p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COMPARATIVO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6337">
                <a:tc vMerge="1">
                  <a:txBody>
                    <a:bodyPr/>
                    <a:lstStyle/>
                    <a:p>
                      <a:endParaRPr lang="es-CO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34,7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17,9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18,6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16,7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86377">
                <a:tc vMerge="1">
                  <a:txBody>
                    <a:bodyPr/>
                    <a:lstStyle/>
                    <a:p>
                      <a:endParaRPr lang="es-CO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6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3,3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9,9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4,4</a:t>
                      </a:r>
                    </a:p>
                    <a:p>
                      <a:pPr algn="ctr"/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2,6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6337">
                <a:tc vMerge="1">
                  <a:txBody>
                    <a:bodyPr/>
                    <a:lstStyle/>
                    <a:p>
                      <a:endParaRPr lang="es-CO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4,6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0,3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6337">
                <a:tc vMerge="1">
                  <a:txBody>
                    <a:bodyPr/>
                    <a:lstStyle/>
                    <a:p>
                      <a:endParaRPr lang="es-CO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1,3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4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149" y="20576"/>
            <a:ext cx="1078807" cy="1050970"/>
          </a:xfrm>
          <a:prstGeom prst="rect">
            <a:avLst/>
          </a:prstGeom>
          <a:noFill/>
        </p:spPr>
      </p:pic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968052"/>
              </p:ext>
            </p:extLst>
          </p:nvPr>
        </p:nvGraphicFramePr>
        <p:xfrm>
          <a:off x="323528" y="1714488"/>
          <a:ext cx="6677365" cy="101395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18813"/>
                <a:gridCol w="1759215"/>
                <a:gridCol w="947554"/>
                <a:gridCol w="947554"/>
                <a:gridCol w="947554"/>
                <a:gridCol w="856675"/>
              </a:tblGrid>
              <a:tr h="358637">
                <a:tc rowSpan="2">
                  <a:txBody>
                    <a:bodyPr/>
                    <a:lstStyle/>
                    <a:p>
                      <a:pPr algn="ctr"/>
                      <a:endParaRPr lang="es-CO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COMUNICACIÓN</a:t>
                      </a:r>
                      <a:r>
                        <a:rPr lang="es-CO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ESCRITA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s-CO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 DE ESTUDIANTES 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4149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151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CO" sz="1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274</a:t>
                      </a:r>
                      <a:endParaRPr lang="es-CO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229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7 Flecha arriba"/>
          <p:cNvSpPr/>
          <p:nvPr/>
        </p:nvSpPr>
        <p:spPr>
          <a:xfrm>
            <a:off x="7562030" y="1175327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8 Flecha arriba"/>
          <p:cNvSpPr/>
          <p:nvPr/>
        </p:nvSpPr>
        <p:spPr>
          <a:xfrm rot="10800000">
            <a:off x="8281011" y="1196070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9 CuadroTexto"/>
          <p:cNvSpPr txBox="1"/>
          <p:nvPr/>
        </p:nvSpPr>
        <p:spPr>
          <a:xfrm>
            <a:off x="7164288" y="1628800"/>
            <a:ext cx="795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900" dirty="0" smtClean="0"/>
              <a:t>REPRESENTA MEJORA</a:t>
            </a:r>
            <a:endParaRPr lang="es-CO" sz="9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8047540" y="1636618"/>
            <a:ext cx="916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900" dirty="0" smtClean="0"/>
              <a:t>REPRESENTA  DISMINUCIÓN</a:t>
            </a:r>
            <a:endParaRPr lang="es-CO" sz="900" dirty="0"/>
          </a:p>
        </p:txBody>
      </p:sp>
      <p:sp>
        <p:nvSpPr>
          <p:cNvPr id="12" name="11 Flecha arriba"/>
          <p:cNvSpPr/>
          <p:nvPr/>
        </p:nvSpPr>
        <p:spPr>
          <a:xfrm rot="10800000">
            <a:off x="4214810" y="3714752"/>
            <a:ext cx="214314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Flecha arriba"/>
          <p:cNvSpPr/>
          <p:nvPr/>
        </p:nvSpPr>
        <p:spPr>
          <a:xfrm>
            <a:off x="4214810" y="4214818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13 Flecha arriba"/>
          <p:cNvSpPr/>
          <p:nvPr/>
        </p:nvSpPr>
        <p:spPr>
          <a:xfrm>
            <a:off x="4214810" y="4714884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14 Flecha arriba"/>
          <p:cNvSpPr/>
          <p:nvPr/>
        </p:nvSpPr>
        <p:spPr>
          <a:xfrm>
            <a:off x="4214810" y="5143512"/>
            <a:ext cx="214314" cy="386762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15 Flecha arriba"/>
          <p:cNvSpPr/>
          <p:nvPr/>
        </p:nvSpPr>
        <p:spPr>
          <a:xfrm>
            <a:off x="6143636" y="3714752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16 Flecha arriba"/>
          <p:cNvSpPr/>
          <p:nvPr/>
        </p:nvSpPr>
        <p:spPr>
          <a:xfrm rot="10800000">
            <a:off x="6143636" y="4214818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17 Flecha arriba"/>
          <p:cNvSpPr/>
          <p:nvPr/>
        </p:nvSpPr>
        <p:spPr>
          <a:xfrm rot="10800000">
            <a:off x="6143636" y="4714884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18 Flecha arriba"/>
          <p:cNvSpPr/>
          <p:nvPr/>
        </p:nvSpPr>
        <p:spPr>
          <a:xfrm rot="10800000">
            <a:off x="6143636" y="5214950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0" name="19 Flecha arriba"/>
          <p:cNvSpPr/>
          <p:nvPr/>
        </p:nvSpPr>
        <p:spPr>
          <a:xfrm rot="10800000">
            <a:off x="8001024" y="3714752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1" name="20 Flecha arriba"/>
          <p:cNvSpPr/>
          <p:nvPr/>
        </p:nvSpPr>
        <p:spPr>
          <a:xfrm rot="10800000">
            <a:off x="8001024" y="4214818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Flecha arriba"/>
          <p:cNvSpPr/>
          <p:nvPr/>
        </p:nvSpPr>
        <p:spPr>
          <a:xfrm rot="10800000">
            <a:off x="8001024" y="4786322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22 Igual que"/>
          <p:cNvSpPr/>
          <p:nvPr/>
        </p:nvSpPr>
        <p:spPr>
          <a:xfrm>
            <a:off x="7858148" y="5286388"/>
            <a:ext cx="571504" cy="35719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ESTUDIANTES EN EL NIVEL SEIS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s-CO" dirty="0" smtClean="0"/>
              <a:t>ARROYO MORENO ANA CRISTINA </a:t>
            </a:r>
          </a:p>
          <a:p>
            <a:pPr marL="514350" indent="-514350">
              <a:buNone/>
            </a:pPr>
            <a:r>
              <a:rPr lang="es-CO" dirty="0" smtClean="0"/>
              <a:t>2.  BANQUET ALVAREZ LUIS ANGEL </a:t>
            </a:r>
          </a:p>
          <a:p>
            <a:pPr marL="514350" indent="-514350">
              <a:buNone/>
            </a:pPr>
            <a:r>
              <a:rPr lang="es-CO" dirty="0" smtClean="0"/>
              <a:t>3. BORJA SUAREZ DANIEL JOSE </a:t>
            </a:r>
          </a:p>
          <a:p>
            <a:pPr marL="514350" indent="-514350">
              <a:buNone/>
            </a:pPr>
            <a:r>
              <a:rPr lang="es-CO" dirty="0" smtClean="0"/>
              <a:t>4. CAMPO PATERNINA YESENIA PAOLA </a:t>
            </a:r>
          </a:p>
          <a:p>
            <a:pPr marL="514350" indent="-514350">
              <a:buNone/>
            </a:pPr>
            <a:r>
              <a:rPr lang="es-CO" dirty="0" smtClean="0"/>
              <a:t>5. PADILLA MARTÍNEZ YASILETH DAYANA </a:t>
            </a:r>
          </a:p>
          <a:p>
            <a:pPr marL="514350" indent="-514350">
              <a:buNone/>
            </a:pPr>
            <a:r>
              <a:rPr lang="es-CO" dirty="0" smtClean="0"/>
              <a:t>6. ROMERO PATERNINA PAULA ANDREA </a:t>
            </a:r>
          </a:p>
          <a:p>
            <a:pPr marL="514350" indent="-514350">
              <a:buNone/>
            </a:pP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149" y="20576"/>
            <a:ext cx="1078807" cy="960152"/>
          </a:xfrm>
          <a:prstGeom prst="rect">
            <a:avLst/>
          </a:prstGeom>
          <a:noFill/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2483768" y="142852"/>
            <a:ext cx="6262464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LA PEDAGOGÍA, NUESTRA RAZÓN DE SER</a:t>
            </a:r>
            <a:endParaRPr lang="es-CO" sz="2800" b="1" dirty="0">
              <a:solidFill>
                <a:sysClr val="windowText" lastClr="000000"/>
              </a:solidFill>
            </a:endParaRPr>
          </a:p>
        </p:txBody>
      </p:sp>
      <p:grpSp>
        <p:nvGrpSpPr>
          <p:cNvPr id="2" name="6 Grupo"/>
          <p:cNvGrpSpPr/>
          <p:nvPr/>
        </p:nvGrpSpPr>
        <p:grpSpPr>
          <a:xfrm>
            <a:off x="2843808" y="1001736"/>
            <a:ext cx="3312368" cy="758175"/>
            <a:chOff x="232939" y="2538840"/>
            <a:chExt cx="1788897" cy="1901676"/>
          </a:xfrm>
        </p:grpSpPr>
        <p:sp>
          <p:nvSpPr>
            <p:cNvPr id="8" name="7 Rectángulo"/>
            <p:cNvSpPr/>
            <p:nvPr/>
          </p:nvSpPr>
          <p:spPr>
            <a:xfrm>
              <a:off x="232939" y="2541904"/>
              <a:ext cx="1788897" cy="1898612"/>
            </a:xfrm>
            <a:prstGeom prst="rect">
              <a:avLst/>
            </a:prstGeom>
            <a:solidFill>
              <a:schemeClr val="accent3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8 Rectángulo"/>
            <p:cNvSpPr/>
            <p:nvPr/>
          </p:nvSpPr>
          <p:spPr>
            <a:xfrm>
              <a:off x="232939" y="2538840"/>
              <a:ext cx="1788897" cy="18986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6350" rIns="2540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200" b="1" kern="1200" dirty="0" smtClean="0">
                  <a:latin typeface="Arial Narrow" panose="020B0606020202030204" pitchFamily="34" charset="0"/>
                </a:rPr>
                <a:t>D.01.01.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200" b="1" kern="1200" dirty="0" smtClean="0">
                  <a:latin typeface="Arial Narrow" panose="020B0606020202030204" pitchFamily="34" charset="0"/>
                </a:rPr>
                <a:t>ANÁLISIS Y USO DE LOS RESULTADOS DE LAS EVALUACIONES DE ESTUDIANTES</a:t>
              </a:r>
              <a:endParaRPr lang="es-CO" sz="1200" b="1" kern="1200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3" name="2 Flecha arriba"/>
          <p:cNvSpPr/>
          <p:nvPr/>
        </p:nvSpPr>
        <p:spPr>
          <a:xfrm>
            <a:off x="7550141" y="1192199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782318"/>
              </p:ext>
            </p:extLst>
          </p:nvPr>
        </p:nvGraphicFramePr>
        <p:xfrm>
          <a:off x="179512" y="1988840"/>
          <a:ext cx="7272808" cy="1026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49282"/>
                <a:gridCol w="1333198"/>
                <a:gridCol w="892296"/>
                <a:gridCol w="892296"/>
                <a:gridCol w="1109592"/>
                <a:gridCol w="1296144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endParaRPr lang="es-CO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RAZONAMIENTO CUANTITATIVO</a:t>
                      </a:r>
                      <a:endParaRPr lang="es-CO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s-CO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 DE ESTUDIANTES </a:t>
                      </a:r>
                      <a:endParaRPr lang="es-CO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151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CO" sz="1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274</a:t>
                      </a:r>
                      <a:endParaRPr lang="es-CO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229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536860"/>
              </p:ext>
            </p:extLst>
          </p:nvPr>
        </p:nvGraphicFramePr>
        <p:xfrm>
          <a:off x="179513" y="3734465"/>
          <a:ext cx="8460939" cy="2402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40104"/>
                <a:gridCol w="1166367"/>
                <a:gridCol w="666222"/>
                <a:gridCol w="656597"/>
                <a:gridCol w="1167284"/>
                <a:gridCol w="729553"/>
                <a:gridCol w="1167284"/>
                <a:gridCol w="656597"/>
                <a:gridCol w="1310931"/>
              </a:tblGrid>
              <a:tr h="370840">
                <a:tc rowSpan="6">
                  <a:txBody>
                    <a:bodyPr/>
                    <a:lstStyle/>
                    <a:p>
                      <a:endParaRPr lang="es-CO" sz="1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CO" sz="1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CO" sz="1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CO" sz="1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QUINTILES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 2011</a:t>
                      </a:r>
                    </a:p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 2012</a:t>
                      </a:r>
                    </a:p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COMPARATIVO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 2013</a:t>
                      </a:r>
                    </a:p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COMPARATIVO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 2014</a:t>
                      </a:r>
                    </a:p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COMPARATIVO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19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31,8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latin typeface="+mn-lt"/>
                        </a:rPr>
                        <a:t>26,7</a:t>
                      </a:r>
                      <a:endParaRPr lang="es-CO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31,9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24,8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25,9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latin typeface="+mn-lt"/>
                        </a:rPr>
                        <a:t>24,8</a:t>
                      </a:r>
                      <a:endParaRPr lang="es-CO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20,1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31,4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17,2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20,8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28,4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15,7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17,2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16,8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10,9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9,1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7,9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10,9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8,7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18 Flecha arriba"/>
          <p:cNvSpPr/>
          <p:nvPr/>
        </p:nvSpPr>
        <p:spPr>
          <a:xfrm rot="10800000">
            <a:off x="8388424" y="1192199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Flecha arriba"/>
          <p:cNvSpPr/>
          <p:nvPr/>
        </p:nvSpPr>
        <p:spPr>
          <a:xfrm>
            <a:off x="4071934" y="5429264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22 CuadroTexto"/>
          <p:cNvSpPr txBox="1"/>
          <p:nvPr/>
        </p:nvSpPr>
        <p:spPr>
          <a:xfrm>
            <a:off x="8047540" y="1636618"/>
            <a:ext cx="916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900" dirty="0" smtClean="0"/>
              <a:t>REPRESENTA  DISMINUCIÓN</a:t>
            </a:r>
            <a:endParaRPr lang="es-CO" sz="900" dirty="0"/>
          </a:p>
        </p:txBody>
      </p:sp>
      <p:sp>
        <p:nvSpPr>
          <p:cNvPr id="24" name="23 CuadroTexto"/>
          <p:cNvSpPr txBox="1"/>
          <p:nvPr/>
        </p:nvSpPr>
        <p:spPr>
          <a:xfrm>
            <a:off x="7232899" y="1628800"/>
            <a:ext cx="795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900" dirty="0" smtClean="0"/>
              <a:t>REPRESENTA MEJORA</a:t>
            </a:r>
            <a:endParaRPr lang="es-CO" sz="900" dirty="0"/>
          </a:p>
        </p:txBody>
      </p:sp>
      <p:sp>
        <p:nvSpPr>
          <p:cNvPr id="26" name="25 Flecha arriba"/>
          <p:cNvSpPr/>
          <p:nvPr/>
        </p:nvSpPr>
        <p:spPr>
          <a:xfrm rot="10800000">
            <a:off x="4071934" y="4357694"/>
            <a:ext cx="226302" cy="30916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7" name="26 Flecha arriba"/>
          <p:cNvSpPr/>
          <p:nvPr/>
        </p:nvSpPr>
        <p:spPr>
          <a:xfrm rot="10800000">
            <a:off x="4071934" y="5857892"/>
            <a:ext cx="226302" cy="30916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27 Flecha arriba"/>
          <p:cNvSpPr/>
          <p:nvPr/>
        </p:nvSpPr>
        <p:spPr>
          <a:xfrm>
            <a:off x="4071934" y="4714884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9" name="28 Flecha arriba"/>
          <p:cNvSpPr/>
          <p:nvPr/>
        </p:nvSpPr>
        <p:spPr>
          <a:xfrm rot="10800000">
            <a:off x="4071934" y="5143512"/>
            <a:ext cx="226302" cy="30916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0" name="19 Flecha arriba"/>
          <p:cNvSpPr/>
          <p:nvPr/>
        </p:nvSpPr>
        <p:spPr>
          <a:xfrm>
            <a:off x="5929322" y="4286256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5" name="24 Flecha arriba"/>
          <p:cNvSpPr/>
          <p:nvPr/>
        </p:nvSpPr>
        <p:spPr>
          <a:xfrm>
            <a:off x="5929322" y="5000636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0" name="29 Flecha arriba"/>
          <p:cNvSpPr/>
          <p:nvPr/>
        </p:nvSpPr>
        <p:spPr>
          <a:xfrm>
            <a:off x="5929322" y="5715016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1" name="30 Flecha arriba"/>
          <p:cNvSpPr/>
          <p:nvPr/>
        </p:nvSpPr>
        <p:spPr>
          <a:xfrm rot="10800000">
            <a:off x="5929322" y="4643446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31 Flecha arriba"/>
          <p:cNvSpPr/>
          <p:nvPr/>
        </p:nvSpPr>
        <p:spPr>
          <a:xfrm rot="10800000">
            <a:off x="5929322" y="5357826"/>
            <a:ext cx="24601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3" name="32 Flecha arriba"/>
          <p:cNvSpPr/>
          <p:nvPr/>
        </p:nvSpPr>
        <p:spPr>
          <a:xfrm rot="10800000">
            <a:off x="7858148" y="4286256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4" name="33 Flecha arriba"/>
          <p:cNvSpPr/>
          <p:nvPr/>
        </p:nvSpPr>
        <p:spPr>
          <a:xfrm rot="10800000">
            <a:off x="7858148" y="4714884"/>
            <a:ext cx="24601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Flecha arriba"/>
          <p:cNvSpPr/>
          <p:nvPr/>
        </p:nvSpPr>
        <p:spPr>
          <a:xfrm rot="10800000">
            <a:off x="7858148" y="5429264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35 Flecha arriba"/>
          <p:cNvSpPr/>
          <p:nvPr/>
        </p:nvSpPr>
        <p:spPr>
          <a:xfrm rot="10800000">
            <a:off x="7858148" y="5786454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36 Flecha arriba"/>
          <p:cNvSpPr/>
          <p:nvPr/>
        </p:nvSpPr>
        <p:spPr>
          <a:xfrm>
            <a:off x="7858148" y="5072074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30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ESTUDIANTES EN EL QUINTO QUINTIL Y NIVEL DOS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s-CO" dirty="0" smtClean="0"/>
              <a:t>BELLO CONDE PAULA ANDREA </a:t>
            </a:r>
          </a:p>
          <a:p>
            <a:pPr marL="514350" indent="-514350">
              <a:buNone/>
            </a:pPr>
            <a:endParaRPr lang="es-CO" dirty="0" smtClean="0"/>
          </a:p>
          <a:p>
            <a:pPr marL="514350" indent="-514350">
              <a:buNone/>
            </a:pPr>
            <a:r>
              <a:rPr lang="es-CO" dirty="0" smtClean="0"/>
              <a:t>2. GONZALEZ SANTOS DANA MARCELA </a:t>
            </a:r>
          </a:p>
          <a:p>
            <a:pPr marL="514350" indent="-514350">
              <a:buNone/>
            </a:pPr>
            <a:endParaRPr lang="es-CO" dirty="0" smtClean="0"/>
          </a:p>
          <a:p>
            <a:pPr marL="514350" indent="-514350">
              <a:buNone/>
            </a:pPr>
            <a:r>
              <a:rPr lang="es-CO" dirty="0" smtClean="0"/>
              <a:t>3. PADILLA MARTÍNEZ YASILETH DAYANA </a:t>
            </a:r>
          </a:p>
          <a:p>
            <a:pPr marL="514350" indent="-514350">
              <a:buNone/>
            </a:pPr>
            <a:endParaRPr lang="es-CO" dirty="0" smtClean="0"/>
          </a:p>
          <a:p>
            <a:pPr marL="514350" indent="-514350">
              <a:buNone/>
            </a:pPr>
            <a:r>
              <a:rPr lang="es-CO" dirty="0" smtClean="0"/>
              <a:t>4. PATERNINA ROMERO JISELA MARGARITA </a:t>
            </a:r>
          </a:p>
          <a:p>
            <a:pPr marL="514350" indent="-514350">
              <a:buNone/>
            </a:pPr>
            <a:r>
              <a:rPr lang="es-CO" dirty="0" smtClean="0"/>
              <a:t>  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149" y="20576"/>
            <a:ext cx="1078807" cy="960152"/>
          </a:xfrm>
          <a:prstGeom prst="rect">
            <a:avLst/>
          </a:prstGeom>
          <a:noFill/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2483768" y="142852"/>
            <a:ext cx="6262464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LA PEDAGOGÍA, NUESTRA RAZÓN DE SER</a:t>
            </a:r>
            <a:endParaRPr lang="es-CO" sz="2800" b="1" dirty="0">
              <a:solidFill>
                <a:sysClr val="windowText" lastClr="000000"/>
              </a:solidFill>
            </a:endParaRPr>
          </a:p>
        </p:txBody>
      </p:sp>
      <p:grpSp>
        <p:nvGrpSpPr>
          <p:cNvPr id="2" name="6 Grupo"/>
          <p:cNvGrpSpPr/>
          <p:nvPr/>
        </p:nvGrpSpPr>
        <p:grpSpPr>
          <a:xfrm>
            <a:off x="2843808" y="1001736"/>
            <a:ext cx="3312368" cy="758175"/>
            <a:chOff x="232939" y="2538840"/>
            <a:chExt cx="1788897" cy="1901676"/>
          </a:xfrm>
        </p:grpSpPr>
        <p:sp>
          <p:nvSpPr>
            <p:cNvPr id="8" name="7 Rectángulo"/>
            <p:cNvSpPr/>
            <p:nvPr/>
          </p:nvSpPr>
          <p:spPr>
            <a:xfrm>
              <a:off x="232939" y="2541904"/>
              <a:ext cx="1788897" cy="1898612"/>
            </a:xfrm>
            <a:prstGeom prst="rect">
              <a:avLst/>
            </a:prstGeom>
            <a:solidFill>
              <a:schemeClr val="accent3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8 Rectángulo"/>
            <p:cNvSpPr/>
            <p:nvPr/>
          </p:nvSpPr>
          <p:spPr>
            <a:xfrm>
              <a:off x="232939" y="2538840"/>
              <a:ext cx="1788897" cy="18986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6350" rIns="2540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200" b="1" kern="1200" dirty="0" smtClean="0">
                  <a:latin typeface="Arial Narrow" panose="020B0606020202030204" pitchFamily="34" charset="0"/>
                </a:rPr>
                <a:t>D.01.01.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200" b="1" kern="1200" dirty="0" smtClean="0">
                  <a:latin typeface="Arial Narrow" panose="020B0606020202030204" pitchFamily="34" charset="0"/>
                </a:rPr>
                <a:t>ANÁLISIS Y USO DE LOS RESULTADOS DE LAS EVALUACIONES DE ESTUDIANTES</a:t>
              </a:r>
              <a:endParaRPr lang="es-CO" sz="1200" b="1" kern="1200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3" name="2 Flecha arriba"/>
          <p:cNvSpPr/>
          <p:nvPr/>
        </p:nvSpPr>
        <p:spPr>
          <a:xfrm>
            <a:off x="7550141" y="1192199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782318"/>
              </p:ext>
            </p:extLst>
          </p:nvPr>
        </p:nvGraphicFramePr>
        <p:xfrm>
          <a:off x="179512" y="1988840"/>
          <a:ext cx="7272808" cy="1026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49282"/>
                <a:gridCol w="1333198"/>
                <a:gridCol w="892296"/>
                <a:gridCol w="892296"/>
                <a:gridCol w="1109592"/>
                <a:gridCol w="1296144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endParaRPr lang="es-CO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LECTURA</a:t>
                      </a:r>
                      <a:r>
                        <a:rPr lang="es-CO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CRÍTICA</a:t>
                      </a:r>
                      <a:endParaRPr lang="es-CO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s-CO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 DE ESTUDIANTES </a:t>
                      </a:r>
                      <a:endParaRPr lang="es-CO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151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CO" sz="1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274</a:t>
                      </a:r>
                      <a:endParaRPr lang="es-CO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229</a:t>
                      </a:r>
                      <a:endParaRPr lang="es-CO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536860"/>
              </p:ext>
            </p:extLst>
          </p:nvPr>
        </p:nvGraphicFramePr>
        <p:xfrm>
          <a:off x="179513" y="3734465"/>
          <a:ext cx="8460939" cy="2402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40104"/>
                <a:gridCol w="1166367"/>
                <a:gridCol w="666222"/>
                <a:gridCol w="656597"/>
                <a:gridCol w="1167284"/>
                <a:gridCol w="729553"/>
                <a:gridCol w="1167284"/>
                <a:gridCol w="656597"/>
                <a:gridCol w="1310931"/>
              </a:tblGrid>
              <a:tr h="370840">
                <a:tc rowSpan="6">
                  <a:txBody>
                    <a:bodyPr/>
                    <a:lstStyle/>
                    <a:p>
                      <a:endParaRPr lang="es-CO" sz="1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CO" sz="1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CO" sz="1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CO" sz="1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QUINTILES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 2011</a:t>
                      </a:r>
                    </a:p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 2012</a:t>
                      </a:r>
                    </a:p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COMPARATIVO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 2013</a:t>
                      </a:r>
                    </a:p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COMPARATIVO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 2014</a:t>
                      </a:r>
                    </a:p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COMPARATIVO</a:t>
                      </a:r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I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22,3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23,8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latin typeface="+mn-lt"/>
                        </a:rPr>
                        <a:t>22,3</a:t>
                      </a:r>
                      <a:endParaRPr lang="es-CO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20,5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II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19,8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26,5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latin typeface="+mn-lt"/>
                        </a:rPr>
                        <a:t>19,3</a:t>
                      </a:r>
                      <a:endParaRPr lang="es-CO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31,4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III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17,4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12,6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20,8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16,6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IV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19,0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16,6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21,5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17,5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V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21,5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20,5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16,1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14,0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18 Flecha arriba"/>
          <p:cNvSpPr/>
          <p:nvPr/>
        </p:nvSpPr>
        <p:spPr>
          <a:xfrm rot="10800000">
            <a:off x="8388424" y="1192199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22 CuadroTexto"/>
          <p:cNvSpPr txBox="1"/>
          <p:nvPr/>
        </p:nvSpPr>
        <p:spPr>
          <a:xfrm>
            <a:off x="8047540" y="1636618"/>
            <a:ext cx="916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900" dirty="0" smtClean="0"/>
              <a:t>REPRESENTA  DISMINUCIÓN</a:t>
            </a:r>
            <a:endParaRPr lang="es-CO" sz="900" dirty="0"/>
          </a:p>
        </p:txBody>
      </p:sp>
      <p:sp>
        <p:nvSpPr>
          <p:cNvPr id="24" name="23 CuadroTexto"/>
          <p:cNvSpPr txBox="1"/>
          <p:nvPr/>
        </p:nvSpPr>
        <p:spPr>
          <a:xfrm>
            <a:off x="7232899" y="1628800"/>
            <a:ext cx="795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900" dirty="0" smtClean="0"/>
              <a:t>REPRESENTA MEJORA</a:t>
            </a:r>
            <a:endParaRPr lang="es-CO" sz="900" dirty="0"/>
          </a:p>
        </p:txBody>
      </p:sp>
      <p:sp>
        <p:nvSpPr>
          <p:cNvPr id="26" name="25 Flecha arriba"/>
          <p:cNvSpPr/>
          <p:nvPr/>
        </p:nvSpPr>
        <p:spPr>
          <a:xfrm rot="10800000">
            <a:off x="4071934" y="4357694"/>
            <a:ext cx="226302" cy="30916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7" name="26 Flecha arriba"/>
          <p:cNvSpPr/>
          <p:nvPr/>
        </p:nvSpPr>
        <p:spPr>
          <a:xfrm rot="10800000">
            <a:off x="4071934" y="5857892"/>
            <a:ext cx="226302" cy="30916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27 Flecha arriba"/>
          <p:cNvSpPr/>
          <p:nvPr/>
        </p:nvSpPr>
        <p:spPr>
          <a:xfrm>
            <a:off x="4071934" y="4714884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9" name="28 Flecha arriba"/>
          <p:cNvSpPr/>
          <p:nvPr/>
        </p:nvSpPr>
        <p:spPr>
          <a:xfrm rot="10800000">
            <a:off x="4071934" y="5143512"/>
            <a:ext cx="226302" cy="30916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0" name="19 Flecha arriba"/>
          <p:cNvSpPr/>
          <p:nvPr/>
        </p:nvSpPr>
        <p:spPr>
          <a:xfrm>
            <a:off x="5929322" y="4286256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5" name="24 Flecha arriba"/>
          <p:cNvSpPr/>
          <p:nvPr/>
        </p:nvSpPr>
        <p:spPr>
          <a:xfrm>
            <a:off x="5929322" y="5000636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0" name="29 Flecha arriba"/>
          <p:cNvSpPr/>
          <p:nvPr/>
        </p:nvSpPr>
        <p:spPr>
          <a:xfrm>
            <a:off x="5929322" y="5357826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1" name="30 Flecha arriba"/>
          <p:cNvSpPr/>
          <p:nvPr/>
        </p:nvSpPr>
        <p:spPr>
          <a:xfrm rot="10800000">
            <a:off x="5929322" y="4643446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Flecha arriba"/>
          <p:cNvSpPr/>
          <p:nvPr/>
        </p:nvSpPr>
        <p:spPr>
          <a:xfrm rot="10800000">
            <a:off x="7858148" y="5429264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35 Flecha arriba"/>
          <p:cNvSpPr/>
          <p:nvPr/>
        </p:nvSpPr>
        <p:spPr>
          <a:xfrm rot="10800000">
            <a:off x="7858148" y="5786454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37 Flecha arriba"/>
          <p:cNvSpPr/>
          <p:nvPr/>
        </p:nvSpPr>
        <p:spPr>
          <a:xfrm rot="10800000">
            <a:off x="4071934" y="5429264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38 Flecha arriba"/>
          <p:cNvSpPr/>
          <p:nvPr/>
        </p:nvSpPr>
        <p:spPr>
          <a:xfrm rot="10800000">
            <a:off x="5929322" y="5786454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39 Flecha arriba"/>
          <p:cNvSpPr/>
          <p:nvPr/>
        </p:nvSpPr>
        <p:spPr>
          <a:xfrm>
            <a:off x="7858148" y="4286256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1" name="40 Flecha arriba"/>
          <p:cNvSpPr/>
          <p:nvPr/>
        </p:nvSpPr>
        <p:spPr>
          <a:xfrm>
            <a:off x="7858148" y="4643446"/>
            <a:ext cx="252028" cy="3784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2" name="41 Flecha arriba"/>
          <p:cNvSpPr/>
          <p:nvPr/>
        </p:nvSpPr>
        <p:spPr>
          <a:xfrm rot="10800000">
            <a:off x="7858148" y="5072074"/>
            <a:ext cx="252028" cy="37847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30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ESTUDIANTES EN EL QUINTO QUINTIL Y NIVEL TRES 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s-CO" dirty="0" smtClean="0"/>
              <a:t>ARROYO MORENO ANA CRISTINA </a:t>
            </a:r>
          </a:p>
          <a:p>
            <a:pPr marL="514350" indent="-514350">
              <a:buNone/>
            </a:pPr>
            <a:endParaRPr lang="es-CO" dirty="0" smtClean="0"/>
          </a:p>
          <a:p>
            <a:pPr marL="514350" indent="-514350">
              <a:buAutoNum type="arabicPeriod" startAt="2"/>
            </a:pPr>
            <a:r>
              <a:rPr lang="es-CO" dirty="0" smtClean="0"/>
              <a:t>GARCIA FONSECA YOMAIRA ASTRID </a:t>
            </a:r>
          </a:p>
          <a:p>
            <a:pPr marL="514350" indent="-514350">
              <a:buNone/>
            </a:pPr>
            <a:endParaRPr lang="es-CO" dirty="0" smtClean="0"/>
          </a:p>
          <a:p>
            <a:pPr marL="514350" indent="-514350">
              <a:buNone/>
            </a:pPr>
            <a:r>
              <a:rPr lang="es-CO" dirty="0" smtClean="0"/>
              <a:t>3. PADILLA MARTÍNEZ YASILETH DAYANA </a:t>
            </a:r>
          </a:p>
          <a:p>
            <a:pPr marL="514350" indent="-514350">
              <a:buNone/>
            </a:pPr>
            <a:endParaRPr lang="es-CO" dirty="0" smtClean="0"/>
          </a:p>
          <a:p>
            <a:pPr marL="514350" indent="-514350">
              <a:buNone/>
            </a:pPr>
            <a:r>
              <a:rPr lang="es-CO" dirty="0" smtClean="0"/>
              <a:t>4. SANTOS VILLADIEGO LINA MARCELA </a:t>
            </a:r>
          </a:p>
          <a:p>
            <a:pPr marL="514350" indent="-514350">
              <a:buNone/>
            </a:pPr>
            <a:r>
              <a:rPr lang="es-CO" dirty="0" smtClean="0"/>
              <a:t>  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</TotalTime>
  <Words>940</Words>
  <Application>Microsoft Office PowerPoint</Application>
  <PresentationFormat>Presentación en pantalla (4:3)</PresentationFormat>
  <Paragraphs>596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Tema de Office</vt:lpstr>
      <vt:lpstr>Presentación de PowerPoint</vt:lpstr>
      <vt:lpstr>Presentación de PowerPoint</vt:lpstr>
      <vt:lpstr>Presentación de PowerPoint</vt:lpstr>
      <vt:lpstr>               LA  PEDAGOGÍA, NUESTRA RAZÓN DE SER</vt:lpstr>
      <vt:lpstr>ESTUDIANTES EN EL NIVEL SEIS</vt:lpstr>
      <vt:lpstr>Presentación de PowerPoint</vt:lpstr>
      <vt:lpstr>ESTUDIANTES EN EL QUINTO QUINTIL Y NIVEL DOS</vt:lpstr>
      <vt:lpstr>Presentación de PowerPoint</vt:lpstr>
      <vt:lpstr>ESTUDIANTES EN EL QUINTO QUINTIL Y NIVEL TRES </vt:lpstr>
      <vt:lpstr>Presentación de PowerPoint</vt:lpstr>
      <vt:lpstr>ESTUDIANTES EN EL NIVEL B1 </vt:lpstr>
      <vt:lpstr>Presentación de PowerPoint</vt:lpstr>
      <vt:lpstr>ESTUDIANTES EN EL QUINTO QUINTIL</vt:lpstr>
      <vt:lpstr>Presentación de PowerPoint</vt:lpstr>
      <vt:lpstr>Presentación de PowerPoint</vt:lpstr>
      <vt:lpstr>Presentación de PowerPoint</vt:lpstr>
      <vt:lpstr>Presentación de PowerPoint</vt:lpstr>
      <vt:lpstr>ESTUDIANTES EN EL QUINTO  QUINTIL DE LOS MÓDULOS  ESPECÍFICOS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Ienss</dc:creator>
  <cp:lastModifiedBy>Maritza</cp:lastModifiedBy>
  <cp:revision>32</cp:revision>
  <dcterms:created xsi:type="dcterms:W3CDTF">2015-04-02T15:38:08Z</dcterms:created>
  <dcterms:modified xsi:type="dcterms:W3CDTF">2015-09-30T22:02:01Z</dcterms:modified>
</cp:coreProperties>
</file>