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7" r:id="rId5"/>
    <p:sldMasterId id="2147483672" r:id="rId6"/>
  </p:sldMasterIdLst>
  <p:notesMasterIdLst>
    <p:notesMasterId r:id="rId20"/>
  </p:notesMasterIdLst>
  <p:handoutMasterIdLst>
    <p:handoutMasterId r:id="rId21"/>
  </p:handoutMasterIdLst>
  <p:sldIdLst>
    <p:sldId id="954" r:id="rId7"/>
    <p:sldId id="1114" r:id="rId8"/>
    <p:sldId id="1116" r:id="rId9"/>
    <p:sldId id="1140" r:id="rId10"/>
    <p:sldId id="1141" r:id="rId11"/>
    <p:sldId id="1129" r:id="rId12"/>
    <p:sldId id="1148" r:id="rId13"/>
    <p:sldId id="1147" r:id="rId14"/>
    <p:sldId id="1146" r:id="rId15"/>
    <p:sldId id="1144" r:id="rId16"/>
    <p:sldId id="1143" r:id="rId17"/>
    <p:sldId id="1142" r:id="rId18"/>
    <p:sldId id="1124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or" initials="A" lastIdx="4" clrIdx="0"/>
  <p:cmAuthor id="1" name="Sonia Vallejo Rodriguez" initials="SVR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FF66"/>
    <a:srgbClr val="680000"/>
    <a:srgbClr val="990099"/>
    <a:srgbClr val="5C0000"/>
    <a:srgbClr val="CC99FF"/>
    <a:srgbClr val="CCFF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Estilo claro 1 - Énfasis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Estilo claro 2 - Énfasi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4" autoAdjust="0"/>
    <p:restoredTop sz="90854" autoAdjust="0"/>
  </p:normalViewPr>
  <p:slideViewPr>
    <p:cSldViewPr>
      <p:cViewPr>
        <p:scale>
          <a:sx n="80" d="100"/>
          <a:sy n="80" d="100"/>
        </p:scale>
        <p:origin x="-2418" y="-492"/>
      </p:cViewPr>
      <p:guideLst>
        <p:guide orient="horz" pos="1776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1" d="100"/>
        <a:sy n="201" d="100"/>
      </p:scale>
      <p:origin x="0" y="22464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928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commentAuthors" Target="commentAuthor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9.jpeg"/><Relationship Id="rId4" Type="http://schemas.openxmlformats.org/officeDocument/2006/relationships/image" Target="../media/image12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9.jpeg"/><Relationship Id="rId4" Type="http://schemas.openxmlformats.org/officeDocument/2006/relationships/image" Target="../media/image1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596FAC-90D1-48A5-B731-6BAFCD8D6716}" type="doc">
      <dgm:prSet loTypeId="urn:microsoft.com/office/officeart/2005/8/layout/hList7#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A96843BF-6A2B-4B1B-9509-A2BB9986CDFF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MX" sz="1300" dirty="0" smtClean="0">
              <a:solidFill>
                <a:schemeClr val="bg1"/>
              </a:solidFill>
            </a:rPr>
            <a:t>Modelo de referencia para la formación de niños y niñas - Ambientes para:</a:t>
          </a:r>
        </a:p>
        <a:p>
          <a:r>
            <a:rPr lang="es-MX" sz="1300" dirty="0" smtClean="0">
              <a:solidFill>
                <a:schemeClr val="bg1"/>
              </a:solidFill>
            </a:rPr>
            <a:t>- Desarrollo de competencias de los niños</a:t>
          </a:r>
        </a:p>
        <a:p>
          <a:r>
            <a:rPr lang="es-MX" sz="1300" dirty="0" smtClean="0">
              <a:solidFill>
                <a:schemeClr val="bg1"/>
              </a:solidFill>
            </a:rPr>
            <a:t>- Desarrollo de competencias profesionales de los futuros maestros desde la práctica pedagógica</a:t>
          </a:r>
        </a:p>
        <a:p>
          <a:r>
            <a:rPr lang="es-MX" sz="1300" dirty="0" smtClean="0">
              <a:solidFill>
                <a:schemeClr val="bg1"/>
              </a:solidFill>
            </a:rPr>
            <a:t>- Relación teoría y práctica de la pedagogía</a:t>
          </a:r>
          <a:endParaRPr lang="es-MX" sz="1300" dirty="0">
            <a:solidFill>
              <a:schemeClr val="bg1"/>
            </a:solidFill>
          </a:endParaRPr>
        </a:p>
      </dgm:t>
    </dgm:pt>
    <dgm:pt modelId="{1F22E59E-D5A3-47EF-B4C4-EF9D70D851DC}" type="parTrans" cxnId="{C84153D4-CEE7-4346-8682-652FB0C84AA7}">
      <dgm:prSet/>
      <dgm:spPr/>
      <dgm:t>
        <a:bodyPr/>
        <a:lstStyle/>
        <a:p>
          <a:endParaRPr lang="es-MX" sz="3200"/>
        </a:p>
      </dgm:t>
    </dgm:pt>
    <dgm:pt modelId="{599DE6EF-DD18-4601-9A86-4FE9C4C0C4AE}" type="sibTrans" cxnId="{C84153D4-CEE7-4346-8682-652FB0C84AA7}">
      <dgm:prSet/>
      <dgm:spPr/>
      <dgm:t>
        <a:bodyPr/>
        <a:lstStyle/>
        <a:p>
          <a:endParaRPr lang="es-MX" sz="3200"/>
        </a:p>
      </dgm:t>
    </dgm:pt>
    <dgm:pt modelId="{4BA0C687-D6CB-4912-9EED-D4110C3CCA75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MX" sz="1400" dirty="0" smtClean="0">
              <a:solidFill>
                <a:schemeClr val="bg1"/>
              </a:solidFill>
            </a:rPr>
            <a:t>Observar potencialidades e intereses de los estudiantes como futuros docentes:</a:t>
          </a:r>
        </a:p>
        <a:p>
          <a:r>
            <a:rPr lang="es-MX" sz="1400" dirty="0" smtClean="0">
              <a:solidFill>
                <a:schemeClr val="bg1"/>
              </a:solidFill>
            </a:rPr>
            <a:t>- Reconoce como estudiante  la importancia del rol docente</a:t>
          </a:r>
        </a:p>
        <a:p>
          <a:r>
            <a:rPr lang="es-MX" sz="1400" dirty="0" smtClean="0">
              <a:solidFill>
                <a:schemeClr val="bg1"/>
              </a:solidFill>
            </a:rPr>
            <a:t>- Actividades intencionadas</a:t>
          </a:r>
          <a:endParaRPr lang="es-MX" sz="1400" dirty="0">
            <a:solidFill>
              <a:schemeClr val="bg1"/>
            </a:solidFill>
          </a:endParaRPr>
        </a:p>
      </dgm:t>
    </dgm:pt>
    <dgm:pt modelId="{C85BCCA2-2573-40E0-A624-CF8BBE8B49B9}" type="parTrans" cxnId="{ACE8A408-94F8-4ECB-980C-2F47EF645857}">
      <dgm:prSet/>
      <dgm:spPr/>
      <dgm:t>
        <a:bodyPr/>
        <a:lstStyle/>
        <a:p>
          <a:endParaRPr lang="es-MX" sz="3200"/>
        </a:p>
      </dgm:t>
    </dgm:pt>
    <dgm:pt modelId="{E3CAE6B3-386E-436E-82CD-6A0EFB9D2040}" type="sibTrans" cxnId="{ACE8A408-94F8-4ECB-980C-2F47EF645857}">
      <dgm:prSet/>
      <dgm:spPr/>
      <dgm:t>
        <a:bodyPr/>
        <a:lstStyle/>
        <a:p>
          <a:endParaRPr lang="es-MX" sz="3200"/>
        </a:p>
      </dgm:t>
    </dgm:pt>
    <dgm:pt modelId="{500D5D18-8B84-4E44-A9D2-96768C835C90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MX" sz="1400" dirty="0" smtClean="0">
              <a:solidFill>
                <a:schemeClr val="bg1"/>
              </a:solidFill>
            </a:rPr>
            <a:t>PFC: </a:t>
          </a:r>
        </a:p>
        <a:p>
          <a:r>
            <a:rPr lang="es-MX" sz="1400" dirty="0" smtClean="0">
              <a:solidFill>
                <a:schemeClr val="bg1"/>
              </a:solidFill>
            </a:rPr>
            <a:t>Profundización en los saberes necesarios y específicos y fortalecimiento de  las competencias requeridas para el ejercicio del rol como profesional de la educación</a:t>
          </a:r>
          <a:endParaRPr lang="es-MX" sz="1400" dirty="0">
            <a:solidFill>
              <a:schemeClr val="bg1"/>
            </a:solidFill>
          </a:endParaRPr>
        </a:p>
      </dgm:t>
    </dgm:pt>
    <dgm:pt modelId="{CF64DA26-6A7B-42CF-9812-AF895C176A5F}" type="parTrans" cxnId="{21CF1DC4-C90A-46DF-AA8D-0C8C83540689}">
      <dgm:prSet/>
      <dgm:spPr/>
      <dgm:t>
        <a:bodyPr/>
        <a:lstStyle/>
        <a:p>
          <a:endParaRPr lang="es-MX" sz="3200"/>
        </a:p>
      </dgm:t>
    </dgm:pt>
    <dgm:pt modelId="{9CED3569-E87F-4AAD-8142-408F934D8AB6}" type="sibTrans" cxnId="{21CF1DC4-C90A-46DF-AA8D-0C8C83540689}">
      <dgm:prSet/>
      <dgm:spPr/>
      <dgm:t>
        <a:bodyPr/>
        <a:lstStyle/>
        <a:p>
          <a:endParaRPr lang="es-MX" sz="3200"/>
        </a:p>
      </dgm:t>
    </dgm:pt>
    <dgm:pt modelId="{DDE47074-6A0C-4EE7-8E61-5E6B6A6D3913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MX" sz="1400" dirty="0" smtClean="0">
              <a:solidFill>
                <a:schemeClr val="bg1"/>
              </a:solidFill>
            </a:rPr>
            <a:t>Área exploratoria en educación:</a:t>
          </a:r>
        </a:p>
        <a:p>
          <a:r>
            <a:rPr lang="es-MX" sz="1400" dirty="0" smtClean="0">
              <a:solidFill>
                <a:schemeClr val="bg1"/>
              </a:solidFill>
            </a:rPr>
            <a:t>Acercamiento a la profesión docente y a las competencias para el ejercicio de la docencia en preescolar y básica primaria</a:t>
          </a:r>
          <a:endParaRPr lang="es-MX" sz="1400" dirty="0">
            <a:solidFill>
              <a:schemeClr val="bg1"/>
            </a:solidFill>
          </a:endParaRPr>
        </a:p>
      </dgm:t>
    </dgm:pt>
    <dgm:pt modelId="{7B2A96C8-F289-465D-B4B7-F19B1DE1AC32}" type="parTrans" cxnId="{A39A905E-F404-432E-9FCC-2FEAAEE0AC6D}">
      <dgm:prSet/>
      <dgm:spPr/>
      <dgm:t>
        <a:bodyPr/>
        <a:lstStyle/>
        <a:p>
          <a:endParaRPr lang="es-MX" sz="3200"/>
        </a:p>
      </dgm:t>
    </dgm:pt>
    <dgm:pt modelId="{55B79164-91E7-4606-B03A-D2EC279FD9DB}" type="sibTrans" cxnId="{A39A905E-F404-432E-9FCC-2FEAAEE0AC6D}">
      <dgm:prSet/>
      <dgm:spPr/>
      <dgm:t>
        <a:bodyPr/>
        <a:lstStyle/>
        <a:p>
          <a:endParaRPr lang="es-MX" sz="3200"/>
        </a:p>
      </dgm:t>
    </dgm:pt>
    <dgm:pt modelId="{01E95946-E126-427A-8C24-CA49518036CB}" type="pres">
      <dgm:prSet presAssocID="{3E596FAC-90D1-48A5-B731-6BAFCD8D671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94CFE96F-A307-4844-85B1-26BDD06680B0}" type="pres">
      <dgm:prSet presAssocID="{3E596FAC-90D1-48A5-B731-6BAFCD8D6716}" presName="fgShape" presStyleLbl="fgShp" presStyleIdx="0" presStyleCnt="1" custLinFactNeighborX="111" custLinFactNeighborY="46326"/>
      <dgm:spPr/>
    </dgm:pt>
    <dgm:pt modelId="{D876CF28-0EC5-4E14-951D-6CC0718D9F31}" type="pres">
      <dgm:prSet presAssocID="{3E596FAC-90D1-48A5-B731-6BAFCD8D6716}" presName="linComp" presStyleCnt="0"/>
      <dgm:spPr/>
    </dgm:pt>
    <dgm:pt modelId="{5B4554CC-AA98-4995-9523-78CABE498AA1}" type="pres">
      <dgm:prSet presAssocID="{A96843BF-6A2B-4B1B-9509-A2BB9986CDFF}" presName="compNode" presStyleCnt="0"/>
      <dgm:spPr/>
    </dgm:pt>
    <dgm:pt modelId="{7389A44A-6F87-4279-8526-FC399B919871}" type="pres">
      <dgm:prSet presAssocID="{A96843BF-6A2B-4B1B-9509-A2BB9986CDFF}" presName="bkgdShape" presStyleLbl="node1" presStyleIdx="0" presStyleCnt="4"/>
      <dgm:spPr/>
      <dgm:t>
        <a:bodyPr/>
        <a:lstStyle/>
        <a:p>
          <a:endParaRPr lang="es-CO"/>
        </a:p>
      </dgm:t>
    </dgm:pt>
    <dgm:pt modelId="{02BDA71A-15BD-4FD0-86F5-BF282742B922}" type="pres">
      <dgm:prSet presAssocID="{A96843BF-6A2B-4B1B-9509-A2BB9986CDFF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97D5939-4E10-4267-BAAE-7E708EFCB01F}" type="pres">
      <dgm:prSet presAssocID="{A96843BF-6A2B-4B1B-9509-A2BB9986CDFF}" presName="invisiNode" presStyleLbl="node1" presStyleIdx="0" presStyleCnt="4"/>
      <dgm:spPr/>
    </dgm:pt>
    <dgm:pt modelId="{58A11C1F-DA10-4F82-BB8F-3D058598A335}" type="pres">
      <dgm:prSet presAssocID="{A96843BF-6A2B-4B1B-9509-A2BB9986CDFF}" presName="imagNode" presStyleLbl="fgImgPlace1" presStyleIdx="0" presStyleCnt="4" custScaleX="80382" custScaleY="78114" custLinFactNeighborY="-1198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s-CO"/>
        </a:p>
      </dgm:t>
    </dgm:pt>
    <dgm:pt modelId="{403483B6-83BD-4B65-8D1B-D9BDB3BBC3E9}" type="pres">
      <dgm:prSet presAssocID="{599DE6EF-DD18-4601-9A86-4FE9C4C0C4AE}" presName="sibTrans" presStyleLbl="sibTrans2D1" presStyleIdx="0" presStyleCnt="0"/>
      <dgm:spPr/>
      <dgm:t>
        <a:bodyPr/>
        <a:lstStyle/>
        <a:p>
          <a:endParaRPr lang="es-CO"/>
        </a:p>
      </dgm:t>
    </dgm:pt>
    <dgm:pt modelId="{933118F4-38B7-4D8C-8A72-E0B4D511C25B}" type="pres">
      <dgm:prSet presAssocID="{4BA0C687-D6CB-4912-9EED-D4110C3CCA75}" presName="compNode" presStyleCnt="0"/>
      <dgm:spPr/>
    </dgm:pt>
    <dgm:pt modelId="{1AC9B3D9-EB59-4D41-81DD-CEDB766ED56A}" type="pres">
      <dgm:prSet presAssocID="{4BA0C687-D6CB-4912-9EED-D4110C3CCA75}" presName="bkgdShape" presStyleLbl="node1" presStyleIdx="1" presStyleCnt="4"/>
      <dgm:spPr/>
      <dgm:t>
        <a:bodyPr/>
        <a:lstStyle/>
        <a:p>
          <a:endParaRPr lang="es-MX"/>
        </a:p>
      </dgm:t>
    </dgm:pt>
    <dgm:pt modelId="{2062E880-2C53-40CD-8C9B-2D11C29FB3DB}" type="pres">
      <dgm:prSet presAssocID="{4BA0C687-D6CB-4912-9EED-D4110C3CCA75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1640BC9-3DA2-4101-A905-DE4C6A6B7107}" type="pres">
      <dgm:prSet presAssocID="{4BA0C687-D6CB-4912-9EED-D4110C3CCA75}" presName="invisiNode" presStyleLbl="node1" presStyleIdx="1" presStyleCnt="4"/>
      <dgm:spPr/>
    </dgm:pt>
    <dgm:pt modelId="{2EB927C4-AA84-4B99-AAD3-0C565FF53EFA}" type="pres">
      <dgm:prSet presAssocID="{4BA0C687-D6CB-4912-9EED-D4110C3CCA75}" presName="imagNode" presStyleLbl="fgImgPlace1" presStyleIdx="1" presStyleCnt="4" custScaleX="80382" custScaleY="78114" custLinFactNeighborY="-11980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s-CO"/>
        </a:p>
      </dgm:t>
    </dgm:pt>
    <dgm:pt modelId="{23FC14B2-8227-4065-84B6-877DFD5F10C7}" type="pres">
      <dgm:prSet presAssocID="{E3CAE6B3-386E-436E-82CD-6A0EFB9D2040}" presName="sibTrans" presStyleLbl="sibTrans2D1" presStyleIdx="0" presStyleCnt="0"/>
      <dgm:spPr/>
      <dgm:t>
        <a:bodyPr/>
        <a:lstStyle/>
        <a:p>
          <a:endParaRPr lang="es-CO"/>
        </a:p>
      </dgm:t>
    </dgm:pt>
    <dgm:pt modelId="{1682A560-B7D1-488E-981F-7FA8C28B238D}" type="pres">
      <dgm:prSet presAssocID="{DDE47074-6A0C-4EE7-8E61-5E6B6A6D3913}" presName="compNode" presStyleCnt="0"/>
      <dgm:spPr/>
    </dgm:pt>
    <dgm:pt modelId="{9285BC1F-8509-4FBE-AE5A-3393FA046476}" type="pres">
      <dgm:prSet presAssocID="{DDE47074-6A0C-4EE7-8E61-5E6B6A6D3913}" presName="bkgdShape" presStyleLbl="node1" presStyleIdx="2" presStyleCnt="4"/>
      <dgm:spPr/>
      <dgm:t>
        <a:bodyPr/>
        <a:lstStyle/>
        <a:p>
          <a:endParaRPr lang="es-CO"/>
        </a:p>
      </dgm:t>
    </dgm:pt>
    <dgm:pt modelId="{F95C1D91-4A3F-4B3A-AB42-7DAB83823512}" type="pres">
      <dgm:prSet presAssocID="{DDE47074-6A0C-4EE7-8E61-5E6B6A6D3913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7FE6CAB-7844-4997-8C92-67C2EBF7467B}" type="pres">
      <dgm:prSet presAssocID="{DDE47074-6A0C-4EE7-8E61-5E6B6A6D3913}" presName="invisiNode" presStyleLbl="node1" presStyleIdx="2" presStyleCnt="4"/>
      <dgm:spPr/>
    </dgm:pt>
    <dgm:pt modelId="{BB0CBD94-475D-428F-A8ED-1289E95600CE}" type="pres">
      <dgm:prSet presAssocID="{DDE47074-6A0C-4EE7-8E61-5E6B6A6D3913}" presName="imagNode" presStyleLbl="fgImgPlace1" presStyleIdx="2" presStyleCnt="4" custScaleX="80382" custScaleY="78114" custLinFactNeighborY="-11980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s-CO"/>
        </a:p>
      </dgm:t>
    </dgm:pt>
    <dgm:pt modelId="{EECB9B41-ABBF-41CB-9D1C-A844514C5569}" type="pres">
      <dgm:prSet presAssocID="{55B79164-91E7-4606-B03A-D2EC279FD9DB}" presName="sibTrans" presStyleLbl="sibTrans2D1" presStyleIdx="0" presStyleCnt="0"/>
      <dgm:spPr/>
      <dgm:t>
        <a:bodyPr/>
        <a:lstStyle/>
        <a:p>
          <a:endParaRPr lang="es-CO"/>
        </a:p>
      </dgm:t>
    </dgm:pt>
    <dgm:pt modelId="{60B37B09-D7D4-4F9E-840D-B615E9235F3C}" type="pres">
      <dgm:prSet presAssocID="{500D5D18-8B84-4E44-A9D2-96768C835C90}" presName="compNode" presStyleCnt="0"/>
      <dgm:spPr/>
    </dgm:pt>
    <dgm:pt modelId="{8746BFF8-F8F4-4598-8A48-07B03F06A3C6}" type="pres">
      <dgm:prSet presAssocID="{500D5D18-8B84-4E44-A9D2-96768C835C90}" presName="bkgdShape" presStyleLbl="node1" presStyleIdx="3" presStyleCnt="4"/>
      <dgm:spPr/>
      <dgm:t>
        <a:bodyPr/>
        <a:lstStyle/>
        <a:p>
          <a:endParaRPr lang="es-MX"/>
        </a:p>
      </dgm:t>
    </dgm:pt>
    <dgm:pt modelId="{3D50ED24-18E3-4D95-93AE-17337EDE40BE}" type="pres">
      <dgm:prSet presAssocID="{500D5D18-8B84-4E44-A9D2-96768C835C90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6A06B7-C5ED-4366-8918-195C27F1F193}" type="pres">
      <dgm:prSet presAssocID="{500D5D18-8B84-4E44-A9D2-96768C835C90}" presName="invisiNode" presStyleLbl="node1" presStyleIdx="3" presStyleCnt="4"/>
      <dgm:spPr/>
    </dgm:pt>
    <dgm:pt modelId="{422EAFA9-9CFE-4C2B-812C-BCB2BC5736C1}" type="pres">
      <dgm:prSet presAssocID="{500D5D18-8B84-4E44-A9D2-96768C835C90}" presName="imagNode" presStyleLbl="fgImgPlace1" presStyleIdx="3" presStyleCnt="4" custScaleX="80382" custScaleY="78114" custLinFactNeighborY="-11980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s-CO"/>
        </a:p>
      </dgm:t>
    </dgm:pt>
  </dgm:ptLst>
  <dgm:cxnLst>
    <dgm:cxn modelId="{A98B1800-6B00-479F-B17D-F80E297A11A7}" type="presOf" srcId="{500D5D18-8B84-4E44-A9D2-96768C835C90}" destId="{3D50ED24-18E3-4D95-93AE-17337EDE40BE}" srcOrd="1" destOrd="0" presId="urn:microsoft.com/office/officeart/2005/8/layout/hList7#1"/>
    <dgm:cxn modelId="{B3BFBB9C-B9B9-4E6D-B26D-990BD57F2065}" type="presOf" srcId="{E3CAE6B3-386E-436E-82CD-6A0EFB9D2040}" destId="{23FC14B2-8227-4065-84B6-877DFD5F10C7}" srcOrd="0" destOrd="0" presId="urn:microsoft.com/office/officeart/2005/8/layout/hList7#1"/>
    <dgm:cxn modelId="{4BC078A8-13DE-46C9-B164-10809F86EAA6}" type="presOf" srcId="{DDE47074-6A0C-4EE7-8E61-5E6B6A6D3913}" destId="{F95C1D91-4A3F-4B3A-AB42-7DAB83823512}" srcOrd="1" destOrd="0" presId="urn:microsoft.com/office/officeart/2005/8/layout/hList7#1"/>
    <dgm:cxn modelId="{4424ED32-7429-4332-A915-48963DF82226}" type="presOf" srcId="{500D5D18-8B84-4E44-A9D2-96768C835C90}" destId="{8746BFF8-F8F4-4598-8A48-07B03F06A3C6}" srcOrd="0" destOrd="0" presId="urn:microsoft.com/office/officeart/2005/8/layout/hList7#1"/>
    <dgm:cxn modelId="{732D2553-19F3-4828-A4D7-A98CCCD53424}" type="presOf" srcId="{A96843BF-6A2B-4B1B-9509-A2BB9986CDFF}" destId="{7389A44A-6F87-4279-8526-FC399B919871}" srcOrd="0" destOrd="0" presId="urn:microsoft.com/office/officeart/2005/8/layout/hList7#1"/>
    <dgm:cxn modelId="{ACE8A408-94F8-4ECB-980C-2F47EF645857}" srcId="{3E596FAC-90D1-48A5-B731-6BAFCD8D6716}" destId="{4BA0C687-D6CB-4912-9EED-D4110C3CCA75}" srcOrd="1" destOrd="0" parTransId="{C85BCCA2-2573-40E0-A624-CF8BBE8B49B9}" sibTransId="{E3CAE6B3-386E-436E-82CD-6A0EFB9D2040}"/>
    <dgm:cxn modelId="{79F1B27C-3351-4C70-A2A2-363E9F2E3AD5}" type="presOf" srcId="{3E596FAC-90D1-48A5-B731-6BAFCD8D6716}" destId="{01E95946-E126-427A-8C24-CA49518036CB}" srcOrd="0" destOrd="0" presId="urn:microsoft.com/office/officeart/2005/8/layout/hList7#1"/>
    <dgm:cxn modelId="{C84153D4-CEE7-4346-8682-652FB0C84AA7}" srcId="{3E596FAC-90D1-48A5-B731-6BAFCD8D6716}" destId="{A96843BF-6A2B-4B1B-9509-A2BB9986CDFF}" srcOrd="0" destOrd="0" parTransId="{1F22E59E-D5A3-47EF-B4C4-EF9D70D851DC}" sibTransId="{599DE6EF-DD18-4601-9A86-4FE9C4C0C4AE}"/>
    <dgm:cxn modelId="{1CDA022B-4E80-42BE-91D9-7716442B4B77}" type="presOf" srcId="{DDE47074-6A0C-4EE7-8E61-5E6B6A6D3913}" destId="{9285BC1F-8509-4FBE-AE5A-3393FA046476}" srcOrd="0" destOrd="0" presId="urn:microsoft.com/office/officeart/2005/8/layout/hList7#1"/>
    <dgm:cxn modelId="{0F9E3829-2E1F-4E71-8672-C2035E104F88}" type="presOf" srcId="{A96843BF-6A2B-4B1B-9509-A2BB9986CDFF}" destId="{02BDA71A-15BD-4FD0-86F5-BF282742B922}" srcOrd="1" destOrd="0" presId="urn:microsoft.com/office/officeart/2005/8/layout/hList7#1"/>
    <dgm:cxn modelId="{21CF1DC4-C90A-46DF-AA8D-0C8C83540689}" srcId="{3E596FAC-90D1-48A5-B731-6BAFCD8D6716}" destId="{500D5D18-8B84-4E44-A9D2-96768C835C90}" srcOrd="3" destOrd="0" parTransId="{CF64DA26-6A7B-42CF-9812-AF895C176A5F}" sibTransId="{9CED3569-E87F-4AAD-8142-408F934D8AB6}"/>
    <dgm:cxn modelId="{83A4D2E1-284C-43F7-A990-D383149E2D3D}" type="presOf" srcId="{4BA0C687-D6CB-4912-9EED-D4110C3CCA75}" destId="{2062E880-2C53-40CD-8C9B-2D11C29FB3DB}" srcOrd="1" destOrd="0" presId="urn:microsoft.com/office/officeart/2005/8/layout/hList7#1"/>
    <dgm:cxn modelId="{5AB9D635-73CE-4CE3-B420-573E26B7E8BF}" type="presOf" srcId="{55B79164-91E7-4606-B03A-D2EC279FD9DB}" destId="{EECB9B41-ABBF-41CB-9D1C-A844514C5569}" srcOrd="0" destOrd="0" presId="urn:microsoft.com/office/officeart/2005/8/layout/hList7#1"/>
    <dgm:cxn modelId="{A39A905E-F404-432E-9FCC-2FEAAEE0AC6D}" srcId="{3E596FAC-90D1-48A5-B731-6BAFCD8D6716}" destId="{DDE47074-6A0C-4EE7-8E61-5E6B6A6D3913}" srcOrd="2" destOrd="0" parTransId="{7B2A96C8-F289-465D-B4B7-F19B1DE1AC32}" sibTransId="{55B79164-91E7-4606-B03A-D2EC279FD9DB}"/>
    <dgm:cxn modelId="{5DDEAEF3-6C34-4ACE-A8DA-187C92FE095B}" type="presOf" srcId="{4BA0C687-D6CB-4912-9EED-D4110C3CCA75}" destId="{1AC9B3D9-EB59-4D41-81DD-CEDB766ED56A}" srcOrd="0" destOrd="0" presId="urn:microsoft.com/office/officeart/2005/8/layout/hList7#1"/>
    <dgm:cxn modelId="{C31E96B7-2A66-40A8-B872-5153776D0482}" type="presOf" srcId="{599DE6EF-DD18-4601-9A86-4FE9C4C0C4AE}" destId="{403483B6-83BD-4B65-8D1B-D9BDB3BBC3E9}" srcOrd="0" destOrd="0" presId="urn:microsoft.com/office/officeart/2005/8/layout/hList7#1"/>
    <dgm:cxn modelId="{C720AEE1-DBDF-44AA-A03C-2F8941E673C7}" type="presParOf" srcId="{01E95946-E126-427A-8C24-CA49518036CB}" destId="{94CFE96F-A307-4844-85B1-26BDD06680B0}" srcOrd="0" destOrd="0" presId="urn:microsoft.com/office/officeart/2005/8/layout/hList7#1"/>
    <dgm:cxn modelId="{E47E6070-D2CE-49BA-9D1A-A146397C5A93}" type="presParOf" srcId="{01E95946-E126-427A-8C24-CA49518036CB}" destId="{D876CF28-0EC5-4E14-951D-6CC0718D9F31}" srcOrd="1" destOrd="0" presId="urn:microsoft.com/office/officeart/2005/8/layout/hList7#1"/>
    <dgm:cxn modelId="{C3F7B66B-4B33-4ABF-89E3-3FE1A6B0E2B2}" type="presParOf" srcId="{D876CF28-0EC5-4E14-951D-6CC0718D9F31}" destId="{5B4554CC-AA98-4995-9523-78CABE498AA1}" srcOrd="0" destOrd="0" presId="urn:microsoft.com/office/officeart/2005/8/layout/hList7#1"/>
    <dgm:cxn modelId="{5DD876BF-ACD6-4A73-8FB8-7211344857B5}" type="presParOf" srcId="{5B4554CC-AA98-4995-9523-78CABE498AA1}" destId="{7389A44A-6F87-4279-8526-FC399B919871}" srcOrd="0" destOrd="0" presId="urn:microsoft.com/office/officeart/2005/8/layout/hList7#1"/>
    <dgm:cxn modelId="{54764EB0-0E2C-4931-81E6-C626AAE53AC2}" type="presParOf" srcId="{5B4554CC-AA98-4995-9523-78CABE498AA1}" destId="{02BDA71A-15BD-4FD0-86F5-BF282742B922}" srcOrd="1" destOrd="0" presId="urn:microsoft.com/office/officeart/2005/8/layout/hList7#1"/>
    <dgm:cxn modelId="{450AFE27-50B0-4956-87FB-49F6D7E12624}" type="presParOf" srcId="{5B4554CC-AA98-4995-9523-78CABE498AA1}" destId="{797D5939-4E10-4267-BAAE-7E708EFCB01F}" srcOrd="2" destOrd="0" presId="urn:microsoft.com/office/officeart/2005/8/layout/hList7#1"/>
    <dgm:cxn modelId="{D2A47D98-A2C8-4397-8223-C9DB25680F70}" type="presParOf" srcId="{5B4554CC-AA98-4995-9523-78CABE498AA1}" destId="{58A11C1F-DA10-4F82-BB8F-3D058598A335}" srcOrd="3" destOrd="0" presId="urn:microsoft.com/office/officeart/2005/8/layout/hList7#1"/>
    <dgm:cxn modelId="{BC7E322E-E64E-4A66-8A04-7ED0AC066874}" type="presParOf" srcId="{D876CF28-0EC5-4E14-951D-6CC0718D9F31}" destId="{403483B6-83BD-4B65-8D1B-D9BDB3BBC3E9}" srcOrd="1" destOrd="0" presId="urn:microsoft.com/office/officeart/2005/8/layout/hList7#1"/>
    <dgm:cxn modelId="{E67E8841-7448-4ABA-BE28-066EC2503127}" type="presParOf" srcId="{D876CF28-0EC5-4E14-951D-6CC0718D9F31}" destId="{933118F4-38B7-4D8C-8A72-E0B4D511C25B}" srcOrd="2" destOrd="0" presId="urn:microsoft.com/office/officeart/2005/8/layout/hList7#1"/>
    <dgm:cxn modelId="{DD79E1FD-A4B4-432A-A990-8CC25ED28364}" type="presParOf" srcId="{933118F4-38B7-4D8C-8A72-E0B4D511C25B}" destId="{1AC9B3D9-EB59-4D41-81DD-CEDB766ED56A}" srcOrd="0" destOrd="0" presId="urn:microsoft.com/office/officeart/2005/8/layout/hList7#1"/>
    <dgm:cxn modelId="{3D4263AF-67AF-42C0-8A95-4D583F775B4E}" type="presParOf" srcId="{933118F4-38B7-4D8C-8A72-E0B4D511C25B}" destId="{2062E880-2C53-40CD-8C9B-2D11C29FB3DB}" srcOrd="1" destOrd="0" presId="urn:microsoft.com/office/officeart/2005/8/layout/hList7#1"/>
    <dgm:cxn modelId="{7F0FB8DF-5079-4FF4-A6CA-1E12BA3BAA81}" type="presParOf" srcId="{933118F4-38B7-4D8C-8A72-E0B4D511C25B}" destId="{B1640BC9-3DA2-4101-A905-DE4C6A6B7107}" srcOrd="2" destOrd="0" presId="urn:microsoft.com/office/officeart/2005/8/layout/hList7#1"/>
    <dgm:cxn modelId="{87AD886A-9D41-4E8D-B736-3193E0D26135}" type="presParOf" srcId="{933118F4-38B7-4D8C-8A72-E0B4D511C25B}" destId="{2EB927C4-AA84-4B99-AAD3-0C565FF53EFA}" srcOrd="3" destOrd="0" presId="urn:microsoft.com/office/officeart/2005/8/layout/hList7#1"/>
    <dgm:cxn modelId="{0E159E93-1948-4BB6-BF99-7B8379D134D8}" type="presParOf" srcId="{D876CF28-0EC5-4E14-951D-6CC0718D9F31}" destId="{23FC14B2-8227-4065-84B6-877DFD5F10C7}" srcOrd="3" destOrd="0" presId="urn:microsoft.com/office/officeart/2005/8/layout/hList7#1"/>
    <dgm:cxn modelId="{9C1ED21A-A052-4319-A103-BC3FE403C995}" type="presParOf" srcId="{D876CF28-0EC5-4E14-951D-6CC0718D9F31}" destId="{1682A560-B7D1-488E-981F-7FA8C28B238D}" srcOrd="4" destOrd="0" presId="urn:microsoft.com/office/officeart/2005/8/layout/hList7#1"/>
    <dgm:cxn modelId="{0D7F6A88-17A1-4E49-A3DA-65BC49C098E7}" type="presParOf" srcId="{1682A560-B7D1-488E-981F-7FA8C28B238D}" destId="{9285BC1F-8509-4FBE-AE5A-3393FA046476}" srcOrd="0" destOrd="0" presId="urn:microsoft.com/office/officeart/2005/8/layout/hList7#1"/>
    <dgm:cxn modelId="{6A1FE777-1AA9-4A5B-B3A8-F840C1EBACEB}" type="presParOf" srcId="{1682A560-B7D1-488E-981F-7FA8C28B238D}" destId="{F95C1D91-4A3F-4B3A-AB42-7DAB83823512}" srcOrd="1" destOrd="0" presId="urn:microsoft.com/office/officeart/2005/8/layout/hList7#1"/>
    <dgm:cxn modelId="{3F9EF14F-27FA-435C-9B7B-87536F08DE5D}" type="presParOf" srcId="{1682A560-B7D1-488E-981F-7FA8C28B238D}" destId="{77FE6CAB-7844-4997-8C92-67C2EBF7467B}" srcOrd="2" destOrd="0" presId="urn:microsoft.com/office/officeart/2005/8/layout/hList7#1"/>
    <dgm:cxn modelId="{9DE24426-D0D0-41DF-9F75-B0B84F72FCDA}" type="presParOf" srcId="{1682A560-B7D1-488E-981F-7FA8C28B238D}" destId="{BB0CBD94-475D-428F-A8ED-1289E95600CE}" srcOrd="3" destOrd="0" presId="urn:microsoft.com/office/officeart/2005/8/layout/hList7#1"/>
    <dgm:cxn modelId="{0CC12A75-2B91-47B6-B848-4DEBF585ACD8}" type="presParOf" srcId="{D876CF28-0EC5-4E14-951D-6CC0718D9F31}" destId="{EECB9B41-ABBF-41CB-9D1C-A844514C5569}" srcOrd="5" destOrd="0" presId="urn:microsoft.com/office/officeart/2005/8/layout/hList7#1"/>
    <dgm:cxn modelId="{A138A864-BE79-47D3-AF51-9379198F8FB9}" type="presParOf" srcId="{D876CF28-0EC5-4E14-951D-6CC0718D9F31}" destId="{60B37B09-D7D4-4F9E-840D-B615E9235F3C}" srcOrd="6" destOrd="0" presId="urn:microsoft.com/office/officeart/2005/8/layout/hList7#1"/>
    <dgm:cxn modelId="{680F343C-8FC6-406B-AF2D-8BE2FCA90CA4}" type="presParOf" srcId="{60B37B09-D7D4-4F9E-840D-B615E9235F3C}" destId="{8746BFF8-F8F4-4598-8A48-07B03F06A3C6}" srcOrd="0" destOrd="0" presId="urn:microsoft.com/office/officeart/2005/8/layout/hList7#1"/>
    <dgm:cxn modelId="{E344BB6A-846E-4321-A07A-BC6EEA470970}" type="presParOf" srcId="{60B37B09-D7D4-4F9E-840D-B615E9235F3C}" destId="{3D50ED24-18E3-4D95-93AE-17337EDE40BE}" srcOrd="1" destOrd="0" presId="urn:microsoft.com/office/officeart/2005/8/layout/hList7#1"/>
    <dgm:cxn modelId="{99538BC2-86D5-4D92-91F7-447466C0EFD3}" type="presParOf" srcId="{60B37B09-D7D4-4F9E-840D-B615E9235F3C}" destId="{186A06B7-C5ED-4366-8918-195C27F1F193}" srcOrd="2" destOrd="0" presId="urn:microsoft.com/office/officeart/2005/8/layout/hList7#1"/>
    <dgm:cxn modelId="{19115560-47AE-45C6-A3D5-FC03898E534F}" type="presParOf" srcId="{60B37B09-D7D4-4F9E-840D-B615E9235F3C}" destId="{422EAFA9-9CFE-4C2B-812C-BCB2BC5736C1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0B1D7D-AD97-43BB-AB53-5860A4333523}" type="doc">
      <dgm:prSet loTypeId="urn:microsoft.com/office/officeart/2011/layout/InterconnectedBlock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C75F38BC-40D4-41DD-9A2B-CB0196ACA01F}">
      <dgm:prSet phldrT="[Texto]" custT="1"/>
      <dgm:spPr/>
      <dgm:t>
        <a:bodyPr/>
        <a:lstStyle/>
        <a:p>
          <a:r>
            <a:rPr lang="es-CO" sz="1400" b="1" dirty="0" smtClean="0">
              <a:solidFill>
                <a:schemeClr val="bg1"/>
              </a:solidFill>
            </a:rPr>
            <a:t>Área técnica del MEN</a:t>
          </a:r>
          <a:endParaRPr lang="es-CO" sz="1400" b="1" dirty="0">
            <a:solidFill>
              <a:schemeClr val="bg1"/>
            </a:solidFill>
          </a:endParaRPr>
        </a:p>
      </dgm:t>
    </dgm:pt>
    <dgm:pt modelId="{F56AAF3D-391C-44FA-8834-44A70CC1EE5D}" type="parTrans" cxnId="{E041DB68-78FB-40DC-9B4B-C3671EEFD30F}">
      <dgm:prSet/>
      <dgm:spPr/>
      <dgm:t>
        <a:bodyPr/>
        <a:lstStyle/>
        <a:p>
          <a:endParaRPr lang="es-CO"/>
        </a:p>
      </dgm:t>
    </dgm:pt>
    <dgm:pt modelId="{150E5E9F-1575-4EA7-AC50-DBECDD66E66B}" type="sibTrans" cxnId="{E041DB68-78FB-40DC-9B4B-C3671EEFD30F}">
      <dgm:prSet/>
      <dgm:spPr/>
      <dgm:t>
        <a:bodyPr/>
        <a:lstStyle/>
        <a:p>
          <a:endParaRPr lang="es-CO"/>
        </a:p>
      </dgm:t>
    </dgm:pt>
    <dgm:pt modelId="{35BA0CFE-1173-4A91-820A-C9310B21FD46}">
      <dgm:prSet phldrT="[Texto]"/>
      <dgm:spPr/>
      <dgm:t>
        <a:bodyPr/>
        <a:lstStyle/>
        <a:p>
          <a:r>
            <a:rPr lang="es-CO" b="1" dirty="0" smtClean="0">
              <a:solidFill>
                <a:schemeClr val="bg1"/>
              </a:solidFill>
            </a:rPr>
            <a:t>Oficina Jurídica MEN</a:t>
          </a:r>
          <a:endParaRPr lang="es-CO" b="1" dirty="0">
            <a:solidFill>
              <a:schemeClr val="bg1"/>
            </a:solidFill>
          </a:endParaRPr>
        </a:p>
      </dgm:t>
    </dgm:pt>
    <dgm:pt modelId="{886E84C4-E06E-4438-B94A-99574806AF80}" type="parTrans" cxnId="{D7F2E077-1A7D-4692-AD4F-F8BFF32D0CCF}">
      <dgm:prSet/>
      <dgm:spPr/>
      <dgm:t>
        <a:bodyPr/>
        <a:lstStyle/>
        <a:p>
          <a:endParaRPr lang="es-CO"/>
        </a:p>
      </dgm:t>
    </dgm:pt>
    <dgm:pt modelId="{F46E1838-C379-4B44-9BAB-30CB0A1B5306}" type="sibTrans" cxnId="{D7F2E077-1A7D-4692-AD4F-F8BFF32D0CCF}">
      <dgm:prSet/>
      <dgm:spPr/>
      <dgm:t>
        <a:bodyPr/>
        <a:lstStyle/>
        <a:p>
          <a:endParaRPr lang="es-CO"/>
        </a:p>
      </dgm:t>
    </dgm:pt>
    <dgm:pt modelId="{8AEE59D3-7E17-44AB-B9E0-0463A3C77C58}">
      <dgm:prSet phldrT="[Texto]" custT="1"/>
      <dgm:spPr/>
      <dgm:t>
        <a:bodyPr/>
        <a:lstStyle/>
        <a:p>
          <a:pPr algn="l"/>
          <a:r>
            <a:rPr lang="es-CO" sz="1200" dirty="0" smtClean="0"/>
            <a:t>Revisa  borrador </a:t>
          </a:r>
          <a:r>
            <a:rPr lang="es-CO" sz="1200" b="1" dirty="0" smtClean="0"/>
            <a:t>Funcionamiento de las ENS</a:t>
          </a:r>
          <a:r>
            <a:rPr lang="es-CO" sz="1200" dirty="0" smtClean="0"/>
            <a:t>: Solicita ajustes técnicos o normativos - mesa de trabajo (implicaciones operativas, administrativas, jurídicas y financieras) proyecto de ley.</a:t>
          </a:r>
          <a:endParaRPr lang="es-CO" sz="1200" dirty="0"/>
        </a:p>
      </dgm:t>
    </dgm:pt>
    <dgm:pt modelId="{E2109CF3-9254-4A2F-BF39-D1679FCD4C44}" type="parTrans" cxnId="{9C2B8BC4-292E-47B8-BDF0-EA1FB056F1CA}">
      <dgm:prSet/>
      <dgm:spPr/>
      <dgm:t>
        <a:bodyPr/>
        <a:lstStyle/>
        <a:p>
          <a:endParaRPr lang="es-CO"/>
        </a:p>
      </dgm:t>
    </dgm:pt>
    <dgm:pt modelId="{94A7C119-1553-44C1-9235-1EA48908B68D}" type="sibTrans" cxnId="{9C2B8BC4-292E-47B8-BDF0-EA1FB056F1CA}">
      <dgm:prSet/>
      <dgm:spPr/>
      <dgm:t>
        <a:bodyPr/>
        <a:lstStyle/>
        <a:p>
          <a:endParaRPr lang="es-CO"/>
        </a:p>
      </dgm:t>
    </dgm:pt>
    <dgm:pt modelId="{B8BCF21E-C352-4CF3-8FD5-C6F505638E70}">
      <dgm:prSet phldrT="[Texto]"/>
      <dgm:spPr/>
      <dgm:t>
        <a:bodyPr/>
        <a:lstStyle/>
        <a:p>
          <a:r>
            <a:rPr lang="es-CO" b="1" dirty="0" smtClean="0">
              <a:solidFill>
                <a:schemeClr val="bg1"/>
              </a:solidFill>
            </a:rPr>
            <a:t>Ministerio de Hacienda</a:t>
          </a:r>
          <a:endParaRPr lang="es-CO" b="1" dirty="0">
            <a:solidFill>
              <a:schemeClr val="bg1"/>
            </a:solidFill>
          </a:endParaRPr>
        </a:p>
      </dgm:t>
    </dgm:pt>
    <dgm:pt modelId="{39F99662-6E7C-47C8-B622-F89C6C7F437C}" type="parTrans" cxnId="{EA39AC4E-1599-4477-A7EC-A5EC5DB15B2E}">
      <dgm:prSet/>
      <dgm:spPr/>
      <dgm:t>
        <a:bodyPr/>
        <a:lstStyle/>
        <a:p>
          <a:endParaRPr lang="es-CO"/>
        </a:p>
      </dgm:t>
    </dgm:pt>
    <dgm:pt modelId="{513FC3C5-7245-4F7F-8471-FC62C02B5360}" type="sibTrans" cxnId="{EA39AC4E-1599-4477-A7EC-A5EC5DB15B2E}">
      <dgm:prSet/>
      <dgm:spPr/>
      <dgm:t>
        <a:bodyPr/>
        <a:lstStyle/>
        <a:p>
          <a:endParaRPr lang="es-CO"/>
        </a:p>
      </dgm:t>
    </dgm:pt>
    <dgm:pt modelId="{F6A87A28-9DC0-43CF-9EE7-E7A3C6117911}">
      <dgm:prSet phldrT="[Texto]"/>
      <dgm:spPr/>
      <dgm:t>
        <a:bodyPr/>
        <a:lstStyle/>
        <a:p>
          <a:r>
            <a:rPr lang="es-CO" b="1" dirty="0" smtClean="0">
              <a:solidFill>
                <a:schemeClr val="bg1"/>
              </a:solidFill>
            </a:rPr>
            <a:t>Presidencia de la República</a:t>
          </a:r>
          <a:endParaRPr lang="es-CO" b="1" dirty="0">
            <a:solidFill>
              <a:schemeClr val="bg1"/>
            </a:solidFill>
          </a:endParaRPr>
        </a:p>
      </dgm:t>
    </dgm:pt>
    <dgm:pt modelId="{86AAA770-0196-42DA-A6DC-D71CD58EE014}" type="parTrans" cxnId="{716F64AC-88AB-4D6D-A750-F1A8FE8A52C4}">
      <dgm:prSet/>
      <dgm:spPr/>
      <dgm:t>
        <a:bodyPr/>
        <a:lstStyle/>
        <a:p>
          <a:endParaRPr lang="es-CO"/>
        </a:p>
      </dgm:t>
    </dgm:pt>
    <dgm:pt modelId="{F0C7D355-0779-4295-95DA-313D4492C4FA}" type="sibTrans" cxnId="{716F64AC-88AB-4D6D-A750-F1A8FE8A52C4}">
      <dgm:prSet/>
      <dgm:spPr/>
      <dgm:t>
        <a:bodyPr/>
        <a:lstStyle/>
        <a:p>
          <a:endParaRPr lang="es-CO"/>
        </a:p>
      </dgm:t>
    </dgm:pt>
    <dgm:pt modelId="{912B66DB-0EAA-4952-B3CB-3736C01E4194}">
      <dgm:prSet phldrT="[Texto]"/>
      <dgm:spPr/>
      <dgm:t>
        <a:bodyPr/>
        <a:lstStyle/>
        <a:p>
          <a:pPr algn="l"/>
          <a:r>
            <a:rPr lang="es-CO" dirty="0" smtClean="0"/>
            <a:t>Sanción Ley </a:t>
          </a:r>
          <a:r>
            <a:rPr lang="es-CO" b="1" dirty="0" smtClean="0"/>
            <a:t>Funcionamiento de las ENS  </a:t>
          </a:r>
          <a:r>
            <a:rPr lang="es-CO" dirty="0" smtClean="0"/>
            <a:t>Diario oficial. Ministerio de Educación: Implementación y reglamentación ley. </a:t>
          </a:r>
          <a:endParaRPr lang="es-CO" dirty="0"/>
        </a:p>
      </dgm:t>
    </dgm:pt>
    <dgm:pt modelId="{B56E4C12-036E-4821-B57A-04955C9E0F5C}" type="parTrans" cxnId="{FAFAE441-9DA5-4E1A-A761-0CDE57F289DB}">
      <dgm:prSet/>
      <dgm:spPr/>
      <dgm:t>
        <a:bodyPr/>
        <a:lstStyle/>
        <a:p>
          <a:endParaRPr lang="es-CO"/>
        </a:p>
      </dgm:t>
    </dgm:pt>
    <dgm:pt modelId="{46E98AF8-BD13-4BAB-B005-0904B648CAD9}" type="sibTrans" cxnId="{FAFAE441-9DA5-4E1A-A761-0CDE57F289DB}">
      <dgm:prSet/>
      <dgm:spPr/>
      <dgm:t>
        <a:bodyPr/>
        <a:lstStyle/>
        <a:p>
          <a:endParaRPr lang="es-CO"/>
        </a:p>
      </dgm:t>
    </dgm:pt>
    <dgm:pt modelId="{2AEEC269-800D-4B7D-98ED-4A1EC246D378}">
      <dgm:prSet phldrT="[Texto]"/>
      <dgm:spPr/>
      <dgm:t>
        <a:bodyPr/>
        <a:lstStyle/>
        <a:p>
          <a:r>
            <a:rPr lang="es-CO" dirty="0" smtClean="0"/>
            <a:t> </a:t>
          </a:r>
          <a:r>
            <a:rPr lang="es-CO" b="1" dirty="0" smtClean="0">
              <a:solidFill>
                <a:schemeClr val="bg1"/>
              </a:solidFill>
            </a:rPr>
            <a:t>Despacho Ministro de Educación</a:t>
          </a:r>
          <a:endParaRPr lang="es-CO" b="1" dirty="0">
            <a:solidFill>
              <a:schemeClr val="bg1"/>
            </a:solidFill>
          </a:endParaRPr>
        </a:p>
      </dgm:t>
    </dgm:pt>
    <dgm:pt modelId="{9774F215-A133-4505-99FC-129F0699A4A5}" type="parTrans" cxnId="{9E16D6C0-BAE0-4B4E-8A22-899C308A5248}">
      <dgm:prSet/>
      <dgm:spPr/>
      <dgm:t>
        <a:bodyPr/>
        <a:lstStyle/>
        <a:p>
          <a:endParaRPr lang="es-CO"/>
        </a:p>
      </dgm:t>
    </dgm:pt>
    <dgm:pt modelId="{31D96A19-EF53-4E52-8E37-5496F3AE79B5}" type="sibTrans" cxnId="{9E16D6C0-BAE0-4B4E-8A22-899C308A5248}">
      <dgm:prSet/>
      <dgm:spPr/>
      <dgm:t>
        <a:bodyPr/>
        <a:lstStyle/>
        <a:p>
          <a:endParaRPr lang="es-CO"/>
        </a:p>
      </dgm:t>
    </dgm:pt>
    <dgm:pt modelId="{CE3E0B9F-6931-4A61-8FC4-E5517C040338}">
      <dgm:prSet phldrT="[Texto]"/>
      <dgm:spPr/>
      <dgm:t>
        <a:bodyPr/>
        <a:lstStyle/>
        <a:p>
          <a:r>
            <a:rPr lang="es-CO" b="1" dirty="0" smtClean="0">
              <a:solidFill>
                <a:schemeClr val="bg1"/>
              </a:solidFill>
            </a:rPr>
            <a:t>Congreso de la República</a:t>
          </a:r>
          <a:endParaRPr lang="es-CO" b="1" dirty="0">
            <a:solidFill>
              <a:schemeClr val="bg1"/>
            </a:solidFill>
          </a:endParaRPr>
        </a:p>
      </dgm:t>
    </dgm:pt>
    <dgm:pt modelId="{76FCD12A-FB6B-4761-9EA6-02F7EF19086C}" type="parTrans" cxnId="{DAA787E0-6F7C-4D69-A279-37F5A529C450}">
      <dgm:prSet/>
      <dgm:spPr/>
      <dgm:t>
        <a:bodyPr/>
        <a:lstStyle/>
        <a:p>
          <a:endParaRPr lang="es-CO"/>
        </a:p>
      </dgm:t>
    </dgm:pt>
    <dgm:pt modelId="{49275EA7-0CC4-4976-9E16-5C955B00B4E5}" type="sibTrans" cxnId="{DAA787E0-6F7C-4D69-A279-37F5A529C450}">
      <dgm:prSet/>
      <dgm:spPr/>
      <dgm:t>
        <a:bodyPr/>
        <a:lstStyle/>
        <a:p>
          <a:endParaRPr lang="es-CO"/>
        </a:p>
      </dgm:t>
    </dgm:pt>
    <dgm:pt modelId="{5EB8DF25-755F-43ED-A44C-4B2EF272664C}">
      <dgm:prSet custT="1"/>
      <dgm:spPr/>
      <dgm:t>
        <a:bodyPr/>
        <a:lstStyle/>
        <a:p>
          <a:pPr algn="l"/>
          <a:r>
            <a:rPr lang="es-CO" sz="1200" dirty="0" smtClean="0"/>
            <a:t>Documento borrador  sobre </a:t>
          </a:r>
          <a:r>
            <a:rPr lang="es-CO" sz="1200" b="1" dirty="0" smtClean="0"/>
            <a:t>Funcionamiento de las ENS</a:t>
          </a:r>
          <a:r>
            <a:rPr lang="es-CO" sz="1200" dirty="0" smtClean="0"/>
            <a:t>. Consolida relatorías  / recomendaciones Encuentros MEN – ENS.</a:t>
          </a:r>
          <a:endParaRPr lang="es-CO" sz="1200" dirty="0"/>
        </a:p>
      </dgm:t>
    </dgm:pt>
    <dgm:pt modelId="{E9991ABA-6F0E-4AAC-B0E4-503DDB33AEAD}" type="parTrans" cxnId="{B443ABA9-102C-4CD9-BF84-1E6696247A8B}">
      <dgm:prSet/>
      <dgm:spPr/>
      <dgm:t>
        <a:bodyPr/>
        <a:lstStyle/>
        <a:p>
          <a:endParaRPr lang="es-CO"/>
        </a:p>
      </dgm:t>
    </dgm:pt>
    <dgm:pt modelId="{57185191-E288-4592-9939-D3923B4DF40A}" type="sibTrans" cxnId="{B443ABA9-102C-4CD9-BF84-1E6696247A8B}">
      <dgm:prSet/>
      <dgm:spPr/>
      <dgm:t>
        <a:bodyPr/>
        <a:lstStyle/>
        <a:p>
          <a:endParaRPr lang="es-CO"/>
        </a:p>
      </dgm:t>
    </dgm:pt>
    <dgm:pt modelId="{8C8A21B4-2761-42BC-88F7-970B9F768C38}">
      <dgm:prSet custT="1"/>
      <dgm:spPr/>
      <dgm:t>
        <a:bodyPr/>
        <a:lstStyle/>
        <a:p>
          <a:pPr algn="l"/>
          <a:r>
            <a:rPr lang="es-CO" sz="1200" dirty="0" smtClean="0"/>
            <a:t>Implicaciones presupuesto y factibilidad asignación de recursos según alcance: Proyecto de ley / Decreto </a:t>
          </a:r>
          <a:r>
            <a:rPr lang="es-CO" sz="1200" b="1" dirty="0" smtClean="0"/>
            <a:t>Funcionamiento de las ENS</a:t>
          </a:r>
          <a:r>
            <a:rPr lang="es-CO" sz="1100" b="1" dirty="0" smtClean="0"/>
            <a:t>.</a:t>
          </a:r>
          <a:endParaRPr lang="es-CO" sz="1100" b="1" dirty="0"/>
        </a:p>
      </dgm:t>
    </dgm:pt>
    <dgm:pt modelId="{80AE6738-DD05-4C78-AD0D-F6C059F14774}" type="parTrans" cxnId="{96B33AAF-AD4A-4836-980D-4B63AA391EA2}">
      <dgm:prSet/>
      <dgm:spPr/>
      <dgm:t>
        <a:bodyPr/>
        <a:lstStyle/>
        <a:p>
          <a:endParaRPr lang="es-CO"/>
        </a:p>
      </dgm:t>
    </dgm:pt>
    <dgm:pt modelId="{082AD4BD-BD99-4523-803F-5060F1B0344A}" type="sibTrans" cxnId="{96B33AAF-AD4A-4836-980D-4B63AA391EA2}">
      <dgm:prSet/>
      <dgm:spPr/>
      <dgm:t>
        <a:bodyPr/>
        <a:lstStyle/>
        <a:p>
          <a:endParaRPr lang="es-CO"/>
        </a:p>
      </dgm:t>
    </dgm:pt>
    <dgm:pt modelId="{1072B9EE-DAEC-440E-A187-7B3E1A412C8F}">
      <dgm:prSet custT="1"/>
      <dgm:spPr/>
      <dgm:t>
        <a:bodyPr/>
        <a:lstStyle/>
        <a:p>
          <a:pPr algn="l"/>
          <a:r>
            <a:rPr lang="es-CO" sz="1250" dirty="0" smtClean="0">
              <a:solidFill>
                <a:schemeClr val="tx1"/>
              </a:solidFill>
            </a:rPr>
            <a:t>Revisión final y aprobación para presentación al congreso de la República: Proyecto de ley  </a:t>
          </a:r>
          <a:r>
            <a:rPr lang="es-CO" sz="1250" b="1" dirty="0" smtClean="0">
              <a:solidFill>
                <a:schemeClr val="tx1"/>
              </a:solidFill>
            </a:rPr>
            <a:t>Funcionamiento de las ENS</a:t>
          </a:r>
          <a:endParaRPr lang="es-CO" sz="1250" b="1" dirty="0">
            <a:solidFill>
              <a:schemeClr val="tx1"/>
            </a:solidFill>
          </a:endParaRPr>
        </a:p>
      </dgm:t>
    </dgm:pt>
    <dgm:pt modelId="{C3C83EC2-FCDA-49C2-9449-95873BA992F2}" type="parTrans" cxnId="{97DF2291-441F-4A96-93ED-E36C4EF42089}">
      <dgm:prSet/>
      <dgm:spPr/>
      <dgm:t>
        <a:bodyPr/>
        <a:lstStyle/>
        <a:p>
          <a:endParaRPr lang="es-CO"/>
        </a:p>
      </dgm:t>
    </dgm:pt>
    <dgm:pt modelId="{3183F107-F614-4866-A500-E9952760EB18}" type="sibTrans" cxnId="{97DF2291-441F-4A96-93ED-E36C4EF42089}">
      <dgm:prSet/>
      <dgm:spPr/>
      <dgm:t>
        <a:bodyPr/>
        <a:lstStyle/>
        <a:p>
          <a:endParaRPr lang="es-CO"/>
        </a:p>
      </dgm:t>
    </dgm:pt>
    <dgm:pt modelId="{83DE4931-5841-4DCF-AD9D-54CFDD5B458C}">
      <dgm:prSet custT="1"/>
      <dgm:spPr/>
      <dgm:t>
        <a:bodyPr/>
        <a:lstStyle/>
        <a:p>
          <a:pPr algn="l"/>
          <a:r>
            <a:rPr lang="es-CO" sz="1250" b="0" dirty="0" smtClean="0">
              <a:solidFill>
                <a:schemeClr val="tx1"/>
              </a:solidFill>
            </a:rPr>
            <a:t>Programa ponencias de Proyecto de ley </a:t>
          </a:r>
          <a:r>
            <a:rPr lang="es-CO" sz="1250" b="1" dirty="0" smtClean="0">
              <a:solidFill>
                <a:schemeClr val="tx1"/>
              </a:solidFill>
            </a:rPr>
            <a:t> Funcionamiento de las ENS</a:t>
          </a:r>
          <a:r>
            <a:rPr lang="es-CO" sz="1250" b="0" dirty="0" smtClean="0">
              <a:solidFill>
                <a:schemeClr val="tx1"/>
              </a:solidFill>
            </a:rPr>
            <a:t> en sesiones de debate. (Se requiere de mínimo cuatro debates para aprobación final. </a:t>
          </a:r>
          <a:endParaRPr lang="es-CO" sz="1250" b="0" dirty="0">
            <a:solidFill>
              <a:schemeClr val="tx1"/>
            </a:solidFill>
          </a:endParaRPr>
        </a:p>
      </dgm:t>
    </dgm:pt>
    <dgm:pt modelId="{03137B28-BC51-4672-A09A-259C0F853CB9}" type="parTrans" cxnId="{3315B286-144A-4313-828B-C1E95700E309}">
      <dgm:prSet/>
      <dgm:spPr/>
      <dgm:t>
        <a:bodyPr/>
        <a:lstStyle/>
        <a:p>
          <a:endParaRPr lang="es-CO"/>
        </a:p>
      </dgm:t>
    </dgm:pt>
    <dgm:pt modelId="{C53C82AB-29C8-4169-9E0D-08F119907EF2}" type="sibTrans" cxnId="{3315B286-144A-4313-828B-C1E95700E309}">
      <dgm:prSet/>
      <dgm:spPr/>
      <dgm:t>
        <a:bodyPr/>
        <a:lstStyle/>
        <a:p>
          <a:endParaRPr lang="es-CO"/>
        </a:p>
      </dgm:t>
    </dgm:pt>
    <dgm:pt modelId="{FA0A8BC6-A517-4B98-84B7-4B1225BB35BA}" type="pres">
      <dgm:prSet presAssocID="{F20B1D7D-AD97-43BB-AB53-5860A4333523}" presName="Name0" presStyleCnt="0">
        <dgm:presLayoutVars>
          <dgm:chMax val="7"/>
          <dgm:chPref val="5"/>
          <dgm:dir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4333EEF0-8A12-4D30-8EF8-C5D81233616B}" type="pres">
      <dgm:prSet presAssocID="{F6A87A28-9DC0-43CF-9EE7-E7A3C6117911}" presName="ChildAccent6" presStyleCnt="0"/>
      <dgm:spPr/>
    </dgm:pt>
    <dgm:pt modelId="{63B023B9-A7AD-4DEC-A8DE-75AD8A7F5206}" type="pres">
      <dgm:prSet presAssocID="{F6A87A28-9DC0-43CF-9EE7-E7A3C6117911}" presName="ChildAccent" presStyleLbl="alignImgPlace1" presStyleIdx="0" presStyleCnt="6" custLinFactNeighborX="65" custLinFactNeighborY="-130"/>
      <dgm:spPr/>
      <dgm:t>
        <a:bodyPr/>
        <a:lstStyle/>
        <a:p>
          <a:endParaRPr lang="es-CO"/>
        </a:p>
      </dgm:t>
    </dgm:pt>
    <dgm:pt modelId="{AD9718E4-7FCC-4068-BE8C-E924065648F2}" type="pres">
      <dgm:prSet presAssocID="{F6A87A28-9DC0-43CF-9EE7-E7A3C6117911}" presName="Child6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B8F7281-5D83-45FC-9EA7-D281ED7B04A7}" type="pres">
      <dgm:prSet presAssocID="{F6A87A28-9DC0-43CF-9EE7-E7A3C6117911}" presName="Parent6" presStyleLbl="node1" presStyleIdx="0" presStyleCnt="6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81E3A81-A6A8-4FAB-99D1-5B141EA074CD}" type="pres">
      <dgm:prSet presAssocID="{CE3E0B9F-6931-4A61-8FC4-E5517C040338}" presName="ChildAccent5" presStyleCnt="0"/>
      <dgm:spPr/>
    </dgm:pt>
    <dgm:pt modelId="{0E176188-8B06-4DCE-A2BC-006D51933399}" type="pres">
      <dgm:prSet presAssocID="{CE3E0B9F-6931-4A61-8FC4-E5517C040338}" presName="ChildAccent" presStyleLbl="alignImgPlace1" presStyleIdx="1" presStyleCnt="6"/>
      <dgm:spPr/>
      <dgm:t>
        <a:bodyPr/>
        <a:lstStyle/>
        <a:p>
          <a:endParaRPr lang="es-CO"/>
        </a:p>
      </dgm:t>
    </dgm:pt>
    <dgm:pt modelId="{4273C3B6-D174-433E-8013-4B5731943A8E}" type="pres">
      <dgm:prSet presAssocID="{CE3E0B9F-6931-4A61-8FC4-E5517C040338}" presName="Child5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D0D4DA0-3AB9-4BB7-B994-0AFEBB15AA3A}" type="pres">
      <dgm:prSet presAssocID="{CE3E0B9F-6931-4A61-8FC4-E5517C040338}" presName="Parent5" presStyleLbl="node1" presStyleIdx="1" presStyleCnt="6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EB009CA-9E23-4836-A31F-3DCA0EA1903B}" type="pres">
      <dgm:prSet presAssocID="{2AEEC269-800D-4B7D-98ED-4A1EC246D378}" presName="ChildAccent4" presStyleCnt="0"/>
      <dgm:spPr/>
    </dgm:pt>
    <dgm:pt modelId="{B6D7A07F-79F0-42F9-8B14-9AD376ACA31B}" type="pres">
      <dgm:prSet presAssocID="{2AEEC269-800D-4B7D-98ED-4A1EC246D378}" presName="ChildAccent" presStyleLbl="alignImgPlace1" presStyleIdx="2" presStyleCnt="6"/>
      <dgm:spPr/>
      <dgm:t>
        <a:bodyPr/>
        <a:lstStyle/>
        <a:p>
          <a:endParaRPr lang="es-CO"/>
        </a:p>
      </dgm:t>
    </dgm:pt>
    <dgm:pt modelId="{B9FAF3A5-7B00-41C7-9D1A-B93E8F3F11FC}" type="pres">
      <dgm:prSet presAssocID="{2AEEC269-800D-4B7D-98ED-4A1EC246D378}" presName="Child4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645884C-7CD2-4DA9-9F3E-8701C67701D0}" type="pres">
      <dgm:prSet presAssocID="{2AEEC269-800D-4B7D-98ED-4A1EC246D378}" presName="Parent4" presStyleLbl="node1" presStyleIdx="2" presStyleCnt="6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7AE5F7F-7004-40FC-9128-ECF362C93736}" type="pres">
      <dgm:prSet presAssocID="{B8BCF21E-C352-4CF3-8FD5-C6F505638E70}" presName="ChildAccent3" presStyleCnt="0"/>
      <dgm:spPr/>
    </dgm:pt>
    <dgm:pt modelId="{F8DFD9A7-2623-494A-B121-F84A5DED06FA}" type="pres">
      <dgm:prSet presAssocID="{B8BCF21E-C352-4CF3-8FD5-C6F505638E70}" presName="ChildAccent" presStyleLbl="alignImgPlace1" presStyleIdx="3" presStyleCnt="6"/>
      <dgm:spPr/>
      <dgm:t>
        <a:bodyPr/>
        <a:lstStyle/>
        <a:p>
          <a:endParaRPr lang="es-CO"/>
        </a:p>
      </dgm:t>
    </dgm:pt>
    <dgm:pt modelId="{8B3EC95F-8299-4E95-9E38-2009E0D9EDE9}" type="pres">
      <dgm:prSet presAssocID="{B8BCF21E-C352-4CF3-8FD5-C6F505638E70}" presName="Child3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DCA73CD-A0C0-4AAE-A73F-721FD1EAACBC}" type="pres">
      <dgm:prSet presAssocID="{B8BCF21E-C352-4CF3-8FD5-C6F505638E70}" presName="Parent3" presStyleLbl="node1" presStyleIdx="3" presStyleCnt="6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D40EF85-EB06-455E-BFA1-59EB0259896A}" type="pres">
      <dgm:prSet presAssocID="{35BA0CFE-1173-4A91-820A-C9310B21FD46}" presName="ChildAccent2" presStyleCnt="0"/>
      <dgm:spPr/>
    </dgm:pt>
    <dgm:pt modelId="{7BD9679E-F271-47C1-BC83-CF7346BB2C97}" type="pres">
      <dgm:prSet presAssocID="{35BA0CFE-1173-4A91-820A-C9310B21FD46}" presName="ChildAccent" presStyleLbl="alignImgPlace1" presStyleIdx="4" presStyleCnt="6"/>
      <dgm:spPr/>
      <dgm:t>
        <a:bodyPr/>
        <a:lstStyle/>
        <a:p>
          <a:endParaRPr lang="es-CO"/>
        </a:p>
      </dgm:t>
    </dgm:pt>
    <dgm:pt modelId="{D204488C-E55D-4380-9E0D-0C0C6B9E2FC9}" type="pres">
      <dgm:prSet presAssocID="{35BA0CFE-1173-4A91-820A-C9310B21FD46}" presName="Child2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E55EE32-A844-4F54-9238-521E42A6FAD9}" type="pres">
      <dgm:prSet presAssocID="{35BA0CFE-1173-4A91-820A-C9310B21FD46}" presName="Parent2" presStyleLbl="node1" presStyleIdx="4" presStyleCnt="6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23D54EA-2F05-405B-A299-0F3509452990}" type="pres">
      <dgm:prSet presAssocID="{C75F38BC-40D4-41DD-9A2B-CB0196ACA01F}" presName="ChildAccent1" presStyleCnt="0"/>
      <dgm:spPr/>
    </dgm:pt>
    <dgm:pt modelId="{4CFC5BC4-DD36-4358-BD8D-157CB4C90F5A}" type="pres">
      <dgm:prSet presAssocID="{C75F38BC-40D4-41DD-9A2B-CB0196ACA01F}" presName="ChildAccent" presStyleLbl="alignImgPlace1" presStyleIdx="5" presStyleCnt="6" custScaleX="98397"/>
      <dgm:spPr/>
      <dgm:t>
        <a:bodyPr/>
        <a:lstStyle/>
        <a:p>
          <a:endParaRPr lang="es-CO"/>
        </a:p>
      </dgm:t>
    </dgm:pt>
    <dgm:pt modelId="{8C28127D-C3C9-47F6-92B6-CFECCFA2B0FA}" type="pres">
      <dgm:prSet presAssocID="{C75F38BC-40D4-41DD-9A2B-CB0196ACA01F}" presName="Child1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D72F5F6-D48A-4949-AB98-88A9818DC7FB}" type="pres">
      <dgm:prSet presAssocID="{C75F38BC-40D4-41DD-9A2B-CB0196ACA01F}" presName="Parent1" presStyleLbl="node1" presStyleIdx="5" presStyleCnt="6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7ED98C04-0F70-408A-8298-DA830A505267}" type="presOf" srcId="{83DE4931-5841-4DCF-AD9D-54CFDD5B458C}" destId="{4273C3B6-D174-433E-8013-4B5731943A8E}" srcOrd="1" destOrd="0" presId="urn:microsoft.com/office/officeart/2011/layout/InterconnectedBlockProcess"/>
    <dgm:cxn modelId="{33545CA7-2549-485D-B057-B521A0F17C26}" type="presOf" srcId="{5EB8DF25-755F-43ED-A44C-4B2EF272664C}" destId="{8C28127D-C3C9-47F6-92B6-CFECCFA2B0FA}" srcOrd="1" destOrd="0" presId="urn:microsoft.com/office/officeart/2011/layout/InterconnectedBlockProcess"/>
    <dgm:cxn modelId="{19974F2A-B0B0-46B7-905D-8AB0E8A6C68A}" type="presOf" srcId="{8C8A21B4-2761-42BC-88F7-970B9F768C38}" destId="{F8DFD9A7-2623-494A-B121-F84A5DED06FA}" srcOrd="0" destOrd="0" presId="urn:microsoft.com/office/officeart/2011/layout/InterconnectedBlockProcess"/>
    <dgm:cxn modelId="{D7F2E077-1A7D-4692-AD4F-F8BFF32D0CCF}" srcId="{F20B1D7D-AD97-43BB-AB53-5860A4333523}" destId="{35BA0CFE-1173-4A91-820A-C9310B21FD46}" srcOrd="1" destOrd="0" parTransId="{886E84C4-E06E-4438-B94A-99574806AF80}" sibTransId="{F46E1838-C379-4B44-9BAB-30CB0A1B5306}"/>
    <dgm:cxn modelId="{B0DCBC95-A416-46B8-AC69-902E6E8CE8DF}" type="presOf" srcId="{F20B1D7D-AD97-43BB-AB53-5860A4333523}" destId="{FA0A8BC6-A517-4B98-84B7-4B1225BB35BA}" srcOrd="0" destOrd="0" presId="urn:microsoft.com/office/officeart/2011/layout/InterconnectedBlockProcess"/>
    <dgm:cxn modelId="{97DF2291-441F-4A96-93ED-E36C4EF42089}" srcId="{2AEEC269-800D-4B7D-98ED-4A1EC246D378}" destId="{1072B9EE-DAEC-440E-A187-7B3E1A412C8F}" srcOrd="0" destOrd="0" parTransId="{C3C83EC2-FCDA-49C2-9449-95873BA992F2}" sibTransId="{3183F107-F614-4866-A500-E9952760EB18}"/>
    <dgm:cxn modelId="{E041DB68-78FB-40DC-9B4B-C3671EEFD30F}" srcId="{F20B1D7D-AD97-43BB-AB53-5860A4333523}" destId="{C75F38BC-40D4-41DD-9A2B-CB0196ACA01F}" srcOrd="0" destOrd="0" parTransId="{F56AAF3D-391C-44FA-8834-44A70CC1EE5D}" sibTransId="{150E5E9F-1575-4EA7-AC50-DBECDD66E66B}"/>
    <dgm:cxn modelId="{EA39AC4E-1599-4477-A7EC-A5EC5DB15B2E}" srcId="{F20B1D7D-AD97-43BB-AB53-5860A4333523}" destId="{B8BCF21E-C352-4CF3-8FD5-C6F505638E70}" srcOrd="2" destOrd="0" parTransId="{39F99662-6E7C-47C8-B622-F89C6C7F437C}" sibTransId="{513FC3C5-7245-4F7F-8471-FC62C02B5360}"/>
    <dgm:cxn modelId="{8B803EAC-3F57-4BE7-AF30-423BEF880545}" type="presOf" srcId="{2AEEC269-800D-4B7D-98ED-4A1EC246D378}" destId="{A645884C-7CD2-4DA9-9F3E-8701C67701D0}" srcOrd="0" destOrd="0" presId="urn:microsoft.com/office/officeart/2011/layout/InterconnectedBlockProcess"/>
    <dgm:cxn modelId="{D5EEED7B-A226-40A8-A92B-92F2273C2F1C}" type="presOf" srcId="{5EB8DF25-755F-43ED-A44C-4B2EF272664C}" destId="{4CFC5BC4-DD36-4358-BD8D-157CB4C90F5A}" srcOrd="0" destOrd="0" presId="urn:microsoft.com/office/officeart/2011/layout/InterconnectedBlockProcess"/>
    <dgm:cxn modelId="{716F64AC-88AB-4D6D-A750-F1A8FE8A52C4}" srcId="{F20B1D7D-AD97-43BB-AB53-5860A4333523}" destId="{F6A87A28-9DC0-43CF-9EE7-E7A3C6117911}" srcOrd="5" destOrd="0" parTransId="{86AAA770-0196-42DA-A6DC-D71CD58EE014}" sibTransId="{F0C7D355-0779-4295-95DA-313D4492C4FA}"/>
    <dgm:cxn modelId="{3315B286-144A-4313-828B-C1E95700E309}" srcId="{CE3E0B9F-6931-4A61-8FC4-E5517C040338}" destId="{83DE4931-5841-4DCF-AD9D-54CFDD5B458C}" srcOrd="0" destOrd="0" parTransId="{03137B28-BC51-4672-A09A-259C0F853CB9}" sibTransId="{C53C82AB-29C8-4169-9E0D-08F119907EF2}"/>
    <dgm:cxn modelId="{9E16D6C0-BAE0-4B4E-8A22-899C308A5248}" srcId="{F20B1D7D-AD97-43BB-AB53-5860A4333523}" destId="{2AEEC269-800D-4B7D-98ED-4A1EC246D378}" srcOrd="3" destOrd="0" parTransId="{9774F215-A133-4505-99FC-129F0699A4A5}" sibTransId="{31D96A19-EF53-4E52-8E37-5496F3AE79B5}"/>
    <dgm:cxn modelId="{206B13CF-E8E7-43C8-B32B-B51F78C6403A}" type="presOf" srcId="{35BA0CFE-1173-4A91-820A-C9310B21FD46}" destId="{9E55EE32-A844-4F54-9238-521E42A6FAD9}" srcOrd="0" destOrd="0" presId="urn:microsoft.com/office/officeart/2011/layout/InterconnectedBlockProcess"/>
    <dgm:cxn modelId="{35736A93-2F6A-423B-B317-84E284EC1DC7}" type="presOf" srcId="{912B66DB-0EAA-4952-B3CB-3736C01E4194}" destId="{AD9718E4-7FCC-4068-BE8C-E924065648F2}" srcOrd="1" destOrd="0" presId="urn:microsoft.com/office/officeart/2011/layout/InterconnectedBlockProcess"/>
    <dgm:cxn modelId="{B443ABA9-102C-4CD9-BF84-1E6696247A8B}" srcId="{C75F38BC-40D4-41DD-9A2B-CB0196ACA01F}" destId="{5EB8DF25-755F-43ED-A44C-4B2EF272664C}" srcOrd="0" destOrd="0" parTransId="{E9991ABA-6F0E-4AAC-B0E4-503DDB33AEAD}" sibTransId="{57185191-E288-4592-9939-D3923B4DF40A}"/>
    <dgm:cxn modelId="{40F80080-E224-4E4E-A714-8419D9FFA3CD}" type="presOf" srcId="{1072B9EE-DAEC-440E-A187-7B3E1A412C8F}" destId="{B9FAF3A5-7B00-41C7-9D1A-B93E8F3F11FC}" srcOrd="1" destOrd="0" presId="urn:microsoft.com/office/officeart/2011/layout/InterconnectedBlockProcess"/>
    <dgm:cxn modelId="{96B33AAF-AD4A-4836-980D-4B63AA391EA2}" srcId="{B8BCF21E-C352-4CF3-8FD5-C6F505638E70}" destId="{8C8A21B4-2761-42BC-88F7-970B9F768C38}" srcOrd="0" destOrd="0" parTransId="{80AE6738-DD05-4C78-AD0D-F6C059F14774}" sibTransId="{082AD4BD-BD99-4523-803F-5060F1B0344A}"/>
    <dgm:cxn modelId="{50284D22-FC06-479E-B4AF-D5583EE3E65D}" type="presOf" srcId="{B8BCF21E-C352-4CF3-8FD5-C6F505638E70}" destId="{4DCA73CD-A0C0-4AAE-A73F-721FD1EAACBC}" srcOrd="0" destOrd="0" presId="urn:microsoft.com/office/officeart/2011/layout/InterconnectedBlockProcess"/>
    <dgm:cxn modelId="{B322BAB2-38FB-47F2-9FB4-D13CA3B8BDDB}" type="presOf" srcId="{8AEE59D3-7E17-44AB-B9E0-0463A3C77C58}" destId="{7BD9679E-F271-47C1-BC83-CF7346BB2C97}" srcOrd="0" destOrd="0" presId="urn:microsoft.com/office/officeart/2011/layout/InterconnectedBlockProcess"/>
    <dgm:cxn modelId="{33CA82BC-47A7-4D9D-8B69-87F59E7794DE}" type="presOf" srcId="{912B66DB-0EAA-4952-B3CB-3736C01E4194}" destId="{63B023B9-A7AD-4DEC-A8DE-75AD8A7F5206}" srcOrd="0" destOrd="0" presId="urn:microsoft.com/office/officeart/2011/layout/InterconnectedBlockProcess"/>
    <dgm:cxn modelId="{71DD4562-A90E-4EC6-B7D8-16F06D28365A}" type="presOf" srcId="{8C8A21B4-2761-42BC-88F7-970B9F768C38}" destId="{8B3EC95F-8299-4E95-9E38-2009E0D9EDE9}" srcOrd="1" destOrd="0" presId="urn:microsoft.com/office/officeart/2011/layout/InterconnectedBlockProcess"/>
    <dgm:cxn modelId="{3283693A-444C-41A7-B97C-7952F761CD52}" type="presOf" srcId="{C75F38BC-40D4-41DD-9A2B-CB0196ACA01F}" destId="{ED72F5F6-D48A-4949-AB98-88A9818DC7FB}" srcOrd="0" destOrd="0" presId="urn:microsoft.com/office/officeart/2011/layout/InterconnectedBlockProcess"/>
    <dgm:cxn modelId="{9C2B8BC4-292E-47B8-BDF0-EA1FB056F1CA}" srcId="{35BA0CFE-1173-4A91-820A-C9310B21FD46}" destId="{8AEE59D3-7E17-44AB-B9E0-0463A3C77C58}" srcOrd="0" destOrd="0" parTransId="{E2109CF3-9254-4A2F-BF39-D1679FCD4C44}" sibTransId="{94A7C119-1553-44C1-9235-1EA48908B68D}"/>
    <dgm:cxn modelId="{FAFAE441-9DA5-4E1A-A761-0CDE57F289DB}" srcId="{F6A87A28-9DC0-43CF-9EE7-E7A3C6117911}" destId="{912B66DB-0EAA-4952-B3CB-3736C01E4194}" srcOrd="0" destOrd="0" parTransId="{B56E4C12-036E-4821-B57A-04955C9E0F5C}" sibTransId="{46E98AF8-BD13-4BAB-B005-0904B648CAD9}"/>
    <dgm:cxn modelId="{34E05B28-59BB-4631-9850-5DCD0FE2BDB5}" type="presOf" srcId="{CE3E0B9F-6931-4A61-8FC4-E5517C040338}" destId="{CD0D4DA0-3AB9-4BB7-B994-0AFEBB15AA3A}" srcOrd="0" destOrd="0" presId="urn:microsoft.com/office/officeart/2011/layout/InterconnectedBlockProcess"/>
    <dgm:cxn modelId="{DAA787E0-6F7C-4D69-A279-37F5A529C450}" srcId="{F20B1D7D-AD97-43BB-AB53-5860A4333523}" destId="{CE3E0B9F-6931-4A61-8FC4-E5517C040338}" srcOrd="4" destOrd="0" parTransId="{76FCD12A-FB6B-4761-9EA6-02F7EF19086C}" sibTransId="{49275EA7-0CC4-4976-9E16-5C955B00B4E5}"/>
    <dgm:cxn modelId="{A157A105-82FF-43A8-8B0C-FA0B358E6795}" type="presOf" srcId="{8AEE59D3-7E17-44AB-B9E0-0463A3C77C58}" destId="{D204488C-E55D-4380-9E0D-0C0C6B9E2FC9}" srcOrd="1" destOrd="0" presId="urn:microsoft.com/office/officeart/2011/layout/InterconnectedBlockProcess"/>
    <dgm:cxn modelId="{000D7079-CF82-4734-930C-27CD20F613C8}" type="presOf" srcId="{83DE4931-5841-4DCF-AD9D-54CFDD5B458C}" destId="{0E176188-8B06-4DCE-A2BC-006D51933399}" srcOrd="0" destOrd="0" presId="urn:microsoft.com/office/officeart/2011/layout/InterconnectedBlockProcess"/>
    <dgm:cxn modelId="{8764E768-A511-44FE-B8C5-5E5E5206820A}" type="presOf" srcId="{1072B9EE-DAEC-440E-A187-7B3E1A412C8F}" destId="{B6D7A07F-79F0-42F9-8B14-9AD376ACA31B}" srcOrd="0" destOrd="0" presId="urn:microsoft.com/office/officeart/2011/layout/InterconnectedBlockProcess"/>
    <dgm:cxn modelId="{C779A306-FAC8-4AE8-9DA4-2F2679FB5ACA}" type="presOf" srcId="{F6A87A28-9DC0-43CF-9EE7-E7A3C6117911}" destId="{AB8F7281-5D83-45FC-9EA7-D281ED7B04A7}" srcOrd="0" destOrd="0" presId="urn:microsoft.com/office/officeart/2011/layout/InterconnectedBlockProcess"/>
    <dgm:cxn modelId="{FDCDD76A-147D-43BA-9FC8-6B9794CB4B92}" type="presParOf" srcId="{FA0A8BC6-A517-4B98-84B7-4B1225BB35BA}" destId="{4333EEF0-8A12-4D30-8EF8-C5D81233616B}" srcOrd="0" destOrd="0" presId="urn:microsoft.com/office/officeart/2011/layout/InterconnectedBlockProcess"/>
    <dgm:cxn modelId="{2229511B-89D1-46A7-A1CE-2C0AC1E5C366}" type="presParOf" srcId="{4333EEF0-8A12-4D30-8EF8-C5D81233616B}" destId="{63B023B9-A7AD-4DEC-A8DE-75AD8A7F5206}" srcOrd="0" destOrd="0" presId="urn:microsoft.com/office/officeart/2011/layout/InterconnectedBlockProcess"/>
    <dgm:cxn modelId="{D920672D-DFF2-4AD1-8913-538D08382234}" type="presParOf" srcId="{FA0A8BC6-A517-4B98-84B7-4B1225BB35BA}" destId="{AD9718E4-7FCC-4068-BE8C-E924065648F2}" srcOrd="1" destOrd="0" presId="urn:microsoft.com/office/officeart/2011/layout/InterconnectedBlockProcess"/>
    <dgm:cxn modelId="{4651E967-FFED-4D91-8EB5-430F9F81412E}" type="presParOf" srcId="{FA0A8BC6-A517-4B98-84B7-4B1225BB35BA}" destId="{AB8F7281-5D83-45FC-9EA7-D281ED7B04A7}" srcOrd="2" destOrd="0" presId="urn:microsoft.com/office/officeart/2011/layout/InterconnectedBlockProcess"/>
    <dgm:cxn modelId="{62518722-D95F-4D46-AEAA-6A628CEC1744}" type="presParOf" srcId="{FA0A8BC6-A517-4B98-84B7-4B1225BB35BA}" destId="{C81E3A81-A6A8-4FAB-99D1-5B141EA074CD}" srcOrd="3" destOrd="0" presId="urn:microsoft.com/office/officeart/2011/layout/InterconnectedBlockProcess"/>
    <dgm:cxn modelId="{0D591CD4-7158-46BF-99E9-91CB7B04E8D2}" type="presParOf" srcId="{C81E3A81-A6A8-4FAB-99D1-5B141EA074CD}" destId="{0E176188-8B06-4DCE-A2BC-006D51933399}" srcOrd="0" destOrd="0" presId="urn:microsoft.com/office/officeart/2011/layout/InterconnectedBlockProcess"/>
    <dgm:cxn modelId="{05F66895-DA36-4323-AAE9-A077BBE0FE7C}" type="presParOf" srcId="{FA0A8BC6-A517-4B98-84B7-4B1225BB35BA}" destId="{4273C3B6-D174-433E-8013-4B5731943A8E}" srcOrd="4" destOrd="0" presId="urn:microsoft.com/office/officeart/2011/layout/InterconnectedBlockProcess"/>
    <dgm:cxn modelId="{1C84DC39-DF8E-47C7-97F3-AC0E95AA578D}" type="presParOf" srcId="{FA0A8BC6-A517-4B98-84B7-4B1225BB35BA}" destId="{CD0D4DA0-3AB9-4BB7-B994-0AFEBB15AA3A}" srcOrd="5" destOrd="0" presId="urn:microsoft.com/office/officeart/2011/layout/InterconnectedBlockProcess"/>
    <dgm:cxn modelId="{0D9F8593-B38A-4BC4-B182-7FF783072CD6}" type="presParOf" srcId="{FA0A8BC6-A517-4B98-84B7-4B1225BB35BA}" destId="{9EB009CA-9E23-4836-A31F-3DCA0EA1903B}" srcOrd="6" destOrd="0" presId="urn:microsoft.com/office/officeart/2011/layout/InterconnectedBlockProcess"/>
    <dgm:cxn modelId="{362DD5A5-B3ED-490C-B416-E2130958357C}" type="presParOf" srcId="{9EB009CA-9E23-4836-A31F-3DCA0EA1903B}" destId="{B6D7A07F-79F0-42F9-8B14-9AD376ACA31B}" srcOrd="0" destOrd="0" presId="urn:microsoft.com/office/officeart/2011/layout/InterconnectedBlockProcess"/>
    <dgm:cxn modelId="{2E9F587F-31CF-4AED-B1DD-432864DDEE9F}" type="presParOf" srcId="{FA0A8BC6-A517-4B98-84B7-4B1225BB35BA}" destId="{B9FAF3A5-7B00-41C7-9D1A-B93E8F3F11FC}" srcOrd="7" destOrd="0" presId="urn:microsoft.com/office/officeart/2011/layout/InterconnectedBlockProcess"/>
    <dgm:cxn modelId="{14348250-5BA5-4133-97C4-0FAB46C91642}" type="presParOf" srcId="{FA0A8BC6-A517-4B98-84B7-4B1225BB35BA}" destId="{A645884C-7CD2-4DA9-9F3E-8701C67701D0}" srcOrd="8" destOrd="0" presId="urn:microsoft.com/office/officeart/2011/layout/InterconnectedBlockProcess"/>
    <dgm:cxn modelId="{FB0B0A55-C4A1-4FFC-B1DE-3EB01F5F9244}" type="presParOf" srcId="{FA0A8BC6-A517-4B98-84B7-4B1225BB35BA}" destId="{17AE5F7F-7004-40FC-9128-ECF362C93736}" srcOrd="9" destOrd="0" presId="urn:microsoft.com/office/officeart/2011/layout/InterconnectedBlockProcess"/>
    <dgm:cxn modelId="{C502C012-E3F0-4523-9990-541DA56469E2}" type="presParOf" srcId="{17AE5F7F-7004-40FC-9128-ECF362C93736}" destId="{F8DFD9A7-2623-494A-B121-F84A5DED06FA}" srcOrd="0" destOrd="0" presId="urn:microsoft.com/office/officeart/2011/layout/InterconnectedBlockProcess"/>
    <dgm:cxn modelId="{06022571-B838-4600-B4F8-1F7430A80735}" type="presParOf" srcId="{FA0A8BC6-A517-4B98-84B7-4B1225BB35BA}" destId="{8B3EC95F-8299-4E95-9E38-2009E0D9EDE9}" srcOrd="10" destOrd="0" presId="urn:microsoft.com/office/officeart/2011/layout/InterconnectedBlockProcess"/>
    <dgm:cxn modelId="{98561A31-A0E9-4C2E-AE43-4F940C2E0B31}" type="presParOf" srcId="{FA0A8BC6-A517-4B98-84B7-4B1225BB35BA}" destId="{4DCA73CD-A0C0-4AAE-A73F-721FD1EAACBC}" srcOrd="11" destOrd="0" presId="urn:microsoft.com/office/officeart/2011/layout/InterconnectedBlockProcess"/>
    <dgm:cxn modelId="{16D25287-C6AB-4938-B77B-743FF88E6A0B}" type="presParOf" srcId="{FA0A8BC6-A517-4B98-84B7-4B1225BB35BA}" destId="{DD40EF85-EB06-455E-BFA1-59EB0259896A}" srcOrd="12" destOrd="0" presId="urn:microsoft.com/office/officeart/2011/layout/InterconnectedBlockProcess"/>
    <dgm:cxn modelId="{F07112CF-A33C-4685-BD0D-7F4E879254A8}" type="presParOf" srcId="{DD40EF85-EB06-455E-BFA1-59EB0259896A}" destId="{7BD9679E-F271-47C1-BC83-CF7346BB2C97}" srcOrd="0" destOrd="0" presId="urn:microsoft.com/office/officeart/2011/layout/InterconnectedBlockProcess"/>
    <dgm:cxn modelId="{86F93CC8-755A-4AB3-9CE9-16643299815C}" type="presParOf" srcId="{FA0A8BC6-A517-4B98-84B7-4B1225BB35BA}" destId="{D204488C-E55D-4380-9E0D-0C0C6B9E2FC9}" srcOrd="13" destOrd="0" presId="urn:microsoft.com/office/officeart/2011/layout/InterconnectedBlockProcess"/>
    <dgm:cxn modelId="{82B4FE39-9129-40B0-896D-DF530B252C54}" type="presParOf" srcId="{FA0A8BC6-A517-4B98-84B7-4B1225BB35BA}" destId="{9E55EE32-A844-4F54-9238-521E42A6FAD9}" srcOrd="14" destOrd="0" presId="urn:microsoft.com/office/officeart/2011/layout/InterconnectedBlockProcess"/>
    <dgm:cxn modelId="{79C369F4-2477-433F-AE46-094DB0064AF3}" type="presParOf" srcId="{FA0A8BC6-A517-4B98-84B7-4B1225BB35BA}" destId="{823D54EA-2F05-405B-A299-0F3509452990}" srcOrd="15" destOrd="0" presId="urn:microsoft.com/office/officeart/2011/layout/InterconnectedBlockProcess"/>
    <dgm:cxn modelId="{A465842C-4AEE-46FA-B941-8E7467583BAC}" type="presParOf" srcId="{823D54EA-2F05-405B-A299-0F3509452990}" destId="{4CFC5BC4-DD36-4358-BD8D-157CB4C90F5A}" srcOrd="0" destOrd="0" presId="urn:microsoft.com/office/officeart/2011/layout/InterconnectedBlockProcess"/>
    <dgm:cxn modelId="{ECADEC87-BC93-41D8-8A81-197EB7F35022}" type="presParOf" srcId="{FA0A8BC6-A517-4B98-84B7-4B1225BB35BA}" destId="{8C28127D-C3C9-47F6-92B6-CFECCFA2B0FA}" srcOrd="16" destOrd="0" presId="urn:microsoft.com/office/officeart/2011/layout/InterconnectedBlockProcess"/>
    <dgm:cxn modelId="{05AC8448-D74F-439B-98FB-C26FB788FA13}" type="presParOf" srcId="{FA0A8BC6-A517-4B98-84B7-4B1225BB35BA}" destId="{ED72F5F6-D48A-4949-AB98-88A9818DC7FB}" srcOrd="17" destOrd="0" presId="urn:microsoft.com/office/officeart/2011/layout/InterconnectedBlock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0B1D7D-AD97-43BB-AB53-5860A4333523}" type="doc">
      <dgm:prSet loTypeId="urn:microsoft.com/office/officeart/2011/layout/InterconnectedBlock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C75F38BC-40D4-41DD-9A2B-CB0196ACA01F}">
      <dgm:prSet phldrT="[Texto]" custT="1"/>
      <dgm:spPr/>
      <dgm:t>
        <a:bodyPr/>
        <a:lstStyle/>
        <a:p>
          <a:r>
            <a:rPr lang="es-CO" sz="1400" b="1" dirty="0" smtClean="0">
              <a:solidFill>
                <a:schemeClr val="bg1"/>
              </a:solidFill>
            </a:rPr>
            <a:t>Área técnica del MEN</a:t>
          </a:r>
          <a:endParaRPr lang="es-CO" sz="1400" b="1" dirty="0">
            <a:solidFill>
              <a:schemeClr val="bg1"/>
            </a:solidFill>
          </a:endParaRPr>
        </a:p>
      </dgm:t>
    </dgm:pt>
    <dgm:pt modelId="{F56AAF3D-391C-44FA-8834-44A70CC1EE5D}" type="parTrans" cxnId="{E041DB68-78FB-40DC-9B4B-C3671EEFD30F}">
      <dgm:prSet/>
      <dgm:spPr/>
      <dgm:t>
        <a:bodyPr/>
        <a:lstStyle/>
        <a:p>
          <a:endParaRPr lang="es-CO"/>
        </a:p>
      </dgm:t>
    </dgm:pt>
    <dgm:pt modelId="{150E5E9F-1575-4EA7-AC50-DBECDD66E66B}" type="sibTrans" cxnId="{E041DB68-78FB-40DC-9B4B-C3671EEFD30F}">
      <dgm:prSet/>
      <dgm:spPr/>
      <dgm:t>
        <a:bodyPr/>
        <a:lstStyle/>
        <a:p>
          <a:endParaRPr lang="es-CO"/>
        </a:p>
      </dgm:t>
    </dgm:pt>
    <dgm:pt modelId="{35BA0CFE-1173-4A91-820A-C9310B21FD46}">
      <dgm:prSet phldrT="[Texto]"/>
      <dgm:spPr/>
      <dgm:t>
        <a:bodyPr/>
        <a:lstStyle/>
        <a:p>
          <a:r>
            <a:rPr lang="es-CO" b="1" dirty="0" smtClean="0">
              <a:solidFill>
                <a:schemeClr val="bg1"/>
              </a:solidFill>
            </a:rPr>
            <a:t>Oficina Jurídica MEN</a:t>
          </a:r>
          <a:endParaRPr lang="es-CO" b="1" dirty="0">
            <a:solidFill>
              <a:schemeClr val="bg1"/>
            </a:solidFill>
          </a:endParaRPr>
        </a:p>
      </dgm:t>
    </dgm:pt>
    <dgm:pt modelId="{886E84C4-E06E-4438-B94A-99574806AF80}" type="parTrans" cxnId="{D7F2E077-1A7D-4692-AD4F-F8BFF32D0CCF}">
      <dgm:prSet/>
      <dgm:spPr/>
      <dgm:t>
        <a:bodyPr/>
        <a:lstStyle/>
        <a:p>
          <a:endParaRPr lang="es-CO"/>
        </a:p>
      </dgm:t>
    </dgm:pt>
    <dgm:pt modelId="{F46E1838-C379-4B44-9BAB-30CB0A1B5306}" type="sibTrans" cxnId="{D7F2E077-1A7D-4692-AD4F-F8BFF32D0CCF}">
      <dgm:prSet/>
      <dgm:spPr/>
      <dgm:t>
        <a:bodyPr/>
        <a:lstStyle/>
        <a:p>
          <a:endParaRPr lang="es-CO"/>
        </a:p>
      </dgm:t>
    </dgm:pt>
    <dgm:pt modelId="{8AEE59D3-7E17-44AB-B9E0-0463A3C77C58}">
      <dgm:prSet phldrT="[Texto]" custT="1"/>
      <dgm:spPr/>
      <dgm:t>
        <a:bodyPr/>
        <a:lstStyle/>
        <a:p>
          <a:pPr algn="l"/>
          <a:r>
            <a:rPr lang="es-CO" sz="1300" dirty="0" smtClean="0"/>
            <a:t>Revisa  borrador </a:t>
          </a:r>
          <a:r>
            <a:rPr lang="es-CO" sz="1300" b="1" dirty="0" smtClean="0"/>
            <a:t>Funcionamiento de las ENS</a:t>
          </a:r>
          <a:r>
            <a:rPr lang="es-CO" sz="1300" dirty="0" smtClean="0"/>
            <a:t> : Solicita ajustes técnicos o normativos - mesa de trabajo (implicaciones operativas, administrativas, jurídicas y financieras) proyecto de ley.</a:t>
          </a:r>
          <a:endParaRPr lang="es-CO" sz="1300" dirty="0"/>
        </a:p>
      </dgm:t>
    </dgm:pt>
    <dgm:pt modelId="{E2109CF3-9254-4A2F-BF39-D1679FCD4C44}" type="parTrans" cxnId="{9C2B8BC4-292E-47B8-BDF0-EA1FB056F1CA}">
      <dgm:prSet/>
      <dgm:spPr/>
      <dgm:t>
        <a:bodyPr/>
        <a:lstStyle/>
        <a:p>
          <a:endParaRPr lang="es-CO"/>
        </a:p>
      </dgm:t>
    </dgm:pt>
    <dgm:pt modelId="{94A7C119-1553-44C1-9235-1EA48908B68D}" type="sibTrans" cxnId="{9C2B8BC4-292E-47B8-BDF0-EA1FB056F1CA}">
      <dgm:prSet/>
      <dgm:spPr/>
      <dgm:t>
        <a:bodyPr/>
        <a:lstStyle/>
        <a:p>
          <a:endParaRPr lang="es-CO"/>
        </a:p>
      </dgm:t>
    </dgm:pt>
    <dgm:pt modelId="{B8BCF21E-C352-4CF3-8FD5-C6F505638E70}">
      <dgm:prSet phldrT="[Texto]"/>
      <dgm:spPr/>
      <dgm:t>
        <a:bodyPr/>
        <a:lstStyle/>
        <a:p>
          <a:r>
            <a:rPr lang="es-CO" b="1" dirty="0" smtClean="0">
              <a:solidFill>
                <a:schemeClr val="bg1"/>
              </a:solidFill>
            </a:rPr>
            <a:t>Ministerio de Hacienda</a:t>
          </a:r>
          <a:endParaRPr lang="es-CO" b="1" dirty="0">
            <a:solidFill>
              <a:schemeClr val="bg1"/>
            </a:solidFill>
          </a:endParaRPr>
        </a:p>
      </dgm:t>
    </dgm:pt>
    <dgm:pt modelId="{39F99662-6E7C-47C8-B622-F89C6C7F437C}" type="parTrans" cxnId="{EA39AC4E-1599-4477-A7EC-A5EC5DB15B2E}">
      <dgm:prSet/>
      <dgm:spPr/>
      <dgm:t>
        <a:bodyPr/>
        <a:lstStyle/>
        <a:p>
          <a:endParaRPr lang="es-CO"/>
        </a:p>
      </dgm:t>
    </dgm:pt>
    <dgm:pt modelId="{513FC3C5-7245-4F7F-8471-FC62C02B5360}" type="sibTrans" cxnId="{EA39AC4E-1599-4477-A7EC-A5EC5DB15B2E}">
      <dgm:prSet/>
      <dgm:spPr/>
      <dgm:t>
        <a:bodyPr/>
        <a:lstStyle/>
        <a:p>
          <a:endParaRPr lang="es-CO"/>
        </a:p>
      </dgm:t>
    </dgm:pt>
    <dgm:pt modelId="{F6A87A28-9DC0-43CF-9EE7-E7A3C6117911}">
      <dgm:prSet phldrT="[Texto]"/>
      <dgm:spPr/>
      <dgm:t>
        <a:bodyPr/>
        <a:lstStyle/>
        <a:p>
          <a:r>
            <a:rPr lang="es-CO" b="1" dirty="0" smtClean="0">
              <a:solidFill>
                <a:schemeClr val="bg1"/>
              </a:solidFill>
            </a:rPr>
            <a:t>Presidencia de la República</a:t>
          </a:r>
          <a:endParaRPr lang="es-CO" b="1" dirty="0">
            <a:solidFill>
              <a:schemeClr val="bg1"/>
            </a:solidFill>
          </a:endParaRPr>
        </a:p>
      </dgm:t>
    </dgm:pt>
    <dgm:pt modelId="{86AAA770-0196-42DA-A6DC-D71CD58EE014}" type="parTrans" cxnId="{716F64AC-88AB-4D6D-A750-F1A8FE8A52C4}">
      <dgm:prSet/>
      <dgm:spPr/>
      <dgm:t>
        <a:bodyPr/>
        <a:lstStyle/>
        <a:p>
          <a:endParaRPr lang="es-CO"/>
        </a:p>
      </dgm:t>
    </dgm:pt>
    <dgm:pt modelId="{F0C7D355-0779-4295-95DA-313D4492C4FA}" type="sibTrans" cxnId="{716F64AC-88AB-4D6D-A750-F1A8FE8A52C4}">
      <dgm:prSet/>
      <dgm:spPr/>
      <dgm:t>
        <a:bodyPr/>
        <a:lstStyle/>
        <a:p>
          <a:endParaRPr lang="es-CO"/>
        </a:p>
      </dgm:t>
    </dgm:pt>
    <dgm:pt modelId="{912B66DB-0EAA-4952-B3CB-3736C01E4194}">
      <dgm:prSet phldrT="[Texto]"/>
      <dgm:spPr/>
      <dgm:t>
        <a:bodyPr/>
        <a:lstStyle/>
        <a:p>
          <a:pPr algn="l"/>
          <a:r>
            <a:rPr lang="es-CO" dirty="0" smtClean="0"/>
            <a:t>Sanción decreto </a:t>
          </a:r>
          <a:r>
            <a:rPr lang="es-CO" b="1" dirty="0" smtClean="0"/>
            <a:t>Funcionamiento de las ENS.</a:t>
          </a:r>
          <a:r>
            <a:rPr lang="es-CO" dirty="0" smtClean="0"/>
            <a:t> </a:t>
          </a:r>
          <a:r>
            <a:rPr lang="es-CO" u="sng" dirty="0" smtClean="0"/>
            <a:t>Ministerio de Educación</a:t>
          </a:r>
          <a:r>
            <a:rPr lang="es-CO" dirty="0" smtClean="0"/>
            <a:t>: Implementación.</a:t>
          </a:r>
          <a:endParaRPr lang="es-CO" dirty="0"/>
        </a:p>
      </dgm:t>
    </dgm:pt>
    <dgm:pt modelId="{B56E4C12-036E-4821-B57A-04955C9E0F5C}" type="parTrans" cxnId="{FAFAE441-9DA5-4E1A-A761-0CDE57F289DB}">
      <dgm:prSet/>
      <dgm:spPr/>
      <dgm:t>
        <a:bodyPr/>
        <a:lstStyle/>
        <a:p>
          <a:endParaRPr lang="es-CO"/>
        </a:p>
      </dgm:t>
    </dgm:pt>
    <dgm:pt modelId="{46E98AF8-BD13-4BAB-B005-0904B648CAD9}" type="sibTrans" cxnId="{FAFAE441-9DA5-4E1A-A761-0CDE57F289DB}">
      <dgm:prSet/>
      <dgm:spPr/>
      <dgm:t>
        <a:bodyPr/>
        <a:lstStyle/>
        <a:p>
          <a:endParaRPr lang="es-CO"/>
        </a:p>
      </dgm:t>
    </dgm:pt>
    <dgm:pt modelId="{2AEEC269-800D-4B7D-98ED-4A1EC246D378}">
      <dgm:prSet phldrT="[Texto]"/>
      <dgm:spPr/>
      <dgm:t>
        <a:bodyPr/>
        <a:lstStyle/>
        <a:p>
          <a:r>
            <a:rPr lang="es-CO" dirty="0" smtClean="0"/>
            <a:t> </a:t>
          </a:r>
          <a:r>
            <a:rPr lang="es-CO" b="1" dirty="0" smtClean="0">
              <a:solidFill>
                <a:schemeClr val="bg1"/>
              </a:solidFill>
            </a:rPr>
            <a:t>Oficina Jurídica MEN</a:t>
          </a:r>
          <a:endParaRPr lang="es-CO" b="1" dirty="0">
            <a:solidFill>
              <a:schemeClr val="bg1"/>
            </a:solidFill>
          </a:endParaRPr>
        </a:p>
      </dgm:t>
    </dgm:pt>
    <dgm:pt modelId="{9774F215-A133-4505-99FC-129F0699A4A5}" type="parTrans" cxnId="{9E16D6C0-BAE0-4B4E-8A22-899C308A5248}">
      <dgm:prSet/>
      <dgm:spPr/>
      <dgm:t>
        <a:bodyPr/>
        <a:lstStyle/>
        <a:p>
          <a:endParaRPr lang="es-CO"/>
        </a:p>
      </dgm:t>
    </dgm:pt>
    <dgm:pt modelId="{31D96A19-EF53-4E52-8E37-5496F3AE79B5}" type="sibTrans" cxnId="{9E16D6C0-BAE0-4B4E-8A22-899C308A5248}">
      <dgm:prSet/>
      <dgm:spPr/>
      <dgm:t>
        <a:bodyPr/>
        <a:lstStyle/>
        <a:p>
          <a:endParaRPr lang="es-CO"/>
        </a:p>
      </dgm:t>
    </dgm:pt>
    <dgm:pt modelId="{5EB8DF25-755F-43ED-A44C-4B2EF272664C}">
      <dgm:prSet custT="1"/>
      <dgm:spPr/>
      <dgm:t>
        <a:bodyPr/>
        <a:lstStyle/>
        <a:p>
          <a:pPr algn="l"/>
          <a:r>
            <a:rPr lang="es-CO" sz="1300" dirty="0" smtClean="0"/>
            <a:t>Documento borrador </a:t>
          </a:r>
          <a:r>
            <a:rPr lang="es-CO" sz="1300" b="1" dirty="0" smtClean="0"/>
            <a:t>Funcionamiento de las ENS</a:t>
          </a:r>
          <a:r>
            <a:rPr lang="es-CO" sz="1300" dirty="0" smtClean="0"/>
            <a:t>. Consolida relatorías  / recomendaciones Encuentros MEN – ENS.</a:t>
          </a:r>
          <a:endParaRPr lang="es-CO" sz="1300" dirty="0"/>
        </a:p>
      </dgm:t>
    </dgm:pt>
    <dgm:pt modelId="{E9991ABA-6F0E-4AAC-B0E4-503DDB33AEAD}" type="parTrans" cxnId="{B443ABA9-102C-4CD9-BF84-1E6696247A8B}">
      <dgm:prSet/>
      <dgm:spPr/>
      <dgm:t>
        <a:bodyPr/>
        <a:lstStyle/>
        <a:p>
          <a:endParaRPr lang="es-CO"/>
        </a:p>
      </dgm:t>
    </dgm:pt>
    <dgm:pt modelId="{57185191-E288-4592-9939-D3923B4DF40A}" type="sibTrans" cxnId="{B443ABA9-102C-4CD9-BF84-1E6696247A8B}">
      <dgm:prSet/>
      <dgm:spPr/>
      <dgm:t>
        <a:bodyPr/>
        <a:lstStyle/>
        <a:p>
          <a:endParaRPr lang="es-CO"/>
        </a:p>
      </dgm:t>
    </dgm:pt>
    <dgm:pt modelId="{8C8A21B4-2761-42BC-88F7-970B9F768C38}">
      <dgm:prSet custT="1"/>
      <dgm:spPr/>
      <dgm:t>
        <a:bodyPr/>
        <a:lstStyle/>
        <a:p>
          <a:pPr algn="l"/>
          <a:r>
            <a:rPr lang="es-CO" sz="1300" dirty="0" smtClean="0"/>
            <a:t>Implicaciones presupuesto y factibilidad asignación de recursos según alcance:  Decreto </a:t>
          </a:r>
          <a:r>
            <a:rPr lang="es-CO" sz="1300" b="1" dirty="0" smtClean="0"/>
            <a:t>Funcionamiento de las ENS.</a:t>
          </a:r>
          <a:endParaRPr lang="es-CO" sz="1300" b="1" dirty="0"/>
        </a:p>
      </dgm:t>
    </dgm:pt>
    <dgm:pt modelId="{80AE6738-DD05-4C78-AD0D-F6C059F14774}" type="parTrans" cxnId="{96B33AAF-AD4A-4836-980D-4B63AA391EA2}">
      <dgm:prSet/>
      <dgm:spPr/>
      <dgm:t>
        <a:bodyPr/>
        <a:lstStyle/>
        <a:p>
          <a:endParaRPr lang="es-CO"/>
        </a:p>
      </dgm:t>
    </dgm:pt>
    <dgm:pt modelId="{082AD4BD-BD99-4523-803F-5060F1B0344A}" type="sibTrans" cxnId="{96B33AAF-AD4A-4836-980D-4B63AA391EA2}">
      <dgm:prSet/>
      <dgm:spPr/>
      <dgm:t>
        <a:bodyPr/>
        <a:lstStyle/>
        <a:p>
          <a:endParaRPr lang="es-CO"/>
        </a:p>
      </dgm:t>
    </dgm:pt>
    <dgm:pt modelId="{1072B9EE-DAEC-440E-A187-7B3E1A412C8F}">
      <dgm:prSet custT="1"/>
      <dgm:spPr/>
      <dgm:t>
        <a:bodyPr/>
        <a:lstStyle/>
        <a:p>
          <a:pPr algn="l"/>
          <a:r>
            <a:rPr lang="es-CO" sz="1300" dirty="0" smtClean="0">
              <a:solidFill>
                <a:schemeClr val="tx1"/>
              </a:solidFill>
            </a:rPr>
            <a:t>Revisión final y presentación al despacho </a:t>
          </a:r>
          <a:r>
            <a:rPr lang="es-CO" sz="1300" smtClean="0">
              <a:solidFill>
                <a:schemeClr val="tx1"/>
              </a:solidFill>
            </a:rPr>
            <a:t>del ministerio </a:t>
          </a:r>
          <a:r>
            <a:rPr lang="es-CO" sz="1300" dirty="0" smtClean="0">
              <a:solidFill>
                <a:schemeClr val="tx1"/>
              </a:solidFill>
            </a:rPr>
            <a:t>Decreto  </a:t>
          </a:r>
          <a:r>
            <a:rPr lang="es-CO" sz="1300" b="1" dirty="0" smtClean="0">
              <a:solidFill>
                <a:schemeClr val="tx1"/>
              </a:solidFill>
            </a:rPr>
            <a:t>Funcionamiento de las ENS</a:t>
          </a:r>
          <a:endParaRPr lang="es-CO" sz="1300" b="1" dirty="0">
            <a:solidFill>
              <a:schemeClr val="tx1"/>
            </a:solidFill>
          </a:endParaRPr>
        </a:p>
      </dgm:t>
    </dgm:pt>
    <dgm:pt modelId="{C3C83EC2-FCDA-49C2-9449-95873BA992F2}" type="parTrans" cxnId="{97DF2291-441F-4A96-93ED-E36C4EF42089}">
      <dgm:prSet/>
      <dgm:spPr/>
      <dgm:t>
        <a:bodyPr/>
        <a:lstStyle/>
        <a:p>
          <a:endParaRPr lang="es-CO"/>
        </a:p>
      </dgm:t>
    </dgm:pt>
    <dgm:pt modelId="{3183F107-F614-4866-A500-E9952760EB18}" type="sibTrans" cxnId="{97DF2291-441F-4A96-93ED-E36C4EF42089}">
      <dgm:prSet/>
      <dgm:spPr/>
      <dgm:t>
        <a:bodyPr/>
        <a:lstStyle/>
        <a:p>
          <a:endParaRPr lang="es-CO"/>
        </a:p>
      </dgm:t>
    </dgm:pt>
    <dgm:pt modelId="{FA0A8BC6-A517-4B98-84B7-4B1225BB35BA}" type="pres">
      <dgm:prSet presAssocID="{F20B1D7D-AD97-43BB-AB53-5860A4333523}" presName="Name0" presStyleCnt="0">
        <dgm:presLayoutVars>
          <dgm:chMax val="7"/>
          <dgm:chPref val="5"/>
          <dgm:dir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228FA8FC-413A-41DE-8442-14FCB45DBFB1}" type="pres">
      <dgm:prSet presAssocID="{F6A87A28-9DC0-43CF-9EE7-E7A3C6117911}" presName="ChildAccent5" presStyleCnt="0"/>
      <dgm:spPr/>
    </dgm:pt>
    <dgm:pt modelId="{63B023B9-A7AD-4DEC-A8DE-75AD8A7F5206}" type="pres">
      <dgm:prSet presAssocID="{F6A87A28-9DC0-43CF-9EE7-E7A3C6117911}" presName="ChildAccent" presStyleLbl="alignImgPlace1" presStyleIdx="0" presStyleCnt="5"/>
      <dgm:spPr/>
      <dgm:t>
        <a:bodyPr/>
        <a:lstStyle/>
        <a:p>
          <a:endParaRPr lang="es-CO"/>
        </a:p>
      </dgm:t>
    </dgm:pt>
    <dgm:pt modelId="{36771D67-DA3D-400D-AF8D-5C3075CBB245}" type="pres">
      <dgm:prSet presAssocID="{F6A87A28-9DC0-43CF-9EE7-E7A3C6117911}" presName="Child5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58FCEDD-835E-4204-864C-EBA7B19A747F}" type="pres">
      <dgm:prSet presAssocID="{F6A87A28-9DC0-43CF-9EE7-E7A3C6117911}" presName="Parent5" presStyleLbl="node1" presStyleIdx="0" presStyleCnt="5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EB009CA-9E23-4836-A31F-3DCA0EA1903B}" type="pres">
      <dgm:prSet presAssocID="{2AEEC269-800D-4B7D-98ED-4A1EC246D378}" presName="ChildAccent4" presStyleCnt="0"/>
      <dgm:spPr/>
    </dgm:pt>
    <dgm:pt modelId="{B6D7A07F-79F0-42F9-8B14-9AD376ACA31B}" type="pres">
      <dgm:prSet presAssocID="{2AEEC269-800D-4B7D-98ED-4A1EC246D378}" presName="ChildAccent" presStyleLbl="alignImgPlace1" presStyleIdx="1" presStyleCnt="5"/>
      <dgm:spPr/>
      <dgm:t>
        <a:bodyPr/>
        <a:lstStyle/>
        <a:p>
          <a:endParaRPr lang="es-CO"/>
        </a:p>
      </dgm:t>
    </dgm:pt>
    <dgm:pt modelId="{B9FAF3A5-7B00-41C7-9D1A-B93E8F3F11FC}" type="pres">
      <dgm:prSet presAssocID="{2AEEC269-800D-4B7D-98ED-4A1EC246D378}" presName="Child4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645884C-7CD2-4DA9-9F3E-8701C67701D0}" type="pres">
      <dgm:prSet presAssocID="{2AEEC269-800D-4B7D-98ED-4A1EC246D378}" presName="Parent4" presStyleLbl="node1" presStyleIdx="1" presStyleCnt="5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7AE5F7F-7004-40FC-9128-ECF362C93736}" type="pres">
      <dgm:prSet presAssocID="{B8BCF21E-C352-4CF3-8FD5-C6F505638E70}" presName="ChildAccent3" presStyleCnt="0"/>
      <dgm:spPr/>
    </dgm:pt>
    <dgm:pt modelId="{F8DFD9A7-2623-494A-B121-F84A5DED06FA}" type="pres">
      <dgm:prSet presAssocID="{B8BCF21E-C352-4CF3-8FD5-C6F505638E70}" presName="ChildAccent" presStyleLbl="alignImgPlace1" presStyleIdx="2" presStyleCnt="5"/>
      <dgm:spPr/>
      <dgm:t>
        <a:bodyPr/>
        <a:lstStyle/>
        <a:p>
          <a:endParaRPr lang="es-CO"/>
        </a:p>
      </dgm:t>
    </dgm:pt>
    <dgm:pt modelId="{8B3EC95F-8299-4E95-9E38-2009E0D9EDE9}" type="pres">
      <dgm:prSet presAssocID="{B8BCF21E-C352-4CF3-8FD5-C6F505638E70}" presName="Child3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DCA73CD-A0C0-4AAE-A73F-721FD1EAACBC}" type="pres">
      <dgm:prSet presAssocID="{B8BCF21E-C352-4CF3-8FD5-C6F505638E70}" presName="Parent3" presStyleLbl="node1" presStyleIdx="2" presStyleCnt="5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D40EF85-EB06-455E-BFA1-59EB0259896A}" type="pres">
      <dgm:prSet presAssocID="{35BA0CFE-1173-4A91-820A-C9310B21FD46}" presName="ChildAccent2" presStyleCnt="0"/>
      <dgm:spPr/>
    </dgm:pt>
    <dgm:pt modelId="{7BD9679E-F271-47C1-BC83-CF7346BB2C97}" type="pres">
      <dgm:prSet presAssocID="{35BA0CFE-1173-4A91-820A-C9310B21FD46}" presName="ChildAccent" presStyleLbl="alignImgPlace1" presStyleIdx="3" presStyleCnt="5"/>
      <dgm:spPr/>
      <dgm:t>
        <a:bodyPr/>
        <a:lstStyle/>
        <a:p>
          <a:endParaRPr lang="es-CO"/>
        </a:p>
      </dgm:t>
    </dgm:pt>
    <dgm:pt modelId="{D204488C-E55D-4380-9E0D-0C0C6B9E2FC9}" type="pres">
      <dgm:prSet presAssocID="{35BA0CFE-1173-4A91-820A-C9310B21FD46}" presName="Child2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E55EE32-A844-4F54-9238-521E42A6FAD9}" type="pres">
      <dgm:prSet presAssocID="{35BA0CFE-1173-4A91-820A-C9310B21FD46}" presName="Parent2" presStyleLbl="node1" presStyleIdx="3" presStyleCnt="5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23D54EA-2F05-405B-A299-0F3509452990}" type="pres">
      <dgm:prSet presAssocID="{C75F38BC-40D4-41DD-9A2B-CB0196ACA01F}" presName="ChildAccent1" presStyleCnt="0"/>
      <dgm:spPr/>
    </dgm:pt>
    <dgm:pt modelId="{4CFC5BC4-DD36-4358-BD8D-157CB4C90F5A}" type="pres">
      <dgm:prSet presAssocID="{C75F38BC-40D4-41DD-9A2B-CB0196ACA01F}" presName="ChildAccent" presStyleLbl="alignImgPlace1" presStyleIdx="4" presStyleCnt="5" custScaleX="98397"/>
      <dgm:spPr/>
      <dgm:t>
        <a:bodyPr/>
        <a:lstStyle/>
        <a:p>
          <a:endParaRPr lang="es-CO"/>
        </a:p>
      </dgm:t>
    </dgm:pt>
    <dgm:pt modelId="{8C28127D-C3C9-47F6-92B6-CFECCFA2B0FA}" type="pres">
      <dgm:prSet presAssocID="{C75F38BC-40D4-41DD-9A2B-CB0196ACA01F}" presName="Child1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D72F5F6-D48A-4949-AB98-88A9818DC7FB}" type="pres">
      <dgm:prSet presAssocID="{C75F38BC-40D4-41DD-9A2B-CB0196ACA01F}" presName="Parent1" presStyleLbl="node1" presStyleIdx="4" presStyleCnt="5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1CB1831F-88C5-438A-9648-4D797866DF68}" type="presOf" srcId="{8C8A21B4-2761-42BC-88F7-970B9F768C38}" destId="{F8DFD9A7-2623-494A-B121-F84A5DED06FA}" srcOrd="0" destOrd="0" presId="urn:microsoft.com/office/officeart/2011/layout/InterconnectedBlockProcess"/>
    <dgm:cxn modelId="{036741D2-22DF-4361-BD60-50489940F023}" type="presOf" srcId="{35BA0CFE-1173-4A91-820A-C9310B21FD46}" destId="{9E55EE32-A844-4F54-9238-521E42A6FAD9}" srcOrd="0" destOrd="0" presId="urn:microsoft.com/office/officeart/2011/layout/InterconnectedBlockProcess"/>
    <dgm:cxn modelId="{D35AC3CD-49F5-44D7-A369-4BE6F0EDBEB4}" type="presOf" srcId="{F20B1D7D-AD97-43BB-AB53-5860A4333523}" destId="{FA0A8BC6-A517-4B98-84B7-4B1225BB35BA}" srcOrd="0" destOrd="0" presId="urn:microsoft.com/office/officeart/2011/layout/InterconnectedBlockProcess"/>
    <dgm:cxn modelId="{9C2B8BC4-292E-47B8-BDF0-EA1FB056F1CA}" srcId="{35BA0CFE-1173-4A91-820A-C9310B21FD46}" destId="{8AEE59D3-7E17-44AB-B9E0-0463A3C77C58}" srcOrd="0" destOrd="0" parTransId="{E2109CF3-9254-4A2F-BF39-D1679FCD4C44}" sibTransId="{94A7C119-1553-44C1-9235-1EA48908B68D}"/>
    <dgm:cxn modelId="{D7F2E077-1A7D-4692-AD4F-F8BFF32D0CCF}" srcId="{F20B1D7D-AD97-43BB-AB53-5860A4333523}" destId="{35BA0CFE-1173-4A91-820A-C9310B21FD46}" srcOrd="1" destOrd="0" parTransId="{886E84C4-E06E-4438-B94A-99574806AF80}" sibTransId="{F46E1838-C379-4B44-9BAB-30CB0A1B5306}"/>
    <dgm:cxn modelId="{2A26D5A2-CBF2-4613-830B-BE141F1CCC55}" type="presOf" srcId="{1072B9EE-DAEC-440E-A187-7B3E1A412C8F}" destId="{B6D7A07F-79F0-42F9-8B14-9AD376ACA31B}" srcOrd="0" destOrd="0" presId="urn:microsoft.com/office/officeart/2011/layout/InterconnectedBlockProcess"/>
    <dgm:cxn modelId="{DD2553CA-284D-43D1-B933-8EC3730FC892}" type="presOf" srcId="{912B66DB-0EAA-4952-B3CB-3736C01E4194}" destId="{36771D67-DA3D-400D-AF8D-5C3075CBB245}" srcOrd="1" destOrd="0" presId="urn:microsoft.com/office/officeart/2011/layout/InterconnectedBlockProcess"/>
    <dgm:cxn modelId="{2DEB924F-F215-4C65-A992-4263B7B7749E}" type="presOf" srcId="{8AEE59D3-7E17-44AB-B9E0-0463A3C77C58}" destId="{D204488C-E55D-4380-9E0D-0C0C6B9E2FC9}" srcOrd="1" destOrd="0" presId="urn:microsoft.com/office/officeart/2011/layout/InterconnectedBlockProcess"/>
    <dgm:cxn modelId="{DD5042AB-F195-4C2C-B89C-8EDEDDE1657B}" type="presOf" srcId="{B8BCF21E-C352-4CF3-8FD5-C6F505638E70}" destId="{4DCA73CD-A0C0-4AAE-A73F-721FD1EAACBC}" srcOrd="0" destOrd="0" presId="urn:microsoft.com/office/officeart/2011/layout/InterconnectedBlockProcess"/>
    <dgm:cxn modelId="{9E16D6C0-BAE0-4B4E-8A22-899C308A5248}" srcId="{F20B1D7D-AD97-43BB-AB53-5860A4333523}" destId="{2AEEC269-800D-4B7D-98ED-4A1EC246D378}" srcOrd="3" destOrd="0" parTransId="{9774F215-A133-4505-99FC-129F0699A4A5}" sibTransId="{31D96A19-EF53-4E52-8E37-5496F3AE79B5}"/>
    <dgm:cxn modelId="{94FF0648-A0E2-4644-B821-FB905500B0B5}" type="presOf" srcId="{2AEEC269-800D-4B7D-98ED-4A1EC246D378}" destId="{A645884C-7CD2-4DA9-9F3E-8701C67701D0}" srcOrd="0" destOrd="0" presId="urn:microsoft.com/office/officeart/2011/layout/InterconnectedBlockProcess"/>
    <dgm:cxn modelId="{6233354A-6651-42B6-A7EE-EE3B9EE067B8}" type="presOf" srcId="{8C8A21B4-2761-42BC-88F7-970B9F768C38}" destId="{8B3EC95F-8299-4E95-9E38-2009E0D9EDE9}" srcOrd="1" destOrd="0" presId="urn:microsoft.com/office/officeart/2011/layout/InterconnectedBlockProcess"/>
    <dgm:cxn modelId="{97DF2291-441F-4A96-93ED-E36C4EF42089}" srcId="{2AEEC269-800D-4B7D-98ED-4A1EC246D378}" destId="{1072B9EE-DAEC-440E-A187-7B3E1A412C8F}" srcOrd="0" destOrd="0" parTransId="{C3C83EC2-FCDA-49C2-9449-95873BA992F2}" sibTransId="{3183F107-F614-4866-A500-E9952760EB18}"/>
    <dgm:cxn modelId="{94B4CF29-F191-45E8-A518-B116B811BF56}" type="presOf" srcId="{912B66DB-0EAA-4952-B3CB-3736C01E4194}" destId="{63B023B9-A7AD-4DEC-A8DE-75AD8A7F5206}" srcOrd="0" destOrd="0" presId="urn:microsoft.com/office/officeart/2011/layout/InterconnectedBlockProcess"/>
    <dgm:cxn modelId="{393C8C76-7594-49A9-8067-7B5480A81DEF}" type="presOf" srcId="{1072B9EE-DAEC-440E-A187-7B3E1A412C8F}" destId="{B9FAF3A5-7B00-41C7-9D1A-B93E8F3F11FC}" srcOrd="1" destOrd="0" presId="urn:microsoft.com/office/officeart/2011/layout/InterconnectedBlockProcess"/>
    <dgm:cxn modelId="{0F01D637-6EB2-4E7D-B98E-2166A0E79FF8}" type="presOf" srcId="{C75F38BC-40D4-41DD-9A2B-CB0196ACA01F}" destId="{ED72F5F6-D48A-4949-AB98-88A9818DC7FB}" srcOrd="0" destOrd="0" presId="urn:microsoft.com/office/officeart/2011/layout/InterconnectedBlockProcess"/>
    <dgm:cxn modelId="{96B33AAF-AD4A-4836-980D-4B63AA391EA2}" srcId="{B8BCF21E-C352-4CF3-8FD5-C6F505638E70}" destId="{8C8A21B4-2761-42BC-88F7-970B9F768C38}" srcOrd="0" destOrd="0" parTransId="{80AE6738-DD05-4C78-AD0D-F6C059F14774}" sibTransId="{082AD4BD-BD99-4523-803F-5060F1B0344A}"/>
    <dgm:cxn modelId="{D5FDCE5D-68B4-41A2-BB90-4320AF861452}" type="presOf" srcId="{5EB8DF25-755F-43ED-A44C-4B2EF272664C}" destId="{8C28127D-C3C9-47F6-92B6-CFECCFA2B0FA}" srcOrd="1" destOrd="0" presId="urn:microsoft.com/office/officeart/2011/layout/InterconnectedBlockProcess"/>
    <dgm:cxn modelId="{84565802-8BFD-4809-AAA3-E256FB691FB4}" type="presOf" srcId="{8AEE59D3-7E17-44AB-B9E0-0463A3C77C58}" destId="{7BD9679E-F271-47C1-BC83-CF7346BB2C97}" srcOrd="0" destOrd="0" presId="urn:microsoft.com/office/officeart/2011/layout/InterconnectedBlockProcess"/>
    <dgm:cxn modelId="{FAFAE441-9DA5-4E1A-A761-0CDE57F289DB}" srcId="{F6A87A28-9DC0-43CF-9EE7-E7A3C6117911}" destId="{912B66DB-0EAA-4952-B3CB-3736C01E4194}" srcOrd="0" destOrd="0" parTransId="{B56E4C12-036E-4821-B57A-04955C9E0F5C}" sibTransId="{46E98AF8-BD13-4BAB-B005-0904B648CAD9}"/>
    <dgm:cxn modelId="{B443ABA9-102C-4CD9-BF84-1E6696247A8B}" srcId="{C75F38BC-40D4-41DD-9A2B-CB0196ACA01F}" destId="{5EB8DF25-755F-43ED-A44C-4B2EF272664C}" srcOrd="0" destOrd="0" parTransId="{E9991ABA-6F0E-4AAC-B0E4-503DDB33AEAD}" sibTransId="{57185191-E288-4592-9939-D3923B4DF40A}"/>
    <dgm:cxn modelId="{EA39AC4E-1599-4477-A7EC-A5EC5DB15B2E}" srcId="{F20B1D7D-AD97-43BB-AB53-5860A4333523}" destId="{B8BCF21E-C352-4CF3-8FD5-C6F505638E70}" srcOrd="2" destOrd="0" parTransId="{39F99662-6E7C-47C8-B622-F89C6C7F437C}" sibTransId="{513FC3C5-7245-4F7F-8471-FC62C02B5360}"/>
    <dgm:cxn modelId="{E041DB68-78FB-40DC-9B4B-C3671EEFD30F}" srcId="{F20B1D7D-AD97-43BB-AB53-5860A4333523}" destId="{C75F38BC-40D4-41DD-9A2B-CB0196ACA01F}" srcOrd="0" destOrd="0" parTransId="{F56AAF3D-391C-44FA-8834-44A70CC1EE5D}" sibTransId="{150E5E9F-1575-4EA7-AC50-DBECDD66E66B}"/>
    <dgm:cxn modelId="{C10D0A30-0C77-43A4-8A8F-F2BB4FFDF5E2}" type="presOf" srcId="{F6A87A28-9DC0-43CF-9EE7-E7A3C6117911}" destId="{A58FCEDD-835E-4204-864C-EBA7B19A747F}" srcOrd="0" destOrd="0" presId="urn:microsoft.com/office/officeart/2011/layout/InterconnectedBlockProcess"/>
    <dgm:cxn modelId="{8B7F7D60-3D0D-4BAD-AD23-EE1DA1FC8397}" type="presOf" srcId="{5EB8DF25-755F-43ED-A44C-4B2EF272664C}" destId="{4CFC5BC4-DD36-4358-BD8D-157CB4C90F5A}" srcOrd="0" destOrd="0" presId="urn:microsoft.com/office/officeart/2011/layout/InterconnectedBlockProcess"/>
    <dgm:cxn modelId="{716F64AC-88AB-4D6D-A750-F1A8FE8A52C4}" srcId="{F20B1D7D-AD97-43BB-AB53-5860A4333523}" destId="{F6A87A28-9DC0-43CF-9EE7-E7A3C6117911}" srcOrd="4" destOrd="0" parTransId="{86AAA770-0196-42DA-A6DC-D71CD58EE014}" sibTransId="{F0C7D355-0779-4295-95DA-313D4492C4FA}"/>
    <dgm:cxn modelId="{A71FE832-4864-41ED-AD88-7D8B9102F88F}" type="presParOf" srcId="{FA0A8BC6-A517-4B98-84B7-4B1225BB35BA}" destId="{228FA8FC-413A-41DE-8442-14FCB45DBFB1}" srcOrd="0" destOrd="0" presId="urn:microsoft.com/office/officeart/2011/layout/InterconnectedBlockProcess"/>
    <dgm:cxn modelId="{2AC26E11-3485-4746-A794-EB37D5A1FB12}" type="presParOf" srcId="{228FA8FC-413A-41DE-8442-14FCB45DBFB1}" destId="{63B023B9-A7AD-4DEC-A8DE-75AD8A7F5206}" srcOrd="0" destOrd="0" presId="urn:microsoft.com/office/officeart/2011/layout/InterconnectedBlockProcess"/>
    <dgm:cxn modelId="{BB6D8336-4A6C-4787-8652-94254A9C5BA4}" type="presParOf" srcId="{FA0A8BC6-A517-4B98-84B7-4B1225BB35BA}" destId="{36771D67-DA3D-400D-AF8D-5C3075CBB245}" srcOrd="1" destOrd="0" presId="urn:microsoft.com/office/officeart/2011/layout/InterconnectedBlockProcess"/>
    <dgm:cxn modelId="{133F4539-B21B-46CC-9B3B-DF8F2FE34B27}" type="presParOf" srcId="{FA0A8BC6-A517-4B98-84B7-4B1225BB35BA}" destId="{A58FCEDD-835E-4204-864C-EBA7B19A747F}" srcOrd="2" destOrd="0" presId="urn:microsoft.com/office/officeart/2011/layout/InterconnectedBlockProcess"/>
    <dgm:cxn modelId="{F4B61106-764A-4986-B38B-9BB655DE176D}" type="presParOf" srcId="{FA0A8BC6-A517-4B98-84B7-4B1225BB35BA}" destId="{9EB009CA-9E23-4836-A31F-3DCA0EA1903B}" srcOrd="3" destOrd="0" presId="urn:microsoft.com/office/officeart/2011/layout/InterconnectedBlockProcess"/>
    <dgm:cxn modelId="{115DAC6D-B00D-48C3-AB6F-E681D272FF42}" type="presParOf" srcId="{9EB009CA-9E23-4836-A31F-3DCA0EA1903B}" destId="{B6D7A07F-79F0-42F9-8B14-9AD376ACA31B}" srcOrd="0" destOrd="0" presId="urn:microsoft.com/office/officeart/2011/layout/InterconnectedBlockProcess"/>
    <dgm:cxn modelId="{4209FF97-418F-4504-8A86-A2084ABAECBF}" type="presParOf" srcId="{FA0A8BC6-A517-4B98-84B7-4B1225BB35BA}" destId="{B9FAF3A5-7B00-41C7-9D1A-B93E8F3F11FC}" srcOrd="4" destOrd="0" presId="urn:microsoft.com/office/officeart/2011/layout/InterconnectedBlockProcess"/>
    <dgm:cxn modelId="{CDDB8C8E-4260-4E3D-9259-80AF2DD81CAF}" type="presParOf" srcId="{FA0A8BC6-A517-4B98-84B7-4B1225BB35BA}" destId="{A645884C-7CD2-4DA9-9F3E-8701C67701D0}" srcOrd="5" destOrd="0" presId="urn:microsoft.com/office/officeart/2011/layout/InterconnectedBlockProcess"/>
    <dgm:cxn modelId="{F7BA2A94-E589-456E-9BA2-E12FCC284A8F}" type="presParOf" srcId="{FA0A8BC6-A517-4B98-84B7-4B1225BB35BA}" destId="{17AE5F7F-7004-40FC-9128-ECF362C93736}" srcOrd="6" destOrd="0" presId="urn:microsoft.com/office/officeart/2011/layout/InterconnectedBlockProcess"/>
    <dgm:cxn modelId="{CC654795-65C7-4E0D-9BC5-8EFE838FC79B}" type="presParOf" srcId="{17AE5F7F-7004-40FC-9128-ECF362C93736}" destId="{F8DFD9A7-2623-494A-B121-F84A5DED06FA}" srcOrd="0" destOrd="0" presId="urn:microsoft.com/office/officeart/2011/layout/InterconnectedBlockProcess"/>
    <dgm:cxn modelId="{5924B7BB-7F1D-4429-9D5B-496652A30928}" type="presParOf" srcId="{FA0A8BC6-A517-4B98-84B7-4B1225BB35BA}" destId="{8B3EC95F-8299-4E95-9E38-2009E0D9EDE9}" srcOrd="7" destOrd="0" presId="urn:microsoft.com/office/officeart/2011/layout/InterconnectedBlockProcess"/>
    <dgm:cxn modelId="{38C2D35E-D2F2-4B4A-812D-25D5DCE8E4E4}" type="presParOf" srcId="{FA0A8BC6-A517-4B98-84B7-4B1225BB35BA}" destId="{4DCA73CD-A0C0-4AAE-A73F-721FD1EAACBC}" srcOrd="8" destOrd="0" presId="urn:microsoft.com/office/officeart/2011/layout/InterconnectedBlockProcess"/>
    <dgm:cxn modelId="{59F12277-3493-41CF-8CF7-89C34C6377CA}" type="presParOf" srcId="{FA0A8BC6-A517-4B98-84B7-4B1225BB35BA}" destId="{DD40EF85-EB06-455E-BFA1-59EB0259896A}" srcOrd="9" destOrd="0" presId="urn:microsoft.com/office/officeart/2011/layout/InterconnectedBlockProcess"/>
    <dgm:cxn modelId="{19C525FD-63EE-48C3-85DD-340E708C86B2}" type="presParOf" srcId="{DD40EF85-EB06-455E-BFA1-59EB0259896A}" destId="{7BD9679E-F271-47C1-BC83-CF7346BB2C97}" srcOrd="0" destOrd="0" presId="urn:microsoft.com/office/officeart/2011/layout/InterconnectedBlockProcess"/>
    <dgm:cxn modelId="{6685FA89-865B-4A62-BCCE-07B73EFBDA77}" type="presParOf" srcId="{FA0A8BC6-A517-4B98-84B7-4B1225BB35BA}" destId="{D204488C-E55D-4380-9E0D-0C0C6B9E2FC9}" srcOrd="10" destOrd="0" presId="urn:microsoft.com/office/officeart/2011/layout/InterconnectedBlockProcess"/>
    <dgm:cxn modelId="{83E79B47-1B48-4D9E-9C25-928BECFBB9B1}" type="presParOf" srcId="{FA0A8BC6-A517-4B98-84B7-4B1225BB35BA}" destId="{9E55EE32-A844-4F54-9238-521E42A6FAD9}" srcOrd="11" destOrd="0" presId="urn:microsoft.com/office/officeart/2011/layout/InterconnectedBlockProcess"/>
    <dgm:cxn modelId="{6F7E107C-A059-48DB-A4B1-A6180598909D}" type="presParOf" srcId="{FA0A8BC6-A517-4B98-84B7-4B1225BB35BA}" destId="{823D54EA-2F05-405B-A299-0F3509452990}" srcOrd="12" destOrd="0" presId="urn:microsoft.com/office/officeart/2011/layout/InterconnectedBlockProcess"/>
    <dgm:cxn modelId="{A2D2B978-61A9-4C07-8172-027854B0B101}" type="presParOf" srcId="{823D54EA-2F05-405B-A299-0F3509452990}" destId="{4CFC5BC4-DD36-4358-BD8D-157CB4C90F5A}" srcOrd="0" destOrd="0" presId="urn:microsoft.com/office/officeart/2011/layout/InterconnectedBlockProcess"/>
    <dgm:cxn modelId="{51886A1D-9207-47C2-A94A-B0CF9D0E5A6C}" type="presParOf" srcId="{FA0A8BC6-A517-4B98-84B7-4B1225BB35BA}" destId="{8C28127D-C3C9-47F6-92B6-CFECCFA2B0FA}" srcOrd="13" destOrd="0" presId="urn:microsoft.com/office/officeart/2011/layout/InterconnectedBlockProcess"/>
    <dgm:cxn modelId="{45AA1630-45B4-4221-931C-FD42D9098C33}" type="presParOf" srcId="{FA0A8BC6-A517-4B98-84B7-4B1225BB35BA}" destId="{ED72F5F6-D48A-4949-AB98-88A9818DC7FB}" srcOrd="14" destOrd="0" presId="urn:microsoft.com/office/officeart/2011/layout/InterconnectedBlock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89A44A-6F87-4279-8526-FC399B919871}">
      <dsp:nvSpPr>
        <dsp:cNvPr id="0" name=""/>
        <dsp:cNvSpPr/>
      </dsp:nvSpPr>
      <dsp:spPr>
        <a:xfrm>
          <a:off x="2046" y="0"/>
          <a:ext cx="2145025" cy="4320480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>
              <a:solidFill>
                <a:schemeClr val="bg1"/>
              </a:solidFill>
            </a:rPr>
            <a:t>Modelo de referencia para la formación de niños y niñas - Ambientes para: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>
              <a:solidFill>
                <a:schemeClr val="bg1"/>
              </a:solidFill>
            </a:rPr>
            <a:t>- Desarrollo de competencias de los niños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>
              <a:solidFill>
                <a:schemeClr val="bg1"/>
              </a:solidFill>
            </a:rPr>
            <a:t>- Desarrollo de competencias profesionales de los futuros maestros desde la práctica pedagógica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>
              <a:solidFill>
                <a:schemeClr val="bg1"/>
              </a:solidFill>
            </a:rPr>
            <a:t>- Relación teoría y práctica de la pedagogía</a:t>
          </a:r>
          <a:endParaRPr lang="es-MX" sz="1300" kern="1200" dirty="0">
            <a:solidFill>
              <a:schemeClr val="bg1"/>
            </a:solidFill>
          </a:endParaRPr>
        </a:p>
      </dsp:txBody>
      <dsp:txXfrm>
        <a:off x="2046" y="1728192"/>
        <a:ext cx="2145025" cy="1728192"/>
      </dsp:txXfrm>
    </dsp:sp>
    <dsp:sp modelId="{58A11C1F-DA10-4F82-BB8F-3D058598A335}">
      <dsp:nvSpPr>
        <dsp:cNvPr id="0" name=""/>
        <dsp:cNvSpPr/>
      </dsp:nvSpPr>
      <dsp:spPr>
        <a:xfrm>
          <a:off x="496323" y="244309"/>
          <a:ext cx="1156471" cy="1123841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C9B3D9-EB59-4D41-81DD-CEDB766ED56A}">
      <dsp:nvSpPr>
        <dsp:cNvPr id="0" name=""/>
        <dsp:cNvSpPr/>
      </dsp:nvSpPr>
      <dsp:spPr>
        <a:xfrm>
          <a:off x="2211422" y="0"/>
          <a:ext cx="2145025" cy="4320480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bg1"/>
              </a:solidFill>
            </a:rPr>
            <a:t>Observar potencialidades e intereses de los estudiantes como futuros docentes: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bg1"/>
              </a:solidFill>
            </a:rPr>
            <a:t>- Reconoce como estudiante  la importancia del rol docente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bg1"/>
              </a:solidFill>
            </a:rPr>
            <a:t>- Actividades intencionadas</a:t>
          </a:r>
          <a:endParaRPr lang="es-MX" sz="1400" kern="1200" dirty="0">
            <a:solidFill>
              <a:schemeClr val="bg1"/>
            </a:solidFill>
          </a:endParaRPr>
        </a:p>
      </dsp:txBody>
      <dsp:txXfrm>
        <a:off x="2211422" y="1728192"/>
        <a:ext cx="2145025" cy="1728192"/>
      </dsp:txXfrm>
    </dsp:sp>
    <dsp:sp modelId="{2EB927C4-AA84-4B99-AAD3-0C565FF53EFA}">
      <dsp:nvSpPr>
        <dsp:cNvPr id="0" name=""/>
        <dsp:cNvSpPr/>
      </dsp:nvSpPr>
      <dsp:spPr>
        <a:xfrm>
          <a:off x="2705699" y="244309"/>
          <a:ext cx="1156471" cy="1123841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85BC1F-8509-4FBE-AE5A-3393FA046476}">
      <dsp:nvSpPr>
        <dsp:cNvPr id="0" name=""/>
        <dsp:cNvSpPr/>
      </dsp:nvSpPr>
      <dsp:spPr>
        <a:xfrm>
          <a:off x="4420799" y="0"/>
          <a:ext cx="2145025" cy="4320480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bg1"/>
              </a:solidFill>
            </a:rPr>
            <a:t>Área exploratoria en educación: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bg1"/>
              </a:solidFill>
            </a:rPr>
            <a:t>Acercamiento a la profesión docente y a las competencias para el ejercicio de la docencia en preescolar y básica primaria</a:t>
          </a:r>
          <a:endParaRPr lang="es-MX" sz="1400" kern="1200" dirty="0">
            <a:solidFill>
              <a:schemeClr val="bg1"/>
            </a:solidFill>
          </a:endParaRPr>
        </a:p>
      </dsp:txBody>
      <dsp:txXfrm>
        <a:off x="4420799" y="1728192"/>
        <a:ext cx="2145025" cy="1728192"/>
      </dsp:txXfrm>
    </dsp:sp>
    <dsp:sp modelId="{BB0CBD94-475D-428F-A8ED-1289E95600CE}">
      <dsp:nvSpPr>
        <dsp:cNvPr id="0" name=""/>
        <dsp:cNvSpPr/>
      </dsp:nvSpPr>
      <dsp:spPr>
        <a:xfrm>
          <a:off x="4915076" y="244309"/>
          <a:ext cx="1156471" cy="1123841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46BFF8-F8F4-4598-8A48-07B03F06A3C6}">
      <dsp:nvSpPr>
        <dsp:cNvPr id="0" name=""/>
        <dsp:cNvSpPr/>
      </dsp:nvSpPr>
      <dsp:spPr>
        <a:xfrm>
          <a:off x="6630175" y="0"/>
          <a:ext cx="2145025" cy="4320480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bg1"/>
              </a:solidFill>
            </a:rPr>
            <a:t>PFC: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bg1"/>
              </a:solidFill>
            </a:rPr>
            <a:t>Profundización en los saberes necesarios y específicos y fortalecimiento de  las competencias requeridas para el ejercicio del rol como profesional de la educación</a:t>
          </a:r>
          <a:endParaRPr lang="es-MX" sz="1400" kern="1200" dirty="0">
            <a:solidFill>
              <a:schemeClr val="bg1"/>
            </a:solidFill>
          </a:endParaRPr>
        </a:p>
      </dsp:txBody>
      <dsp:txXfrm>
        <a:off x="6630175" y="1728192"/>
        <a:ext cx="2145025" cy="1728192"/>
      </dsp:txXfrm>
    </dsp:sp>
    <dsp:sp modelId="{422EAFA9-9CFE-4C2B-812C-BCB2BC5736C1}">
      <dsp:nvSpPr>
        <dsp:cNvPr id="0" name=""/>
        <dsp:cNvSpPr/>
      </dsp:nvSpPr>
      <dsp:spPr>
        <a:xfrm>
          <a:off x="7124452" y="244309"/>
          <a:ext cx="1156471" cy="1123841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CFE96F-A307-4844-85B1-26BDD06680B0}">
      <dsp:nvSpPr>
        <dsp:cNvPr id="0" name=""/>
        <dsp:cNvSpPr/>
      </dsp:nvSpPr>
      <dsp:spPr>
        <a:xfrm>
          <a:off x="360053" y="3672408"/>
          <a:ext cx="8075068" cy="648072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B023B9-A7AD-4DEC-A8DE-75AD8A7F5206}">
      <dsp:nvSpPr>
        <dsp:cNvPr id="0" name=""/>
        <dsp:cNvSpPr/>
      </dsp:nvSpPr>
      <dsp:spPr>
        <a:xfrm>
          <a:off x="8066281" y="882285"/>
          <a:ext cx="1246156" cy="3361815"/>
        </a:xfrm>
        <a:prstGeom prst="wedgeRectCallout">
          <a:avLst>
            <a:gd name="adj1" fmla="val 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925" tIns="34925" rIns="34925" bIns="34925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Sanción Ley </a:t>
          </a:r>
          <a:r>
            <a:rPr lang="es-CO" sz="1100" b="1" kern="1200" dirty="0" smtClean="0"/>
            <a:t>Funcionamiento de las ENS  </a:t>
          </a:r>
          <a:r>
            <a:rPr lang="es-CO" sz="1100" kern="1200" dirty="0" smtClean="0"/>
            <a:t>Diario oficial. Ministerio de Educación: Implementación y reglamentación ley. </a:t>
          </a:r>
          <a:endParaRPr lang="es-CO" sz="1100" kern="1200" dirty="0"/>
        </a:p>
      </dsp:txBody>
      <dsp:txXfrm>
        <a:off x="8224476" y="882285"/>
        <a:ext cx="1087961" cy="3361815"/>
      </dsp:txXfrm>
    </dsp:sp>
    <dsp:sp modelId="{AB8F7281-5D83-45FC-9EA7-D281ED7B04A7}">
      <dsp:nvSpPr>
        <dsp:cNvPr id="0" name=""/>
        <dsp:cNvSpPr/>
      </dsp:nvSpPr>
      <dsp:spPr>
        <a:xfrm>
          <a:off x="8080395" y="0"/>
          <a:ext cx="1231232" cy="8900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 smtClean="0">
              <a:solidFill>
                <a:schemeClr val="bg1"/>
              </a:solidFill>
            </a:rPr>
            <a:t>Presidencia de la República</a:t>
          </a:r>
          <a:endParaRPr lang="es-CO" sz="1400" b="1" kern="1200" dirty="0">
            <a:solidFill>
              <a:schemeClr val="bg1"/>
            </a:solidFill>
          </a:endParaRPr>
        </a:p>
      </dsp:txBody>
      <dsp:txXfrm>
        <a:off x="8080395" y="0"/>
        <a:ext cx="1231232" cy="890054"/>
      </dsp:txXfrm>
    </dsp:sp>
    <dsp:sp modelId="{0E176188-8B06-4DCE-A2BC-006D51933399}">
      <dsp:nvSpPr>
        <dsp:cNvPr id="0" name=""/>
        <dsp:cNvSpPr/>
      </dsp:nvSpPr>
      <dsp:spPr>
        <a:xfrm>
          <a:off x="6829761" y="886656"/>
          <a:ext cx="1246156" cy="3164261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t" anchorCtr="0">
          <a:noAutofit/>
        </a:bodyPr>
        <a:lstStyle/>
        <a:p>
          <a:pPr lvl="0" algn="l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50" b="0" kern="1200" dirty="0" smtClean="0">
              <a:solidFill>
                <a:schemeClr val="tx1"/>
              </a:solidFill>
            </a:rPr>
            <a:t>Programa ponencias de Proyecto de ley </a:t>
          </a:r>
          <a:r>
            <a:rPr lang="es-CO" sz="1250" b="1" kern="1200" dirty="0" smtClean="0">
              <a:solidFill>
                <a:schemeClr val="tx1"/>
              </a:solidFill>
            </a:rPr>
            <a:t> Funcionamiento de las ENS</a:t>
          </a:r>
          <a:r>
            <a:rPr lang="es-CO" sz="1250" b="0" kern="1200" dirty="0" smtClean="0">
              <a:solidFill>
                <a:schemeClr val="tx1"/>
              </a:solidFill>
            </a:rPr>
            <a:t> en sesiones de debate. (Se requiere de mínimo cuatro debates para aprobación final. </a:t>
          </a:r>
          <a:endParaRPr lang="es-CO" sz="1250" b="0" kern="1200" dirty="0">
            <a:solidFill>
              <a:schemeClr val="tx1"/>
            </a:solidFill>
          </a:endParaRPr>
        </a:p>
      </dsp:txBody>
      <dsp:txXfrm>
        <a:off x="6987956" y="886656"/>
        <a:ext cx="1087961" cy="3164261"/>
      </dsp:txXfrm>
    </dsp:sp>
    <dsp:sp modelId="{CD0D4DA0-3AB9-4BB7-B994-0AFEBB15AA3A}">
      <dsp:nvSpPr>
        <dsp:cNvPr id="0" name=""/>
        <dsp:cNvSpPr/>
      </dsp:nvSpPr>
      <dsp:spPr>
        <a:xfrm>
          <a:off x="6834238" y="95590"/>
          <a:ext cx="1246156" cy="7910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 smtClean="0">
              <a:solidFill>
                <a:schemeClr val="bg1"/>
              </a:solidFill>
            </a:rPr>
            <a:t>Congreso de la República</a:t>
          </a:r>
          <a:endParaRPr lang="es-CO" sz="1400" b="1" kern="1200" dirty="0">
            <a:solidFill>
              <a:schemeClr val="bg1"/>
            </a:solidFill>
          </a:endParaRPr>
        </a:p>
      </dsp:txBody>
      <dsp:txXfrm>
        <a:off x="6834238" y="95590"/>
        <a:ext cx="1246156" cy="791065"/>
      </dsp:txXfrm>
    </dsp:sp>
    <dsp:sp modelId="{B6D7A07F-79F0-42F9-8B14-9AD376ACA31B}">
      <dsp:nvSpPr>
        <dsp:cNvPr id="0" name=""/>
        <dsp:cNvSpPr/>
      </dsp:nvSpPr>
      <dsp:spPr>
        <a:xfrm>
          <a:off x="5587335" y="886656"/>
          <a:ext cx="1246156" cy="2966283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t" anchorCtr="0">
          <a:noAutofit/>
        </a:bodyPr>
        <a:lstStyle/>
        <a:p>
          <a:pPr lvl="0" algn="l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50" kern="1200" dirty="0" smtClean="0">
              <a:solidFill>
                <a:schemeClr val="tx1"/>
              </a:solidFill>
            </a:rPr>
            <a:t>Revisión final y aprobación para presentación al congreso de la República: Proyecto de ley  </a:t>
          </a:r>
          <a:r>
            <a:rPr lang="es-CO" sz="1250" b="1" kern="1200" dirty="0" smtClean="0">
              <a:solidFill>
                <a:schemeClr val="tx1"/>
              </a:solidFill>
            </a:rPr>
            <a:t>Funcionamiento de las ENS</a:t>
          </a:r>
          <a:endParaRPr lang="es-CO" sz="1250" b="1" kern="1200" dirty="0">
            <a:solidFill>
              <a:schemeClr val="tx1"/>
            </a:solidFill>
          </a:endParaRPr>
        </a:p>
      </dsp:txBody>
      <dsp:txXfrm>
        <a:off x="5745530" y="886656"/>
        <a:ext cx="1087961" cy="2966283"/>
      </dsp:txXfrm>
    </dsp:sp>
    <dsp:sp modelId="{A645884C-7CD2-4DA9-9F3E-8701C67701D0}">
      <dsp:nvSpPr>
        <dsp:cNvPr id="0" name=""/>
        <dsp:cNvSpPr/>
      </dsp:nvSpPr>
      <dsp:spPr>
        <a:xfrm>
          <a:off x="5588082" y="194580"/>
          <a:ext cx="1246156" cy="692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 </a:t>
          </a:r>
          <a:r>
            <a:rPr lang="es-CO" sz="1400" b="1" kern="1200" dirty="0" smtClean="0">
              <a:solidFill>
                <a:schemeClr val="bg1"/>
              </a:solidFill>
            </a:rPr>
            <a:t>Despacho Ministro de Educación</a:t>
          </a:r>
          <a:endParaRPr lang="es-CO" sz="1400" b="1" kern="1200" dirty="0">
            <a:solidFill>
              <a:schemeClr val="bg1"/>
            </a:solidFill>
          </a:endParaRPr>
        </a:p>
      </dsp:txBody>
      <dsp:txXfrm>
        <a:off x="5588082" y="194580"/>
        <a:ext cx="1246156" cy="692076"/>
      </dsp:txXfrm>
    </dsp:sp>
    <dsp:sp modelId="{F8DFD9A7-2623-494A-B121-F84A5DED06FA}">
      <dsp:nvSpPr>
        <dsp:cNvPr id="0" name=""/>
        <dsp:cNvSpPr/>
      </dsp:nvSpPr>
      <dsp:spPr>
        <a:xfrm>
          <a:off x="4341179" y="886656"/>
          <a:ext cx="1246156" cy="2768729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Implicaciones presupuesto y factibilidad asignación de recursos según alcance: Proyecto de ley / Decreto </a:t>
          </a:r>
          <a:r>
            <a:rPr lang="es-CO" sz="1200" b="1" kern="1200" dirty="0" smtClean="0"/>
            <a:t>Funcionamiento de las ENS</a:t>
          </a:r>
          <a:r>
            <a:rPr lang="es-CO" sz="1100" b="1" kern="1200" dirty="0" smtClean="0"/>
            <a:t>.</a:t>
          </a:r>
          <a:endParaRPr lang="es-CO" sz="1100" b="1" kern="1200" dirty="0"/>
        </a:p>
      </dsp:txBody>
      <dsp:txXfrm>
        <a:off x="4499373" y="886656"/>
        <a:ext cx="1087961" cy="2768729"/>
      </dsp:txXfrm>
    </dsp:sp>
    <dsp:sp modelId="{4DCA73CD-A0C0-4AAE-A73F-721FD1EAACBC}">
      <dsp:nvSpPr>
        <dsp:cNvPr id="0" name=""/>
        <dsp:cNvSpPr/>
      </dsp:nvSpPr>
      <dsp:spPr>
        <a:xfrm>
          <a:off x="4341179" y="296543"/>
          <a:ext cx="1246156" cy="5930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 smtClean="0">
              <a:solidFill>
                <a:schemeClr val="bg1"/>
              </a:solidFill>
            </a:rPr>
            <a:t>Ministerio de Hacienda</a:t>
          </a:r>
          <a:endParaRPr lang="es-CO" sz="1400" b="1" kern="1200" dirty="0">
            <a:solidFill>
              <a:schemeClr val="bg1"/>
            </a:solidFill>
          </a:endParaRPr>
        </a:p>
      </dsp:txBody>
      <dsp:txXfrm>
        <a:off x="4341179" y="296543"/>
        <a:ext cx="1246156" cy="593086"/>
      </dsp:txXfrm>
    </dsp:sp>
    <dsp:sp modelId="{7BD9679E-F271-47C1-BC83-CF7346BB2C97}">
      <dsp:nvSpPr>
        <dsp:cNvPr id="0" name=""/>
        <dsp:cNvSpPr/>
      </dsp:nvSpPr>
      <dsp:spPr>
        <a:xfrm>
          <a:off x="3095768" y="886656"/>
          <a:ext cx="1246156" cy="2570750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Revisa  borrador </a:t>
          </a:r>
          <a:r>
            <a:rPr lang="es-CO" sz="1200" b="1" kern="1200" dirty="0" smtClean="0"/>
            <a:t>Funcionamiento de las ENS</a:t>
          </a:r>
          <a:r>
            <a:rPr lang="es-CO" sz="1200" kern="1200" dirty="0" smtClean="0"/>
            <a:t>: Solicita ajustes técnicos o normativos - mesa de trabajo (implicaciones operativas, administrativas, jurídicas y financieras) proyecto de ley.</a:t>
          </a:r>
          <a:endParaRPr lang="es-CO" sz="1200" kern="1200" dirty="0"/>
        </a:p>
      </dsp:txBody>
      <dsp:txXfrm>
        <a:off x="3258440" y="886656"/>
        <a:ext cx="1087961" cy="2570750"/>
      </dsp:txXfrm>
    </dsp:sp>
    <dsp:sp modelId="{9E55EE32-A844-4F54-9238-521E42A6FAD9}">
      <dsp:nvSpPr>
        <dsp:cNvPr id="0" name=""/>
        <dsp:cNvSpPr/>
      </dsp:nvSpPr>
      <dsp:spPr>
        <a:xfrm>
          <a:off x="3095768" y="392133"/>
          <a:ext cx="1246156" cy="4945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 smtClean="0">
              <a:solidFill>
                <a:schemeClr val="bg1"/>
              </a:solidFill>
            </a:rPr>
            <a:t>Oficina Jurídica MEN</a:t>
          </a:r>
          <a:endParaRPr lang="es-CO" sz="1400" b="1" kern="1200" dirty="0">
            <a:solidFill>
              <a:schemeClr val="bg1"/>
            </a:solidFill>
          </a:endParaRPr>
        </a:p>
      </dsp:txBody>
      <dsp:txXfrm>
        <a:off x="3095768" y="392133"/>
        <a:ext cx="1246156" cy="494522"/>
      </dsp:txXfrm>
    </dsp:sp>
    <dsp:sp modelId="{4CFC5BC4-DD36-4358-BD8D-157CB4C90F5A}">
      <dsp:nvSpPr>
        <dsp:cNvPr id="0" name=""/>
        <dsp:cNvSpPr/>
      </dsp:nvSpPr>
      <dsp:spPr>
        <a:xfrm>
          <a:off x="1859599" y="886656"/>
          <a:ext cx="1226180" cy="2373196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Documento borrador  sobre </a:t>
          </a:r>
          <a:r>
            <a:rPr lang="es-CO" sz="1200" b="1" kern="1200" dirty="0" smtClean="0"/>
            <a:t>Funcionamiento de las ENS</a:t>
          </a:r>
          <a:r>
            <a:rPr lang="es-CO" sz="1200" kern="1200" dirty="0" smtClean="0"/>
            <a:t>. Consolida relatorías  / recomendaciones Encuentros MEN – ENS.</a:t>
          </a:r>
          <a:endParaRPr lang="es-CO" sz="1200" kern="1200" dirty="0"/>
        </a:p>
      </dsp:txBody>
      <dsp:txXfrm>
        <a:off x="2015258" y="886656"/>
        <a:ext cx="1070521" cy="2373196"/>
      </dsp:txXfrm>
    </dsp:sp>
    <dsp:sp modelId="{ED72F5F6-D48A-4949-AB98-88A9818DC7FB}">
      <dsp:nvSpPr>
        <dsp:cNvPr id="0" name=""/>
        <dsp:cNvSpPr/>
      </dsp:nvSpPr>
      <dsp:spPr>
        <a:xfrm>
          <a:off x="1849611" y="491123"/>
          <a:ext cx="1246156" cy="3955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 smtClean="0">
              <a:solidFill>
                <a:schemeClr val="bg1"/>
              </a:solidFill>
            </a:rPr>
            <a:t>Área técnica del MEN</a:t>
          </a:r>
          <a:endParaRPr lang="es-CO" sz="1400" b="1" kern="1200" dirty="0">
            <a:solidFill>
              <a:schemeClr val="bg1"/>
            </a:solidFill>
          </a:endParaRPr>
        </a:p>
      </dsp:txBody>
      <dsp:txXfrm>
        <a:off x="1849611" y="491123"/>
        <a:ext cx="1246156" cy="3955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B023B9-A7AD-4DEC-A8DE-75AD8A7F5206}">
      <dsp:nvSpPr>
        <dsp:cNvPr id="0" name=""/>
        <dsp:cNvSpPr/>
      </dsp:nvSpPr>
      <dsp:spPr>
        <a:xfrm>
          <a:off x="7368301" y="864095"/>
          <a:ext cx="1360940" cy="3456384"/>
        </a:xfrm>
        <a:prstGeom prst="wedgeRectCallout">
          <a:avLst>
            <a:gd name="adj1" fmla="val 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Sanción decreto </a:t>
          </a:r>
          <a:r>
            <a:rPr lang="es-CO" sz="1200" b="1" kern="1200" dirty="0" smtClean="0"/>
            <a:t>Funcionamiento de las ENS.</a:t>
          </a:r>
          <a:r>
            <a:rPr lang="es-CO" sz="1200" kern="1200" dirty="0" smtClean="0"/>
            <a:t> </a:t>
          </a:r>
          <a:r>
            <a:rPr lang="es-CO" sz="1200" u="sng" kern="1200" dirty="0" smtClean="0"/>
            <a:t>Ministerio de Educación</a:t>
          </a:r>
          <a:r>
            <a:rPr lang="es-CO" sz="1200" kern="1200" dirty="0" smtClean="0"/>
            <a:t>: Implementación.</a:t>
          </a:r>
          <a:endParaRPr lang="es-CO" sz="1200" kern="1200" dirty="0"/>
        </a:p>
      </dsp:txBody>
      <dsp:txXfrm>
        <a:off x="7541054" y="864095"/>
        <a:ext cx="1188187" cy="3456384"/>
      </dsp:txXfrm>
    </dsp:sp>
    <dsp:sp modelId="{A58FCEDD-835E-4204-864C-EBA7B19A747F}">
      <dsp:nvSpPr>
        <dsp:cNvPr id="0" name=""/>
        <dsp:cNvSpPr/>
      </dsp:nvSpPr>
      <dsp:spPr>
        <a:xfrm>
          <a:off x="7368301" y="0"/>
          <a:ext cx="1360940" cy="8640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500" b="1" kern="1200" dirty="0" smtClean="0">
              <a:solidFill>
                <a:schemeClr val="bg1"/>
              </a:solidFill>
            </a:rPr>
            <a:t>Presidencia de la República</a:t>
          </a:r>
          <a:endParaRPr lang="es-CO" sz="1500" b="1" kern="1200" dirty="0">
            <a:solidFill>
              <a:schemeClr val="bg1"/>
            </a:solidFill>
          </a:endParaRPr>
        </a:p>
      </dsp:txBody>
      <dsp:txXfrm>
        <a:off x="7368301" y="0"/>
        <a:ext cx="1360940" cy="864096"/>
      </dsp:txXfrm>
    </dsp:sp>
    <dsp:sp modelId="{B6D7A07F-79F0-42F9-8B14-9AD376ACA31B}">
      <dsp:nvSpPr>
        <dsp:cNvPr id="0" name=""/>
        <dsp:cNvSpPr/>
      </dsp:nvSpPr>
      <dsp:spPr>
        <a:xfrm>
          <a:off x="6010762" y="864095"/>
          <a:ext cx="1360940" cy="3240360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kern="1200" dirty="0" smtClean="0">
              <a:solidFill>
                <a:schemeClr val="tx1"/>
              </a:solidFill>
            </a:rPr>
            <a:t>Revisión final y presentación al despacho </a:t>
          </a:r>
          <a:r>
            <a:rPr lang="es-CO" sz="1300" kern="1200" smtClean="0">
              <a:solidFill>
                <a:schemeClr val="tx1"/>
              </a:solidFill>
            </a:rPr>
            <a:t>del ministerio </a:t>
          </a:r>
          <a:r>
            <a:rPr lang="es-CO" sz="1300" kern="1200" dirty="0" smtClean="0">
              <a:solidFill>
                <a:schemeClr val="tx1"/>
              </a:solidFill>
            </a:rPr>
            <a:t>Decreto  </a:t>
          </a:r>
          <a:r>
            <a:rPr lang="es-CO" sz="1300" b="1" kern="1200" dirty="0" smtClean="0">
              <a:solidFill>
                <a:schemeClr val="tx1"/>
              </a:solidFill>
            </a:rPr>
            <a:t>Funcionamiento de las ENS</a:t>
          </a:r>
          <a:endParaRPr lang="es-CO" sz="1300" b="1" kern="1200" dirty="0">
            <a:solidFill>
              <a:schemeClr val="tx1"/>
            </a:solidFill>
          </a:endParaRPr>
        </a:p>
      </dsp:txBody>
      <dsp:txXfrm>
        <a:off x="6183515" y="864095"/>
        <a:ext cx="1188187" cy="3240360"/>
      </dsp:txXfrm>
    </dsp:sp>
    <dsp:sp modelId="{A645884C-7CD2-4DA9-9F3E-8701C67701D0}">
      <dsp:nvSpPr>
        <dsp:cNvPr id="0" name=""/>
        <dsp:cNvSpPr/>
      </dsp:nvSpPr>
      <dsp:spPr>
        <a:xfrm>
          <a:off x="6010762" y="108011"/>
          <a:ext cx="1360940" cy="7560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500" kern="1200" dirty="0" smtClean="0"/>
            <a:t> </a:t>
          </a:r>
          <a:r>
            <a:rPr lang="es-CO" sz="1500" b="1" kern="1200" dirty="0" smtClean="0">
              <a:solidFill>
                <a:schemeClr val="bg1"/>
              </a:solidFill>
            </a:rPr>
            <a:t>Oficina Jurídica MEN</a:t>
          </a:r>
          <a:endParaRPr lang="es-CO" sz="1500" b="1" kern="1200" dirty="0">
            <a:solidFill>
              <a:schemeClr val="bg1"/>
            </a:solidFill>
          </a:endParaRPr>
        </a:p>
      </dsp:txBody>
      <dsp:txXfrm>
        <a:off x="6010762" y="108011"/>
        <a:ext cx="1360940" cy="756084"/>
      </dsp:txXfrm>
    </dsp:sp>
    <dsp:sp modelId="{F8DFD9A7-2623-494A-B121-F84A5DED06FA}">
      <dsp:nvSpPr>
        <dsp:cNvPr id="0" name=""/>
        <dsp:cNvSpPr/>
      </dsp:nvSpPr>
      <dsp:spPr>
        <a:xfrm>
          <a:off x="4649822" y="864095"/>
          <a:ext cx="1360940" cy="3024336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kern="1200" dirty="0" smtClean="0"/>
            <a:t>Implicaciones presupuesto y factibilidad asignación de recursos según alcance:  Decreto </a:t>
          </a:r>
          <a:r>
            <a:rPr lang="es-CO" sz="1300" b="1" kern="1200" dirty="0" smtClean="0"/>
            <a:t>Funcionamiento de las ENS.</a:t>
          </a:r>
          <a:endParaRPr lang="es-CO" sz="1300" b="1" kern="1200" dirty="0"/>
        </a:p>
      </dsp:txBody>
      <dsp:txXfrm>
        <a:off x="4822575" y="864095"/>
        <a:ext cx="1188187" cy="3024336"/>
      </dsp:txXfrm>
    </dsp:sp>
    <dsp:sp modelId="{4DCA73CD-A0C0-4AAE-A73F-721FD1EAACBC}">
      <dsp:nvSpPr>
        <dsp:cNvPr id="0" name=""/>
        <dsp:cNvSpPr/>
      </dsp:nvSpPr>
      <dsp:spPr>
        <a:xfrm>
          <a:off x="4649822" y="219480"/>
          <a:ext cx="1360940" cy="6480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500" b="1" kern="1200" dirty="0" smtClean="0">
              <a:solidFill>
                <a:schemeClr val="bg1"/>
              </a:solidFill>
            </a:rPr>
            <a:t>Ministerio de Hacienda</a:t>
          </a:r>
          <a:endParaRPr lang="es-CO" sz="1500" b="1" kern="1200" dirty="0">
            <a:solidFill>
              <a:schemeClr val="bg1"/>
            </a:solidFill>
          </a:endParaRPr>
        </a:p>
      </dsp:txBody>
      <dsp:txXfrm>
        <a:off x="4649822" y="219480"/>
        <a:ext cx="1360940" cy="648072"/>
      </dsp:txXfrm>
    </dsp:sp>
    <dsp:sp modelId="{7BD9679E-F271-47C1-BC83-CF7346BB2C97}">
      <dsp:nvSpPr>
        <dsp:cNvPr id="0" name=""/>
        <dsp:cNvSpPr/>
      </dsp:nvSpPr>
      <dsp:spPr>
        <a:xfrm>
          <a:off x="3288882" y="864095"/>
          <a:ext cx="1360940" cy="2808312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kern="1200" dirty="0" smtClean="0"/>
            <a:t>Revisa  borrador </a:t>
          </a:r>
          <a:r>
            <a:rPr lang="es-CO" sz="1300" b="1" kern="1200" dirty="0" smtClean="0"/>
            <a:t>Funcionamiento de las ENS</a:t>
          </a:r>
          <a:r>
            <a:rPr lang="es-CO" sz="1300" kern="1200" dirty="0" smtClean="0"/>
            <a:t> : Solicita ajustes técnicos o normativos - mesa de trabajo (implicaciones operativas, administrativas, jurídicas y financieras) proyecto de ley.</a:t>
          </a:r>
          <a:endParaRPr lang="es-CO" sz="1300" kern="1200" dirty="0"/>
        </a:p>
      </dsp:txBody>
      <dsp:txXfrm>
        <a:off x="3461635" y="864095"/>
        <a:ext cx="1188187" cy="2808312"/>
      </dsp:txXfrm>
    </dsp:sp>
    <dsp:sp modelId="{9E55EE32-A844-4F54-9238-521E42A6FAD9}">
      <dsp:nvSpPr>
        <dsp:cNvPr id="0" name=""/>
        <dsp:cNvSpPr/>
      </dsp:nvSpPr>
      <dsp:spPr>
        <a:xfrm>
          <a:off x="3288882" y="324035"/>
          <a:ext cx="1360940" cy="5400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500" b="1" kern="1200" dirty="0" smtClean="0">
              <a:solidFill>
                <a:schemeClr val="bg1"/>
              </a:solidFill>
            </a:rPr>
            <a:t>Oficina Jurídica MEN</a:t>
          </a:r>
          <a:endParaRPr lang="es-CO" sz="1500" b="1" kern="1200" dirty="0">
            <a:solidFill>
              <a:schemeClr val="bg1"/>
            </a:solidFill>
          </a:endParaRPr>
        </a:p>
      </dsp:txBody>
      <dsp:txXfrm>
        <a:off x="3288882" y="324035"/>
        <a:ext cx="1360940" cy="540060"/>
      </dsp:txXfrm>
    </dsp:sp>
    <dsp:sp modelId="{4CFC5BC4-DD36-4358-BD8D-157CB4C90F5A}">
      <dsp:nvSpPr>
        <dsp:cNvPr id="0" name=""/>
        <dsp:cNvSpPr/>
      </dsp:nvSpPr>
      <dsp:spPr>
        <a:xfrm>
          <a:off x="1938850" y="864095"/>
          <a:ext cx="1339124" cy="2592288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kern="1200" dirty="0" smtClean="0"/>
            <a:t>Documento borrador </a:t>
          </a:r>
          <a:r>
            <a:rPr lang="es-CO" sz="1300" b="1" kern="1200" dirty="0" smtClean="0"/>
            <a:t>Funcionamiento de las ENS</a:t>
          </a:r>
          <a:r>
            <a:rPr lang="es-CO" sz="1300" kern="1200" dirty="0" smtClean="0"/>
            <a:t>. Consolida relatorías  / recomendaciones Encuentros MEN – ENS.</a:t>
          </a:r>
          <a:endParaRPr lang="es-CO" sz="1300" kern="1200" dirty="0"/>
        </a:p>
      </dsp:txBody>
      <dsp:txXfrm>
        <a:off x="2108833" y="864095"/>
        <a:ext cx="1169140" cy="2592288"/>
      </dsp:txXfrm>
    </dsp:sp>
    <dsp:sp modelId="{ED72F5F6-D48A-4949-AB98-88A9818DC7FB}">
      <dsp:nvSpPr>
        <dsp:cNvPr id="0" name=""/>
        <dsp:cNvSpPr/>
      </dsp:nvSpPr>
      <dsp:spPr>
        <a:xfrm>
          <a:off x="1927942" y="432047"/>
          <a:ext cx="1360940" cy="4320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 smtClean="0">
              <a:solidFill>
                <a:schemeClr val="bg1"/>
              </a:solidFill>
            </a:rPr>
            <a:t>Área técnica del MEN</a:t>
          </a:r>
          <a:endParaRPr lang="es-CO" sz="1400" b="1" kern="1200" dirty="0">
            <a:solidFill>
              <a:schemeClr val="bg1"/>
            </a:solidFill>
          </a:endParaRPr>
        </a:p>
      </dsp:txBody>
      <dsp:txXfrm>
        <a:off x="1927942" y="432047"/>
        <a:ext cx="1360940" cy="4320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InterconnectedBlockProcess">
  <dgm:title val="Proceso de bloques interconectados"/>
  <dgm:desc val="Se usa para mostrar pasos secuenciales en un proceso Funciona mejor con pequeñas cantidades de texto de Nivel 1 y cantidades medias de texto de Nivel 2."/>
  <dgm:catLst>
    <dgm:cat type="process" pri="5500"/>
    <dgm:cat type="officeonline" pri="3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2" destOrd="0"/>
        <dgm:cxn modelId="42" srcId="40" destId="41" srcOrd="0" destOrd="0"/>
      </dgm:cxnLst>
      <dgm:bg/>
      <dgm:whole/>
    </dgm:dataModel>
  </dgm:clrData>
  <dgm:layoutNode name="Name0">
    <dgm:varLst>
      <dgm:chMax val="7"/>
      <dgm:chPref val="5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.127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5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Accent1" refType="w" fact="0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Child1" refType="w" fact="0.063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Parent1" refType="w" fact="0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.5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Child2" refType="w" fact="0.5635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Parent2" refType="w" fact="0.5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6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Accent1" refType="w" fact="0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Child1" refType="w" fact="0.0423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Parent1" refType="w" fact="0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Child2" refType="w" fact="0.3756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.6667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Child3" refType="w" fact="0.709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Parent3" refType="w" fact="0.6667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7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Accent1" refType="w" fact="0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Child1" refType="w" fact="0.0317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Parent1" refType="w" fact="0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2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Child2" refType="w" fact="0.2817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Parent2" refType="w" fact="0.2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Child3" refType="w" fact="0.5317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Parent3" refType="w" fact="0.5"/>
              <dgm:constr type="t" for="ch" forName="Parent3" refType="h" fact="0.0275"/>
              <dgm:constr type="w" for="ch" forName="Parent3" refType="w" fact="0.25"/>
              <dgm:constr type="h" for="ch" forName="Parent3" refType="h" fact="0.1622"/>
              <dgm:constr type="l" for="ch" forName="ChildAccent4" refType="w" fact="0.75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Child4" refType="w" fact="0.7817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Parent4" refType="w" fact="0.75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8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Accent1" refType="w" fact="0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Child1" refType="w" fact="0.0254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Parent1" refType="w" fact="0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2001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Child2" refType="w" fact="0.2255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Parent2" refType="w" fact="0.2001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Child3" refType="w" fact="0.4256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6003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Child4" refType="w" fact="0.6257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Parent4" refType="w" fact="0.6003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.7999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Child5" refType="w" fact="0.8253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Parent5" refType="w" fact="0.7999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9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Accent1" refType="w" fact="0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Child1" refType="w" fact="0.0212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Parent1" refType="w" fact="0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167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Child2" refType="w" fact="0.1888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Parent2" refType="w" fact="0.167"/>
              <dgm:constr type="t" for="ch" forName="Parent2" refType="h" fact="0.0923"/>
              <dgm:constr type="w" for="ch" forName="Parent2" refType="w" fact="0.167"/>
              <dgm:constr type="h" for="ch" forName="Parent2" refType="h" fact="0.1164"/>
              <dgm:constr type="l" for="ch" forName="ChildAccent3" refType="w" fact="0.333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Child3" refType="w" fact="0.3551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Parent3" refType="w" fact="0.3339"/>
              <dgm:constr type="t" for="ch" forName="Parent3" refType="h" fact="0.0698"/>
              <dgm:constr type="w" for="ch" forName="Parent3" refType="w" fact="0.167"/>
              <dgm:constr type="h" for="ch" forName="Parent3" refType="h" fact="0.1396"/>
              <dgm:constr type="l" for="ch" forName="ChildAccent4" refType="w" fact="0.500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Child4" refType="w" fact="0.5221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Parent4" refType="w" fact="0.501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6674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Child5" refType="w" fact="0.6886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Parent5" refType="w" fact="0.668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.833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Child6" refType="w" fact="0.8542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Parent6" refType="w" fact="0.835"/>
              <dgm:constr type="t" for="ch" forName="Parent6" refType="h" fact="0"/>
              <dgm:constr type="w" for="ch" forName="Parent6" refType="w" fact="0.165"/>
              <dgm:constr type="h" for="ch" forName="Parent6" refType="h" fact="0.2095"/>
            </dgm:constrLst>
          </dgm:if>
          <dgm:else name="Name10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Accent1" refType="w" fact="0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Child1" refType="w" fact="0.0182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Parent1" refType="w" fact="0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1432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Child2" refType="w" fact="0.1614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Parent2" refType="w" fact="0.1432"/>
              <dgm:constr type="t" for="ch" forName="Parent2" refType="h" fact="0.108"/>
              <dgm:constr type="w" for="ch" forName="Parent2" refType="w" fact="0.1432"/>
              <dgm:constr type="h" for="ch" forName="Parent2" refType="h" fact="0.1088"/>
              <dgm:constr type="l" for="ch" forName="ChildAccent3" refType="w" fact="0.2865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Child3" refType="w" fact="0.3047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Parent3" refType="w" fact="0.2865"/>
              <dgm:constr type="t" for="ch" forName="Parent3" refType="h" fact="0.087"/>
              <dgm:constr type="w" for="ch" forName="Parent3" refType="w" fact="0.143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Child4" refType="w" fact="0.4479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5726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Child5" refType="w" fact="0.5908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Parent5" refType="w" fact="0.5726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7147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Child6" refType="w" fact="0.7329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Parent6" refType="w" fact="0.716"/>
              <dgm:constr type="t" for="ch" forName="Parent6" refType="h" fact="0.0217"/>
              <dgm:constr type="w" for="ch" forName="Parent6" refType="w" fact="0.1424"/>
              <dgm:constr type="h" for="ch" forName="Parent6" refType="h" fact="0.1958"/>
              <dgm:constr type="l" for="ch" forName="ChildAccent7" refType="w" fact="0.8568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Child7" refType="w" fact="0.875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Parent7" refType="w" fact="0.8577"/>
              <dgm:constr type="t" for="ch" forName="Parent7" refType="h" fact="0"/>
              <dgm:constr type="w" for="ch" forName="Parent7" refType="w" fact="0.1423"/>
              <dgm:constr type="h" for="ch" forName="Parent7" refType="h" fact="0.2175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14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2" refType="w" fact="0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Child1" refType="w" fact="0.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ChildAccent1" refType="w" fact="0.5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Parent1" refType="w" fact="0.5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Parent2" refType="w" fact="0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15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3" refType="w" fact="0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Child2" refType="w" fact="0.3333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Child1" refType="w" fact="0.6667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ChildAccent1" refType="w" fact="0.6667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Parent1" refType="w" fact="0.6667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Parent3" refType="w" fact="0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16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4" refType="w" fact="0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Child3" refType="w" fact="0.25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Child2" refType="w" fact="0.5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Child1" refType="w" fact="0.75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ChildAccent1" refType="w" fact="0.75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Parent1" refType="w" fact="0.75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Parent2" refType="w" fact="0.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2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Parent3" refType="w" fact="0.25"/>
              <dgm:constr type="t" for="ch" forName="Parent3" refType="h" fact="0.0279"/>
              <dgm:constr type="w" for="ch" forName="Parent3" refType="w" fact="0.25"/>
              <dgm:constr type="h" for="ch" forName="Parent3" refType="h" fact="0.161"/>
              <dgm:constr type="l" for="ch" forName="ChildAccent4" refType="w" fact="0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Parent4" refType="w" fact="0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17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5" refType="w" fact="0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Child4" refType="w" fact="0.2001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Child3" refType="w" fact="0.4002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Child2" refType="w" fact="0.6003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Child1" refType="w" fact="0.7999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ChildAccent1" refType="w" fact="0.7999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Parent1" refType="w" fact="0.7999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6003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Parent2" refType="w" fact="0.6003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2001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Parent4" refType="w" fact="0.2001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Parent5" refType="w" fact="0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18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6" refType="w" fact="0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Child5" refType="w" fact="0.167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Child4" refType="w" fact="0.3339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Child3" refType="w" fact="0.5009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Child2" refType="w" fact="0.6674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Child1" refType="w" fact="0.833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ChildAccent1" refType="w" fact="0.833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Parent1" refType="w" fact="0.833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6674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Parent2" refType="w" fact="0.6674"/>
              <dgm:constr type="t" for="ch" forName="Parent2" refType="h" fact="0.0923"/>
              <dgm:constr type="w" for="ch" forName="Parent2" refType="w" fact="0.165"/>
              <dgm:constr type="h" for="ch" forName="Parent2" refType="h" fact="0.1164"/>
              <dgm:constr type="l" for="ch" forName="ChildAccent3" refType="w" fact="0.500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Parent3" refType="w" fact="0.5009"/>
              <dgm:constr type="t" for="ch" forName="Parent3" refType="h" fact="0.0698"/>
              <dgm:constr type="w" for="ch" forName="Parent3" refType="w" fact="0.166"/>
              <dgm:constr type="h" for="ch" forName="Parent3" refType="h" fact="0.1396"/>
              <dgm:constr type="l" for="ch" forName="ChildAccent4" refType="w" fact="0.333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Parent4" refType="w" fact="0.3339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167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Parent5" refType="w" fact="0.167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Parent6" refType="w" fact="0"/>
              <dgm:constr type="t" for="ch" forName="Parent6" refType="h" fact="0"/>
              <dgm:constr type="w" for="ch" forName="Parent6" refType="w" fact="0.167"/>
              <dgm:constr type="h" for="ch" forName="Parent6" refType="h" fact="0.2095"/>
            </dgm:constrLst>
          </dgm:if>
          <dgm:else name="Name19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7" refType="w" fact="0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Child6" refType="w" fact="0.1432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Child5" refType="w" fact="0.2865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Child4" refType="w" fact="0.4297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Child3" refType="w" fact="0.5726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Child2" refType="w" fact="0.7147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Child1" refType="w" fact="0.8568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ChildAccent1" refType="w" fact="0.8568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Parent1" refType="w" fact="0.8568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7147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Parent2" refType="w" fact="0.7147"/>
              <dgm:constr type="t" for="ch" forName="Parent2" refType="h" fact="0.108"/>
              <dgm:constr type="w" for="ch" forName="Parent2" refType="w" fact="0.1425"/>
              <dgm:constr type="h" for="ch" forName="Parent2" refType="h" fact="0.1088"/>
              <dgm:constr type="l" for="ch" forName="ChildAccent3" refType="w" fact="0.5726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Parent3" refType="w" fact="0.5726"/>
              <dgm:constr type="t" for="ch" forName="Parent3" refType="h" fact="0.087"/>
              <dgm:constr type="w" for="ch" forName="Parent3" refType="w" fact="0.14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2865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Parent5" refType="w" fact="0.2865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1432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Parent6" refType="w" fact="0.1432"/>
              <dgm:constr type="t" for="ch" forName="Parent6" refType="h" fact="0.0217"/>
              <dgm:constr type="w" for="ch" forName="Parent6" refType="w" fact="0.1432"/>
              <dgm:constr type="h" for="ch" forName="Parent6" refType="h" fact="0.1958"/>
              <dgm:constr type="l" for="ch" forName="ChildAccent7" refType="w" fact="0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Parent7" refType="w" fact="0"/>
              <dgm:constr type="t" for="ch" forName="Parent7" refType="h" fact="0"/>
              <dgm:constr type="w" for="ch" forName="Parent7" refType="w" fact="0.1432"/>
              <dgm:constr type="h" for="ch" forName="Parent7" refType="h" fact="0.2175"/>
            </dgm:constrLst>
          </dgm:else>
        </dgm:choose>
      </dgm:else>
    </dgm:choose>
    <dgm:forEach name="wrapper" axis="self" ptType="parTrans">
      <dgm:forEach name="accentRepeat" axis="self">
        <dgm:layoutNode name="ChildAccent" styleLbl="alignImgPlace1">
          <dgm:alg type="sp"/>
          <dgm:choose name="Name20">
            <dgm:if name="Name21" axis="followSib" ptType="node" func="cnt" op="equ" val="0">
              <dgm:shape xmlns:r="http://schemas.openxmlformats.org/officeDocument/2006/relationships" type="wedgeRectCallout" r:blip="">
                <dgm:adjLst>
                  <dgm:adj idx="1" val="0"/>
                  <dgm:adj idx="2" val="0"/>
                </dgm:adjLst>
              </dgm:shape>
            </dgm:if>
            <dgm:else name="Name22">
              <dgm:choose name="Name23">
                <dgm:if name="Name24" axis="precedSib" ptType="node" func="cnt" op="equ" val="6">
                  <dgm:shape xmlns:r="http://schemas.openxmlformats.org/officeDocument/2006/relationships" type="wedgeRectCallout" r:blip="">
                    <dgm:adjLst>
                      <dgm:adj idx="1" val="0"/>
                      <dgm:adj idx="2" val="0"/>
                    </dgm:adjLst>
                  </dgm:shape>
                </dgm:if>
                <dgm:else name="Name25">
                  <dgm:choose name="Name26">
                    <dgm:if name="Name27" func="var" arg="dir" op="equ" val="norm">
                      <dgm:shape xmlns:r="http://schemas.openxmlformats.org/officeDocument/2006/relationships" type="wedgeRectCallout" r:blip="">
                        <dgm:adjLst>
                          <dgm:adj idx="1" val="0.625"/>
                          <dgm:adj idx="2" val="0.2083"/>
                        </dgm:adjLst>
                      </dgm:shape>
                    </dgm:if>
                    <dgm:else name="Name28">
                      <dgm:shape xmlns:r="http://schemas.openxmlformats.org/officeDocument/2006/relationships" type="wedgeRectCallout" r:blip="">
                        <dgm:adjLst>
                          <dgm:adj idx="1" val="-0.625"/>
                          <dgm:adj idx="2" val="0.2083"/>
                        </dgm:adjLst>
                      </dgm:shape>
                    </dgm:else>
                  </dgm:choose>
                </dgm:else>
              </dgm:choose>
            </dgm:else>
          </dgm:choose>
          <dgm:presOf axis="des" ptType="node"/>
        </dgm:layoutNode>
      </dgm:forEach>
    </dgm:forEach>
    <dgm:forEach name="Name29" axis="ch" ptType="node" st="7" cnt="1">
      <dgm:layoutNode name="ChildAccent7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7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7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4" axis="ch" ptType="node" st="6" cnt="1">
      <dgm:layoutNode name="Child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Child6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6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9" axis="ch" ptType="node" st="5" cnt="1">
      <dgm:layoutNode name="Child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  <dgm:layoutNode name="Child5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5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4" axis="ch" ptType="node" st="4" cnt="1">
      <dgm:layoutNode name="ChildAccent4">
        <dgm:alg type="sp"/>
        <dgm:shape xmlns:r="http://schemas.openxmlformats.org/officeDocument/2006/relationships" r:blip="">
          <dgm:adjLst/>
        </dgm:shape>
        <dgm:presOf/>
        <dgm:constrLst/>
        <dgm:forEach name="Name45" ref="accent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4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9" axis="ch" ptType="node" st="3" cnt="1">
      <dgm:layoutNode name="ChildAccent3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Child3" styleLbl="revTx">
        <dgm:varLst>
          <dgm:chMax val="0"/>
          <dgm:chPref val="0"/>
          <dgm:bulletEnabled val="1"/>
        </dgm:varLst>
        <dgm:choose name="Name51">
          <dgm:if name="Name5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3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4" axis="ch" ptType="node" st="2" cnt="1">
      <dgm:layoutNode name="ChildAccent2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  <dgm:layoutNode name="Child2" styleLbl="revTx">
        <dgm:varLst>
          <dgm:chMax val="0"/>
          <dgm:chPref val="0"/>
          <dgm:bulletEnabled val="1"/>
        </dgm:varLst>
        <dgm:choose name="Name56">
          <dgm:if name="Name5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2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9" axis="ch" ptType="node" cnt="1">
      <dgm:layoutNode name="ChildAccent1">
        <dgm:alg type="sp"/>
        <dgm:shape xmlns:r="http://schemas.openxmlformats.org/officeDocument/2006/relationships" r:blip="">
          <dgm:adjLst/>
        </dgm:shape>
        <dgm:presOf/>
        <dgm:constrLst/>
        <dgm:forEach name="Name60" ref="accentRepeat"/>
      </dgm:layoutNode>
      <dgm:layoutNode name="Child1" styleLbl="revTx">
        <dgm:varLst>
          <dgm:chMax val="0"/>
          <dgm:chPref val="0"/>
          <dgm:bulletEnabled val="1"/>
        </dgm:varLst>
        <dgm:choose name="Name61">
          <dgm:if name="Name6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6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1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InterconnectedBlockProcess">
  <dgm:title val="Proceso de bloques interconectados"/>
  <dgm:desc val="Se usa para mostrar pasos secuenciales en un proceso Funciona mejor con pequeñas cantidades de texto de Nivel 1 y cantidades medias de texto de Nivel 2."/>
  <dgm:catLst>
    <dgm:cat type="process" pri="5500"/>
    <dgm:cat type="officeonline" pri="3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2" destOrd="0"/>
        <dgm:cxn modelId="42" srcId="40" destId="41" srcOrd="0" destOrd="0"/>
      </dgm:cxnLst>
      <dgm:bg/>
      <dgm:whole/>
    </dgm:dataModel>
  </dgm:clrData>
  <dgm:layoutNode name="Name0">
    <dgm:varLst>
      <dgm:chMax val="7"/>
      <dgm:chPref val="5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.127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5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Accent1" refType="w" fact="0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Child1" refType="w" fact="0.063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Parent1" refType="w" fact="0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.5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Child2" refType="w" fact="0.5635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Parent2" refType="w" fact="0.5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6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Accent1" refType="w" fact="0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Child1" refType="w" fact="0.0423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Parent1" refType="w" fact="0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Child2" refType="w" fact="0.3756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.6667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Child3" refType="w" fact="0.709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Parent3" refType="w" fact="0.6667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7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Accent1" refType="w" fact="0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Child1" refType="w" fact="0.0317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Parent1" refType="w" fact="0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2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Child2" refType="w" fact="0.2817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Parent2" refType="w" fact="0.2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Child3" refType="w" fact="0.5317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Parent3" refType="w" fact="0.5"/>
              <dgm:constr type="t" for="ch" forName="Parent3" refType="h" fact="0.0275"/>
              <dgm:constr type="w" for="ch" forName="Parent3" refType="w" fact="0.25"/>
              <dgm:constr type="h" for="ch" forName="Parent3" refType="h" fact="0.1622"/>
              <dgm:constr type="l" for="ch" forName="ChildAccent4" refType="w" fact="0.75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Child4" refType="w" fact="0.7817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Parent4" refType="w" fact="0.75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8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Accent1" refType="w" fact="0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Child1" refType="w" fact="0.0254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Parent1" refType="w" fact="0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2001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Child2" refType="w" fact="0.2255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Parent2" refType="w" fact="0.2001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Child3" refType="w" fact="0.4256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6003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Child4" refType="w" fact="0.6257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Parent4" refType="w" fact="0.6003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.7999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Child5" refType="w" fact="0.8253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Parent5" refType="w" fact="0.7999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9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Accent1" refType="w" fact="0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Child1" refType="w" fact="0.0212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Parent1" refType="w" fact="0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167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Child2" refType="w" fact="0.1888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Parent2" refType="w" fact="0.167"/>
              <dgm:constr type="t" for="ch" forName="Parent2" refType="h" fact="0.0923"/>
              <dgm:constr type="w" for="ch" forName="Parent2" refType="w" fact="0.167"/>
              <dgm:constr type="h" for="ch" forName="Parent2" refType="h" fact="0.1164"/>
              <dgm:constr type="l" for="ch" forName="ChildAccent3" refType="w" fact="0.333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Child3" refType="w" fact="0.3551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Parent3" refType="w" fact="0.3339"/>
              <dgm:constr type="t" for="ch" forName="Parent3" refType="h" fact="0.0698"/>
              <dgm:constr type="w" for="ch" forName="Parent3" refType="w" fact="0.167"/>
              <dgm:constr type="h" for="ch" forName="Parent3" refType="h" fact="0.1396"/>
              <dgm:constr type="l" for="ch" forName="ChildAccent4" refType="w" fact="0.500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Child4" refType="w" fact="0.5221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Parent4" refType="w" fact="0.501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6674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Child5" refType="w" fact="0.6886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Parent5" refType="w" fact="0.668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.833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Child6" refType="w" fact="0.8542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Parent6" refType="w" fact="0.835"/>
              <dgm:constr type="t" for="ch" forName="Parent6" refType="h" fact="0"/>
              <dgm:constr type="w" for="ch" forName="Parent6" refType="w" fact="0.165"/>
              <dgm:constr type="h" for="ch" forName="Parent6" refType="h" fact="0.2095"/>
            </dgm:constrLst>
          </dgm:if>
          <dgm:else name="Name10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Accent1" refType="w" fact="0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Child1" refType="w" fact="0.0182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Parent1" refType="w" fact="0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1432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Child2" refType="w" fact="0.1614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Parent2" refType="w" fact="0.1432"/>
              <dgm:constr type="t" for="ch" forName="Parent2" refType="h" fact="0.108"/>
              <dgm:constr type="w" for="ch" forName="Parent2" refType="w" fact="0.1432"/>
              <dgm:constr type="h" for="ch" forName="Parent2" refType="h" fact="0.1088"/>
              <dgm:constr type="l" for="ch" forName="ChildAccent3" refType="w" fact="0.2865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Child3" refType="w" fact="0.3047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Parent3" refType="w" fact="0.2865"/>
              <dgm:constr type="t" for="ch" forName="Parent3" refType="h" fact="0.087"/>
              <dgm:constr type="w" for="ch" forName="Parent3" refType="w" fact="0.143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Child4" refType="w" fact="0.4479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5726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Child5" refType="w" fact="0.5908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Parent5" refType="w" fact="0.5726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7147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Child6" refType="w" fact="0.7329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Parent6" refType="w" fact="0.716"/>
              <dgm:constr type="t" for="ch" forName="Parent6" refType="h" fact="0.0217"/>
              <dgm:constr type="w" for="ch" forName="Parent6" refType="w" fact="0.1424"/>
              <dgm:constr type="h" for="ch" forName="Parent6" refType="h" fact="0.1958"/>
              <dgm:constr type="l" for="ch" forName="ChildAccent7" refType="w" fact="0.8568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Child7" refType="w" fact="0.875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Parent7" refType="w" fact="0.8577"/>
              <dgm:constr type="t" for="ch" forName="Parent7" refType="h" fact="0"/>
              <dgm:constr type="w" for="ch" forName="Parent7" refType="w" fact="0.1423"/>
              <dgm:constr type="h" for="ch" forName="Parent7" refType="h" fact="0.2175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14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2" refType="w" fact="0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Child1" refType="w" fact="0.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ChildAccent1" refType="w" fact="0.5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Parent1" refType="w" fact="0.5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Parent2" refType="w" fact="0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15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3" refType="w" fact="0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Child2" refType="w" fact="0.3333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Child1" refType="w" fact="0.6667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ChildAccent1" refType="w" fact="0.6667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Parent1" refType="w" fact="0.6667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Parent3" refType="w" fact="0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16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4" refType="w" fact="0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Child3" refType="w" fact="0.25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Child2" refType="w" fact="0.5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Child1" refType="w" fact="0.75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ChildAccent1" refType="w" fact="0.75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Parent1" refType="w" fact="0.75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Parent2" refType="w" fact="0.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2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Parent3" refType="w" fact="0.25"/>
              <dgm:constr type="t" for="ch" forName="Parent3" refType="h" fact="0.0279"/>
              <dgm:constr type="w" for="ch" forName="Parent3" refType="w" fact="0.25"/>
              <dgm:constr type="h" for="ch" forName="Parent3" refType="h" fact="0.161"/>
              <dgm:constr type="l" for="ch" forName="ChildAccent4" refType="w" fact="0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Parent4" refType="w" fact="0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17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5" refType="w" fact="0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Child4" refType="w" fact="0.2001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Child3" refType="w" fact="0.4002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Child2" refType="w" fact="0.6003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Child1" refType="w" fact="0.7999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ChildAccent1" refType="w" fact="0.7999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Parent1" refType="w" fact="0.7999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6003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Parent2" refType="w" fact="0.6003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2001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Parent4" refType="w" fact="0.2001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Parent5" refType="w" fact="0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18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6" refType="w" fact="0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Child5" refType="w" fact="0.167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Child4" refType="w" fact="0.3339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Child3" refType="w" fact="0.5009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Child2" refType="w" fact="0.6674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Child1" refType="w" fact="0.833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ChildAccent1" refType="w" fact="0.833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Parent1" refType="w" fact="0.833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6674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Parent2" refType="w" fact="0.6674"/>
              <dgm:constr type="t" for="ch" forName="Parent2" refType="h" fact="0.0923"/>
              <dgm:constr type="w" for="ch" forName="Parent2" refType="w" fact="0.165"/>
              <dgm:constr type="h" for="ch" forName="Parent2" refType="h" fact="0.1164"/>
              <dgm:constr type="l" for="ch" forName="ChildAccent3" refType="w" fact="0.500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Parent3" refType="w" fact="0.5009"/>
              <dgm:constr type="t" for="ch" forName="Parent3" refType="h" fact="0.0698"/>
              <dgm:constr type="w" for="ch" forName="Parent3" refType="w" fact="0.166"/>
              <dgm:constr type="h" for="ch" forName="Parent3" refType="h" fact="0.1396"/>
              <dgm:constr type="l" for="ch" forName="ChildAccent4" refType="w" fact="0.333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Parent4" refType="w" fact="0.3339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167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Parent5" refType="w" fact="0.167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Parent6" refType="w" fact="0"/>
              <dgm:constr type="t" for="ch" forName="Parent6" refType="h" fact="0"/>
              <dgm:constr type="w" for="ch" forName="Parent6" refType="w" fact="0.167"/>
              <dgm:constr type="h" for="ch" forName="Parent6" refType="h" fact="0.2095"/>
            </dgm:constrLst>
          </dgm:if>
          <dgm:else name="Name19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7" refType="w" fact="0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Child6" refType="w" fact="0.1432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Child5" refType="w" fact="0.2865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Child4" refType="w" fact="0.4297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Child3" refType="w" fact="0.5726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Child2" refType="w" fact="0.7147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Child1" refType="w" fact="0.8568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ChildAccent1" refType="w" fact="0.8568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Parent1" refType="w" fact="0.8568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7147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Parent2" refType="w" fact="0.7147"/>
              <dgm:constr type="t" for="ch" forName="Parent2" refType="h" fact="0.108"/>
              <dgm:constr type="w" for="ch" forName="Parent2" refType="w" fact="0.1425"/>
              <dgm:constr type="h" for="ch" forName="Parent2" refType="h" fact="0.1088"/>
              <dgm:constr type="l" for="ch" forName="ChildAccent3" refType="w" fact="0.5726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Parent3" refType="w" fact="0.5726"/>
              <dgm:constr type="t" for="ch" forName="Parent3" refType="h" fact="0.087"/>
              <dgm:constr type="w" for="ch" forName="Parent3" refType="w" fact="0.14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2865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Parent5" refType="w" fact="0.2865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1432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Parent6" refType="w" fact="0.1432"/>
              <dgm:constr type="t" for="ch" forName="Parent6" refType="h" fact="0.0217"/>
              <dgm:constr type="w" for="ch" forName="Parent6" refType="w" fact="0.1432"/>
              <dgm:constr type="h" for="ch" forName="Parent6" refType="h" fact="0.1958"/>
              <dgm:constr type="l" for="ch" forName="ChildAccent7" refType="w" fact="0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Parent7" refType="w" fact="0"/>
              <dgm:constr type="t" for="ch" forName="Parent7" refType="h" fact="0"/>
              <dgm:constr type="w" for="ch" forName="Parent7" refType="w" fact="0.1432"/>
              <dgm:constr type="h" for="ch" forName="Parent7" refType="h" fact="0.2175"/>
            </dgm:constrLst>
          </dgm:else>
        </dgm:choose>
      </dgm:else>
    </dgm:choose>
    <dgm:forEach name="wrapper" axis="self" ptType="parTrans">
      <dgm:forEach name="accentRepeat" axis="self">
        <dgm:layoutNode name="ChildAccent" styleLbl="alignImgPlace1">
          <dgm:alg type="sp"/>
          <dgm:choose name="Name20">
            <dgm:if name="Name21" axis="followSib" ptType="node" func="cnt" op="equ" val="0">
              <dgm:shape xmlns:r="http://schemas.openxmlformats.org/officeDocument/2006/relationships" type="wedgeRectCallout" r:blip="">
                <dgm:adjLst>
                  <dgm:adj idx="1" val="0"/>
                  <dgm:adj idx="2" val="0"/>
                </dgm:adjLst>
              </dgm:shape>
            </dgm:if>
            <dgm:else name="Name22">
              <dgm:choose name="Name23">
                <dgm:if name="Name24" axis="precedSib" ptType="node" func="cnt" op="equ" val="6">
                  <dgm:shape xmlns:r="http://schemas.openxmlformats.org/officeDocument/2006/relationships" type="wedgeRectCallout" r:blip="">
                    <dgm:adjLst>
                      <dgm:adj idx="1" val="0"/>
                      <dgm:adj idx="2" val="0"/>
                    </dgm:adjLst>
                  </dgm:shape>
                </dgm:if>
                <dgm:else name="Name25">
                  <dgm:choose name="Name26">
                    <dgm:if name="Name27" func="var" arg="dir" op="equ" val="norm">
                      <dgm:shape xmlns:r="http://schemas.openxmlformats.org/officeDocument/2006/relationships" type="wedgeRectCallout" r:blip="">
                        <dgm:adjLst>
                          <dgm:adj idx="1" val="0.625"/>
                          <dgm:adj idx="2" val="0.2083"/>
                        </dgm:adjLst>
                      </dgm:shape>
                    </dgm:if>
                    <dgm:else name="Name28">
                      <dgm:shape xmlns:r="http://schemas.openxmlformats.org/officeDocument/2006/relationships" type="wedgeRectCallout" r:blip="">
                        <dgm:adjLst>
                          <dgm:adj idx="1" val="-0.625"/>
                          <dgm:adj idx="2" val="0.2083"/>
                        </dgm:adjLst>
                      </dgm:shape>
                    </dgm:else>
                  </dgm:choose>
                </dgm:else>
              </dgm:choose>
            </dgm:else>
          </dgm:choose>
          <dgm:presOf axis="des" ptType="node"/>
        </dgm:layoutNode>
      </dgm:forEach>
    </dgm:forEach>
    <dgm:forEach name="Name29" axis="ch" ptType="node" st="7" cnt="1">
      <dgm:layoutNode name="ChildAccent7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7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7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4" axis="ch" ptType="node" st="6" cnt="1">
      <dgm:layoutNode name="Child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Child6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6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9" axis="ch" ptType="node" st="5" cnt="1">
      <dgm:layoutNode name="Child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  <dgm:layoutNode name="Child5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5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4" axis="ch" ptType="node" st="4" cnt="1">
      <dgm:layoutNode name="ChildAccent4">
        <dgm:alg type="sp"/>
        <dgm:shape xmlns:r="http://schemas.openxmlformats.org/officeDocument/2006/relationships" r:blip="">
          <dgm:adjLst/>
        </dgm:shape>
        <dgm:presOf/>
        <dgm:constrLst/>
        <dgm:forEach name="Name45" ref="accent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4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9" axis="ch" ptType="node" st="3" cnt="1">
      <dgm:layoutNode name="ChildAccent3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Child3" styleLbl="revTx">
        <dgm:varLst>
          <dgm:chMax val="0"/>
          <dgm:chPref val="0"/>
          <dgm:bulletEnabled val="1"/>
        </dgm:varLst>
        <dgm:choose name="Name51">
          <dgm:if name="Name5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3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4" axis="ch" ptType="node" st="2" cnt="1">
      <dgm:layoutNode name="ChildAccent2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  <dgm:layoutNode name="Child2" styleLbl="revTx">
        <dgm:varLst>
          <dgm:chMax val="0"/>
          <dgm:chPref val="0"/>
          <dgm:bulletEnabled val="1"/>
        </dgm:varLst>
        <dgm:choose name="Name56">
          <dgm:if name="Name5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2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9" axis="ch" ptType="node" cnt="1">
      <dgm:layoutNode name="ChildAccent1">
        <dgm:alg type="sp"/>
        <dgm:shape xmlns:r="http://schemas.openxmlformats.org/officeDocument/2006/relationships" r:blip="">
          <dgm:adjLst/>
        </dgm:shape>
        <dgm:presOf/>
        <dgm:constrLst/>
        <dgm:forEach name="Name60" ref="accentRepeat"/>
      </dgm:layoutNode>
      <dgm:layoutNode name="Child1" styleLbl="revTx">
        <dgm:varLst>
          <dgm:chMax val="0"/>
          <dgm:chPref val="0"/>
          <dgm:bulletEnabled val="1"/>
        </dgm:varLst>
        <dgm:choose name="Name61">
          <dgm:if name="Name6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6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1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wrap="square" lIns="92915" tIns="46457" rIns="92915" bIns="4645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1925" y="0"/>
            <a:ext cx="3036888" cy="465138"/>
          </a:xfrm>
          <a:prstGeom prst="rect">
            <a:avLst/>
          </a:prstGeom>
        </p:spPr>
        <p:txBody>
          <a:bodyPr vert="horz" wrap="square" lIns="92915" tIns="46457" rIns="92915" bIns="4645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D0CFD836-79F2-4A4D-8D94-07AC08A89A73}" type="datetime1">
              <a:rPr lang="es-ES"/>
              <a:pPr>
                <a:defRPr/>
              </a:pPr>
              <a:t>14/11/2015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6888" cy="465138"/>
          </a:xfrm>
          <a:prstGeom prst="rect">
            <a:avLst/>
          </a:prstGeom>
        </p:spPr>
        <p:txBody>
          <a:bodyPr vert="horz" wrap="square" lIns="92915" tIns="46457" rIns="92915" bIns="4645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1925" y="8829675"/>
            <a:ext cx="3036888" cy="465138"/>
          </a:xfrm>
          <a:prstGeom prst="rect">
            <a:avLst/>
          </a:prstGeom>
        </p:spPr>
        <p:txBody>
          <a:bodyPr vert="horz" wrap="square" lIns="92915" tIns="46457" rIns="92915" bIns="4645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7AACB95A-F589-7946-9FE8-F10A77590B1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3445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wrap="square" lIns="92915" tIns="46457" rIns="92915" bIns="4645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925" y="0"/>
            <a:ext cx="3036888" cy="465138"/>
          </a:xfrm>
          <a:prstGeom prst="rect">
            <a:avLst/>
          </a:prstGeom>
        </p:spPr>
        <p:txBody>
          <a:bodyPr vert="horz" wrap="square" lIns="92915" tIns="46457" rIns="92915" bIns="4645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CA4B56A3-AAB9-AF49-B123-87D137BCFED6}" type="datetime1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915" tIns="46457" rIns="92915" bIns="46457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CO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14838"/>
            <a:ext cx="5610225" cy="4184650"/>
          </a:xfrm>
          <a:prstGeom prst="rect">
            <a:avLst/>
          </a:prstGeom>
        </p:spPr>
        <p:txBody>
          <a:bodyPr vert="horz" wrap="square" lIns="92915" tIns="46457" rIns="92915" bIns="46457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6888" cy="465138"/>
          </a:xfrm>
          <a:prstGeom prst="rect">
            <a:avLst/>
          </a:prstGeom>
        </p:spPr>
        <p:txBody>
          <a:bodyPr vert="horz" wrap="square" lIns="92915" tIns="46457" rIns="92915" bIns="4645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925" y="8829675"/>
            <a:ext cx="3036888" cy="465138"/>
          </a:xfrm>
          <a:prstGeom prst="rect">
            <a:avLst/>
          </a:prstGeom>
        </p:spPr>
        <p:txBody>
          <a:bodyPr vert="horz" wrap="square" lIns="92915" tIns="46457" rIns="92915" bIns="4645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456C2FDE-8DA6-204B-BB08-B3CFAB70D2B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4382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pitchFamily="-107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s-CO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8652428" indent="-38186541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65887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31774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9766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63547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E652B9B-F9FD-FD4E-B4E8-1A69DC804036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s-CO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8652428" indent="-38186541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65887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31774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9766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63547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E652B9B-F9FD-FD4E-B4E8-1A69DC804036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6C2FDE-8DA6-204B-BB08-B3CFAB70D2B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153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 userDrawn="1"/>
        </p:nvSpPr>
        <p:spPr>
          <a:xfrm>
            <a:off x="0" y="261938"/>
            <a:ext cx="5616575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endParaRPr lang="es-CO" altLang="es-CO" smtClean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5" name="7 Grupo"/>
          <p:cNvGrpSpPr>
            <a:grpSpLocks/>
          </p:cNvGrpSpPr>
          <p:nvPr userDrawn="1"/>
        </p:nvGrpSpPr>
        <p:grpSpPr bwMode="auto">
          <a:xfrm>
            <a:off x="431800" y="114300"/>
            <a:ext cx="4432300" cy="1154113"/>
            <a:chOff x="6189257" y="6093296"/>
            <a:chExt cx="2919247" cy="757382"/>
          </a:xfrm>
        </p:grpSpPr>
        <p:pic>
          <p:nvPicPr>
            <p:cNvPr id="6" name="8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9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744"/>
            <a:ext cx="8229600" cy="1143000"/>
          </a:xfrm>
        </p:spPr>
        <p:txBody>
          <a:bodyPr/>
          <a:lstStyle>
            <a:lvl1pPr>
              <a:defRPr sz="4000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FC7F5-4188-C746-9701-5FD786A8BCAE}" type="datetime1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D2466-7F29-134E-AA5F-C0797988CB8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59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D9047-153E-5342-954E-AA2DD4836EB9}" type="datetime1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80579-939A-464E-938B-30DB2217193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293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4800600"/>
            <a:ext cx="8572560" cy="566738"/>
          </a:xfrm>
        </p:spPr>
        <p:txBody>
          <a:bodyPr anchor="b"/>
          <a:lstStyle>
            <a:lvl1pPr algn="ctr">
              <a:defRPr sz="2400" b="1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85720" y="1428735"/>
            <a:ext cx="8572560" cy="3298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85720" y="5367338"/>
            <a:ext cx="8572560" cy="490554"/>
          </a:xfrm>
        </p:spPr>
        <p:txBody>
          <a:bodyPr/>
          <a:lstStyle>
            <a:lvl1pPr marL="0" indent="0" algn="ctr">
              <a:buNone/>
              <a:defRPr sz="2000" u="none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D9047-153E-5342-954E-AA2DD4836EB9}" type="datetime1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CEEE0-AFA3-B540-910C-05D7CE60732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142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42 Grupo"/>
          <p:cNvGrpSpPr>
            <a:grpSpLocks/>
          </p:cNvGrpSpPr>
          <p:nvPr userDrawn="1"/>
        </p:nvGrpSpPr>
        <p:grpSpPr bwMode="auto">
          <a:xfrm>
            <a:off x="6189663" y="6092825"/>
            <a:ext cx="2919412" cy="757238"/>
            <a:chOff x="6189257" y="6093296"/>
            <a:chExt cx="2919247" cy="757382"/>
          </a:xfrm>
        </p:grpSpPr>
        <p:pic>
          <p:nvPicPr>
            <p:cNvPr id="3" name="39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41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38696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 userDrawn="1"/>
        </p:nvSpPr>
        <p:spPr>
          <a:xfrm>
            <a:off x="0" y="261938"/>
            <a:ext cx="5616575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endParaRPr lang="es-CO" smtClean="0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5" name="7 Grupo"/>
          <p:cNvGrpSpPr>
            <a:grpSpLocks/>
          </p:cNvGrpSpPr>
          <p:nvPr userDrawn="1"/>
        </p:nvGrpSpPr>
        <p:grpSpPr bwMode="auto">
          <a:xfrm>
            <a:off x="431800" y="114300"/>
            <a:ext cx="4432300" cy="1154113"/>
            <a:chOff x="6189257" y="6093296"/>
            <a:chExt cx="2919247" cy="757382"/>
          </a:xfrm>
        </p:grpSpPr>
        <p:pic>
          <p:nvPicPr>
            <p:cNvPr id="6" name="8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9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744"/>
            <a:ext cx="8229600" cy="1143000"/>
          </a:xfrm>
        </p:spPr>
        <p:txBody>
          <a:bodyPr/>
          <a:lstStyle>
            <a:lvl1pPr>
              <a:defRPr sz="4000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F0FA2F-9444-C04C-B3ED-71C742F911FB}" type="datetime1">
              <a:rPr lang="en-US"/>
              <a:pPr/>
              <a:t>11/14/2015</a:t>
            </a:fld>
            <a:endParaRPr lang="en-US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15073-1BA8-C443-B099-1BBDDC78AE66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96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84A6C8-45D1-A141-AE95-FD53418D6291}" type="datetime1">
              <a:rPr lang="en-US"/>
              <a:pPr/>
              <a:t>11/14/2015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613E03-2728-254B-AB42-C028C378DFEC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957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4800600"/>
            <a:ext cx="8572560" cy="566738"/>
          </a:xfrm>
        </p:spPr>
        <p:txBody>
          <a:bodyPr anchor="b"/>
          <a:lstStyle>
            <a:lvl1pPr algn="ctr">
              <a:defRPr sz="2400" b="1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85720" y="1428735"/>
            <a:ext cx="8572560" cy="3298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85720" y="5367338"/>
            <a:ext cx="8572560" cy="490554"/>
          </a:xfrm>
        </p:spPr>
        <p:txBody>
          <a:bodyPr/>
          <a:lstStyle>
            <a:lvl1pPr marL="0" indent="0" algn="ctr">
              <a:buNone/>
              <a:defRPr sz="2000" u="none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31F250-3B68-054F-AA34-E53CB6824719}" type="datetime1">
              <a:rPr lang="en-US"/>
              <a:pPr/>
              <a:t>11/14/2015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C0CA1-CE4E-CE4A-919F-8AEAD16748BC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020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A7432-2DBF-4F4C-A44E-7BFCFC90EEAB}" type="datetime1">
              <a:rPr lang="es-CO"/>
              <a:pPr>
                <a:defRPr/>
              </a:pPr>
              <a:t>14/11/2015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76FE6-26F0-6144-A3D2-364C5B731F29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28344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CDBB8-D14F-49CF-B762-92DFE78F869A}" type="datetime1">
              <a:rPr lang="es-ES" altLang="es-CO"/>
              <a:pPr>
                <a:defRPr/>
              </a:pPr>
              <a:t>14/11/2015</a:t>
            </a:fld>
            <a:endParaRPr lang="es-ES" altLang="es-CO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242B2-DB93-43EB-A3B5-0E43F0BB200A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481737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9219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fld id="{663D9047-153E-5342-954E-AA2DD4836EB9}" type="datetime1">
              <a:rPr lang="en-US"/>
              <a:pPr eaLnBrk="0" hangingPunct="0">
                <a:defRPr/>
              </a:pPr>
              <a:t>11/14/2015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fld id="{30001D8F-ED46-2540-9F40-714EC8A6FBF3}" type="slidenum">
              <a:rPr lang="en-US"/>
              <a:pPr eaLnBrk="0" hangingPunct="0">
                <a:defRPr/>
              </a:pPr>
              <a:t>‹Nº›</a:t>
            </a:fld>
            <a:endParaRPr lang="en-US"/>
          </a:p>
        </p:txBody>
      </p:sp>
      <p:pic>
        <p:nvPicPr>
          <p:cNvPr id="9223" name="1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282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179388" y="188913"/>
            <a:ext cx="4968875" cy="10080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s-ES" altLang="es-CO" smtClean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9225" name="68 Grupo"/>
          <p:cNvGrpSpPr>
            <a:grpSpLocks noChangeAspect="1"/>
          </p:cNvGrpSpPr>
          <p:nvPr/>
        </p:nvGrpSpPr>
        <p:grpSpPr bwMode="auto">
          <a:xfrm>
            <a:off x="107950" y="188913"/>
            <a:ext cx="3886200" cy="1008062"/>
            <a:chOff x="6189257" y="6093296"/>
            <a:chExt cx="2919247" cy="757382"/>
          </a:xfrm>
        </p:grpSpPr>
        <p:pic>
          <p:nvPicPr>
            <p:cNvPr id="9226" name="69 Imagen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7" name="70 Imagen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44810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fld id="{28576CB9-94BB-124B-8B8A-72C585444A3D}" type="datetime1">
              <a:rPr lang="en-US" smtClean="0"/>
              <a:pPr/>
              <a:t>11/14/2015</a:t>
            </a:fld>
            <a:endParaRPr lang="en-US" smtClean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endParaRPr lang="es-CO" smtClean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fld id="{EE0513A6-9A6E-3C4B-9909-F8BB227A99F2}" type="slidenum">
              <a:rPr lang="en-US" smtClean="0"/>
              <a:pPr/>
              <a:t>‹Nº›</a:t>
            </a:fld>
            <a:endParaRPr lang="en-US" smtClean="0"/>
          </a:p>
        </p:txBody>
      </p:sp>
      <p:pic>
        <p:nvPicPr>
          <p:cNvPr id="1031" name="1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282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179388" y="188913"/>
            <a:ext cx="4968875" cy="10080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 smtClean="0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1033" name="68 Grupo"/>
          <p:cNvGrpSpPr>
            <a:grpSpLocks noChangeAspect="1"/>
          </p:cNvGrpSpPr>
          <p:nvPr/>
        </p:nvGrpSpPr>
        <p:grpSpPr bwMode="auto">
          <a:xfrm>
            <a:off x="107950" y="188913"/>
            <a:ext cx="3886200" cy="1008062"/>
            <a:chOff x="6189257" y="6093296"/>
            <a:chExt cx="2919247" cy="757382"/>
          </a:xfrm>
        </p:grpSpPr>
        <p:pic>
          <p:nvPicPr>
            <p:cNvPr id="1034" name="69 Imagen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70 Imagen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91915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pitchFamily="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785938"/>
            <a:ext cx="915987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5 CuadroTexto"/>
          <p:cNvSpPr txBox="1">
            <a:spLocks noChangeArrowheads="1"/>
          </p:cNvSpPr>
          <p:nvPr/>
        </p:nvSpPr>
        <p:spPr bwMode="auto">
          <a:xfrm>
            <a:off x="-36513" y="2073042"/>
            <a:ext cx="915987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s-CO" sz="4000" dirty="0" smtClean="0">
                <a:solidFill>
                  <a:srgbClr val="FFFFFF"/>
                </a:solidFill>
                <a:latin typeface="Calibri"/>
                <a:cs typeface="Calibri"/>
              </a:rPr>
              <a:t>Escuelas Normales Superiores</a:t>
            </a:r>
          </a:p>
        </p:txBody>
      </p:sp>
      <p:sp>
        <p:nvSpPr>
          <p:cNvPr id="17413" name="1 CuadroTexto"/>
          <p:cNvSpPr txBox="1">
            <a:spLocks noChangeArrowheads="1"/>
          </p:cNvSpPr>
          <p:nvPr/>
        </p:nvSpPr>
        <p:spPr bwMode="auto">
          <a:xfrm>
            <a:off x="5796136" y="4510861"/>
            <a:ext cx="336373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s-CO" sz="3600" dirty="0" smtClean="0">
                <a:solidFill>
                  <a:srgbClr val="000000"/>
                </a:solidFill>
                <a:latin typeface="Calibri" charset="0"/>
              </a:rPr>
              <a:t>Octubre de 2015</a:t>
            </a:r>
            <a:endParaRPr lang="es-CO" sz="2000" dirty="0" smtClean="0">
              <a:solidFill>
                <a:srgbClr val="000000"/>
              </a:solidFill>
              <a:latin typeface="Calibri" charset="0"/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73" y="3284984"/>
            <a:ext cx="5601756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13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Título"/>
          <p:cNvSpPr txBox="1">
            <a:spLocks/>
          </p:cNvSpPr>
          <p:nvPr/>
        </p:nvSpPr>
        <p:spPr>
          <a:xfrm>
            <a:off x="5148064" y="404714"/>
            <a:ext cx="4143990" cy="5715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CO" sz="2800" dirty="0" smtClean="0">
                <a:solidFill>
                  <a:srgbClr val="800000"/>
                </a:solidFill>
              </a:rPr>
              <a:t>Temáticas - Normatividad</a:t>
            </a:r>
            <a:endParaRPr lang="es-CO" sz="2800" dirty="0">
              <a:solidFill>
                <a:srgbClr val="80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7503" y="6444044"/>
            <a:ext cx="8784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800" dirty="0" smtClean="0">
                <a:solidFill>
                  <a:schemeClr val="bg1"/>
                </a:solidFill>
              </a:rPr>
              <a:t>Proyección Normativa:       Trabajo cooperativo MEN – Grupo Focal - ASONEN </a:t>
            </a:r>
            <a:endParaRPr lang="es-CO" sz="1800" dirty="0">
              <a:solidFill>
                <a:schemeClr val="bg1"/>
              </a:solidFill>
            </a:endParaRPr>
          </a:p>
        </p:txBody>
      </p:sp>
      <p:sp>
        <p:nvSpPr>
          <p:cNvPr id="7" name="6 Cerrar llave"/>
          <p:cNvSpPr/>
          <p:nvPr/>
        </p:nvSpPr>
        <p:spPr>
          <a:xfrm rot="5400000">
            <a:off x="4391980" y="1808820"/>
            <a:ext cx="504055" cy="8208912"/>
          </a:xfrm>
          <a:prstGeom prst="rightBrace">
            <a:avLst>
              <a:gd name="adj1" fmla="val 83296"/>
              <a:gd name="adj2" fmla="val 50759"/>
            </a:avLst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624190"/>
              </p:ext>
            </p:extLst>
          </p:nvPr>
        </p:nvGraphicFramePr>
        <p:xfrm>
          <a:off x="539551" y="1484784"/>
          <a:ext cx="8208913" cy="8393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105"/>
                <a:gridCol w="1872208"/>
                <a:gridCol w="2520280"/>
                <a:gridCol w="2880320"/>
              </a:tblGrid>
              <a:tr h="839341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MESA DE TRABAJO</a:t>
                      </a:r>
                    </a:p>
                    <a:p>
                      <a:pPr algn="ctr" fontAlgn="b"/>
                      <a:endParaRPr lang="es-CO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TEMAS</a:t>
                      </a:r>
                      <a:endParaRPr lang="es-CO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CONCLUSIONES RELATORIA MEN</a:t>
                      </a:r>
                      <a:endParaRPr lang="es-CO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EXPOSICIÓN MOTIVOS</a:t>
                      </a:r>
                      <a:endParaRPr lang="es-CO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020522"/>
              </p:ext>
            </p:extLst>
          </p:nvPr>
        </p:nvGraphicFramePr>
        <p:xfrm>
          <a:off x="539553" y="2204864"/>
          <a:ext cx="8208912" cy="3384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103"/>
                <a:gridCol w="1872208"/>
                <a:gridCol w="2520280"/>
                <a:gridCol w="2880321"/>
              </a:tblGrid>
              <a:tr h="184463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400" b="0" u="none" strike="noStrike" dirty="0" smtClean="0">
                          <a:effectLst/>
                        </a:rPr>
                        <a:t>No. 5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u="none" strike="noStrike" dirty="0">
                          <a:effectLst/>
                        </a:rPr>
                        <a:t>Formación docentes Educación Inicial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s-CO" sz="1400" b="0" u="none" strike="noStrike" dirty="0" smtClean="0">
                          <a:effectLst/>
                        </a:rPr>
                        <a:t>Fortalecer </a:t>
                      </a:r>
                      <a:r>
                        <a:rPr lang="es-CO" sz="1400" b="0" u="none" strike="noStrike" dirty="0">
                          <a:effectLst/>
                        </a:rPr>
                        <a:t>normativamente la función de las ENS en la formación de docentes para la educación inicial.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s-CO" sz="1400" b="0" u="none" strike="noStrike" dirty="0" smtClean="0">
                          <a:effectLst/>
                        </a:rPr>
                        <a:t>En </a:t>
                      </a:r>
                      <a:r>
                        <a:rPr lang="es-CO" sz="1400" b="0" u="none" strike="noStrike" dirty="0">
                          <a:effectLst/>
                        </a:rPr>
                        <a:t>la </a:t>
                      </a:r>
                      <a:r>
                        <a:rPr lang="es-CO" sz="1400" b="0" u="none" strike="noStrike" dirty="0" smtClean="0">
                          <a:effectLst/>
                        </a:rPr>
                        <a:t>política </a:t>
                      </a:r>
                      <a:r>
                        <a:rPr lang="es-CO" sz="1400" b="0" u="none" strike="noStrike" dirty="0">
                          <a:effectLst/>
                        </a:rPr>
                        <a:t>de atención a la primera infancia se requiere evidenciar la función de las ENS como formadora de agentes educativos para esta población y la importancia de asegurar como campo de práctica de los normalistas los grados de educación inicial. 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3973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u="none" strike="noStrike" dirty="0">
                          <a:effectLst/>
                        </a:rPr>
                        <a:t>Preescolar completo ( 3 grados) 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s-CO" sz="1400" b="0" u="none" strike="noStrike" dirty="0" smtClean="0">
                          <a:effectLst/>
                        </a:rPr>
                        <a:t>Establecer </a:t>
                      </a:r>
                      <a:r>
                        <a:rPr lang="es-CO" sz="1400" b="0" u="none" strike="noStrike" dirty="0">
                          <a:effectLst/>
                        </a:rPr>
                        <a:t>en las ENS la atención educativa de los tres grados de preescolar.</a:t>
                      </a:r>
                      <a:br>
                        <a:rPr lang="es-CO" sz="1400" b="0" u="none" strike="noStrike" dirty="0">
                          <a:effectLst/>
                        </a:rPr>
                      </a:br>
                      <a:r>
                        <a:rPr lang="es-CO" sz="1400" b="0" u="none" strike="noStrike" dirty="0">
                          <a:effectLst/>
                        </a:rPr>
                        <a:t> 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991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Título"/>
          <p:cNvSpPr txBox="1">
            <a:spLocks/>
          </p:cNvSpPr>
          <p:nvPr/>
        </p:nvSpPr>
        <p:spPr>
          <a:xfrm>
            <a:off x="5148064" y="404714"/>
            <a:ext cx="4143990" cy="5715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CO" sz="2800" dirty="0" smtClean="0">
                <a:solidFill>
                  <a:srgbClr val="800000"/>
                </a:solidFill>
              </a:rPr>
              <a:t>Temáticas - Normatividad</a:t>
            </a:r>
            <a:endParaRPr lang="es-CO" sz="2800" dirty="0">
              <a:solidFill>
                <a:srgbClr val="80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7503" y="6444044"/>
            <a:ext cx="8784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800" dirty="0" smtClean="0">
                <a:solidFill>
                  <a:schemeClr val="bg1"/>
                </a:solidFill>
              </a:rPr>
              <a:t>Proyección Normativa:       Trabajo cooperativo MEN – Grupo Focal - ASONEN </a:t>
            </a:r>
            <a:endParaRPr lang="es-CO" sz="1800" dirty="0">
              <a:solidFill>
                <a:schemeClr val="bg1"/>
              </a:solidFill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497652"/>
              </p:ext>
            </p:extLst>
          </p:nvPr>
        </p:nvGraphicFramePr>
        <p:xfrm>
          <a:off x="269267" y="1412776"/>
          <a:ext cx="8712968" cy="8629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6099"/>
                <a:gridCol w="1552196"/>
                <a:gridCol w="3316056"/>
                <a:gridCol w="3068617"/>
              </a:tblGrid>
              <a:tr h="646941">
                <a:tc>
                  <a:txBody>
                    <a:bodyPr/>
                    <a:lstStyle/>
                    <a:p>
                      <a:pPr algn="ctr" fontAlgn="b"/>
                      <a:endParaRPr lang="es-CO" sz="1400" b="1" i="0" u="none" strike="noStrike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es-CO" sz="14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MESA DE TRABAJO </a:t>
                      </a:r>
                    </a:p>
                    <a:p>
                      <a:pPr algn="ctr" fontAlgn="b"/>
                      <a:endParaRPr lang="es-CO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TEMAS</a:t>
                      </a:r>
                      <a:endParaRPr lang="es-CO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CONCLUSIONES RELATORIA MEN</a:t>
                      </a:r>
                      <a:endParaRPr lang="es-CO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EXPOSICIÓN MOTIVOS</a:t>
                      </a:r>
                      <a:endParaRPr lang="es-CO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517878"/>
              </p:ext>
            </p:extLst>
          </p:nvPr>
        </p:nvGraphicFramePr>
        <p:xfrm>
          <a:off x="275270" y="2220670"/>
          <a:ext cx="8700961" cy="38586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5029"/>
                <a:gridCol w="1550057"/>
                <a:gridCol w="3311486"/>
                <a:gridCol w="3064389"/>
              </a:tblGrid>
              <a:tr h="18002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400" b="0" u="none" strike="noStrike" dirty="0" smtClean="0">
                          <a:effectLst/>
                        </a:rPr>
                        <a:t>No. 6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7" marR="9107" marT="910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u="none" strike="noStrike" dirty="0">
                          <a:effectLst/>
                        </a:rPr>
                        <a:t>La ENS: IE con Unidad de Apoyo  Académico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7" marR="9107" marT="91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s-CO" sz="1400" b="0" u="none" strike="noStrike" dirty="0" smtClean="0">
                          <a:effectLst/>
                        </a:rPr>
                        <a:t>La ENS es</a:t>
                      </a:r>
                      <a:r>
                        <a:rPr lang="es-CO" sz="1400" b="0" u="none" strike="noStrike" baseline="0" dirty="0" smtClean="0">
                          <a:effectLst/>
                        </a:rPr>
                        <a:t> </a:t>
                      </a:r>
                      <a:r>
                        <a:rPr lang="es-CO" sz="1400" b="0" u="none" strike="noStrike" dirty="0" smtClean="0">
                          <a:effectLst/>
                        </a:rPr>
                        <a:t>Unidad </a:t>
                      </a:r>
                      <a:r>
                        <a:rPr lang="es-CO" sz="1400" b="0" u="none" strike="noStrike" dirty="0">
                          <a:effectLst/>
                        </a:rPr>
                        <a:t>de apoyo en el sentido que hace parte de la mesa territorial de formación </a:t>
                      </a:r>
                      <a:r>
                        <a:rPr lang="es-CO" sz="1400" b="0" u="none" strike="noStrike" dirty="0" smtClean="0">
                          <a:effectLst/>
                        </a:rPr>
                        <a:t>docente,</a:t>
                      </a:r>
                      <a:r>
                        <a:rPr lang="es-CO" sz="1400" b="0" u="none" strike="noStrike" baseline="0" dirty="0" smtClean="0">
                          <a:effectLst/>
                        </a:rPr>
                        <a:t> </a:t>
                      </a:r>
                      <a:r>
                        <a:rPr lang="es-CO" sz="1400" b="0" u="none" strike="noStrike" dirty="0" smtClean="0">
                          <a:effectLst/>
                        </a:rPr>
                        <a:t>conjuntamente </a:t>
                      </a:r>
                      <a:r>
                        <a:rPr lang="es-CO" sz="1400" b="0" u="none" strike="noStrike" dirty="0">
                          <a:effectLst/>
                        </a:rPr>
                        <a:t>establece lineamientos para </a:t>
                      </a:r>
                      <a:r>
                        <a:rPr lang="es-CO" sz="1400" b="0" u="none" strike="noStrike" dirty="0" smtClean="0">
                          <a:effectLst/>
                        </a:rPr>
                        <a:t>formación </a:t>
                      </a:r>
                      <a:r>
                        <a:rPr lang="es-CO" sz="1400" b="0" u="none" strike="noStrike" dirty="0">
                          <a:effectLst/>
                        </a:rPr>
                        <a:t>de los docentes en ejercicio.</a:t>
                      </a:r>
                      <a:br>
                        <a:rPr lang="es-CO" sz="1400" b="0" u="none" strike="noStrike" dirty="0">
                          <a:effectLst/>
                        </a:rPr>
                      </a:br>
                      <a:r>
                        <a:rPr lang="es-CO" sz="1400" b="0" u="none" strike="noStrike" dirty="0">
                          <a:effectLst/>
                        </a:rPr>
                        <a:t>La </a:t>
                      </a:r>
                      <a:r>
                        <a:rPr lang="es-CO" sz="1400" b="0" u="none" strike="noStrike" dirty="0" smtClean="0">
                          <a:effectLst/>
                        </a:rPr>
                        <a:t>ENS </a:t>
                      </a:r>
                      <a:r>
                        <a:rPr lang="es-CO" sz="1400" b="0" u="none" strike="noStrike" dirty="0">
                          <a:effectLst/>
                        </a:rPr>
                        <a:t>también </a:t>
                      </a:r>
                      <a:r>
                        <a:rPr lang="es-CO" sz="1400" b="0" u="none" strike="noStrike" dirty="0" smtClean="0">
                          <a:effectLst/>
                        </a:rPr>
                        <a:t>apoya a  </a:t>
                      </a:r>
                      <a:r>
                        <a:rPr lang="es-CO" sz="1400" b="0" u="none" strike="noStrike" dirty="0">
                          <a:effectLst/>
                        </a:rPr>
                        <a:t>la comunidad educativa (estudiantes, docentes, familias) a través de procesos de  investigación, formación, extensión y evaluación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7" marR="9107" marT="91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s-CO" sz="1400" b="0" u="none" strike="noStrike" dirty="0" smtClean="0">
                          <a:effectLst/>
                        </a:rPr>
                        <a:t>Precisar</a:t>
                      </a:r>
                      <a:r>
                        <a:rPr lang="es-CO" sz="1400" b="0" u="none" strike="noStrike" baseline="0" dirty="0" smtClean="0">
                          <a:effectLst/>
                        </a:rPr>
                        <a:t> </a:t>
                      </a:r>
                      <a:r>
                        <a:rPr lang="es-CO" sz="1400" b="0" u="none" strike="noStrike" dirty="0" smtClean="0">
                          <a:effectLst/>
                        </a:rPr>
                        <a:t>organización </a:t>
                      </a:r>
                      <a:r>
                        <a:rPr lang="es-CO" sz="1400" b="0" u="none" strike="noStrike" dirty="0">
                          <a:effectLst/>
                        </a:rPr>
                        <a:t>y funcionamiento </a:t>
                      </a:r>
                      <a:r>
                        <a:rPr lang="es-CO" sz="1400" b="0" u="none" strike="noStrike" dirty="0" smtClean="0">
                          <a:effectLst/>
                        </a:rPr>
                        <a:t>de </a:t>
                      </a:r>
                      <a:r>
                        <a:rPr lang="es-CO" sz="1400" b="0" u="none" strike="noStrike" dirty="0">
                          <a:effectLst/>
                        </a:rPr>
                        <a:t>ENS </a:t>
                      </a:r>
                      <a:r>
                        <a:rPr lang="es-CO" sz="1400" b="0" u="none" strike="noStrike" dirty="0" smtClean="0">
                          <a:effectLst/>
                        </a:rPr>
                        <a:t>como </a:t>
                      </a:r>
                      <a:r>
                        <a:rPr lang="es-CO" sz="1400" b="0" u="none" strike="noStrike" dirty="0">
                          <a:effectLst/>
                        </a:rPr>
                        <a:t>IE con unidad de apoyo </a:t>
                      </a:r>
                      <a:r>
                        <a:rPr lang="es-CO" sz="1400" b="0" u="none" strike="noStrike" dirty="0" smtClean="0">
                          <a:effectLst/>
                        </a:rPr>
                        <a:t>académico,</a:t>
                      </a:r>
                      <a:r>
                        <a:rPr lang="es-CO" sz="1400" b="0" u="none" strike="noStrike" baseline="0" dirty="0" smtClean="0">
                          <a:effectLst/>
                        </a:rPr>
                        <a:t> </a:t>
                      </a:r>
                      <a:r>
                        <a:rPr lang="es-CO" sz="1400" b="0" u="none" strike="noStrike" dirty="0" smtClean="0">
                          <a:effectLst/>
                        </a:rPr>
                        <a:t> </a:t>
                      </a:r>
                      <a:r>
                        <a:rPr lang="es-CO" sz="1400" b="0" u="none" strike="noStrike" dirty="0">
                          <a:effectLst/>
                        </a:rPr>
                        <a:t>actualmente </a:t>
                      </a:r>
                      <a:r>
                        <a:rPr lang="es-CO" sz="1400" b="0" u="none" strike="noStrike" dirty="0" smtClean="0">
                          <a:effectLst/>
                        </a:rPr>
                        <a:t>la </a:t>
                      </a:r>
                      <a:r>
                        <a:rPr lang="es-CO" sz="1400" b="0" u="none" strike="noStrike" dirty="0">
                          <a:effectLst/>
                        </a:rPr>
                        <a:t>gestión </a:t>
                      </a:r>
                      <a:r>
                        <a:rPr lang="es-CO" sz="1400" b="0" u="none" strike="noStrike" dirty="0" smtClean="0">
                          <a:effectLst/>
                        </a:rPr>
                        <a:t>se</a:t>
                      </a:r>
                      <a:r>
                        <a:rPr lang="es-CO" sz="1400" b="0" u="none" strike="noStrike" baseline="0" dirty="0" smtClean="0">
                          <a:effectLst/>
                        </a:rPr>
                        <a:t> </a:t>
                      </a:r>
                      <a:r>
                        <a:rPr lang="es-CO" sz="1400" b="0" u="none" strike="noStrike" dirty="0" smtClean="0">
                          <a:effectLst/>
                        </a:rPr>
                        <a:t>proyecta de </a:t>
                      </a:r>
                      <a:r>
                        <a:rPr lang="es-CO" sz="1400" b="0" u="none" strike="noStrike" dirty="0">
                          <a:effectLst/>
                        </a:rPr>
                        <a:t>manera </a:t>
                      </a:r>
                      <a:r>
                        <a:rPr lang="es-CO" sz="1400" b="0" u="none" strike="noStrike" dirty="0" smtClean="0">
                          <a:effectLst/>
                        </a:rPr>
                        <a:t>fragmentada por</a:t>
                      </a:r>
                      <a:r>
                        <a:rPr lang="es-CO" sz="1400" b="0" u="none" strike="noStrike" baseline="0" dirty="0" smtClean="0">
                          <a:effectLst/>
                        </a:rPr>
                        <a:t> un lado la </a:t>
                      </a:r>
                      <a:r>
                        <a:rPr lang="es-CO" sz="1400" b="0" u="none" strike="noStrike" dirty="0" smtClean="0">
                          <a:effectLst/>
                        </a:rPr>
                        <a:t>IE por otro lado</a:t>
                      </a:r>
                      <a:r>
                        <a:rPr lang="es-CO" sz="1400" b="0" u="none" strike="noStrike" baseline="0" dirty="0" smtClean="0">
                          <a:effectLst/>
                        </a:rPr>
                        <a:t> el</a:t>
                      </a:r>
                      <a:r>
                        <a:rPr lang="es-CO" sz="1400" b="0" u="none" strike="noStrike" dirty="0" smtClean="0">
                          <a:effectLst/>
                        </a:rPr>
                        <a:t> PFC). 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7" marR="9107" marT="91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1991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u="none" strike="noStrike" dirty="0">
                          <a:effectLst/>
                        </a:rPr>
                        <a:t>PFC incluido grados 10 y 11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7" marR="9107" marT="91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s-CO" sz="1400" b="0" u="none" strike="noStrike" dirty="0" smtClean="0">
                          <a:effectLst/>
                        </a:rPr>
                        <a:t>Es importante</a:t>
                      </a:r>
                      <a:r>
                        <a:rPr lang="es-CO" sz="1400" b="0" u="none" strike="noStrike" baseline="0" dirty="0" smtClean="0">
                          <a:effectLst/>
                        </a:rPr>
                        <a:t> </a:t>
                      </a:r>
                      <a:r>
                        <a:rPr lang="es-CO" sz="1400" b="0" u="none" strike="noStrike" dirty="0" smtClean="0">
                          <a:effectLst/>
                        </a:rPr>
                        <a:t>visibilizar </a:t>
                      </a:r>
                      <a:r>
                        <a:rPr lang="es-CO" sz="1400" b="0" u="none" strike="noStrike" dirty="0">
                          <a:effectLst/>
                        </a:rPr>
                        <a:t>el énfasis pedagógico </a:t>
                      </a:r>
                      <a:r>
                        <a:rPr lang="es-CO" sz="1400" b="0" u="none" strike="noStrike" dirty="0" smtClean="0">
                          <a:effectLst/>
                        </a:rPr>
                        <a:t>del bachilleres </a:t>
                      </a:r>
                      <a:r>
                        <a:rPr lang="es-CO" sz="1400" b="0" u="none" strike="noStrike" dirty="0">
                          <a:effectLst/>
                        </a:rPr>
                        <a:t>de </a:t>
                      </a:r>
                      <a:r>
                        <a:rPr lang="es-CO" sz="1400" b="0" u="none" strike="noStrike" dirty="0" smtClean="0">
                          <a:effectLst/>
                        </a:rPr>
                        <a:t>la ENS.</a:t>
                      </a:r>
                      <a:endParaRPr lang="es-CO" sz="1400" b="0" u="none" strike="noStrike" dirty="0">
                        <a:effectLst/>
                      </a:endParaRPr>
                    </a:p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s-CO" sz="1400" b="0" u="none" strike="noStrike" dirty="0" smtClean="0">
                          <a:effectLst/>
                        </a:rPr>
                        <a:t>Conveniente incluir grados </a:t>
                      </a:r>
                      <a:r>
                        <a:rPr lang="es-CO" sz="1400" b="0" u="none" strike="noStrike" dirty="0">
                          <a:effectLst/>
                        </a:rPr>
                        <a:t>10 y 11 al PFC como incentivo para </a:t>
                      </a:r>
                      <a:r>
                        <a:rPr lang="es-CO" sz="1400" b="0" u="none" strike="noStrike" dirty="0" smtClean="0">
                          <a:effectLst/>
                        </a:rPr>
                        <a:t>formación </a:t>
                      </a:r>
                      <a:r>
                        <a:rPr lang="es-CO" sz="1400" b="0" u="none" strike="noStrike" dirty="0">
                          <a:effectLst/>
                        </a:rPr>
                        <a:t>de normalistas superiores. 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7" marR="9107" marT="91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s-CO" sz="1400" b="0" u="none" strike="noStrike" dirty="0" smtClean="0">
                          <a:effectLst/>
                        </a:rPr>
                        <a:t>El </a:t>
                      </a:r>
                      <a:r>
                        <a:rPr lang="es-CO" sz="1400" b="0" u="none" strike="noStrike" dirty="0">
                          <a:effectLst/>
                        </a:rPr>
                        <a:t>énfasis de formación en </a:t>
                      </a:r>
                      <a:r>
                        <a:rPr lang="es-CO" sz="1400" b="0" u="none" strike="noStrike" dirty="0" smtClean="0">
                          <a:effectLst/>
                        </a:rPr>
                        <a:t>pedagogía </a:t>
                      </a:r>
                      <a:r>
                        <a:rPr lang="es-CO" sz="1400" b="0" u="none" strike="noStrike" dirty="0">
                          <a:effectLst/>
                        </a:rPr>
                        <a:t>que desarrollan las ENS no </a:t>
                      </a:r>
                      <a:r>
                        <a:rPr lang="es-CO" sz="1400" b="0" u="none" strike="noStrike" dirty="0" smtClean="0">
                          <a:effectLst/>
                        </a:rPr>
                        <a:t>evidente</a:t>
                      </a:r>
                      <a:r>
                        <a:rPr lang="es-CO" sz="1400" b="0" u="none" strike="noStrike" baseline="0" dirty="0" smtClean="0">
                          <a:effectLst/>
                        </a:rPr>
                        <a:t> </a:t>
                      </a:r>
                      <a:r>
                        <a:rPr lang="es-CO" sz="1400" b="0" u="none" strike="noStrike" dirty="0" smtClean="0">
                          <a:effectLst/>
                        </a:rPr>
                        <a:t>en titulación </a:t>
                      </a:r>
                      <a:r>
                        <a:rPr lang="es-CO" sz="1400" b="0" u="none" strike="noStrike" dirty="0">
                          <a:effectLst/>
                        </a:rPr>
                        <a:t>de </a:t>
                      </a:r>
                      <a:r>
                        <a:rPr lang="es-CO" sz="1400" b="0" u="none" strike="noStrike" dirty="0" smtClean="0">
                          <a:effectLst/>
                        </a:rPr>
                        <a:t>bachilleres con </a:t>
                      </a:r>
                      <a:r>
                        <a:rPr lang="es-CO" sz="1400" b="0" u="none" strike="noStrike" dirty="0">
                          <a:effectLst/>
                        </a:rPr>
                        <a:t>modalidad académica. </a:t>
                      </a:r>
                    </a:p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s-CO" sz="1400" b="0" u="none" strike="noStrike" dirty="0" smtClean="0">
                          <a:effectLst/>
                        </a:rPr>
                        <a:t>El </a:t>
                      </a:r>
                      <a:r>
                        <a:rPr lang="es-CO" sz="1400" b="0" u="none" strike="noStrike" dirty="0">
                          <a:effectLst/>
                        </a:rPr>
                        <a:t>PFC se encuentra separado de la gestión institucional que la ENS desarrolla integralmente como </a:t>
                      </a:r>
                      <a:r>
                        <a:rPr lang="es-CO" sz="1400" b="0" u="none" strike="noStrike" dirty="0" smtClean="0">
                          <a:effectLst/>
                        </a:rPr>
                        <a:t>IE desde la media y la básica. 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7" marR="9107" marT="91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6 Cerrar llave"/>
          <p:cNvSpPr/>
          <p:nvPr/>
        </p:nvSpPr>
        <p:spPr>
          <a:xfrm rot="5400000">
            <a:off x="4355976" y="1763527"/>
            <a:ext cx="504055" cy="8856984"/>
          </a:xfrm>
          <a:prstGeom prst="rightBrace">
            <a:avLst>
              <a:gd name="adj1" fmla="val 83296"/>
              <a:gd name="adj2" fmla="val 50759"/>
            </a:avLst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759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Título"/>
          <p:cNvSpPr txBox="1">
            <a:spLocks/>
          </p:cNvSpPr>
          <p:nvPr/>
        </p:nvSpPr>
        <p:spPr>
          <a:xfrm>
            <a:off x="5148064" y="404714"/>
            <a:ext cx="4143990" cy="5715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CO" sz="2800" dirty="0" smtClean="0">
                <a:solidFill>
                  <a:srgbClr val="800000"/>
                </a:solidFill>
              </a:rPr>
              <a:t>Temáticas - Normatividad</a:t>
            </a:r>
            <a:endParaRPr lang="es-CO" sz="2800" dirty="0">
              <a:solidFill>
                <a:srgbClr val="80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7503" y="6444044"/>
            <a:ext cx="8784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800" dirty="0" smtClean="0">
                <a:solidFill>
                  <a:schemeClr val="bg1"/>
                </a:solidFill>
              </a:rPr>
              <a:t>Proyección Normativa:       Trabajo cooperativo MEN – Grupo Focal - ASONEN </a:t>
            </a:r>
            <a:endParaRPr lang="es-CO" sz="1800" dirty="0">
              <a:solidFill>
                <a:schemeClr val="bg1"/>
              </a:solidFill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115416"/>
              </p:ext>
            </p:extLst>
          </p:nvPr>
        </p:nvGraphicFramePr>
        <p:xfrm>
          <a:off x="179511" y="1556792"/>
          <a:ext cx="8892480" cy="6496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9"/>
                <a:gridCol w="1584176"/>
                <a:gridCol w="3384376"/>
                <a:gridCol w="3131839"/>
              </a:tblGrid>
              <a:tr h="28956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MESA  DE TRABAJO</a:t>
                      </a:r>
                    </a:p>
                    <a:p>
                      <a:pPr algn="ctr" fontAlgn="b"/>
                      <a:endParaRPr lang="es-CO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TEMAS</a:t>
                      </a:r>
                      <a:endParaRPr lang="es-CO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CONCLUSIONES RELATORIA MEN</a:t>
                      </a:r>
                      <a:endParaRPr lang="es-CO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EXPOSICIÓN MOTIVOS</a:t>
                      </a:r>
                      <a:endParaRPr lang="es-CO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492413"/>
              </p:ext>
            </p:extLst>
          </p:nvPr>
        </p:nvGraphicFramePr>
        <p:xfrm>
          <a:off x="179511" y="2132856"/>
          <a:ext cx="8892480" cy="35544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  <a:gridCol w="1584176"/>
                <a:gridCol w="3384376"/>
                <a:gridCol w="3131840"/>
              </a:tblGrid>
              <a:tr h="136483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400" b="0" u="none" strike="noStrike" dirty="0" smtClean="0">
                          <a:effectLst/>
                        </a:rPr>
                        <a:t>No. 7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u="none" strike="noStrike" dirty="0">
                          <a:effectLst/>
                        </a:rPr>
                        <a:t>Aseguramiento de la Calidad ENS / PFC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s-CO" sz="1400" b="0" u="none" strike="noStrike" dirty="0" smtClean="0">
                          <a:effectLst/>
                        </a:rPr>
                        <a:t>Acreditación </a:t>
                      </a:r>
                      <a:r>
                        <a:rPr lang="es-CO" sz="1400" b="0" u="none" strike="noStrike" dirty="0">
                          <a:effectLst/>
                        </a:rPr>
                        <a:t>de la ENS como establecimiento y el PFC </a:t>
                      </a:r>
                      <a:r>
                        <a:rPr lang="es-CO" sz="1400" b="0" u="none" strike="noStrike" dirty="0" smtClean="0">
                          <a:effectLst/>
                        </a:rPr>
                        <a:t>son parte </a:t>
                      </a:r>
                      <a:r>
                        <a:rPr lang="es-CO" sz="1400" b="0" u="none" strike="noStrike" dirty="0">
                          <a:effectLst/>
                        </a:rPr>
                        <a:t>integral del aseguramiento de la </a:t>
                      </a:r>
                      <a:r>
                        <a:rPr lang="es-CO" sz="1400" b="0" u="none" strike="noStrike" dirty="0" smtClean="0">
                          <a:effectLst/>
                        </a:rPr>
                        <a:t>calidad.</a:t>
                      </a:r>
                      <a:endParaRPr lang="es-CO" sz="1400" b="0" u="none" strike="noStrike" dirty="0">
                        <a:effectLst/>
                      </a:endParaRPr>
                    </a:p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s-CO" sz="1400" b="0" u="none" strike="noStrike" dirty="0" smtClean="0">
                          <a:effectLst/>
                        </a:rPr>
                        <a:t>Inconveniencia </a:t>
                      </a:r>
                      <a:r>
                        <a:rPr lang="es-CO" sz="1400" b="0" u="none" strike="noStrike" dirty="0">
                          <a:effectLst/>
                        </a:rPr>
                        <a:t>de acreditar al PFC independiente de la ENS.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s-CO" sz="1400" b="0" u="none" strike="noStrike" dirty="0" smtClean="0">
                          <a:effectLst/>
                        </a:rPr>
                        <a:t>En </a:t>
                      </a:r>
                      <a:r>
                        <a:rPr lang="es-CO" sz="1400" b="0" u="none" strike="noStrike" dirty="0">
                          <a:effectLst/>
                        </a:rPr>
                        <a:t>la política de aseguramiento de la calidad educativa de los establecimientos educativos se requiere concebir al PFC como parte integral de la ENS. 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6483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u="none" strike="noStrike" dirty="0">
                          <a:effectLst/>
                        </a:rPr>
                        <a:t>Currículo Obligatorio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s-CO" sz="1400" b="0" u="none" strike="noStrike" dirty="0" smtClean="0">
                          <a:effectLst/>
                        </a:rPr>
                        <a:t>Conveniencia </a:t>
                      </a:r>
                      <a:r>
                        <a:rPr lang="es-CO" sz="1400" b="0" u="none" strike="noStrike" dirty="0">
                          <a:effectLst/>
                        </a:rPr>
                        <a:t>de establecer una coherencia curricular del PFC que sea reconocida por todas las universidades en la homologación del PFC en los programas de licenciaturas.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s-CO" sz="1400" b="0" u="none" strike="noStrike" dirty="0" smtClean="0">
                          <a:effectLst/>
                        </a:rPr>
                        <a:t>La </a:t>
                      </a:r>
                      <a:r>
                        <a:rPr lang="es-CO" sz="1400" b="0" u="none" strike="noStrike" dirty="0">
                          <a:effectLst/>
                        </a:rPr>
                        <a:t>condición de normalista superior le permite ingresar al egresado a la carrera docente pero no asegura su acceso a la educación superior ni a su continuidad en la formación de docente en servicio. 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2479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u="none" strike="noStrike" dirty="0">
                          <a:effectLst/>
                        </a:rPr>
                        <a:t>Campos de Práctica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u="none" strike="noStrike" dirty="0">
                          <a:effectLst/>
                        </a:rPr>
                        <a:t>No se recibieron comentarios en las mesas de trabajo 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u="none" strike="noStrike" dirty="0">
                          <a:effectLst/>
                        </a:rPr>
                        <a:t> 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6 Cerrar llave"/>
          <p:cNvSpPr/>
          <p:nvPr/>
        </p:nvSpPr>
        <p:spPr>
          <a:xfrm rot="5400000">
            <a:off x="4373724" y="1539044"/>
            <a:ext cx="504055" cy="9036496"/>
          </a:xfrm>
          <a:prstGeom prst="rightBrace">
            <a:avLst>
              <a:gd name="adj1" fmla="val 83296"/>
              <a:gd name="adj2" fmla="val 50759"/>
            </a:avLst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318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619672" y="1493912"/>
            <a:ext cx="5512142" cy="1143000"/>
          </a:xfrm>
        </p:spPr>
        <p:txBody>
          <a:bodyPr/>
          <a:lstStyle/>
          <a:p>
            <a:r>
              <a:rPr lang="es-CO" sz="3200" b="1" dirty="0" smtClean="0">
                <a:latin typeface="+mn-lt"/>
              </a:rPr>
              <a:t>Dinámica Grupal MEN - ENS</a:t>
            </a:r>
            <a:endParaRPr lang="es-CO" sz="3200" b="1" dirty="0">
              <a:latin typeface="+mn-lt"/>
            </a:endParaRPr>
          </a:p>
        </p:txBody>
      </p:sp>
      <p:sp>
        <p:nvSpPr>
          <p:cNvPr id="3" name="2 Flecha derecha"/>
          <p:cNvSpPr/>
          <p:nvPr/>
        </p:nvSpPr>
        <p:spPr>
          <a:xfrm rot="5400000">
            <a:off x="3995936" y="2852936"/>
            <a:ext cx="864096" cy="72008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3 Título"/>
          <p:cNvSpPr txBox="1">
            <a:spLocks/>
          </p:cNvSpPr>
          <p:nvPr/>
        </p:nvSpPr>
        <p:spPr bwMode="auto">
          <a:xfrm>
            <a:off x="1772072" y="4014192"/>
            <a:ext cx="551214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rgbClr val="800000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CO" sz="3200" dirty="0" smtClean="0">
                <a:latin typeface="+mn-lt"/>
              </a:rPr>
              <a:t>Proyectar normatividad según conclusiones relatorías mesas de trabajo</a:t>
            </a:r>
            <a:endParaRPr lang="es-CO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623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675052243"/>
              </p:ext>
            </p:extLst>
          </p:nvPr>
        </p:nvGraphicFramePr>
        <p:xfrm>
          <a:off x="251520" y="1628800"/>
          <a:ext cx="8777248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6867" name="CuadroTexto 14"/>
          <p:cNvSpPr txBox="1">
            <a:spLocks noChangeArrowheads="1"/>
          </p:cNvSpPr>
          <p:nvPr/>
        </p:nvSpPr>
        <p:spPr bwMode="auto">
          <a:xfrm>
            <a:off x="942975" y="5497487"/>
            <a:ext cx="744544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MX" altLang="es-CO" sz="1400" dirty="0" smtClean="0">
                <a:latin typeface="Arial" charset="0"/>
              </a:rPr>
              <a:t>Currículo unificado / Metodología presencial  / Jornada única / Normatividad definida </a:t>
            </a:r>
            <a:endParaRPr lang="es-MX" altLang="es-CO" sz="1400" dirty="0">
              <a:latin typeface="Arial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79511" y="1351801"/>
            <a:ext cx="23042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Preescolar y Básica Primaria</a:t>
            </a:r>
            <a:endParaRPr lang="es-CO" sz="1200" dirty="0"/>
          </a:p>
        </p:txBody>
      </p:sp>
      <p:sp>
        <p:nvSpPr>
          <p:cNvPr id="7" name="6 CuadroTexto"/>
          <p:cNvSpPr txBox="1"/>
          <p:nvPr/>
        </p:nvSpPr>
        <p:spPr>
          <a:xfrm>
            <a:off x="5436096" y="1325324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/>
              <a:t>Media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7740352" y="1340768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/>
              <a:t>PFC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771801" y="1351801"/>
            <a:ext cx="1584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s-CO" dirty="0"/>
              <a:t>Básica Secundaria</a:t>
            </a:r>
          </a:p>
        </p:txBody>
      </p:sp>
      <p:sp>
        <p:nvSpPr>
          <p:cNvPr id="11" name="CuadroTexto 15"/>
          <p:cNvSpPr txBox="1"/>
          <p:nvPr/>
        </p:nvSpPr>
        <p:spPr>
          <a:xfrm>
            <a:off x="4824536" y="447055"/>
            <a:ext cx="44279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s-MX" b="0" dirty="0" smtClean="0">
                <a:solidFill>
                  <a:srgbClr val="680000"/>
                </a:solidFill>
                <a:latin typeface="Arial" pitchFamily="34" charset="0"/>
                <a:cs typeface="Arial" pitchFamily="34" charset="0"/>
              </a:rPr>
              <a:t>Centros de Formación Docente</a:t>
            </a:r>
            <a:endParaRPr lang="es-MX" b="0" dirty="0">
              <a:solidFill>
                <a:srgbClr val="68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48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23728" y="2708920"/>
            <a:ext cx="6044208" cy="1470025"/>
          </a:xfrm>
          <a:solidFill>
            <a:srgbClr val="800000"/>
          </a:solidFill>
        </p:spPr>
        <p:txBody>
          <a:bodyPr/>
          <a:lstStyle/>
          <a:p>
            <a:r>
              <a:rPr lang="es-CO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Ruta reglamentación</a:t>
            </a:r>
            <a:endParaRPr lang="es-CO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161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5724128" y="447055"/>
            <a:ext cx="352839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49263" indent="-449263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s-ES" altLang="es-CO" dirty="0" smtClean="0">
                <a:solidFill>
                  <a:srgbClr val="990033"/>
                </a:solidFill>
              </a:rPr>
              <a:t>Ruta Reglamentación Ley - ENS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07503" y="6444044"/>
            <a:ext cx="7380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800" dirty="0" smtClean="0">
                <a:solidFill>
                  <a:schemeClr val="bg1"/>
                </a:solidFill>
              </a:rPr>
              <a:t>Trabajo cooperativo MEN – Grupo Focal - ASONEN 2015 - 2016 </a:t>
            </a:r>
            <a:endParaRPr lang="es-CO" sz="1800" dirty="0">
              <a:solidFill>
                <a:schemeClr val="bg1"/>
              </a:solidFill>
            </a:endParaRPr>
          </a:p>
        </p:txBody>
      </p:sp>
      <p:sp>
        <p:nvSpPr>
          <p:cNvPr id="4" name="3 Cerrar llave"/>
          <p:cNvSpPr/>
          <p:nvPr/>
        </p:nvSpPr>
        <p:spPr>
          <a:xfrm rot="5400000">
            <a:off x="4355976" y="2016433"/>
            <a:ext cx="504055" cy="7848872"/>
          </a:xfrm>
          <a:prstGeom prst="rightBrace">
            <a:avLst>
              <a:gd name="adj1" fmla="val 83296"/>
              <a:gd name="adj2" fmla="val 50759"/>
            </a:avLst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209727655"/>
              </p:ext>
            </p:extLst>
          </p:nvPr>
        </p:nvGraphicFramePr>
        <p:xfrm>
          <a:off x="-972616" y="1412776"/>
          <a:ext cx="1116124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4 Rectángulo"/>
          <p:cNvSpPr/>
          <p:nvPr/>
        </p:nvSpPr>
        <p:spPr>
          <a:xfrm>
            <a:off x="804681" y="4784798"/>
            <a:ext cx="136815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100" dirty="0" smtClean="0">
                <a:solidFill>
                  <a:srgbClr val="C00000"/>
                </a:solidFill>
              </a:rPr>
              <a:t>Nov - Dic / 2015</a:t>
            </a:r>
          </a:p>
        </p:txBody>
      </p:sp>
      <p:sp>
        <p:nvSpPr>
          <p:cNvPr id="7" name="6 Rectángulo"/>
          <p:cNvSpPr/>
          <p:nvPr/>
        </p:nvSpPr>
        <p:spPr>
          <a:xfrm>
            <a:off x="1979712" y="4915603"/>
            <a:ext cx="14401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100" dirty="0" smtClean="0">
                <a:solidFill>
                  <a:srgbClr val="C00000"/>
                </a:solidFill>
              </a:rPr>
              <a:t>Dic - Enero  2016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44008" y="5289020"/>
            <a:ext cx="11521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100" dirty="0" smtClean="0">
                <a:solidFill>
                  <a:srgbClr val="C00000"/>
                </a:solidFill>
              </a:rPr>
              <a:t>Marzo / 2016</a:t>
            </a:r>
          </a:p>
        </p:txBody>
      </p:sp>
      <p:sp>
        <p:nvSpPr>
          <p:cNvPr id="9" name="8 Rectángulo"/>
          <p:cNvSpPr/>
          <p:nvPr/>
        </p:nvSpPr>
        <p:spPr>
          <a:xfrm>
            <a:off x="3275856" y="5123547"/>
            <a:ext cx="136815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100" dirty="0" smtClean="0">
                <a:solidFill>
                  <a:srgbClr val="C00000"/>
                </a:solidFill>
              </a:rPr>
              <a:t>Feb - Marzo 2016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580112" y="5527161"/>
            <a:ext cx="14401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100" dirty="0" smtClean="0">
                <a:solidFill>
                  <a:srgbClr val="C00000"/>
                </a:solidFill>
              </a:rPr>
              <a:t>Marzo - Julio  2016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7164288" y="5668828"/>
            <a:ext cx="136815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100" dirty="0" smtClean="0">
                <a:solidFill>
                  <a:srgbClr val="C00000"/>
                </a:solidFill>
              </a:rPr>
              <a:t>Agosto / 2016</a:t>
            </a:r>
          </a:p>
        </p:txBody>
      </p:sp>
    </p:spTree>
    <p:extLst>
      <p:ext uri="{BB962C8B-B14F-4D97-AF65-F5344CB8AC3E}">
        <p14:creationId xmlns:p14="http://schemas.microsoft.com/office/powerpoint/2010/main" val="19318532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5724128" y="447055"/>
            <a:ext cx="352839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49263" indent="-449263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s-ES" altLang="es-CO" dirty="0" smtClean="0">
                <a:solidFill>
                  <a:srgbClr val="990033"/>
                </a:solidFill>
              </a:rPr>
              <a:t>Ruta Reglamentación Decreto - ENS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07503" y="6444044"/>
            <a:ext cx="7380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800" dirty="0" smtClean="0">
                <a:solidFill>
                  <a:schemeClr val="bg1"/>
                </a:solidFill>
              </a:rPr>
              <a:t>Trabajo cooperativo MEN – Grupo Focal - ASONEN 2015 - 2016 </a:t>
            </a:r>
            <a:endParaRPr lang="es-CO" sz="1800" dirty="0">
              <a:solidFill>
                <a:schemeClr val="bg1"/>
              </a:solidFill>
            </a:endParaRPr>
          </a:p>
        </p:txBody>
      </p:sp>
      <p:sp>
        <p:nvSpPr>
          <p:cNvPr id="4" name="3 Cerrar llave"/>
          <p:cNvSpPr/>
          <p:nvPr/>
        </p:nvSpPr>
        <p:spPr>
          <a:xfrm rot="5400000">
            <a:off x="4391980" y="2517551"/>
            <a:ext cx="504055" cy="7056784"/>
          </a:xfrm>
          <a:prstGeom prst="rightBrace">
            <a:avLst>
              <a:gd name="adj1" fmla="val 83296"/>
              <a:gd name="adj2" fmla="val 50759"/>
            </a:avLst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311611018"/>
              </p:ext>
            </p:extLst>
          </p:nvPr>
        </p:nvGraphicFramePr>
        <p:xfrm>
          <a:off x="-684584" y="1412776"/>
          <a:ext cx="10657184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4 Rectángulo"/>
          <p:cNvSpPr/>
          <p:nvPr/>
        </p:nvSpPr>
        <p:spPr>
          <a:xfrm>
            <a:off x="1259632" y="4836785"/>
            <a:ext cx="136815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100" dirty="0" smtClean="0">
                <a:solidFill>
                  <a:srgbClr val="C00000"/>
                </a:solidFill>
              </a:rPr>
              <a:t>Nov - Dic / 2015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616978" y="5098395"/>
            <a:ext cx="14401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100" dirty="0" smtClean="0">
                <a:solidFill>
                  <a:srgbClr val="C00000"/>
                </a:solidFill>
              </a:rPr>
              <a:t>Dic - Enero  2016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436096" y="5570076"/>
            <a:ext cx="11521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100" dirty="0" smtClean="0">
                <a:solidFill>
                  <a:srgbClr val="C00000"/>
                </a:solidFill>
              </a:rPr>
              <a:t>Marzo / 2016</a:t>
            </a:r>
          </a:p>
        </p:txBody>
      </p:sp>
      <p:sp>
        <p:nvSpPr>
          <p:cNvPr id="9" name="8 Rectángulo"/>
          <p:cNvSpPr/>
          <p:nvPr/>
        </p:nvSpPr>
        <p:spPr>
          <a:xfrm>
            <a:off x="3923928" y="5369002"/>
            <a:ext cx="136815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100" dirty="0" smtClean="0">
                <a:solidFill>
                  <a:srgbClr val="C00000"/>
                </a:solidFill>
              </a:rPr>
              <a:t>Feb - Marzo 2016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6804248" y="5793912"/>
            <a:ext cx="136815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100" dirty="0" smtClean="0">
                <a:solidFill>
                  <a:srgbClr val="C00000"/>
                </a:solidFill>
              </a:rPr>
              <a:t>Abril / 2016</a:t>
            </a:r>
          </a:p>
        </p:txBody>
      </p:sp>
    </p:spTree>
    <p:extLst>
      <p:ext uri="{BB962C8B-B14F-4D97-AF65-F5344CB8AC3E}">
        <p14:creationId xmlns:p14="http://schemas.microsoft.com/office/powerpoint/2010/main" val="25647440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Título"/>
          <p:cNvSpPr txBox="1">
            <a:spLocks/>
          </p:cNvSpPr>
          <p:nvPr/>
        </p:nvSpPr>
        <p:spPr>
          <a:xfrm>
            <a:off x="5148064" y="404714"/>
            <a:ext cx="4143990" cy="5715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CO" sz="2800" dirty="0" smtClean="0">
                <a:solidFill>
                  <a:srgbClr val="800000"/>
                </a:solidFill>
              </a:rPr>
              <a:t>Temáticas - Normatividad</a:t>
            </a:r>
            <a:endParaRPr lang="es-CO" sz="2800" dirty="0">
              <a:solidFill>
                <a:srgbClr val="800000"/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947025"/>
              </p:ext>
            </p:extLst>
          </p:nvPr>
        </p:nvGraphicFramePr>
        <p:xfrm>
          <a:off x="107503" y="1556792"/>
          <a:ext cx="8928994" cy="39771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8423"/>
                <a:gridCol w="1921087"/>
                <a:gridCol w="2774903"/>
                <a:gridCol w="3094581"/>
              </a:tblGrid>
              <a:tr h="50405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504D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MESA DE TRABAJO </a:t>
                      </a:r>
                      <a:endParaRPr lang="es-CO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TEMAS</a:t>
                      </a:r>
                      <a:endParaRPr lang="es-CO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CONCLUSIONES RELATORIA MEN</a:t>
                      </a:r>
                      <a:endParaRPr lang="es-CO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EXPOSICIÓN MOTIVOS</a:t>
                      </a:r>
                      <a:endParaRPr lang="es-CO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11137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4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No.</a:t>
                      </a:r>
                      <a:r>
                        <a:rPr lang="es-CO" sz="1400" b="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CO" sz="14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Personería Jurídica </a:t>
                      </a:r>
                      <a:endParaRPr lang="es-CO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 fontAlgn="ctr">
                        <a:buFont typeface="Arial" panose="020B0604020202020204" pitchFamily="34" charset="0"/>
                        <a:buChar char="•"/>
                      </a:pPr>
                      <a:r>
                        <a:rPr lang="es-CO" sz="14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r>
                        <a:rPr lang="es-CO" sz="1400" b="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es </a:t>
                      </a:r>
                      <a:r>
                        <a:rPr lang="es-CO" sz="14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conveniente creación de personería para las ENS.</a:t>
                      </a:r>
                      <a:r>
                        <a:rPr lang="es-CO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s-CO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es-CO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 fontAlgn="ctr">
                        <a:buFont typeface="Arial" panose="020B0604020202020204" pitchFamily="34" charset="0"/>
                        <a:buChar char="•"/>
                      </a:pPr>
                      <a:r>
                        <a:rPr lang="es-CO" sz="14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CO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Perdida de recursos </a:t>
                      </a:r>
                      <a:r>
                        <a:rPr lang="es-CO" sz="14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SGP.</a:t>
                      </a:r>
                      <a:endParaRPr lang="es-CO" sz="1400" b="0" u="none" strike="noStrik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indent="-285750" algn="just" fontAlgn="ctr">
                        <a:buFont typeface="Arial" panose="020B0604020202020204" pitchFamily="34" charset="0"/>
                        <a:buChar char="•"/>
                      </a:pPr>
                      <a:r>
                        <a:rPr lang="es-CO" sz="14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No </a:t>
                      </a:r>
                      <a:r>
                        <a:rPr lang="es-CO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asignación planta </a:t>
                      </a:r>
                      <a:r>
                        <a:rPr lang="es-CO" sz="14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docente.</a:t>
                      </a:r>
                      <a:endParaRPr lang="es-CO" sz="1400" b="0" u="none" strike="noStrik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indent="-285750" algn="just" fontAlgn="ctr">
                        <a:buFont typeface="Arial" panose="020B0604020202020204" pitchFamily="34" charset="0"/>
                        <a:buChar char="•"/>
                      </a:pPr>
                      <a:r>
                        <a:rPr lang="es-CO" sz="14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Responsabilidades </a:t>
                      </a:r>
                      <a:r>
                        <a:rPr lang="es-CO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tributarias y de sostenibilidad financiera.  </a:t>
                      </a:r>
                      <a:endParaRPr lang="es-CO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11137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Asignación / destinación Recursos financieros.</a:t>
                      </a:r>
                      <a:endParaRPr lang="es-CO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85750" indent="-285750" algn="just" fontAlgn="ctr">
                        <a:buFont typeface="Arial" panose="020B0604020202020204" pitchFamily="34" charset="0"/>
                        <a:buChar char="•"/>
                      </a:pPr>
                      <a:r>
                        <a:rPr lang="es-CO" sz="14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Conveniente </a:t>
                      </a:r>
                      <a:r>
                        <a:rPr lang="es-CO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definir una nueva normatividad para uso de recursos (FSE - Gratuidad) en las ENS antes </a:t>
                      </a:r>
                      <a:r>
                        <a:rPr lang="es-CO" sz="14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de </a:t>
                      </a:r>
                      <a:r>
                        <a:rPr lang="es-CO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reformar </a:t>
                      </a:r>
                      <a:r>
                        <a:rPr lang="es-CO" sz="14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alcance decreto </a:t>
                      </a:r>
                      <a:r>
                        <a:rPr lang="es-CO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4791 - Fondos de servicios educativos</a:t>
                      </a:r>
                      <a:r>
                        <a:rPr lang="es-CO" sz="14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marL="285750" indent="-285750" algn="just" fontAlgn="ctr">
                        <a:buFont typeface="Arial" panose="020B0604020202020204" pitchFamily="34" charset="0"/>
                        <a:buChar char="•"/>
                      </a:pPr>
                      <a:r>
                        <a:rPr lang="es-CO" sz="14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Reglamentar </a:t>
                      </a:r>
                      <a:r>
                        <a:rPr lang="es-CO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el cobro del PFC.</a:t>
                      </a:r>
                      <a:endParaRPr lang="es-CO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85750" indent="-285750" algn="just" fontAlgn="ctr">
                        <a:buFont typeface="Arial" pitchFamily="34" charset="0"/>
                        <a:buChar char="•"/>
                      </a:pPr>
                      <a:r>
                        <a:rPr lang="es-CO" sz="14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No </a:t>
                      </a:r>
                      <a:r>
                        <a:rPr lang="es-CO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hay reconocimiento de matrícula del PFC en la distribución de recursos del SGP</a:t>
                      </a:r>
                      <a:r>
                        <a:rPr lang="es-CO" sz="14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marL="285750" indent="-285750" algn="just" fontAlgn="ctr">
                        <a:buFont typeface="Arial" pitchFamily="34" charset="0"/>
                        <a:buChar char="•"/>
                      </a:pPr>
                      <a:endParaRPr lang="es-CO" sz="1400" b="0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indent="-285750" algn="just" fontAlgn="ctr">
                        <a:buFont typeface="Arial" pitchFamily="34" charset="0"/>
                        <a:buChar char="•"/>
                      </a:pPr>
                      <a:r>
                        <a:rPr lang="es-CO" sz="14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Se </a:t>
                      </a:r>
                      <a:r>
                        <a:rPr lang="es-CO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requiere reglamentar el cobro del </a:t>
                      </a:r>
                      <a:r>
                        <a:rPr lang="es-CO" sz="14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PFC.</a:t>
                      </a:r>
                    </a:p>
                    <a:p>
                      <a:pPr marL="285750" indent="-285750" algn="just" fontAlgn="ctr">
                        <a:buFont typeface="Arial" pitchFamily="34" charset="0"/>
                        <a:buChar char="•"/>
                      </a:pPr>
                      <a:endParaRPr lang="es-CO" sz="1400" b="0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indent="-285750" algn="just" fontAlgn="ctr">
                        <a:buFont typeface="Arial" pitchFamily="34" charset="0"/>
                        <a:buChar char="•"/>
                      </a:pPr>
                      <a:r>
                        <a:rPr lang="es-CO" sz="14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Se </a:t>
                      </a:r>
                      <a:r>
                        <a:rPr lang="es-CO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requiere reglamentar el pago de hora cátedra de los docentes del PFC. </a:t>
                      </a:r>
                      <a:endParaRPr lang="es-CO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5030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u="none" strike="noStrike" dirty="0">
                          <a:effectLst/>
                        </a:rPr>
                        <a:t>Cobros Matrícula PFC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07503" y="6444044"/>
            <a:ext cx="8784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800" dirty="0" smtClean="0">
                <a:solidFill>
                  <a:schemeClr val="bg1"/>
                </a:solidFill>
              </a:rPr>
              <a:t>Proyección Normativa:       Trabajo cooperativo MEN – Grupo Focal - ASONEN </a:t>
            </a:r>
            <a:endParaRPr lang="es-CO" sz="1800" dirty="0">
              <a:solidFill>
                <a:schemeClr val="bg1"/>
              </a:solidFill>
            </a:endParaRPr>
          </a:p>
        </p:txBody>
      </p:sp>
      <p:sp>
        <p:nvSpPr>
          <p:cNvPr id="7" name="6 Cerrar llave"/>
          <p:cNvSpPr/>
          <p:nvPr/>
        </p:nvSpPr>
        <p:spPr>
          <a:xfrm rot="5400000">
            <a:off x="4373724" y="1347270"/>
            <a:ext cx="504055" cy="9036496"/>
          </a:xfrm>
          <a:prstGeom prst="rightBrace">
            <a:avLst>
              <a:gd name="adj1" fmla="val 83296"/>
              <a:gd name="adj2" fmla="val 50759"/>
            </a:avLst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067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Título"/>
          <p:cNvSpPr txBox="1">
            <a:spLocks/>
          </p:cNvSpPr>
          <p:nvPr/>
        </p:nvSpPr>
        <p:spPr>
          <a:xfrm>
            <a:off x="5148064" y="404714"/>
            <a:ext cx="4143990" cy="5715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CO" sz="2800" dirty="0" smtClean="0">
                <a:solidFill>
                  <a:srgbClr val="800000"/>
                </a:solidFill>
              </a:rPr>
              <a:t>Temáticas - Normatividad</a:t>
            </a:r>
            <a:endParaRPr lang="es-CO" sz="2800" dirty="0">
              <a:solidFill>
                <a:srgbClr val="80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7503" y="6444044"/>
            <a:ext cx="8784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800" dirty="0" smtClean="0">
                <a:solidFill>
                  <a:schemeClr val="bg1"/>
                </a:solidFill>
              </a:rPr>
              <a:t>Proyección Normativa:       Trabajo cooperativo MEN – Grupo Focal - ASONEN </a:t>
            </a:r>
            <a:endParaRPr lang="es-CO" sz="1800" dirty="0">
              <a:solidFill>
                <a:schemeClr val="bg1"/>
              </a:solidFill>
            </a:endParaRPr>
          </a:p>
        </p:txBody>
      </p:sp>
      <p:sp>
        <p:nvSpPr>
          <p:cNvPr id="7" name="6 Cerrar llave"/>
          <p:cNvSpPr/>
          <p:nvPr/>
        </p:nvSpPr>
        <p:spPr>
          <a:xfrm rot="5400000">
            <a:off x="4326020" y="1382821"/>
            <a:ext cx="504055" cy="8916896"/>
          </a:xfrm>
          <a:prstGeom prst="rightBrace">
            <a:avLst>
              <a:gd name="adj1" fmla="val 83296"/>
              <a:gd name="adj2" fmla="val 50759"/>
            </a:avLst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500815"/>
              </p:ext>
            </p:extLst>
          </p:nvPr>
        </p:nvGraphicFramePr>
        <p:xfrm>
          <a:off x="124135" y="1844824"/>
          <a:ext cx="8912362" cy="5040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7130"/>
                <a:gridCol w="1796847"/>
                <a:gridCol w="2886056"/>
                <a:gridCol w="2952329"/>
              </a:tblGrid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MESA DE TRABAJO</a:t>
                      </a:r>
                      <a:endParaRPr lang="es-CO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CONCLUSIONES RELATORIA MEN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1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EXPOSICIÓN MOTIVOS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771926"/>
              </p:ext>
            </p:extLst>
          </p:nvPr>
        </p:nvGraphicFramePr>
        <p:xfrm>
          <a:off x="107503" y="2348880"/>
          <a:ext cx="8928993" cy="30963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6145"/>
                <a:gridCol w="1800200"/>
                <a:gridCol w="2880320"/>
                <a:gridCol w="2952328"/>
              </a:tblGrid>
              <a:tr h="309634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u="none" strike="noStrike" dirty="0" smtClean="0">
                          <a:effectLst/>
                        </a:rPr>
                        <a:t>No. 2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u="none" strike="noStrike" dirty="0" smtClean="0">
                          <a:effectLst/>
                        </a:rPr>
                        <a:t>Inspección </a:t>
                      </a:r>
                      <a:r>
                        <a:rPr lang="es-CO" sz="1400" b="0" u="none" strike="noStrike" dirty="0">
                          <a:effectLst/>
                        </a:rPr>
                        <a:t>y Vigilancia ENS / PFC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 fontAlgn="ctr">
                        <a:buFont typeface="Arial" pitchFamily="34" charset="0"/>
                        <a:buChar char="•"/>
                      </a:pPr>
                      <a:r>
                        <a:rPr lang="es-CO" sz="1400" b="0" u="none" strike="noStrike" dirty="0" smtClean="0">
                          <a:effectLst/>
                        </a:rPr>
                        <a:t>Desarrollar </a:t>
                      </a:r>
                      <a:r>
                        <a:rPr lang="es-CO" sz="1400" b="0" u="none" strike="noStrike" dirty="0">
                          <a:effectLst/>
                        </a:rPr>
                        <a:t>orientaciones a las </a:t>
                      </a:r>
                      <a:r>
                        <a:rPr lang="es-CO" sz="1400" b="0" u="none" strike="noStrike" dirty="0" smtClean="0">
                          <a:effectLst/>
                        </a:rPr>
                        <a:t>S.E </a:t>
                      </a:r>
                      <a:r>
                        <a:rPr lang="es-CO" sz="1400" b="0" u="none" strike="noStrike" dirty="0">
                          <a:effectLst/>
                        </a:rPr>
                        <a:t>para ejercer la inspección y vigilancia de las ENS desde el nivel preescolar hasta el PFC</a:t>
                      </a:r>
                      <a:r>
                        <a:rPr lang="es-CO" sz="1400" b="0" u="none" strike="noStrike" dirty="0" smtClean="0">
                          <a:effectLst/>
                        </a:rPr>
                        <a:t>.</a:t>
                      </a:r>
                    </a:p>
                    <a:p>
                      <a:pPr marL="285750" indent="-285750" algn="just" fontAlgn="ctr">
                        <a:buFont typeface="Arial" pitchFamily="34" charset="0"/>
                        <a:buChar char="•"/>
                      </a:pPr>
                      <a:endParaRPr lang="es-CO" sz="1400" b="0" u="none" strike="noStrike" dirty="0" smtClean="0">
                        <a:effectLst/>
                      </a:endParaRPr>
                    </a:p>
                    <a:p>
                      <a:pPr marL="285750" indent="-285750" algn="just" fontAlgn="ctr">
                        <a:buFont typeface="Arial" pitchFamily="34" charset="0"/>
                        <a:buChar char="•"/>
                      </a:pPr>
                      <a:r>
                        <a:rPr lang="es-CO" sz="1400" b="0" u="none" strike="noStrike" dirty="0" smtClean="0">
                          <a:effectLst/>
                        </a:rPr>
                        <a:t>Desarrollar </a:t>
                      </a:r>
                      <a:r>
                        <a:rPr lang="es-CO" sz="1400" b="0" u="none" strike="noStrike" dirty="0">
                          <a:effectLst/>
                        </a:rPr>
                        <a:t>una normatividad que </a:t>
                      </a:r>
                      <a:r>
                        <a:rPr lang="es-CO" sz="1400" b="0" u="none" strike="noStrike" dirty="0" smtClean="0">
                          <a:effectLst/>
                        </a:rPr>
                        <a:t>articule  condición </a:t>
                      </a:r>
                      <a:r>
                        <a:rPr lang="es-CO" sz="1400" b="0" u="none" strike="noStrike" dirty="0">
                          <a:effectLst/>
                        </a:rPr>
                        <a:t>de </a:t>
                      </a:r>
                      <a:r>
                        <a:rPr lang="es-CO" sz="1400" b="0" u="none" strike="noStrike" dirty="0" smtClean="0">
                          <a:effectLst/>
                        </a:rPr>
                        <a:t>E.E </a:t>
                      </a:r>
                      <a:r>
                        <a:rPr lang="es-CO" sz="1400" b="0" u="none" strike="noStrike" dirty="0">
                          <a:effectLst/>
                        </a:rPr>
                        <a:t>de básica y media de las </a:t>
                      </a:r>
                      <a:r>
                        <a:rPr lang="es-CO" sz="1400" b="0" u="none" strike="noStrike" dirty="0" smtClean="0">
                          <a:effectLst/>
                        </a:rPr>
                        <a:t>ENS </a:t>
                      </a:r>
                      <a:r>
                        <a:rPr lang="es-CO" sz="1400" b="0" u="none" strike="noStrike" dirty="0">
                          <a:effectLst/>
                        </a:rPr>
                        <a:t>y los </a:t>
                      </a:r>
                      <a:r>
                        <a:rPr lang="es-CO" sz="1400" b="0" u="none" strike="noStrike" dirty="0" smtClean="0">
                          <a:effectLst/>
                        </a:rPr>
                        <a:t>requisitos </a:t>
                      </a:r>
                      <a:r>
                        <a:rPr lang="es-CO" sz="1400" b="0" u="none" strike="noStrike" dirty="0">
                          <a:effectLst/>
                        </a:rPr>
                        <a:t>del PFC para que la </a:t>
                      </a:r>
                      <a:r>
                        <a:rPr lang="es-CO" sz="1400" b="0" u="none" strike="noStrike" dirty="0" smtClean="0">
                          <a:effectLst/>
                        </a:rPr>
                        <a:t>S.E </a:t>
                      </a:r>
                      <a:r>
                        <a:rPr lang="es-CO" sz="1400" b="0" u="none" strike="noStrike" dirty="0">
                          <a:effectLst/>
                        </a:rPr>
                        <a:t>pueda ejercer la inspección y vigilancia de la ENS de manera integral. 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 fontAlgn="ctr">
                        <a:buFont typeface="Arial" panose="020B0604020202020204" pitchFamily="34" charset="0"/>
                        <a:buChar char="•"/>
                      </a:pPr>
                      <a:r>
                        <a:rPr lang="es-CO" sz="1400" b="0" u="none" strike="noStrike" dirty="0" smtClean="0">
                          <a:effectLst/>
                        </a:rPr>
                        <a:t>La </a:t>
                      </a:r>
                      <a:r>
                        <a:rPr lang="es-CO" sz="1400" b="0" u="none" strike="noStrike" dirty="0">
                          <a:effectLst/>
                        </a:rPr>
                        <a:t>SE realiza la inspección y vigilancia de la ENS pero el PFC cumple condiciones del MEN.  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3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Título"/>
          <p:cNvSpPr txBox="1">
            <a:spLocks/>
          </p:cNvSpPr>
          <p:nvPr/>
        </p:nvSpPr>
        <p:spPr>
          <a:xfrm>
            <a:off x="5148064" y="121196"/>
            <a:ext cx="4143990" cy="5715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CO" sz="2800" dirty="0" smtClean="0">
                <a:solidFill>
                  <a:srgbClr val="800000"/>
                </a:solidFill>
              </a:rPr>
              <a:t>Temáticas - Normatividad</a:t>
            </a:r>
            <a:endParaRPr lang="es-CO" sz="2800" dirty="0">
              <a:solidFill>
                <a:srgbClr val="80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7503" y="6444044"/>
            <a:ext cx="8784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800" dirty="0" smtClean="0">
                <a:solidFill>
                  <a:schemeClr val="bg1"/>
                </a:solidFill>
              </a:rPr>
              <a:t>Proyección Normativa:       Trabajo cooperativo MEN – Grupo Focal - ASONEN </a:t>
            </a:r>
            <a:endParaRPr lang="es-CO" sz="1800" dirty="0">
              <a:solidFill>
                <a:schemeClr val="bg1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520590"/>
              </p:ext>
            </p:extLst>
          </p:nvPr>
        </p:nvGraphicFramePr>
        <p:xfrm>
          <a:off x="107503" y="1700808"/>
          <a:ext cx="8928994" cy="4487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097"/>
                <a:gridCol w="1512168"/>
                <a:gridCol w="3312368"/>
                <a:gridCol w="3240361"/>
              </a:tblGrid>
              <a:tr h="140020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300" b="0" u="none" strike="noStrike" dirty="0" smtClean="0">
                          <a:effectLst/>
                        </a:rPr>
                        <a:t>No.</a:t>
                      </a:r>
                      <a:r>
                        <a:rPr lang="es-CO" sz="1300" b="0" u="none" strike="noStrike" baseline="0" dirty="0" smtClean="0">
                          <a:effectLst/>
                        </a:rPr>
                        <a:t> </a:t>
                      </a:r>
                      <a:r>
                        <a:rPr lang="es-CO" sz="1300" b="0" u="none" strike="noStrike" dirty="0" smtClean="0">
                          <a:effectLst/>
                        </a:rPr>
                        <a:t>3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28" marR="8028" marT="802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0" u="none" strike="noStrike" dirty="0">
                          <a:effectLst/>
                        </a:rPr>
                        <a:t>Jornada de las ENS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28" marR="8028" marT="8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 fontAlgn="ctr">
                        <a:buFont typeface="Arial" pitchFamily="34" charset="0"/>
                        <a:buChar char="•"/>
                      </a:pPr>
                      <a:r>
                        <a:rPr lang="es-CO" sz="1300" b="0" u="none" strike="noStrike" dirty="0" smtClean="0">
                          <a:effectLst/>
                        </a:rPr>
                        <a:t>Las </a:t>
                      </a:r>
                      <a:r>
                        <a:rPr lang="es-CO" sz="1300" b="0" u="none" strike="noStrike" dirty="0">
                          <a:effectLst/>
                        </a:rPr>
                        <a:t>ENS deben ser consideradas como EE de Jornada única con la condición propia de ENS </a:t>
                      </a:r>
                      <a:r>
                        <a:rPr lang="es-CO" sz="1300" b="0" u="none" strike="noStrike" dirty="0" smtClean="0">
                          <a:effectLst/>
                        </a:rPr>
                        <a:t>(docencia</a:t>
                      </a:r>
                      <a:r>
                        <a:rPr lang="es-CO" sz="1300" b="0" u="none" strike="noStrike" dirty="0">
                          <a:effectLst/>
                        </a:rPr>
                        <a:t>, </a:t>
                      </a:r>
                      <a:r>
                        <a:rPr lang="es-CO" sz="1300" b="0" u="none" strike="noStrike" dirty="0" smtClean="0">
                          <a:effectLst/>
                        </a:rPr>
                        <a:t>investigación</a:t>
                      </a:r>
                      <a:r>
                        <a:rPr lang="es-CO" sz="1300" b="0" u="none" strike="noStrike" baseline="0" dirty="0" smtClean="0">
                          <a:effectLst/>
                        </a:rPr>
                        <a:t> </a:t>
                      </a:r>
                      <a:r>
                        <a:rPr lang="es-CO" sz="1300" b="0" u="none" strike="noStrike" dirty="0" smtClean="0">
                          <a:effectLst/>
                        </a:rPr>
                        <a:t>y extensión).</a:t>
                      </a:r>
                    </a:p>
                    <a:p>
                      <a:pPr marL="285750" indent="-285750" algn="just" fontAlgn="ctr">
                        <a:buFont typeface="Arial" pitchFamily="34" charset="0"/>
                        <a:buChar char="•"/>
                      </a:pPr>
                      <a:r>
                        <a:rPr lang="es-CO" sz="1300" b="0" u="none" strike="noStrike" dirty="0" smtClean="0">
                          <a:effectLst/>
                        </a:rPr>
                        <a:t>Garantizar </a:t>
                      </a:r>
                      <a:r>
                        <a:rPr lang="es-CO" sz="1300" b="0" u="none" strike="noStrike" dirty="0">
                          <a:effectLst/>
                        </a:rPr>
                        <a:t>condiciones de infraestructura, </a:t>
                      </a:r>
                      <a:r>
                        <a:rPr lang="es-CO" sz="1300" b="0" u="none" strike="noStrike" dirty="0" smtClean="0">
                          <a:effectLst/>
                        </a:rPr>
                        <a:t>factores permanencia</a:t>
                      </a:r>
                      <a:r>
                        <a:rPr lang="es-CO" sz="1300" b="0" u="none" strike="noStrike" baseline="0" dirty="0" smtClean="0">
                          <a:effectLst/>
                        </a:rPr>
                        <a:t>, </a:t>
                      </a:r>
                      <a:r>
                        <a:rPr lang="es-CO" sz="1300" b="0" u="none" strike="noStrike" dirty="0" smtClean="0">
                          <a:effectLst/>
                        </a:rPr>
                        <a:t>planta </a:t>
                      </a:r>
                      <a:r>
                        <a:rPr lang="es-CO" sz="1300" b="0" u="none" strike="noStrike" dirty="0">
                          <a:effectLst/>
                        </a:rPr>
                        <a:t>docente, recursos e incentivos de los EE de jornada única</a:t>
                      </a:r>
                      <a:r>
                        <a:rPr lang="es-CO" sz="1300" b="0" u="none" strike="noStrike" dirty="0" smtClean="0">
                          <a:effectLst/>
                        </a:rPr>
                        <a:t>.</a:t>
                      </a:r>
                    </a:p>
                  </a:txBody>
                  <a:tcPr marL="8028" marR="8028" marT="8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 fontAlgn="ctr">
                        <a:buFont typeface="Arial" panose="020B0604020202020204" pitchFamily="34" charset="0"/>
                        <a:buChar char="•"/>
                      </a:pPr>
                      <a:r>
                        <a:rPr lang="es-CO" sz="1300" b="0" u="none" strike="noStrike" dirty="0" smtClean="0">
                          <a:effectLst/>
                        </a:rPr>
                        <a:t>La </a:t>
                      </a:r>
                      <a:r>
                        <a:rPr lang="es-CO" sz="1300" b="0" u="none" strike="noStrike" dirty="0">
                          <a:effectLst/>
                        </a:rPr>
                        <a:t>Jornada Única </a:t>
                      </a:r>
                      <a:r>
                        <a:rPr lang="es-CO" sz="1300" b="0" u="none" strike="noStrike" dirty="0" smtClean="0">
                          <a:effectLst/>
                        </a:rPr>
                        <a:t>es </a:t>
                      </a:r>
                      <a:r>
                        <a:rPr lang="es-CO" sz="1300" b="0" u="none" strike="noStrike" dirty="0">
                          <a:effectLst/>
                        </a:rPr>
                        <a:t>política que asegura </a:t>
                      </a:r>
                      <a:r>
                        <a:rPr lang="es-CO" sz="1300" b="0" u="none" strike="noStrike" dirty="0" smtClean="0">
                          <a:effectLst/>
                        </a:rPr>
                        <a:t>calidad </a:t>
                      </a:r>
                      <a:r>
                        <a:rPr lang="es-CO" sz="1300" b="0" u="none" strike="noStrike" dirty="0">
                          <a:effectLst/>
                        </a:rPr>
                        <a:t>educativa y las ENS en su rol de "formador de formadores" </a:t>
                      </a:r>
                      <a:r>
                        <a:rPr lang="es-CO" sz="1300" b="0" u="none" strike="noStrike" dirty="0" smtClean="0">
                          <a:effectLst/>
                        </a:rPr>
                        <a:t>requiere formalizar </a:t>
                      </a:r>
                      <a:r>
                        <a:rPr lang="es-CO" sz="1300" b="0" u="none" strike="noStrike" dirty="0">
                          <a:effectLst/>
                        </a:rPr>
                        <a:t>esa condición especial en el sistema educativo 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28" marR="8028" marT="8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9051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u="none" strike="noStrike" dirty="0">
                          <a:effectLst/>
                        </a:rPr>
                        <a:t>Planta docente ENS / </a:t>
                      </a:r>
                      <a:r>
                        <a:rPr lang="pt-BR" sz="1300" b="0" u="none" strike="noStrike" dirty="0" smtClean="0">
                          <a:effectLst/>
                        </a:rPr>
                        <a:t>Parâmetro </a:t>
                      </a:r>
                      <a:r>
                        <a:rPr lang="pt-BR" sz="1300" b="0" u="none" strike="noStrike" dirty="0">
                          <a:effectLst/>
                        </a:rPr>
                        <a:t>Técnico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28" marR="8028" marT="8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 fontAlgn="ctr">
                        <a:buFont typeface="Arial" pitchFamily="34" charset="0"/>
                        <a:buChar char="•"/>
                      </a:pPr>
                      <a:r>
                        <a:rPr lang="es-CO" sz="1300" b="0" u="none" strike="noStrike" dirty="0" smtClean="0">
                          <a:effectLst/>
                        </a:rPr>
                        <a:t>Se </a:t>
                      </a:r>
                      <a:r>
                        <a:rPr lang="es-CO" sz="1300" b="0" u="none" strike="noStrike" dirty="0">
                          <a:effectLst/>
                        </a:rPr>
                        <a:t>requiere que el </a:t>
                      </a:r>
                      <a:r>
                        <a:rPr lang="es-CO" sz="1300" b="0" u="none" strike="noStrike" dirty="0" smtClean="0">
                          <a:effectLst/>
                        </a:rPr>
                        <a:t>parámetro </a:t>
                      </a:r>
                      <a:r>
                        <a:rPr lang="es-CO" sz="1300" b="0" u="none" strike="noStrike" dirty="0">
                          <a:effectLst/>
                        </a:rPr>
                        <a:t>técnico de la ENS se reglamente </a:t>
                      </a:r>
                      <a:r>
                        <a:rPr lang="es-CO" sz="1300" b="0" u="none" strike="noStrike" dirty="0" smtClean="0">
                          <a:effectLst/>
                        </a:rPr>
                        <a:t>mayor </a:t>
                      </a:r>
                      <a:r>
                        <a:rPr lang="es-CO" sz="1300" b="0" u="none" strike="noStrike" dirty="0">
                          <a:effectLst/>
                        </a:rPr>
                        <a:t>al de </a:t>
                      </a:r>
                      <a:r>
                        <a:rPr lang="es-CO" sz="1300" b="0" u="none" strike="noStrike" dirty="0" smtClean="0">
                          <a:effectLst/>
                        </a:rPr>
                        <a:t>1,36.</a:t>
                      </a:r>
                    </a:p>
                    <a:p>
                      <a:pPr marL="285750" indent="-285750" algn="just" fontAlgn="ctr">
                        <a:buFont typeface="Arial" pitchFamily="34" charset="0"/>
                        <a:buChar char="•"/>
                      </a:pPr>
                      <a:r>
                        <a:rPr lang="es-CO" sz="1300" b="0" u="none" strike="noStrike" dirty="0" smtClean="0">
                          <a:effectLst/>
                        </a:rPr>
                        <a:t>El parámetro </a:t>
                      </a:r>
                      <a:r>
                        <a:rPr lang="es-CO" sz="1300" b="0" u="none" strike="noStrike" dirty="0">
                          <a:effectLst/>
                        </a:rPr>
                        <a:t>técnico debe diferenciar la asignación de docentes para primaria y para </a:t>
                      </a:r>
                      <a:r>
                        <a:rPr lang="es-CO" sz="1300" b="0" u="none" strike="noStrike" dirty="0" smtClean="0">
                          <a:effectLst/>
                        </a:rPr>
                        <a:t>media.</a:t>
                      </a:r>
                    </a:p>
                    <a:p>
                      <a:pPr marL="285750" indent="-285750" algn="just" fontAlgn="ctr">
                        <a:buFont typeface="Arial" pitchFamily="34" charset="0"/>
                        <a:buChar char="•"/>
                      </a:pPr>
                      <a:r>
                        <a:rPr lang="es-CO" sz="1300" b="0" u="none" strike="noStrike" dirty="0" smtClean="0">
                          <a:effectLst/>
                        </a:rPr>
                        <a:t>Definir</a:t>
                      </a:r>
                      <a:r>
                        <a:rPr lang="es-CO" sz="1300" b="0" u="none" strike="noStrike" baseline="0" dirty="0" smtClean="0">
                          <a:effectLst/>
                        </a:rPr>
                        <a:t> conveniencia de </a:t>
                      </a:r>
                      <a:r>
                        <a:rPr lang="es-CO" sz="1300" b="0" u="none" strike="noStrike" dirty="0" smtClean="0">
                          <a:effectLst/>
                        </a:rPr>
                        <a:t>asignación </a:t>
                      </a:r>
                      <a:r>
                        <a:rPr lang="es-CO" sz="1300" b="0" u="none" strike="noStrike" dirty="0">
                          <a:effectLst/>
                        </a:rPr>
                        <a:t>de docentes por cátedra o por </a:t>
                      </a:r>
                      <a:r>
                        <a:rPr lang="es-CO" sz="1300" b="0" u="none" strike="noStrike" dirty="0" smtClean="0">
                          <a:effectLst/>
                        </a:rPr>
                        <a:t>parámetro </a:t>
                      </a:r>
                      <a:r>
                        <a:rPr lang="es-CO" sz="1300" b="0" u="none" strike="noStrike" dirty="0">
                          <a:effectLst/>
                        </a:rPr>
                        <a:t>técnico de atención según matricula del PFC</a:t>
                      </a:r>
                      <a:r>
                        <a:rPr lang="es-CO" sz="1300" b="0" u="none" strike="noStrike" dirty="0" smtClean="0">
                          <a:effectLst/>
                        </a:rPr>
                        <a:t>.</a:t>
                      </a:r>
                    </a:p>
                  </a:txBody>
                  <a:tcPr marL="8028" marR="8028" marT="8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 fontAlgn="ctr">
                        <a:buFont typeface="Arial" panose="020B0604020202020204" pitchFamily="34" charset="0"/>
                        <a:buChar char="•"/>
                      </a:pPr>
                      <a:r>
                        <a:rPr lang="es-CO" sz="1300" b="0" u="none" strike="noStrike" dirty="0" smtClean="0">
                          <a:effectLst/>
                        </a:rPr>
                        <a:t>La </a:t>
                      </a:r>
                      <a:r>
                        <a:rPr lang="es-CO" sz="1300" b="0" u="none" strike="noStrike" dirty="0">
                          <a:effectLst/>
                        </a:rPr>
                        <a:t>asignación de docentes de las ENS se encuentra </a:t>
                      </a:r>
                      <a:r>
                        <a:rPr lang="es-CO" sz="1300" b="0" u="none" strike="noStrike" dirty="0" smtClean="0">
                          <a:effectLst/>
                        </a:rPr>
                        <a:t>ambigua</a:t>
                      </a:r>
                      <a:r>
                        <a:rPr lang="es-CO" sz="1300" b="0" u="none" strike="noStrike" baseline="0" dirty="0" smtClean="0">
                          <a:effectLst/>
                        </a:rPr>
                        <a:t> </a:t>
                      </a:r>
                      <a:r>
                        <a:rPr lang="es-CO" sz="1300" b="0" u="none" strike="noStrike" dirty="0" smtClean="0">
                          <a:effectLst/>
                        </a:rPr>
                        <a:t>en </a:t>
                      </a:r>
                      <a:r>
                        <a:rPr lang="es-CO" sz="1300" b="0" u="none" strike="noStrike" dirty="0">
                          <a:effectLst/>
                        </a:rPr>
                        <a:t>criterios técnicos </a:t>
                      </a:r>
                      <a:r>
                        <a:rPr lang="es-CO" sz="1300" b="0" u="none" strike="noStrike" dirty="0" smtClean="0">
                          <a:effectLst/>
                        </a:rPr>
                        <a:t>para </a:t>
                      </a:r>
                      <a:r>
                        <a:rPr lang="es-CO" sz="1300" b="0" u="none" strike="noStrike" dirty="0">
                          <a:effectLst/>
                        </a:rPr>
                        <a:t>asignación de docentes </a:t>
                      </a:r>
                      <a:r>
                        <a:rPr lang="es-CO" sz="1300" b="0" u="none" strike="noStrike" dirty="0" smtClean="0">
                          <a:effectLst/>
                        </a:rPr>
                        <a:t>entre </a:t>
                      </a:r>
                      <a:r>
                        <a:rPr lang="es-CO" sz="1300" b="0" u="none" strike="noStrike" dirty="0">
                          <a:effectLst/>
                        </a:rPr>
                        <a:t>modalidades de </a:t>
                      </a:r>
                      <a:r>
                        <a:rPr lang="es-CO" sz="1300" b="0" u="none" strike="noStrike" dirty="0" smtClean="0">
                          <a:effectLst/>
                        </a:rPr>
                        <a:t>media </a:t>
                      </a:r>
                      <a:r>
                        <a:rPr lang="es-CO" sz="1300" b="0" u="none" strike="noStrike" dirty="0">
                          <a:effectLst/>
                        </a:rPr>
                        <a:t>académica y técnica. </a:t>
                      </a:r>
                      <a:r>
                        <a:rPr lang="es-CO" sz="1300" b="0" u="none" strike="noStrike" dirty="0" smtClean="0">
                          <a:effectLst/>
                        </a:rPr>
                        <a:t>La </a:t>
                      </a:r>
                      <a:r>
                        <a:rPr lang="es-CO" sz="1300" b="0" u="none" strike="noStrike" dirty="0">
                          <a:effectLst/>
                        </a:rPr>
                        <a:t>condición </a:t>
                      </a:r>
                      <a:r>
                        <a:rPr lang="es-CO" sz="1300" b="0" u="none" strike="noStrike" dirty="0" smtClean="0">
                          <a:effectLst/>
                        </a:rPr>
                        <a:t>de</a:t>
                      </a:r>
                      <a:r>
                        <a:rPr lang="es-CO" sz="1300" b="0" u="none" strike="noStrike" baseline="0" dirty="0" smtClean="0">
                          <a:effectLst/>
                        </a:rPr>
                        <a:t> ENS se asume por parte de </a:t>
                      </a:r>
                      <a:r>
                        <a:rPr lang="es-CO" sz="1300" b="0" u="none" strike="noStrike" dirty="0" smtClean="0">
                          <a:effectLst/>
                        </a:rPr>
                        <a:t>las </a:t>
                      </a:r>
                      <a:r>
                        <a:rPr lang="es-CO" sz="1300" b="0" u="none" strike="noStrike" dirty="0">
                          <a:effectLst/>
                        </a:rPr>
                        <a:t>S.E </a:t>
                      </a:r>
                      <a:r>
                        <a:rPr lang="es-CO" sz="1300" b="0" u="none" strike="noStrike" dirty="0" smtClean="0">
                          <a:effectLst/>
                        </a:rPr>
                        <a:t>con </a:t>
                      </a:r>
                      <a:r>
                        <a:rPr lang="es-CO" sz="1300" b="0" u="none" strike="noStrike" dirty="0">
                          <a:effectLst/>
                        </a:rPr>
                        <a:t>diversos criterios para la asignación de docentes.  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28" marR="8028" marT="8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5391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0" u="none" strike="noStrike" dirty="0">
                          <a:effectLst/>
                        </a:rPr>
                        <a:t>Asignación docentes / Vacantes - Concurso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28" marR="8028" marT="8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 fontAlgn="ctr">
                        <a:buFont typeface="Arial" panose="020B0604020202020204" pitchFamily="34" charset="0"/>
                        <a:buChar char="•"/>
                      </a:pPr>
                      <a:r>
                        <a:rPr lang="es-CO" sz="1300" b="0" u="none" strike="noStrike" dirty="0" smtClean="0">
                          <a:effectLst/>
                        </a:rPr>
                        <a:t>Definir </a:t>
                      </a:r>
                      <a:r>
                        <a:rPr lang="es-CO" sz="1300" b="0" u="none" strike="noStrike" dirty="0">
                          <a:effectLst/>
                        </a:rPr>
                        <a:t>una normatividad en la asignación de docentes para las plazas vacantes de las ENS por su condición especial de formadora de formadores.  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28" marR="8028" marT="8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 fontAlgn="ctr">
                        <a:buFont typeface="Arial" pitchFamily="34" charset="0"/>
                        <a:buChar char="•"/>
                      </a:pPr>
                      <a:r>
                        <a:rPr lang="es-CO" sz="1300" b="0" u="none" strike="noStrike" dirty="0" smtClean="0">
                          <a:effectLst/>
                        </a:rPr>
                        <a:t>Los </a:t>
                      </a:r>
                      <a:r>
                        <a:rPr lang="es-CO" sz="1300" b="0" u="none" strike="noStrike" dirty="0">
                          <a:effectLst/>
                        </a:rPr>
                        <a:t>requisitos y perfil profesional de los docentes asignados a las ENS deben ajustarse tanto en los procesos de concurso de ingreso a la carrera docente </a:t>
                      </a:r>
                      <a:r>
                        <a:rPr lang="es-CO" sz="1300" b="0" u="none" strike="noStrike" dirty="0" smtClean="0">
                          <a:effectLst/>
                        </a:rPr>
                        <a:t>como en  </a:t>
                      </a:r>
                      <a:r>
                        <a:rPr lang="es-CO" sz="1300" b="0" u="none" strike="noStrike" dirty="0">
                          <a:effectLst/>
                        </a:rPr>
                        <a:t>la </a:t>
                      </a:r>
                      <a:r>
                        <a:rPr lang="es-CO" sz="1300" b="0" u="none" strike="noStrike" dirty="0" smtClean="0">
                          <a:effectLst/>
                        </a:rPr>
                        <a:t>asignación</a:t>
                      </a:r>
                      <a:r>
                        <a:rPr lang="es-CO" sz="1300" b="0" u="none" strike="noStrike" baseline="0" dirty="0" smtClean="0">
                          <a:effectLst/>
                        </a:rPr>
                        <a:t> de vacantes</a:t>
                      </a:r>
                      <a:r>
                        <a:rPr lang="es-CO" sz="1300" b="0" u="none" strike="noStrike" dirty="0" smtClean="0">
                          <a:effectLst/>
                        </a:rPr>
                        <a:t> por </a:t>
                      </a:r>
                      <a:r>
                        <a:rPr lang="es-CO" sz="1300" b="0" u="none" strike="noStrike" dirty="0">
                          <a:effectLst/>
                        </a:rPr>
                        <a:t>la entidad territorial. </a:t>
                      </a:r>
                      <a:endParaRPr lang="es-CO" sz="1300" b="0" u="none" strike="noStrike" dirty="0" smtClean="0">
                        <a:effectLst/>
                      </a:endParaRPr>
                    </a:p>
                  </a:txBody>
                  <a:tcPr marL="8028" marR="8028" marT="8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273361"/>
              </p:ext>
            </p:extLst>
          </p:nvPr>
        </p:nvGraphicFramePr>
        <p:xfrm>
          <a:off x="107503" y="1340768"/>
          <a:ext cx="8928993" cy="3752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9619"/>
                <a:gridCol w="1516646"/>
                <a:gridCol w="3312368"/>
                <a:gridCol w="3240360"/>
              </a:tblGrid>
              <a:tr h="36004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200" b="1" u="none" strike="noStrik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MES</a:t>
                      </a:r>
                      <a:r>
                        <a:rPr lang="es-CO" sz="1200" b="1" u="none" strike="noStrike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DE TRABAJO</a:t>
                      </a:r>
                      <a:endParaRPr lang="es-CO" sz="1200" b="1" u="none" strike="noStrike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TEMAS</a:t>
                      </a:r>
                      <a:endParaRPr lang="es-CO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CONCLUSIONES RELATORIA MEN</a:t>
                      </a:r>
                      <a:endParaRPr lang="es-CO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EXPOSICIÓN MOTIVOS</a:t>
                      </a:r>
                      <a:endParaRPr lang="es-CO" sz="12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6 Cerrar llave"/>
          <p:cNvSpPr/>
          <p:nvPr/>
        </p:nvSpPr>
        <p:spPr>
          <a:xfrm rot="5400000">
            <a:off x="4319970" y="1620017"/>
            <a:ext cx="504055" cy="9144000"/>
          </a:xfrm>
          <a:prstGeom prst="rightBrace">
            <a:avLst>
              <a:gd name="adj1" fmla="val 83296"/>
              <a:gd name="adj2" fmla="val 50759"/>
            </a:avLst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009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Título"/>
          <p:cNvSpPr txBox="1">
            <a:spLocks/>
          </p:cNvSpPr>
          <p:nvPr/>
        </p:nvSpPr>
        <p:spPr>
          <a:xfrm>
            <a:off x="5148064" y="404714"/>
            <a:ext cx="4143990" cy="5715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CO" sz="2800" dirty="0" smtClean="0">
                <a:solidFill>
                  <a:srgbClr val="800000"/>
                </a:solidFill>
              </a:rPr>
              <a:t>Temáticas - Normatividad</a:t>
            </a:r>
            <a:endParaRPr lang="es-CO" sz="2800" dirty="0">
              <a:solidFill>
                <a:srgbClr val="80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7503" y="6444044"/>
            <a:ext cx="8784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800" dirty="0" smtClean="0">
                <a:solidFill>
                  <a:schemeClr val="bg1"/>
                </a:solidFill>
              </a:rPr>
              <a:t>Proyección Normativa:       Trabajo cooperativo MEN – Grupo Focal - ASONEN </a:t>
            </a:r>
            <a:endParaRPr lang="es-CO" sz="1800" dirty="0">
              <a:solidFill>
                <a:schemeClr val="bg1"/>
              </a:solidFill>
            </a:endParaRPr>
          </a:p>
        </p:txBody>
      </p:sp>
      <p:sp>
        <p:nvSpPr>
          <p:cNvPr id="7" name="6 Cerrar llave"/>
          <p:cNvSpPr/>
          <p:nvPr/>
        </p:nvSpPr>
        <p:spPr>
          <a:xfrm rot="5400000">
            <a:off x="4391980" y="1664807"/>
            <a:ext cx="504055" cy="8496944"/>
          </a:xfrm>
          <a:prstGeom prst="rightBrace">
            <a:avLst>
              <a:gd name="adj1" fmla="val 83296"/>
              <a:gd name="adj2" fmla="val 50759"/>
            </a:avLst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54204"/>
              </p:ext>
            </p:extLst>
          </p:nvPr>
        </p:nvGraphicFramePr>
        <p:xfrm>
          <a:off x="539550" y="1772816"/>
          <a:ext cx="8208913" cy="8629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105"/>
                <a:gridCol w="1872208"/>
                <a:gridCol w="2520280"/>
                <a:gridCol w="2880320"/>
              </a:tblGrid>
              <a:tr h="574934">
                <a:tc>
                  <a:txBody>
                    <a:bodyPr/>
                    <a:lstStyle/>
                    <a:p>
                      <a:pPr algn="ctr" fontAlgn="b"/>
                      <a:endParaRPr lang="es-CO" sz="1400" b="1" i="0" u="none" strike="noStrike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s-CO" sz="14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MESA DE TABAJO</a:t>
                      </a:r>
                    </a:p>
                    <a:p>
                      <a:pPr algn="ctr" fontAlgn="b"/>
                      <a:endParaRPr lang="es-CO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TEMAS</a:t>
                      </a:r>
                      <a:endParaRPr lang="es-CO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CONCLUSIONES RELATORIA MEN</a:t>
                      </a:r>
                      <a:endParaRPr lang="es-CO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EXPOSICIÓN MOTIVOS</a:t>
                      </a:r>
                      <a:endParaRPr lang="es-CO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233812"/>
              </p:ext>
            </p:extLst>
          </p:nvPr>
        </p:nvGraphicFramePr>
        <p:xfrm>
          <a:off x="539551" y="2636912"/>
          <a:ext cx="8208912" cy="28083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103"/>
                <a:gridCol w="1872208"/>
                <a:gridCol w="2520280"/>
                <a:gridCol w="2880321"/>
              </a:tblGrid>
              <a:tr h="280831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u="none" strike="noStrike" dirty="0" smtClean="0">
                          <a:effectLst/>
                          <a:latin typeface="+mn-lt"/>
                        </a:rPr>
                        <a:t>No.</a:t>
                      </a:r>
                      <a:r>
                        <a:rPr lang="es-CO" sz="1400" b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s-CO" sz="1400" b="0" u="none" strike="noStrike" dirty="0" smtClean="0">
                          <a:effectLst/>
                          <a:latin typeface="+mn-lt"/>
                        </a:rPr>
                        <a:t>4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u="none" strike="noStrike" dirty="0">
                          <a:effectLst/>
                          <a:latin typeface="+mn-lt"/>
                        </a:rPr>
                        <a:t>PFC grupos étnicos / Atención </a:t>
                      </a:r>
                      <a:r>
                        <a:rPr lang="es-CO" sz="1400" b="0" u="none" strike="noStrike" dirty="0" err="1">
                          <a:effectLst/>
                          <a:latin typeface="+mn-lt"/>
                        </a:rPr>
                        <a:t>Etnoeducativa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 fontAlgn="ctr">
                        <a:buFont typeface="Arial" panose="020B0604020202020204" pitchFamily="34" charset="0"/>
                        <a:buChar char="•"/>
                      </a:pPr>
                      <a:r>
                        <a:rPr lang="es-CO" sz="1400" b="0" u="none" strike="noStrike" dirty="0" smtClean="0">
                          <a:effectLst/>
                          <a:latin typeface="+mn-lt"/>
                        </a:rPr>
                        <a:t>Reglamentar </a:t>
                      </a:r>
                      <a:r>
                        <a:rPr lang="es-CO" sz="1400" b="0" u="none" strike="noStrike" dirty="0">
                          <a:effectLst/>
                          <a:latin typeface="+mn-lt"/>
                        </a:rPr>
                        <a:t>condiciones de formación de docentes </a:t>
                      </a:r>
                      <a:r>
                        <a:rPr lang="es-CO" sz="1400" b="0" u="none" strike="noStrike" dirty="0" err="1">
                          <a:effectLst/>
                          <a:latin typeface="+mn-lt"/>
                        </a:rPr>
                        <a:t>etnoeducadores</a:t>
                      </a:r>
                      <a:r>
                        <a:rPr lang="es-CO" sz="1400" b="0" u="none" strike="noStrike" dirty="0">
                          <a:effectLst/>
                          <a:latin typeface="+mn-lt"/>
                        </a:rPr>
                        <a:t> (nuevos o en servicio</a:t>
                      </a:r>
                      <a:r>
                        <a:rPr lang="es-CO" sz="1400" b="0" u="none" strike="noStrike" dirty="0" smtClean="0">
                          <a:effectLst/>
                          <a:latin typeface="+mn-lt"/>
                        </a:rPr>
                        <a:t>) por</a:t>
                      </a:r>
                      <a:r>
                        <a:rPr lang="es-CO" sz="1400" b="0" u="none" strike="noStrike" baseline="0" dirty="0" smtClean="0">
                          <a:effectLst/>
                          <a:latin typeface="+mn-lt"/>
                        </a:rPr>
                        <a:t> parte de las ENS</a:t>
                      </a:r>
                      <a:r>
                        <a:rPr lang="es-CO" sz="1400" b="0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 fontAlgn="ctr">
                        <a:buFont typeface="Arial" panose="020B0604020202020204" pitchFamily="34" charset="0"/>
                        <a:buChar char="•"/>
                      </a:pPr>
                      <a:r>
                        <a:rPr lang="es-CO" sz="1400" b="0" u="none" strike="noStrike" dirty="0" smtClean="0">
                          <a:effectLst/>
                          <a:latin typeface="+mn-lt"/>
                        </a:rPr>
                        <a:t>Se </a:t>
                      </a:r>
                      <a:r>
                        <a:rPr lang="es-CO" sz="1400" b="0" u="none" strike="noStrike" dirty="0">
                          <a:effectLst/>
                          <a:latin typeface="+mn-lt"/>
                        </a:rPr>
                        <a:t>requiere definir la participación de las ENS en la formación de </a:t>
                      </a:r>
                      <a:r>
                        <a:rPr lang="es-CO" sz="1400" b="0" u="none" strike="noStrike" dirty="0" err="1">
                          <a:effectLst/>
                          <a:latin typeface="+mn-lt"/>
                        </a:rPr>
                        <a:t>etnoeducadores</a:t>
                      </a:r>
                      <a:r>
                        <a:rPr lang="es-CO" sz="1400" b="0" u="none" strike="noStrike" dirty="0">
                          <a:effectLst/>
                          <a:latin typeface="+mn-lt"/>
                        </a:rPr>
                        <a:t> en aquellas regiones donde la población mayoritaria </a:t>
                      </a:r>
                      <a:r>
                        <a:rPr lang="es-CO" sz="1400" b="0" u="none" strike="noStrike" dirty="0" smtClean="0">
                          <a:effectLst/>
                          <a:latin typeface="+mn-lt"/>
                        </a:rPr>
                        <a:t>tiene </a:t>
                      </a:r>
                      <a:r>
                        <a:rPr lang="es-CO" sz="1400" b="0" u="none" strike="noStrike" dirty="0">
                          <a:effectLst/>
                          <a:latin typeface="+mn-lt"/>
                        </a:rPr>
                        <a:t>una condición </a:t>
                      </a:r>
                      <a:r>
                        <a:rPr lang="es-CO" sz="1400" b="0" u="none" strike="noStrike" dirty="0" smtClean="0">
                          <a:effectLst/>
                          <a:latin typeface="+mn-lt"/>
                        </a:rPr>
                        <a:t>étnica </a:t>
                      </a:r>
                      <a:r>
                        <a:rPr lang="es-CO" sz="1400" b="0" u="none" strike="noStrike" dirty="0">
                          <a:effectLst/>
                          <a:latin typeface="+mn-lt"/>
                        </a:rPr>
                        <a:t>diferenciada.  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738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F633887F102C643A1C1EC6573341BEB" ma:contentTypeVersion="0" ma:contentTypeDescription="Crear nuevo documento." ma:contentTypeScope="" ma:versionID="728de8a5e371a84624f93a462b5c8aa9">
  <xsd:schema xmlns:xsd="http://www.w3.org/2001/XMLSchema" xmlns:p="http://schemas.microsoft.com/office/2006/metadata/properties" targetNamespace="http://schemas.microsoft.com/office/2006/metadata/properties" ma:root="true" ma:fieldsID="27f9851a2d8c981023976182fd07483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 ma:readOnly="true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4CB017B8-7DD3-4A09-9AAF-9BF331754E7A}">
  <ds:schemaRefs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45FB696-2A74-4195-BFA0-0FD4994C9277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3EC003F9-0E03-466B-AC3F-DA2B841072C2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4A2D12A-1CB4-47E8-BAF5-4834DA9426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Comité Directivo (5)</Template>
  <TotalTime>13141</TotalTime>
  <Words>1538</Words>
  <Application>Microsoft Office PowerPoint</Application>
  <PresentationFormat>Presentación en pantalla (4:3)</PresentationFormat>
  <Paragraphs>170</Paragraphs>
  <Slides>13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5" baseType="lpstr">
      <vt:lpstr>1_Diseño personalizado</vt:lpstr>
      <vt:lpstr>Diseño personalizado</vt:lpstr>
      <vt:lpstr>Presentación de PowerPoint</vt:lpstr>
      <vt:lpstr>Presentación de PowerPoint</vt:lpstr>
      <vt:lpstr>Ruta reglamentación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Dinámica Grupal MEN - ENS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Maritza</cp:lastModifiedBy>
  <cp:revision>589</cp:revision>
  <cp:lastPrinted>2015-01-26T19:52:13Z</cp:lastPrinted>
  <dcterms:created xsi:type="dcterms:W3CDTF">2015-03-01T22:13:37Z</dcterms:created>
  <dcterms:modified xsi:type="dcterms:W3CDTF">2015-11-14T05:47:38Z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Documento</vt:lpwstr>
  </property>
</Properties>
</file>