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64" r:id="rId5"/>
    <p:sldId id="265" r:id="rId6"/>
    <p:sldId id="273" r:id="rId7"/>
    <p:sldId id="296" r:id="rId8"/>
    <p:sldId id="297" r:id="rId9"/>
    <p:sldId id="298" r:id="rId10"/>
    <p:sldId id="267" r:id="rId11"/>
    <p:sldId id="299" r:id="rId12"/>
    <p:sldId id="301" r:id="rId13"/>
    <p:sldId id="268" r:id="rId14"/>
    <p:sldId id="302" r:id="rId15"/>
    <p:sldId id="303" r:id="rId16"/>
    <p:sldId id="269" r:id="rId17"/>
    <p:sldId id="287" r:id="rId18"/>
    <p:sldId id="288" r:id="rId19"/>
    <p:sldId id="289" r:id="rId20"/>
    <p:sldId id="290" r:id="rId21"/>
    <p:sldId id="307" r:id="rId22"/>
    <p:sldId id="308" r:id="rId23"/>
    <p:sldId id="276" r:id="rId24"/>
    <p:sldId id="309" r:id="rId25"/>
    <p:sldId id="277" r:id="rId26"/>
    <p:sldId id="310" r:id="rId27"/>
    <p:sldId id="312" r:id="rId28"/>
    <p:sldId id="313" r:id="rId29"/>
    <p:sldId id="317" r:id="rId30"/>
    <p:sldId id="314" r:id="rId31"/>
    <p:sldId id="316" r:id="rId32"/>
    <p:sldId id="322" r:id="rId33"/>
    <p:sldId id="323" r:id="rId34"/>
    <p:sldId id="319" r:id="rId35"/>
    <p:sldId id="320" r:id="rId36"/>
    <p:sldId id="321" r:id="rId37"/>
    <p:sldId id="318" r:id="rId38"/>
    <p:sldId id="324" r:id="rId39"/>
    <p:sldId id="325" r:id="rId40"/>
    <p:sldId id="326" r:id="rId41"/>
    <p:sldId id="334" r:id="rId42"/>
    <p:sldId id="342" r:id="rId43"/>
    <p:sldId id="343" r:id="rId44"/>
    <p:sldId id="344" r:id="rId45"/>
    <p:sldId id="345" r:id="rId46"/>
    <p:sldId id="341" r:id="rId47"/>
    <p:sldId id="335" r:id="rId48"/>
    <p:sldId id="336" r:id="rId49"/>
    <p:sldId id="337" r:id="rId50"/>
    <p:sldId id="338" r:id="rId51"/>
    <p:sldId id="339" r:id="rId52"/>
    <p:sldId id="340" r:id="rId5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106512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249784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311477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231486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135449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420787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63318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295463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284947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25641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B2AFF-25B8-4CA1-96AC-28D7E75F67E2}" type="datetimeFigureOut">
              <a:rPr lang="es-CO" smtClean="0"/>
              <a:t>02/06/2015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E3C90F0-FDB2-4122-A3B9-4B2F0DBA54A5}" type="slidenum">
              <a:rPr lang="es-CO" smtClean="0"/>
              <a:t>‹Nº›</a:t>
            </a:fld>
            <a:endParaRPr lang="es-CO"/>
          </a:p>
        </p:txBody>
      </p:sp>
    </p:spTree>
    <p:extLst>
      <p:ext uri="{BB962C8B-B14F-4D97-AF65-F5344CB8AC3E}">
        <p14:creationId xmlns:p14="http://schemas.microsoft.com/office/powerpoint/2010/main" val="410932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B2AFF-25B8-4CA1-96AC-28D7E75F67E2}" type="datetimeFigureOut">
              <a:rPr lang="es-CO" smtClean="0"/>
              <a:t>02/06/2015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C90F0-FDB2-4122-A3B9-4B2F0DBA54A5}" type="slidenum">
              <a:rPr lang="es-CO" smtClean="0"/>
              <a:t>‹Nº›</a:t>
            </a:fld>
            <a:endParaRPr lang="es-CO"/>
          </a:p>
        </p:txBody>
      </p:sp>
    </p:spTree>
    <p:extLst>
      <p:ext uri="{BB962C8B-B14F-4D97-AF65-F5344CB8AC3E}">
        <p14:creationId xmlns:p14="http://schemas.microsoft.com/office/powerpoint/2010/main" val="1564735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lstStyle/>
          <a:p>
            <a:r>
              <a:rPr lang="es-CO" dirty="0" smtClean="0"/>
              <a:t>REUNIÓN DE ÁREA</a:t>
            </a:r>
            <a:br>
              <a:rPr lang="es-CO" dirty="0" smtClean="0"/>
            </a:br>
            <a:endParaRPr lang="es-CO" dirty="0"/>
          </a:p>
        </p:txBody>
      </p:sp>
      <p:sp>
        <p:nvSpPr>
          <p:cNvPr id="3" name="2 Subtítulo"/>
          <p:cNvSpPr>
            <a:spLocks noGrp="1"/>
          </p:cNvSpPr>
          <p:nvPr>
            <p:ph type="subTitle" idx="1"/>
          </p:nvPr>
        </p:nvSpPr>
        <p:spPr>
          <a:xfrm>
            <a:off x="1371600" y="3886200"/>
            <a:ext cx="6400800" cy="1559024"/>
          </a:xfrm>
        </p:spPr>
        <p:txBody>
          <a:bodyPr>
            <a:normAutofit fontScale="85000" lnSpcReduction="20000"/>
          </a:bodyPr>
          <a:lstStyle/>
          <a:p>
            <a:r>
              <a:rPr lang="es-CO" b="1" dirty="0" smtClean="0">
                <a:solidFill>
                  <a:schemeClr val="tx1"/>
                </a:solidFill>
              </a:rPr>
              <a:t>INVITACIÓN EQUIPO DE INTERDISCIPLINARIEDAD PARA RETROALIMENTACIÓN PLAN DE AREA 2015</a:t>
            </a:r>
          </a:p>
          <a:p>
            <a:r>
              <a:rPr lang="es-CO" b="1" dirty="0" smtClean="0">
                <a:solidFill>
                  <a:schemeClr val="tx1"/>
                </a:solidFill>
              </a:rPr>
              <a:t>SINCELEJO, JUNIO 3 DE 2015</a:t>
            </a:r>
            <a:endParaRPr lang="es-CO"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196752"/>
            <a:ext cx="2057961" cy="2024876"/>
          </a:xfrm>
          <a:prstGeom prst="rect">
            <a:avLst/>
          </a:prstGeom>
          <a:noFill/>
        </p:spPr>
      </p:pic>
    </p:spTree>
    <p:extLst>
      <p:ext uri="{BB962C8B-B14F-4D97-AF65-F5344CB8AC3E}">
        <p14:creationId xmlns:p14="http://schemas.microsoft.com/office/powerpoint/2010/main" val="176520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1678065"/>
              </p:ext>
            </p:extLst>
          </p:nvPr>
        </p:nvGraphicFramePr>
        <p:xfrm>
          <a:off x="179512" y="202420"/>
          <a:ext cx="8784976" cy="6466940"/>
        </p:xfrm>
        <a:graphic>
          <a:graphicData uri="http://schemas.openxmlformats.org/drawingml/2006/table">
            <a:tbl>
              <a:tblPr firstRow="1" bandRow="1">
                <a:tableStyleId>{93296810-A885-4BE3-A3E7-6D5BEEA58F35}</a:tableStyleId>
              </a:tblPr>
              <a:tblGrid>
                <a:gridCol w="1550290"/>
                <a:gridCol w="1993230"/>
                <a:gridCol w="5241456"/>
              </a:tblGrid>
              <a:tr h="769874">
                <a:tc>
                  <a:txBody>
                    <a:bodyPr/>
                    <a:lstStyle/>
                    <a:p>
                      <a:pPr algn="ctr"/>
                      <a:r>
                        <a:rPr lang="es-CO" sz="1200" b="1" dirty="0" smtClean="0">
                          <a:solidFill>
                            <a:schemeClr val="tx1"/>
                          </a:solidFill>
                        </a:rPr>
                        <a:t>COMPETENCIAS ICFES - COLOMBIA</a:t>
                      </a:r>
                      <a:endParaRPr lang="es-CO" sz="1200" b="1" dirty="0">
                        <a:solidFill>
                          <a:schemeClr val="tx1"/>
                        </a:solidFill>
                      </a:endParaRPr>
                    </a:p>
                  </a:txBody>
                  <a:tcPr/>
                </a:tc>
                <a:tc>
                  <a:txBody>
                    <a:bodyPr/>
                    <a:lstStyle/>
                    <a:p>
                      <a:pPr algn="ctr"/>
                      <a:r>
                        <a:rPr lang="es-CO" sz="1200" b="1" dirty="0" smtClean="0">
                          <a:solidFill>
                            <a:schemeClr val="tx1"/>
                          </a:solidFill>
                        </a:rPr>
                        <a:t>DESCRIPCIÓN</a:t>
                      </a:r>
                      <a:endParaRPr lang="es-CO" sz="1200" b="1" dirty="0">
                        <a:solidFill>
                          <a:schemeClr val="tx1"/>
                        </a:solidFill>
                      </a:endParaRPr>
                    </a:p>
                  </a:txBody>
                  <a:tcPr/>
                </a:tc>
                <a:tc>
                  <a:txBody>
                    <a:bodyPr/>
                    <a:lstStyle/>
                    <a:p>
                      <a:endParaRPr lang="es-CO" dirty="0"/>
                    </a:p>
                  </a:txBody>
                  <a:tcPr/>
                </a:tc>
              </a:tr>
              <a:tr h="5697066">
                <a:tc>
                  <a:txBody>
                    <a:bodyPr/>
                    <a:lstStyle/>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r>
                        <a:rPr lang="es-CO" sz="1200" b="1" i="0" kern="1200" dirty="0" smtClean="0">
                          <a:solidFill>
                            <a:schemeClr val="dk1"/>
                          </a:solidFill>
                          <a:effectLst/>
                          <a:latin typeface="+mn-lt"/>
                          <a:ea typeface="+mn-ea"/>
                          <a:cs typeface="+mn-cs"/>
                        </a:rPr>
                        <a:t>Explicación </a:t>
                      </a:r>
                      <a:r>
                        <a:rPr lang="es-CO" sz="1200" b="1" i="0" kern="1200" dirty="0" smtClean="0">
                          <a:solidFill>
                            <a:schemeClr val="dk1"/>
                          </a:solidFill>
                          <a:effectLst/>
                          <a:latin typeface="+mn-lt"/>
                          <a:ea typeface="+mn-ea"/>
                          <a:cs typeface="+mn-cs"/>
                        </a:rPr>
                        <a:t>de</a:t>
                      </a:r>
                      <a:r>
                        <a:rPr lang="es-CO" sz="1200" b="1" i="0" kern="1200" baseline="0" dirty="0" smtClean="0">
                          <a:solidFill>
                            <a:schemeClr val="dk1"/>
                          </a:solidFill>
                          <a:effectLst/>
                          <a:latin typeface="+mn-lt"/>
                          <a:ea typeface="+mn-ea"/>
                          <a:cs typeface="+mn-cs"/>
                        </a:rPr>
                        <a:t> </a:t>
                      </a:r>
                      <a:r>
                        <a:rPr lang="es-CO" sz="1200" b="1" i="0" kern="1200" dirty="0" smtClean="0">
                          <a:solidFill>
                            <a:schemeClr val="dk1"/>
                          </a:solidFill>
                          <a:effectLst/>
                          <a:latin typeface="+mn-lt"/>
                          <a:ea typeface="+mn-ea"/>
                          <a:cs typeface="+mn-cs"/>
                        </a:rPr>
                        <a:t>fenómenos</a:t>
                      </a:r>
                      <a:endParaRPr lang="es-CO" sz="1200" dirty="0"/>
                    </a:p>
                  </a:txBody>
                  <a:tcPr/>
                </a:tc>
                <a:tc>
                  <a:txBody>
                    <a:bodyPr/>
                    <a:lstStyle/>
                    <a:p>
                      <a:pPr algn="just"/>
                      <a:r>
                        <a:rPr lang="es-CO" sz="1200" b="1" i="0" kern="1200" dirty="0" smtClean="0">
                          <a:solidFill>
                            <a:schemeClr val="tx1"/>
                          </a:solidFill>
                          <a:effectLst/>
                          <a:latin typeface="+mn-lt"/>
                          <a:ea typeface="+mn-ea"/>
                          <a:cs typeface="+mn-cs"/>
                        </a:rPr>
                        <a:t>Se relaciona con la capacidad para construir explicaciones, así como para comprender</a:t>
                      </a:r>
                      <a:r>
                        <a:rPr lang="es-CO" sz="1200" b="1" dirty="0" smtClean="0">
                          <a:solidFill>
                            <a:schemeClr val="tx1"/>
                          </a:solidFill>
                        </a:rPr>
                        <a:t/>
                      </a:r>
                      <a:br>
                        <a:rPr lang="es-CO" sz="1200" b="1" dirty="0" smtClean="0">
                          <a:solidFill>
                            <a:schemeClr val="tx1"/>
                          </a:solidFill>
                        </a:rPr>
                      </a:br>
                      <a:r>
                        <a:rPr lang="es-CO" sz="1200" b="1" i="0" kern="1200" dirty="0" smtClean="0">
                          <a:solidFill>
                            <a:schemeClr val="tx1"/>
                          </a:solidFill>
                          <a:effectLst/>
                          <a:latin typeface="+mn-lt"/>
                          <a:ea typeface="+mn-ea"/>
                          <a:cs typeface="+mn-cs"/>
                        </a:rPr>
                        <a:t>argumentos y modelos que den razón de los fenómenos. Esta competencia conlleva una actitud</a:t>
                      </a:r>
                      <a:r>
                        <a:rPr lang="es-CO" sz="1200" b="1" i="0" kern="1200" baseline="0" dirty="0" smtClean="0">
                          <a:solidFill>
                            <a:schemeClr val="tx1"/>
                          </a:solidFill>
                          <a:effectLst/>
                          <a:latin typeface="+mn-lt"/>
                          <a:ea typeface="+mn-ea"/>
                          <a:cs typeface="+mn-cs"/>
                        </a:rPr>
                        <a:t> </a:t>
                      </a:r>
                      <a:r>
                        <a:rPr lang="es-CO" sz="1200" b="1" i="0" kern="1200" dirty="0" smtClean="0">
                          <a:solidFill>
                            <a:schemeClr val="tx1"/>
                          </a:solidFill>
                          <a:effectLst/>
                          <a:latin typeface="+mn-lt"/>
                          <a:ea typeface="+mn-ea"/>
                          <a:cs typeface="+mn-cs"/>
                        </a:rPr>
                        <a:t>crítica y analítica en el estudiante que le permite establecer la validez o coherencia de una</a:t>
                      </a:r>
                      <a:r>
                        <a:rPr lang="es-CO" sz="1200" b="1" dirty="0" smtClean="0">
                          <a:solidFill>
                            <a:schemeClr val="tx1"/>
                          </a:solidFill>
                        </a:rPr>
                        <a:t/>
                      </a:r>
                      <a:br>
                        <a:rPr lang="es-CO" sz="1200" b="1" dirty="0" smtClean="0">
                          <a:solidFill>
                            <a:schemeClr val="tx1"/>
                          </a:solidFill>
                        </a:rPr>
                      </a:br>
                      <a:r>
                        <a:rPr lang="es-CO" sz="1200" b="1" i="0" kern="1200" dirty="0" smtClean="0">
                          <a:solidFill>
                            <a:schemeClr val="tx1"/>
                          </a:solidFill>
                          <a:effectLst/>
                          <a:latin typeface="+mn-lt"/>
                          <a:ea typeface="+mn-ea"/>
                          <a:cs typeface="+mn-cs"/>
                        </a:rPr>
                        <a:t>afirmación. Es posible explicar un mismo hecho utilizando representaciones conceptuales pertinentes de diferente grado de complejidad.</a:t>
                      </a:r>
                      <a:endParaRPr lang="es-CO" sz="1200" b="1" dirty="0">
                        <a:solidFill>
                          <a:schemeClr val="tx1"/>
                        </a:solidFill>
                      </a:endParaRPr>
                    </a:p>
                  </a:txBody>
                  <a:tcPr/>
                </a:tc>
                <a:tc>
                  <a:txBody>
                    <a:bodyPr/>
                    <a:lstStyle/>
                    <a:p>
                      <a:endParaRPr lang="es-CO" dirty="0"/>
                    </a:p>
                  </a:txBody>
                  <a:tcPr/>
                </a:tc>
              </a:tr>
            </a:tbl>
          </a:graphicData>
        </a:graphic>
      </p:graphicFrame>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32953"/>
            <a:ext cx="525658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905951"/>
            <a:ext cx="52565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413" y="5589240"/>
            <a:ext cx="5256584" cy="104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1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40959"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92" y="2780928"/>
            <a:ext cx="849694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948264" y="3356992"/>
            <a:ext cx="1584176" cy="369332"/>
          </a:xfrm>
          <a:prstGeom prst="rect">
            <a:avLst/>
          </a:prstGeom>
          <a:solidFill>
            <a:schemeClr val="bg1"/>
          </a:solidFill>
        </p:spPr>
        <p:txBody>
          <a:bodyPr wrap="square" rtlCol="0">
            <a:spAutoFit/>
          </a:bodyPr>
          <a:lstStyle/>
          <a:p>
            <a:endParaRPr lang="es-CO"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77072"/>
            <a:ext cx="83141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67544" y="4005064"/>
            <a:ext cx="6768752" cy="369332"/>
          </a:xfrm>
          <a:prstGeom prst="rect">
            <a:avLst/>
          </a:prstGeom>
          <a:solidFill>
            <a:schemeClr val="bg1"/>
          </a:solidFill>
        </p:spPr>
        <p:txBody>
          <a:bodyPr wrap="square" rtlCol="0">
            <a:spAutoFit/>
          </a:bodyPr>
          <a:lstStyle/>
          <a:p>
            <a:endParaRPr lang="es-CO" dirty="0"/>
          </a:p>
        </p:txBody>
      </p:sp>
    </p:spTree>
    <p:extLst>
      <p:ext uri="{BB962C8B-B14F-4D97-AF65-F5344CB8AC3E}">
        <p14:creationId xmlns:p14="http://schemas.microsoft.com/office/powerpoint/2010/main" val="229031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64096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3663"/>
            <a:ext cx="8496944" cy="295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19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80476112"/>
              </p:ext>
            </p:extLst>
          </p:nvPr>
        </p:nvGraphicFramePr>
        <p:xfrm>
          <a:off x="179512" y="260648"/>
          <a:ext cx="8856985" cy="6336704"/>
        </p:xfrm>
        <a:graphic>
          <a:graphicData uri="http://schemas.openxmlformats.org/drawingml/2006/table">
            <a:tbl>
              <a:tblPr firstRow="1" bandRow="1">
                <a:tableStyleId>{93296810-A885-4BE3-A3E7-6D5BEEA58F35}</a:tableStyleId>
              </a:tblPr>
              <a:tblGrid>
                <a:gridCol w="1265284"/>
                <a:gridCol w="3125995"/>
                <a:gridCol w="4465706"/>
              </a:tblGrid>
              <a:tr h="924103">
                <a:tc>
                  <a:txBody>
                    <a:bodyPr/>
                    <a:lstStyle/>
                    <a:p>
                      <a:pPr algn="ctr"/>
                      <a:r>
                        <a:rPr lang="es-CO" sz="1200" b="1" dirty="0" smtClean="0">
                          <a:solidFill>
                            <a:schemeClr val="tx1"/>
                          </a:solidFill>
                        </a:rPr>
                        <a:t>COMPETENCIAS ICFES - COLOMBIA</a:t>
                      </a:r>
                      <a:endParaRPr lang="es-CO" sz="1200" b="1" dirty="0">
                        <a:solidFill>
                          <a:schemeClr val="tx1"/>
                        </a:solidFill>
                      </a:endParaRPr>
                    </a:p>
                  </a:txBody>
                  <a:tcPr/>
                </a:tc>
                <a:tc>
                  <a:txBody>
                    <a:bodyPr/>
                    <a:lstStyle/>
                    <a:p>
                      <a:pPr algn="ctr"/>
                      <a:r>
                        <a:rPr lang="es-CO" sz="1200" b="1" dirty="0" smtClean="0">
                          <a:solidFill>
                            <a:schemeClr val="tx1"/>
                          </a:solidFill>
                        </a:rPr>
                        <a:t>DESCRIPCIÓN</a:t>
                      </a:r>
                      <a:endParaRPr lang="es-CO" sz="1200" b="1" dirty="0">
                        <a:solidFill>
                          <a:schemeClr val="tx1"/>
                        </a:solidFill>
                      </a:endParaRPr>
                    </a:p>
                  </a:txBody>
                  <a:tcPr/>
                </a:tc>
                <a:tc>
                  <a:txBody>
                    <a:bodyPr/>
                    <a:lstStyle/>
                    <a:p>
                      <a:endParaRPr lang="es-CO" sz="1200" dirty="0"/>
                    </a:p>
                  </a:txBody>
                  <a:tcPr/>
                </a:tc>
              </a:tr>
              <a:tr h="5412601">
                <a:tc>
                  <a:txBody>
                    <a:bodyPr/>
                    <a:lstStyle/>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endParaRPr lang="es-CO" sz="1200" b="1" i="0" kern="1200" dirty="0" smtClean="0">
                        <a:solidFill>
                          <a:schemeClr val="dk1"/>
                        </a:solidFill>
                        <a:effectLst/>
                        <a:latin typeface="+mn-lt"/>
                        <a:ea typeface="+mn-ea"/>
                        <a:cs typeface="+mn-cs"/>
                      </a:endParaRPr>
                    </a:p>
                    <a:p>
                      <a:pPr algn="ctr"/>
                      <a:r>
                        <a:rPr lang="es-CO" sz="1200" b="1" i="0" kern="1200" dirty="0" smtClean="0">
                          <a:solidFill>
                            <a:schemeClr val="dk1"/>
                          </a:solidFill>
                          <a:effectLst/>
                          <a:latin typeface="+mn-lt"/>
                          <a:ea typeface="+mn-ea"/>
                          <a:cs typeface="+mn-cs"/>
                        </a:rPr>
                        <a:t>Indagación</a:t>
                      </a:r>
                      <a:endParaRPr lang="es-CO" sz="1200" dirty="0"/>
                    </a:p>
                  </a:txBody>
                  <a:tcPr/>
                </a:tc>
                <a:tc>
                  <a:txBody>
                    <a:bodyPr/>
                    <a:lstStyle/>
                    <a:p>
                      <a:pPr algn="just"/>
                      <a:r>
                        <a:rPr lang="es-CO" sz="1200" b="1" i="0" kern="1200" dirty="0" smtClean="0">
                          <a:solidFill>
                            <a:schemeClr val="dk1"/>
                          </a:solidFill>
                          <a:effectLst/>
                          <a:latin typeface="+mn-lt"/>
                          <a:ea typeface="+mn-ea"/>
                          <a:cs typeface="+mn-cs"/>
                        </a:rPr>
                        <a:t>Se refiere a la capacidad para plantear preguntas y procedimientos adecuados, así como para</a:t>
                      </a:r>
                      <a:r>
                        <a:rPr lang="es-CO" sz="1200" b="1" dirty="0" smtClean="0"/>
                        <a:t/>
                      </a:r>
                      <a:br>
                        <a:rPr lang="es-CO" sz="1200" b="1" dirty="0" smtClean="0"/>
                      </a:br>
                      <a:r>
                        <a:rPr lang="es-CO" sz="1200" b="1" i="0" kern="1200" dirty="0" smtClean="0">
                          <a:solidFill>
                            <a:schemeClr val="dk1"/>
                          </a:solidFill>
                          <a:effectLst/>
                          <a:latin typeface="+mn-lt"/>
                          <a:ea typeface="+mn-ea"/>
                          <a:cs typeface="+mn-cs"/>
                        </a:rPr>
                        <a:t>buscar, seleccionar, organizar e interpretar información relevante para dar respuesta a esos</a:t>
                      </a:r>
                      <a:r>
                        <a:rPr lang="es-CO" sz="1200" b="1" i="0" kern="1200" baseline="0" dirty="0" smtClean="0">
                          <a:solidFill>
                            <a:schemeClr val="dk1"/>
                          </a:solidFill>
                          <a:effectLst/>
                          <a:latin typeface="+mn-lt"/>
                          <a:ea typeface="+mn-ea"/>
                          <a:cs typeface="+mn-cs"/>
                        </a:rPr>
                        <a:t> </a:t>
                      </a:r>
                      <a:r>
                        <a:rPr lang="es-CO" sz="1200" b="1" i="0" kern="1200" dirty="0" smtClean="0">
                          <a:solidFill>
                            <a:schemeClr val="dk1"/>
                          </a:solidFill>
                          <a:effectLst/>
                          <a:latin typeface="+mn-lt"/>
                          <a:ea typeface="+mn-ea"/>
                          <a:cs typeface="+mn-cs"/>
                        </a:rPr>
                        <a:t>interrogantes.</a:t>
                      </a:r>
                      <a:r>
                        <a:rPr lang="es-CO" sz="1200" b="1" dirty="0" smtClean="0"/>
                        <a:t/>
                      </a:r>
                      <a:br>
                        <a:rPr lang="es-CO" sz="1200" b="1" dirty="0" smtClean="0"/>
                      </a:br>
                      <a:r>
                        <a:rPr lang="es-CO" sz="1200" b="1" i="0" kern="1200" dirty="0" smtClean="0">
                          <a:solidFill>
                            <a:schemeClr val="dk1"/>
                          </a:solidFill>
                          <a:effectLst/>
                          <a:latin typeface="+mn-lt"/>
                          <a:ea typeface="+mn-ea"/>
                          <a:cs typeface="+mn-cs"/>
                        </a:rPr>
                        <a:t>El proceso de indagación en ciencias implica, entre otras cosas, observar detenidamente</a:t>
                      </a:r>
                      <a:r>
                        <a:rPr lang="es-CO" sz="1200" b="1" dirty="0" smtClean="0"/>
                        <a:t/>
                      </a:r>
                      <a:br>
                        <a:rPr lang="es-CO" sz="1200" b="1" dirty="0" smtClean="0"/>
                      </a:br>
                      <a:r>
                        <a:rPr lang="es-CO" sz="1200" b="1" i="0" kern="1200" dirty="0" smtClean="0">
                          <a:solidFill>
                            <a:schemeClr val="dk1"/>
                          </a:solidFill>
                          <a:effectLst/>
                          <a:latin typeface="+mn-lt"/>
                          <a:ea typeface="+mn-ea"/>
                          <a:cs typeface="+mn-cs"/>
                        </a:rPr>
                        <a:t>la situación, plantear preguntas, buscar relaciones de causa-efecto, recurrir a libros u otras</a:t>
                      </a:r>
                      <a:r>
                        <a:rPr lang="es-CO" sz="1200" b="1" dirty="0" smtClean="0"/>
                        <a:t/>
                      </a:r>
                      <a:br>
                        <a:rPr lang="es-CO" sz="1200" b="1" dirty="0" smtClean="0"/>
                      </a:br>
                      <a:r>
                        <a:rPr lang="es-CO" sz="1200" b="1" i="0" kern="1200" dirty="0" smtClean="0">
                          <a:solidFill>
                            <a:schemeClr val="dk1"/>
                          </a:solidFill>
                          <a:effectLst/>
                          <a:latin typeface="+mn-lt"/>
                          <a:ea typeface="+mn-ea"/>
                          <a:cs typeface="+mn-cs"/>
                        </a:rPr>
                        <a:t>fuentes de información, hacer predicciones, plantear experimentos, identificar variables, realizar</a:t>
                      </a:r>
                      <a:r>
                        <a:rPr lang="es-CO" sz="1200" b="1" dirty="0" smtClean="0"/>
                        <a:t/>
                      </a:r>
                      <a:br>
                        <a:rPr lang="es-CO" sz="1200" b="1" dirty="0" smtClean="0"/>
                      </a:br>
                      <a:r>
                        <a:rPr lang="es-CO" sz="1200" b="1" i="0" kern="1200" dirty="0" smtClean="0">
                          <a:solidFill>
                            <a:schemeClr val="dk1"/>
                          </a:solidFill>
                          <a:effectLst/>
                          <a:latin typeface="+mn-lt"/>
                          <a:ea typeface="+mn-ea"/>
                          <a:cs typeface="+mn-cs"/>
                        </a:rPr>
                        <a:t>mediciones, además de organizar y analizar resultados. En el aula, no se trata de que el alumno</a:t>
                      </a:r>
                      <a:r>
                        <a:rPr lang="es-CO" sz="1200" b="1" i="0" kern="1200" baseline="0" dirty="0" smtClean="0">
                          <a:solidFill>
                            <a:schemeClr val="dk1"/>
                          </a:solidFill>
                          <a:effectLst/>
                          <a:latin typeface="+mn-lt"/>
                          <a:ea typeface="+mn-ea"/>
                          <a:cs typeface="+mn-cs"/>
                        </a:rPr>
                        <a:t> </a:t>
                      </a:r>
                      <a:r>
                        <a:rPr lang="es-CO" sz="1200" b="1" i="0" kern="1200" dirty="0" smtClean="0">
                          <a:solidFill>
                            <a:schemeClr val="dk1"/>
                          </a:solidFill>
                          <a:effectLst/>
                          <a:latin typeface="+mn-lt"/>
                          <a:ea typeface="+mn-ea"/>
                          <a:cs typeface="+mn-cs"/>
                        </a:rPr>
                        <a:t>repita un protocolo establecido o elaborado por el maestro, sino de que éste plantee sus propios interrogantes y diseñe su propio procedimiento.</a:t>
                      </a:r>
                      <a:endParaRPr lang="es-CO" sz="1200" b="1" dirty="0"/>
                    </a:p>
                  </a:txBody>
                  <a:tcPr/>
                </a:tc>
                <a:tc>
                  <a:txBody>
                    <a:bodyPr/>
                    <a:lstStyle/>
                    <a:p>
                      <a:endParaRPr lang="es-CO" sz="1200" dirty="0"/>
                    </a:p>
                  </a:txBody>
                  <a:tcPr/>
                </a:tc>
              </a:tr>
            </a:tbl>
          </a:graphicData>
        </a:graphic>
      </p:graphicFrame>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908720"/>
            <a:ext cx="446449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317" y="4077072"/>
            <a:ext cx="450473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5301208"/>
            <a:ext cx="446449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1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64096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80" y="1988840"/>
            <a:ext cx="8424936"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 y="3295346"/>
            <a:ext cx="8352928" cy="114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26" y="4437112"/>
            <a:ext cx="848465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65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91162"/>
            <a:ext cx="8640960" cy="195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856895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65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121857" cy="872748"/>
          </a:xfrm>
          <a:prstGeom prst="rect">
            <a:avLst/>
          </a:prstGeom>
          <a:noFill/>
        </p:spPr>
      </p:pic>
      <p:sp>
        <p:nvSpPr>
          <p:cNvPr id="2" name="1 Rectángulo"/>
          <p:cNvSpPr/>
          <p:nvPr/>
        </p:nvSpPr>
        <p:spPr>
          <a:xfrm>
            <a:off x="395536" y="1028343"/>
            <a:ext cx="8352928" cy="2862322"/>
          </a:xfrm>
          <a:prstGeom prst="rect">
            <a:avLst/>
          </a:prstGeom>
        </p:spPr>
        <p:txBody>
          <a:bodyPr wrap="square">
            <a:spAutoFit/>
          </a:bodyPr>
          <a:lstStyle/>
          <a:p>
            <a:pPr algn="just"/>
            <a:r>
              <a:rPr lang="es-CO" dirty="0"/>
              <a:t>Las competencias que corresponden a la dimensión actitudinal involucra la formación de ciudadanos capaces de comunicarse efectivamente con la sociedad sobre las situaciones que aquejan a una comunidad. A esta dimensión corresponden cuatro competencias que son tanto o más importantes que las tres anteriores, pues se enfocan en la formación de ciudadanos: </a:t>
            </a:r>
          </a:p>
          <a:p>
            <a:pPr algn="just"/>
            <a:r>
              <a:rPr lang="es-CO" dirty="0"/>
              <a:t>la </a:t>
            </a:r>
            <a:r>
              <a:rPr lang="es-CO" b="1" dirty="0"/>
              <a:t>comunicación;</a:t>
            </a:r>
            <a:r>
              <a:rPr lang="es-CO" dirty="0"/>
              <a:t> </a:t>
            </a:r>
          </a:p>
          <a:p>
            <a:pPr algn="just"/>
            <a:r>
              <a:rPr lang="es-CO" dirty="0"/>
              <a:t>el </a:t>
            </a:r>
            <a:r>
              <a:rPr lang="es-CO" b="1" dirty="0"/>
              <a:t>trabajo en equipo</a:t>
            </a:r>
            <a:r>
              <a:rPr lang="es-CO" dirty="0"/>
              <a:t>; </a:t>
            </a:r>
          </a:p>
          <a:p>
            <a:pPr algn="just"/>
            <a:r>
              <a:rPr lang="es-CO" dirty="0"/>
              <a:t>la </a:t>
            </a:r>
            <a:r>
              <a:rPr lang="es-CO" b="1" dirty="0"/>
              <a:t>disposición para aceptar la</a:t>
            </a:r>
            <a:r>
              <a:rPr lang="es-CO" dirty="0"/>
              <a:t> </a:t>
            </a:r>
            <a:r>
              <a:rPr lang="es-CO" b="1" dirty="0"/>
              <a:t>naturaleza abierta, parcial y cambiante del conocimiento</a:t>
            </a:r>
            <a:r>
              <a:rPr lang="es-CO" dirty="0"/>
              <a:t>, y </a:t>
            </a:r>
            <a:r>
              <a:rPr lang="es-CO" dirty="0" smtClean="0"/>
              <a:t> la</a:t>
            </a:r>
            <a:r>
              <a:rPr lang="es-CO" dirty="0"/>
              <a:t> </a:t>
            </a:r>
            <a:r>
              <a:rPr lang="es-CO" b="1" dirty="0"/>
              <a:t>disposición para reconocer la dimensión social del conocimiento y asumirla responsablemente.</a:t>
            </a:r>
            <a:endParaRPr lang="es-CO" dirty="0"/>
          </a:p>
        </p:txBody>
      </p:sp>
    </p:spTree>
    <p:extLst>
      <p:ext uri="{BB962C8B-B14F-4D97-AF65-F5344CB8AC3E}">
        <p14:creationId xmlns:p14="http://schemas.microsoft.com/office/powerpoint/2010/main" val="403216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lstStyle/>
          <a:p>
            <a:r>
              <a:rPr lang="es-CO" dirty="0" smtClean="0"/>
              <a:t>REUNIÓN DE ÁREA</a:t>
            </a:r>
            <a:br>
              <a:rPr lang="es-CO" dirty="0" smtClean="0"/>
            </a:br>
            <a:endParaRPr lang="es-CO" dirty="0"/>
          </a:p>
        </p:txBody>
      </p:sp>
      <p:sp>
        <p:nvSpPr>
          <p:cNvPr id="3" name="2 Subtítulo"/>
          <p:cNvSpPr>
            <a:spLocks noGrp="1"/>
          </p:cNvSpPr>
          <p:nvPr>
            <p:ph type="subTitle" idx="1"/>
          </p:nvPr>
        </p:nvSpPr>
        <p:spPr>
          <a:xfrm>
            <a:off x="1392468" y="3501008"/>
            <a:ext cx="6400800" cy="1559024"/>
          </a:xfrm>
        </p:spPr>
        <p:txBody>
          <a:bodyPr>
            <a:normAutofit/>
          </a:bodyPr>
          <a:lstStyle/>
          <a:p>
            <a:r>
              <a:rPr lang="es-CO" b="1" dirty="0" smtClean="0">
                <a:solidFill>
                  <a:schemeClr val="tx1"/>
                </a:solidFill>
              </a:rPr>
              <a:t>EJEMPLOS DE TIPO DE PREGUNTA ICFES 2012 – AREA DE CIENCIAS NATURALES</a:t>
            </a:r>
            <a:endParaRPr lang="es-CO"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196752"/>
            <a:ext cx="2057961" cy="2024876"/>
          </a:xfrm>
          <a:prstGeom prst="rect">
            <a:avLst/>
          </a:prstGeom>
          <a:noFill/>
        </p:spPr>
      </p:pic>
    </p:spTree>
    <p:extLst>
      <p:ext uri="{BB962C8B-B14F-4D97-AF65-F5344CB8AC3E}">
        <p14:creationId xmlns:p14="http://schemas.microsoft.com/office/powerpoint/2010/main" val="315877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4859"/>
            <a:ext cx="971600" cy="900132"/>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212"/>
            <a:ext cx="4354809" cy="584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972" y="2818117"/>
            <a:ext cx="1296144" cy="14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553" y="6093296"/>
            <a:ext cx="1008112" cy="9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809" y="954991"/>
            <a:ext cx="4789191" cy="586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86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 y="0"/>
            <a:ext cx="1409889" cy="1232788"/>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8508"/>
            <a:ext cx="4320480" cy="55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03097"/>
            <a:ext cx="4847976" cy="648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06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9733" y="0"/>
            <a:ext cx="870337" cy="656724"/>
          </a:xfrm>
          <a:prstGeom prst="rect">
            <a:avLst/>
          </a:prstGeom>
          <a:noFill/>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 y="764704"/>
            <a:ext cx="913007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97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409889" cy="1232788"/>
          </a:xfrm>
          <a:prstGeom prst="rect">
            <a:avLst/>
          </a:prstGeo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0648"/>
            <a:ext cx="3775653" cy="487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22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86" y="116632"/>
            <a:ext cx="1121857" cy="872748"/>
          </a:xfrm>
          <a:prstGeom prst="rect">
            <a:avLst/>
          </a:prstGeom>
          <a:noFill/>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39566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835696" y="260648"/>
            <a:ext cx="5040560" cy="369332"/>
          </a:xfrm>
          <a:prstGeom prst="rect">
            <a:avLst/>
          </a:prstGeom>
          <a:noFill/>
        </p:spPr>
        <p:txBody>
          <a:bodyPr wrap="square" rtlCol="0">
            <a:spAutoFit/>
          </a:bodyPr>
          <a:lstStyle/>
          <a:p>
            <a:pPr algn="ctr"/>
            <a:r>
              <a:rPr lang="es-CO" dirty="0" smtClean="0"/>
              <a:t>RESULTADOS PRIMER PERIODO ACADÉMICO 2015</a:t>
            </a:r>
            <a:endParaRPr lang="es-CO" dirty="0"/>
          </a:p>
        </p:txBody>
      </p:sp>
    </p:spTree>
    <p:extLst>
      <p:ext uri="{BB962C8B-B14F-4D97-AF65-F5344CB8AC3E}">
        <p14:creationId xmlns:p14="http://schemas.microsoft.com/office/powerpoint/2010/main" val="49093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04" y="116632"/>
            <a:ext cx="970131" cy="728732"/>
          </a:xfrm>
          <a:prstGeom prst="rect">
            <a:avLst/>
          </a:prstGeom>
          <a:noFill/>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892899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0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83" y="188640"/>
            <a:ext cx="8995817"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029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315416"/>
            <a:ext cx="9721080" cy="705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63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3" y="247249"/>
            <a:ext cx="3069461" cy="274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938" y="1091029"/>
            <a:ext cx="6103062" cy="576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029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5" y="-99392"/>
            <a:ext cx="9505056"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169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1"/>
            <a:ext cx="9505055"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63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99392"/>
            <a:ext cx="9937103"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87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87424"/>
            <a:ext cx="9726885" cy="734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9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979" y="-29445"/>
            <a:ext cx="870337" cy="728732"/>
          </a:xfrm>
          <a:prstGeom prst="rect">
            <a:avLst/>
          </a:prstGeom>
          <a:noFill/>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61" y="764704"/>
            <a:ext cx="881173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58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59432"/>
            <a:ext cx="9505056" cy="74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87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16632"/>
            <a:ext cx="986509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879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206115"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76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76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9361040"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84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71400"/>
            <a:ext cx="9902344"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0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97210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280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99392"/>
            <a:ext cx="10081120" cy="712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20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3025"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205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3408"/>
            <a:ext cx="9036496" cy="710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3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7" y="40298"/>
            <a:ext cx="1049849" cy="872748"/>
          </a:xfrm>
          <a:prstGeom prst="rect">
            <a:avLst/>
          </a:prstGeom>
          <a:noFill/>
        </p:spPr>
      </p:pic>
      <p:sp>
        <p:nvSpPr>
          <p:cNvPr id="8" name="7 Rectángulo"/>
          <p:cNvSpPr/>
          <p:nvPr/>
        </p:nvSpPr>
        <p:spPr>
          <a:xfrm>
            <a:off x="1187624" y="188640"/>
            <a:ext cx="7560840" cy="5863144"/>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COMPETENCIAS ESPECÍFICAS EN CIENCIAS </a:t>
            </a:r>
            <a:r>
              <a:rPr lang="es-CO" b="1" dirty="0" smtClean="0">
                <a:latin typeface="Arial" panose="020B0604020202020204" pitchFamily="34" charset="0"/>
                <a:cs typeface="Arial" panose="020B0604020202020204" pitchFamily="34" charset="0"/>
              </a:rPr>
              <a:t>NATURALES</a:t>
            </a:r>
          </a:p>
          <a:p>
            <a:pPr algn="just"/>
            <a:r>
              <a:rPr lang="es-CO" b="1" dirty="0">
                <a:latin typeface="Arial" panose="020B0604020202020204" pitchFamily="34" charset="0"/>
                <a:cs typeface="Arial" panose="020B0604020202020204" pitchFamily="34" charset="0"/>
              </a:rPr>
              <a:t/>
            </a:r>
            <a:br>
              <a:rPr lang="es-CO" b="1"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
            </a:r>
            <a:br>
              <a:rPr lang="es-CO" b="1" dirty="0">
                <a:latin typeface="Arial" panose="020B0604020202020204" pitchFamily="34" charset="0"/>
                <a:cs typeface="Arial" panose="020B0604020202020204" pitchFamily="34" charset="0"/>
              </a:rPr>
            </a:br>
            <a:r>
              <a:rPr lang="es-CO" b="1" dirty="0">
                <a:solidFill>
                  <a:srgbClr val="FF0000"/>
                </a:solidFill>
                <a:latin typeface="Arial" panose="020B0604020202020204" pitchFamily="34" charset="0"/>
                <a:cs typeface="Arial" panose="020B0604020202020204" pitchFamily="34" charset="0"/>
              </a:rPr>
              <a:t>Cada área del conocimiento </a:t>
            </a:r>
            <a:r>
              <a:rPr lang="es-CO" b="1" dirty="0">
                <a:latin typeface="Arial" panose="020B0604020202020204" pitchFamily="34" charset="0"/>
                <a:cs typeface="Arial" panose="020B0604020202020204" pitchFamily="34" charset="0"/>
              </a:rPr>
              <a:t>desarrolla formas particulares de comprender los fenómenos que le son propios y de indagar acerca de ellos. Puede decirse también que cada disciplina desarrolla lenguajes especializados y que a través de estos lenguajes las competencias generales adquieren connotaciones y formas de realización específicas. </a:t>
            </a:r>
            <a:r>
              <a:rPr lang="es-CO" b="1" dirty="0">
                <a:solidFill>
                  <a:srgbClr val="FF0000"/>
                </a:solidFill>
                <a:latin typeface="Arial" panose="020B0604020202020204" pitchFamily="34" charset="0"/>
                <a:cs typeface="Arial" panose="020B0604020202020204" pitchFamily="34" charset="0"/>
              </a:rPr>
              <a:t>Para dar cuenta de esta especificidad en la enseñanza de las ciencias naturales conviene definir ciertas competencias específicas que dan cuenta de manera más precisa de la comprensión de los fenómenos y del quehacer en el área</a:t>
            </a:r>
            <a:r>
              <a:rPr lang="es-CO" b="1" dirty="0" smtClean="0">
                <a:solidFill>
                  <a:srgbClr val="FF0000"/>
                </a:solidFill>
                <a:latin typeface="Arial" panose="020B0604020202020204" pitchFamily="34" charset="0"/>
                <a:cs typeface="Arial" panose="020B0604020202020204" pitchFamily="34" charset="0"/>
              </a:rPr>
              <a:t>.</a:t>
            </a:r>
          </a:p>
          <a:p>
            <a:pPr algn="just"/>
            <a:r>
              <a:rPr lang="es-CO" b="1" dirty="0">
                <a:latin typeface="Arial" panose="020B0604020202020204" pitchFamily="34" charset="0"/>
                <a:cs typeface="Arial" panose="020B0604020202020204" pitchFamily="34" charset="0"/>
              </a:rPr>
              <a:t/>
            </a:r>
            <a:br>
              <a:rPr lang="es-CO" b="1"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
            </a:r>
            <a:br>
              <a:rPr lang="es-CO" b="1"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El área de ciencias naturales ha propuesto </a:t>
            </a:r>
            <a:r>
              <a:rPr lang="es-CO" b="1" dirty="0">
                <a:solidFill>
                  <a:srgbClr val="FF0000"/>
                </a:solidFill>
                <a:latin typeface="Arial" panose="020B0604020202020204" pitchFamily="34" charset="0"/>
                <a:cs typeface="Arial" panose="020B0604020202020204" pitchFamily="34" charset="0"/>
              </a:rPr>
              <a:t>siete competencias </a:t>
            </a:r>
            <a:r>
              <a:rPr lang="es-CO" b="1" dirty="0" smtClean="0">
                <a:solidFill>
                  <a:srgbClr val="FF0000"/>
                </a:solidFill>
                <a:latin typeface="Arial" panose="020B0604020202020204" pitchFamily="34" charset="0"/>
                <a:cs typeface="Arial" panose="020B0604020202020204" pitchFamily="34" charset="0"/>
              </a:rPr>
              <a:t>específicas</a:t>
            </a:r>
            <a:r>
              <a:rPr lang="es-CO" b="1" dirty="0" smtClean="0">
                <a:latin typeface="Arial" panose="020B0604020202020204" pitchFamily="34" charset="0"/>
                <a:cs typeface="Arial" panose="020B0604020202020204" pitchFamily="34" charset="0"/>
              </a:rPr>
              <a:t> que</a:t>
            </a:r>
            <a:r>
              <a:rPr lang="es-CO" b="1" dirty="0">
                <a:latin typeface="Arial" panose="020B0604020202020204" pitchFamily="34" charset="0"/>
                <a:cs typeface="Arial" panose="020B0604020202020204" pitchFamily="34" charset="0"/>
              </a:rPr>
              <a:t>, en su conjunto, intentan mostrar cómo el estudiante comprende y usa el conocimiento de las ciencias para dar respuestas a sus preguntas, </a:t>
            </a:r>
            <a:r>
              <a:rPr lang="es-CO" b="1" dirty="0">
                <a:solidFill>
                  <a:srgbClr val="FF0000"/>
                </a:solidFill>
                <a:latin typeface="Arial" panose="020B0604020202020204" pitchFamily="34" charset="0"/>
                <a:cs typeface="Arial" panose="020B0604020202020204" pitchFamily="34" charset="0"/>
              </a:rPr>
              <a:t>ya sean de carácter disciplinar, metodológico y actitudinal</a:t>
            </a:r>
            <a:r>
              <a:rPr lang="es-CO" b="1" dirty="0" smtClean="0">
                <a:solidFill>
                  <a:srgbClr val="FF0000"/>
                </a:solidFill>
                <a:latin typeface="Arial" panose="020B0604020202020204" pitchFamily="34" charset="0"/>
                <a:cs typeface="Arial" panose="020B0604020202020204" pitchFamily="34" charset="0"/>
              </a:rPr>
              <a:t>.</a:t>
            </a:r>
          </a:p>
          <a:p>
            <a:pPr algn="just"/>
            <a:r>
              <a:rPr lang="es-CO" sz="1100" b="1" dirty="0">
                <a:latin typeface="Arial" panose="020B0604020202020204" pitchFamily="34" charset="0"/>
                <a:cs typeface="Arial" panose="020B0604020202020204" pitchFamily="34" charset="0"/>
              </a:rPr>
              <a:t> </a:t>
            </a:r>
            <a:br>
              <a:rPr lang="es-CO" sz="1100" b="1" dirty="0">
                <a:latin typeface="Arial" panose="020B0604020202020204" pitchFamily="34" charset="0"/>
                <a:cs typeface="Arial" panose="020B0604020202020204" pitchFamily="34" charset="0"/>
              </a:rPr>
            </a:br>
            <a:r>
              <a:rPr lang="es-CO" sz="1100" b="1" dirty="0">
                <a:latin typeface="Arial" panose="020B0604020202020204" pitchFamily="34" charset="0"/>
                <a:cs typeface="Arial" panose="020B0604020202020204" pitchFamily="34" charset="0"/>
              </a:rPr>
              <a:t/>
            </a:r>
            <a:br>
              <a:rPr lang="es-CO" sz="1100" b="1" dirty="0">
                <a:latin typeface="Arial" panose="020B0604020202020204" pitchFamily="34" charset="0"/>
                <a:cs typeface="Arial" panose="020B0604020202020204" pitchFamily="34" charset="0"/>
              </a:rPr>
            </a:br>
            <a:endParaRPr lang="es-C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854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24528"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39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lstStyle/>
          <a:p>
            <a:r>
              <a:rPr lang="es-CO" dirty="0" smtClean="0"/>
              <a:t>REUNIÓN DE ÁREA</a:t>
            </a:r>
            <a:br>
              <a:rPr lang="es-CO" dirty="0" smtClean="0"/>
            </a:br>
            <a:endParaRPr lang="es-CO" dirty="0"/>
          </a:p>
        </p:txBody>
      </p:sp>
      <p:sp>
        <p:nvSpPr>
          <p:cNvPr id="3" name="2 Subtítulo"/>
          <p:cNvSpPr>
            <a:spLocks noGrp="1"/>
          </p:cNvSpPr>
          <p:nvPr>
            <p:ph type="subTitle" idx="1"/>
          </p:nvPr>
        </p:nvSpPr>
        <p:spPr>
          <a:xfrm>
            <a:off x="1475656" y="4437112"/>
            <a:ext cx="6400800" cy="1559024"/>
          </a:xfrm>
        </p:spPr>
        <p:txBody>
          <a:bodyPr>
            <a:normAutofit fontScale="85000" lnSpcReduction="10000"/>
          </a:bodyPr>
          <a:lstStyle/>
          <a:p>
            <a:r>
              <a:rPr lang="es-CO" b="1" dirty="0" smtClean="0">
                <a:solidFill>
                  <a:schemeClr val="tx1"/>
                </a:solidFill>
              </a:rPr>
              <a:t>ESTRATEGIAS Y ACTIVIDADES NECESARIAS PARA TRABAJAR EN EL AULA</a:t>
            </a:r>
          </a:p>
          <a:p>
            <a:r>
              <a:rPr lang="es-CO" b="1" dirty="0" smtClean="0">
                <a:solidFill>
                  <a:schemeClr val="tx1"/>
                </a:solidFill>
              </a:rPr>
              <a:t>AREA DE CIENCIAS NATURALES</a:t>
            </a:r>
            <a:endParaRPr lang="es-CO"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700808"/>
            <a:ext cx="2057961" cy="2024876"/>
          </a:xfrm>
          <a:prstGeom prst="rect">
            <a:avLst/>
          </a:prstGeom>
          <a:noFill/>
        </p:spPr>
      </p:pic>
    </p:spTree>
    <p:extLst>
      <p:ext uri="{BB962C8B-B14F-4D97-AF65-F5344CB8AC3E}">
        <p14:creationId xmlns:p14="http://schemas.microsoft.com/office/powerpoint/2010/main" val="2940105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548680"/>
            <a:ext cx="860107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604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49948"/>
            <a:ext cx="8496943"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19672" y="260648"/>
            <a:ext cx="5112568" cy="369332"/>
          </a:xfrm>
          <a:prstGeom prst="rect">
            <a:avLst/>
          </a:prstGeom>
          <a:noFill/>
        </p:spPr>
        <p:txBody>
          <a:bodyPr wrap="square" rtlCol="0">
            <a:spAutoFit/>
          </a:bodyPr>
          <a:lstStyle/>
          <a:p>
            <a:r>
              <a:rPr lang="es-CO" dirty="0" smtClean="0"/>
              <a:t>MATRIZ DEL DOCENTE DE CIENCIAS NATURALES</a:t>
            </a:r>
            <a:endParaRPr lang="es-CO"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560085"/>
            <a:ext cx="5657081" cy="67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56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28638"/>
            <a:ext cx="8352928"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561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4345"/>
            <a:ext cx="8064896" cy="5355312"/>
          </a:xfrm>
          <a:prstGeom prst="rect">
            <a:avLst/>
          </a:prstGeom>
        </p:spPr>
        <p:txBody>
          <a:bodyPr wrap="square">
            <a:spAutoFit/>
          </a:bodyPr>
          <a:lstStyle/>
          <a:p>
            <a:r>
              <a:rPr lang="es-CO" dirty="0" smtClean="0"/>
              <a:t>López 2008, afirma que las Tic ofrecen una serie de posibilidades en el terreno educativo tales como: </a:t>
            </a:r>
          </a:p>
          <a:p>
            <a:endParaRPr lang="es-CO" dirty="0" smtClean="0"/>
          </a:p>
          <a:p>
            <a:r>
              <a:rPr lang="es-CO" dirty="0" smtClean="0"/>
              <a:t>Creación de entornos más flexibles para el aprendizaje. </a:t>
            </a:r>
          </a:p>
          <a:p>
            <a:endParaRPr lang="es-CO" dirty="0" smtClean="0"/>
          </a:p>
          <a:p>
            <a:r>
              <a:rPr lang="es-CO" dirty="0" smtClean="0"/>
              <a:t>Eliminación de las barreras espacio-temporales entre el profesor y los estudiantes. </a:t>
            </a:r>
          </a:p>
          <a:p>
            <a:r>
              <a:rPr lang="es-CO" dirty="0" smtClean="0"/>
              <a:t>Incremento de las modalidades comunicativas (chat, e-mail). </a:t>
            </a:r>
          </a:p>
          <a:p>
            <a:endParaRPr lang="es-CO" dirty="0" smtClean="0"/>
          </a:p>
          <a:p>
            <a:r>
              <a:rPr lang="es-CO" dirty="0" smtClean="0"/>
              <a:t>Favorecer tanto el aprendizaje independiente y el auto aprendizaje como el colaborativo y en grupo. </a:t>
            </a:r>
          </a:p>
          <a:p>
            <a:endParaRPr lang="es-CO" dirty="0" smtClean="0"/>
          </a:p>
          <a:p>
            <a:r>
              <a:rPr lang="es-CO" dirty="0" smtClean="0"/>
              <a:t>Romper los escenarios formativos tradicionales, limitados a las instituciones escolares. </a:t>
            </a:r>
          </a:p>
          <a:p>
            <a:endParaRPr lang="es-CO" dirty="0" smtClean="0"/>
          </a:p>
          <a:p>
            <a:pPr algn="just"/>
            <a:r>
              <a:rPr lang="es-CO" dirty="0" smtClean="0"/>
              <a:t>Ofrecer nuevas posibilidades para la orientación y la tutorización de los estudiantes 24 Con esta fundamentación teórica sobre lo útil que son las </a:t>
            </a:r>
            <a:r>
              <a:rPr lang="es-CO" dirty="0" err="1" smtClean="0"/>
              <a:t>TICs</a:t>
            </a:r>
            <a:r>
              <a:rPr lang="es-CO" dirty="0" smtClean="0"/>
              <a:t> en el proceso de enseñanza-aprendizaje, y lo útiles que pueden llegar a ser en el aula, se pasará a realizar una revisión de las herramientas que se podrán utilizar en la propuesta, para la enseñanza de la célula y sus procesos fisiológicos. (López 2008). 2.5</a:t>
            </a:r>
            <a:endParaRPr lang="es-CO" dirty="0"/>
          </a:p>
        </p:txBody>
      </p:sp>
    </p:spTree>
    <p:extLst>
      <p:ext uri="{BB962C8B-B14F-4D97-AF65-F5344CB8AC3E}">
        <p14:creationId xmlns:p14="http://schemas.microsoft.com/office/powerpoint/2010/main" val="930561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lstStyle/>
          <a:p>
            <a:r>
              <a:rPr lang="es-CO" dirty="0" smtClean="0"/>
              <a:t>REUNIÓN DE ÁREA</a:t>
            </a:r>
            <a:br>
              <a:rPr lang="es-CO" dirty="0" smtClean="0"/>
            </a:br>
            <a:endParaRPr lang="es-CO" dirty="0"/>
          </a:p>
        </p:txBody>
      </p:sp>
      <p:sp>
        <p:nvSpPr>
          <p:cNvPr id="3" name="2 Subtítulo"/>
          <p:cNvSpPr>
            <a:spLocks noGrp="1"/>
          </p:cNvSpPr>
          <p:nvPr>
            <p:ph type="subTitle" idx="1"/>
          </p:nvPr>
        </p:nvSpPr>
        <p:spPr>
          <a:xfrm>
            <a:off x="1475656" y="4437112"/>
            <a:ext cx="6400800" cy="1559024"/>
          </a:xfrm>
        </p:spPr>
        <p:txBody>
          <a:bodyPr>
            <a:normAutofit fontScale="77500" lnSpcReduction="20000"/>
          </a:bodyPr>
          <a:lstStyle/>
          <a:p>
            <a:r>
              <a:rPr lang="es-CO" b="1" dirty="0" smtClean="0">
                <a:solidFill>
                  <a:schemeClr val="tx1"/>
                </a:solidFill>
              </a:rPr>
              <a:t>EJEMPLOS DE TIPO DE PREGUNTA ICFES 2014</a:t>
            </a:r>
          </a:p>
          <a:p>
            <a:r>
              <a:rPr lang="es-CO" b="1" dirty="0" smtClean="0">
                <a:solidFill>
                  <a:schemeClr val="tx1"/>
                </a:solidFill>
              </a:rPr>
              <a:t>PRESABER 5º, 9º Y 11º </a:t>
            </a:r>
          </a:p>
          <a:p>
            <a:r>
              <a:rPr lang="es-CO" b="1" dirty="0" smtClean="0">
                <a:solidFill>
                  <a:schemeClr val="tx1"/>
                </a:solidFill>
              </a:rPr>
              <a:t> AREA DE CIENCIAS NATURALES</a:t>
            </a:r>
            <a:endParaRPr lang="es-CO"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700808"/>
            <a:ext cx="2057961" cy="2024876"/>
          </a:xfrm>
          <a:prstGeom prst="rect">
            <a:avLst/>
          </a:prstGeom>
          <a:noFill/>
        </p:spPr>
      </p:pic>
    </p:spTree>
    <p:extLst>
      <p:ext uri="{BB962C8B-B14F-4D97-AF65-F5344CB8AC3E}">
        <p14:creationId xmlns:p14="http://schemas.microsoft.com/office/powerpoint/2010/main" val="2939785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3408"/>
            <a:ext cx="8712967"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3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392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036496" cy="685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95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5" y="58919"/>
            <a:ext cx="977841" cy="944756"/>
          </a:xfrm>
          <a:prstGeom prst="rect">
            <a:avLst/>
          </a:prstGeom>
          <a:noFill/>
        </p:spPr>
      </p:pic>
      <p:sp>
        <p:nvSpPr>
          <p:cNvPr id="2" name="1 Rectángulo"/>
          <p:cNvSpPr/>
          <p:nvPr/>
        </p:nvSpPr>
        <p:spPr>
          <a:xfrm>
            <a:off x="467544" y="1003675"/>
            <a:ext cx="8352928" cy="4801314"/>
          </a:xfrm>
          <a:prstGeom prst="rect">
            <a:avLst/>
          </a:prstGeom>
        </p:spPr>
        <p:txBody>
          <a:bodyPr wrap="square">
            <a:spAutoFit/>
          </a:bodyPr>
          <a:lstStyle/>
          <a:p>
            <a:pPr algn="just"/>
            <a:r>
              <a:rPr lang="es-CO" sz="1400" b="1" dirty="0" smtClean="0">
                <a:latin typeface="Arial" panose="020B0604020202020204" pitchFamily="34" charset="0"/>
                <a:cs typeface="Arial" panose="020B0604020202020204" pitchFamily="34" charset="0"/>
              </a:rPr>
              <a:t>Se definen, entonces, para el área de las ciencias naturales siete competencias específicas que corresponden a capacidades de acción que se han considerado relevantes:</a:t>
            </a:r>
          </a:p>
          <a:p>
            <a:pPr algn="just"/>
            <a:r>
              <a:rPr lang="es-CO" sz="1400" b="1" dirty="0" smtClean="0">
                <a:latin typeface="Arial" panose="020B0604020202020204" pitchFamily="34" charset="0"/>
                <a:cs typeface="Arial" panose="020B0604020202020204" pitchFamily="34" charset="0"/>
              </a:rPr>
              <a:t> </a:t>
            </a:r>
            <a:br>
              <a:rPr lang="es-CO" sz="1400" b="1" dirty="0" smtClean="0">
                <a:latin typeface="Arial" panose="020B0604020202020204" pitchFamily="34" charset="0"/>
                <a:cs typeface="Arial" panose="020B0604020202020204" pitchFamily="34" charset="0"/>
              </a:rPr>
            </a:br>
            <a:r>
              <a:rPr lang="es-CO" b="1" dirty="0" smtClean="0">
                <a:solidFill>
                  <a:srgbClr val="FF0000"/>
                </a:solidFill>
                <a:latin typeface="Arial" panose="020B0604020202020204" pitchFamily="34" charset="0"/>
                <a:cs typeface="Arial" panose="020B0604020202020204" pitchFamily="34" charset="0"/>
              </a:rPr>
              <a:t>Identificar. </a:t>
            </a:r>
            <a:r>
              <a:rPr lang="es-CO" sz="1400" b="1" dirty="0" smtClean="0">
                <a:latin typeface="Arial" panose="020B0604020202020204" pitchFamily="34" charset="0"/>
                <a:cs typeface="Arial" panose="020B0604020202020204" pitchFamily="34" charset="0"/>
              </a:rPr>
              <a:t>Capacidad para reconocer y diferenciar fenómenos, representaciones y preguntas pertinentes sobre estos fenómenos.</a:t>
            </a:r>
          </a:p>
          <a:p>
            <a:pPr algn="just"/>
            <a:r>
              <a:rPr lang="es-CO" sz="1400" b="1" dirty="0" smtClean="0">
                <a:latin typeface="Arial" panose="020B0604020202020204" pitchFamily="34" charset="0"/>
                <a:cs typeface="Arial" panose="020B0604020202020204" pitchFamily="34" charset="0"/>
              </a:rPr>
              <a:t/>
            </a:r>
            <a:br>
              <a:rPr lang="es-CO" sz="1400" b="1" dirty="0" smtClean="0">
                <a:latin typeface="Arial" panose="020B0604020202020204" pitchFamily="34" charset="0"/>
                <a:cs typeface="Arial" panose="020B0604020202020204" pitchFamily="34" charset="0"/>
              </a:rPr>
            </a:br>
            <a:r>
              <a:rPr lang="es-CO" b="1" dirty="0" smtClean="0">
                <a:solidFill>
                  <a:srgbClr val="FF0000"/>
                </a:solidFill>
                <a:latin typeface="Arial" panose="020B0604020202020204" pitchFamily="34" charset="0"/>
                <a:cs typeface="Arial" panose="020B0604020202020204" pitchFamily="34" charset="0"/>
              </a:rPr>
              <a:t>Indagar.</a:t>
            </a:r>
            <a:r>
              <a:rPr lang="es-CO" b="1" dirty="0" smtClean="0">
                <a:latin typeface="Arial" panose="020B0604020202020204" pitchFamily="34" charset="0"/>
                <a:cs typeface="Arial" panose="020B0604020202020204" pitchFamily="34" charset="0"/>
              </a:rPr>
              <a:t> </a:t>
            </a:r>
            <a:r>
              <a:rPr lang="es-CO" sz="1400" b="1" dirty="0" smtClean="0">
                <a:latin typeface="Arial" panose="020B0604020202020204" pitchFamily="34" charset="0"/>
                <a:cs typeface="Arial" panose="020B0604020202020204" pitchFamily="34" charset="0"/>
              </a:rPr>
              <a:t>Capacidad para plantear preguntas y procedimientos adecuados y para buscar, seleccionar, organizar e interpretar información relevante para dar respuesta a esas preguntas.</a:t>
            </a:r>
          </a:p>
          <a:p>
            <a:pPr algn="just"/>
            <a:r>
              <a:rPr lang="es-CO" sz="1400" b="1" dirty="0" smtClean="0">
                <a:latin typeface="Arial" panose="020B0604020202020204" pitchFamily="34" charset="0"/>
                <a:cs typeface="Arial" panose="020B0604020202020204" pitchFamily="34" charset="0"/>
              </a:rPr>
              <a:t/>
            </a:r>
            <a:br>
              <a:rPr lang="es-CO" sz="1400" b="1" dirty="0" smtClean="0">
                <a:latin typeface="Arial" panose="020B0604020202020204" pitchFamily="34" charset="0"/>
                <a:cs typeface="Arial" panose="020B0604020202020204" pitchFamily="34" charset="0"/>
              </a:rPr>
            </a:br>
            <a:r>
              <a:rPr lang="es-CO" b="1" dirty="0" smtClean="0">
                <a:solidFill>
                  <a:srgbClr val="FF0000"/>
                </a:solidFill>
                <a:latin typeface="Arial" panose="020B0604020202020204" pitchFamily="34" charset="0"/>
                <a:cs typeface="Arial" panose="020B0604020202020204" pitchFamily="34" charset="0"/>
              </a:rPr>
              <a:t>Explicar.</a:t>
            </a:r>
            <a:r>
              <a:rPr lang="es-CO" b="1" dirty="0" smtClean="0">
                <a:latin typeface="Arial" panose="020B0604020202020204" pitchFamily="34" charset="0"/>
                <a:cs typeface="Arial" panose="020B0604020202020204" pitchFamily="34" charset="0"/>
              </a:rPr>
              <a:t> </a:t>
            </a:r>
            <a:r>
              <a:rPr lang="es-CO" sz="1400" b="1" dirty="0" smtClean="0">
                <a:latin typeface="Arial" panose="020B0604020202020204" pitchFamily="34" charset="0"/>
                <a:cs typeface="Arial" panose="020B0604020202020204" pitchFamily="34" charset="0"/>
              </a:rPr>
              <a:t>Capacidad para construir y comprender argumentos, representaciones o modelos que den razón de fenómenos.</a:t>
            </a:r>
          </a:p>
          <a:p>
            <a:pPr algn="just"/>
            <a:r>
              <a:rPr lang="es-CO" sz="1400" b="1" dirty="0" smtClean="0">
                <a:latin typeface="Arial" panose="020B0604020202020204" pitchFamily="34" charset="0"/>
                <a:cs typeface="Arial" panose="020B0604020202020204" pitchFamily="34" charset="0"/>
              </a:rPr>
              <a:t/>
            </a:r>
            <a:br>
              <a:rPr lang="es-CO" sz="1400" b="1" dirty="0" smtClean="0">
                <a:latin typeface="Arial" panose="020B0604020202020204" pitchFamily="34" charset="0"/>
                <a:cs typeface="Arial" panose="020B0604020202020204" pitchFamily="34" charset="0"/>
              </a:rPr>
            </a:br>
            <a:r>
              <a:rPr lang="es-CO" b="1" dirty="0" smtClean="0">
                <a:solidFill>
                  <a:srgbClr val="FF0000"/>
                </a:solidFill>
                <a:latin typeface="Arial" panose="020B0604020202020204" pitchFamily="34" charset="0"/>
                <a:cs typeface="Arial" panose="020B0604020202020204" pitchFamily="34" charset="0"/>
              </a:rPr>
              <a:t>Comunicar.</a:t>
            </a:r>
            <a:r>
              <a:rPr lang="es-CO" b="1" dirty="0" smtClean="0">
                <a:latin typeface="Arial" panose="020B0604020202020204" pitchFamily="34" charset="0"/>
                <a:cs typeface="Arial" panose="020B0604020202020204" pitchFamily="34" charset="0"/>
              </a:rPr>
              <a:t> </a:t>
            </a:r>
            <a:r>
              <a:rPr lang="es-CO" sz="1400" b="1" dirty="0" smtClean="0">
                <a:latin typeface="Arial" panose="020B0604020202020204" pitchFamily="34" charset="0"/>
                <a:cs typeface="Arial" panose="020B0604020202020204" pitchFamily="34" charset="0"/>
              </a:rPr>
              <a:t>Capacidad para escuchar, plantear puntos de vista y compartir conocimiento.</a:t>
            </a:r>
          </a:p>
          <a:p>
            <a:pPr algn="just"/>
            <a:r>
              <a:rPr lang="es-CO" sz="1400" b="1" dirty="0" smtClean="0">
                <a:latin typeface="Arial" panose="020B0604020202020204" pitchFamily="34" charset="0"/>
                <a:cs typeface="Arial" panose="020B0604020202020204" pitchFamily="34" charset="0"/>
              </a:rPr>
              <a:t/>
            </a:r>
            <a:br>
              <a:rPr lang="es-CO" sz="1400" b="1" dirty="0" smtClean="0">
                <a:latin typeface="Arial" panose="020B0604020202020204" pitchFamily="34" charset="0"/>
                <a:cs typeface="Arial" panose="020B0604020202020204" pitchFamily="34" charset="0"/>
              </a:rPr>
            </a:br>
            <a:r>
              <a:rPr lang="es-CO" b="1" dirty="0" smtClean="0">
                <a:solidFill>
                  <a:srgbClr val="FF0000"/>
                </a:solidFill>
                <a:latin typeface="Arial" panose="020B0604020202020204" pitchFamily="34" charset="0"/>
                <a:cs typeface="Arial" panose="020B0604020202020204" pitchFamily="34" charset="0"/>
              </a:rPr>
              <a:t>Trabajar en equipo.</a:t>
            </a:r>
            <a:r>
              <a:rPr lang="es-CO" sz="1400" b="1" dirty="0" smtClean="0">
                <a:latin typeface="Arial" panose="020B0604020202020204" pitchFamily="34" charset="0"/>
                <a:cs typeface="Arial" panose="020B0604020202020204" pitchFamily="34" charset="0"/>
              </a:rPr>
              <a:t> Capacidad para interactuar productivamente asumiendo compromisos.</a:t>
            </a:r>
          </a:p>
          <a:p>
            <a:pPr algn="just"/>
            <a:r>
              <a:rPr lang="es-CO" sz="1400" b="1" dirty="0" smtClean="0">
                <a:latin typeface="Arial" panose="020B0604020202020204" pitchFamily="34" charset="0"/>
                <a:cs typeface="Arial" panose="020B0604020202020204" pitchFamily="34" charset="0"/>
              </a:rPr>
              <a:t/>
            </a:r>
            <a:br>
              <a:rPr lang="es-CO" sz="1400" b="1" dirty="0" smtClean="0">
                <a:latin typeface="Arial" panose="020B0604020202020204" pitchFamily="34" charset="0"/>
                <a:cs typeface="Arial" panose="020B0604020202020204" pitchFamily="34" charset="0"/>
              </a:rPr>
            </a:br>
            <a:endParaRPr lang="es-CO" sz="1400" b="1" dirty="0" smtClean="0">
              <a:latin typeface="Arial" panose="020B0604020202020204" pitchFamily="34" charset="0"/>
              <a:cs typeface="Arial" panose="020B0604020202020204" pitchFamily="34" charset="0"/>
            </a:endParaRPr>
          </a:p>
          <a:p>
            <a:pPr algn="just"/>
            <a:r>
              <a:rPr lang="es-CO" b="1" dirty="0" smtClean="0">
                <a:solidFill>
                  <a:srgbClr val="FF0000"/>
                </a:solidFill>
                <a:latin typeface="Arial" panose="020B0604020202020204" pitchFamily="34" charset="0"/>
                <a:cs typeface="Arial" panose="020B0604020202020204" pitchFamily="34" charset="0"/>
              </a:rPr>
              <a:t>Disposición para reconocer la dimensión social del conocimiento</a:t>
            </a:r>
          </a:p>
          <a:p>
            <a:pPr algn="just"/>
            <a:endParaRPr lang="es-CO" sz="1400" b="1" dirty="0" smtClean="0">
              <a:latin typeface="Arial" panose="020B0604020202020204" pitchFamily="34" charset="0"/>
              <a:cs typeface="Arial" panose="020B0604020202020204" pitchFamily="34" charset="0"/>
            </a:endParaRPr>
          </a:p>
          <a:p>
            <a:pPr algn="just"/>
            <a:r>
              <a:rPr lang="es-CO" b="1" dirty="0" smtClean="0">
                <a:solidFill>
                  <a:srgbClr val="FF0000"/>
                </a:solidFill>
                <a:latin typeface="Arial" panose="020B0604020202020204" pitchFamily="34" charset="0"/>
                <a:cs typeface="Arial" panose="020B0604020202020204" pitchFamily="34" charset="0"/>
              </a:rPr>
              <a:t>Disposición para aceptar la naturaleza cambiante del conocimiento</a:t>
            </a:r>
            <a:endParaRPr lang="es-CO" dirty="0">
              <a:solidFill>
                <a:srgbClr val="FF0000"/>
              </a:solidFill>
            </a:endParaRPr>
          </a:p>
        </p:txBody>
      </p:sp>
    </p:spTree>
    <p:extLst>
      <p:ext uri="{BB962C8B-B14F-4D97-AF65-F5344CB8AC3E}">
        <p14:creationId xmlns:p14="http://schemas.microsoft.com/office/powerpoint/2010/main" val="4033854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91"/>
            <a:ext cx="9056852" cy="676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035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3419"/>
            <a:ext cx="8856984" cy="65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968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409889" cy="1232788"/>
          </a:xfrm>
          <a:prstGeom prst="rect">
            <a:avLst/>
          </a:prstGeom>
          <a:noFill/>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6632"/>
            <a:ext cx="5184576" cy="649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73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58280327"/>
              </p:ext>
            </p:extLst>
          </p:nvPr>
        </p:nvGraphicFramePr>
        <p:xfrm>
          <a:off x="251520" y="260648"/>
          <a:ext cx="8856704" cy="5791200"/>
        </p:xfrm>
        <a:graphic>
          <a:graphicData uri="http://schemas.openxmlformats.org/drawingml/2006/table">
            <a:tbl>
              <a:tblPr firstRow="1" bandRow="1">
                <a:tableStyleId>{93296810-A885-4BE3-A3E7-6D5BEEA58F35}</a:tableStyleId>
              </a:tblPr>
              <a:tblGrid>
                <a:gridCol w="1726307"/>
                <a:gridCol w="2251705"/>
                <a:gridCol w="4878692"/>
              </a:tblGrid>
              <a:tr h="370840">
                <a:tc>
                  <a:txBody>
                    <a:bodyPr/>
                    <a:lstStyle/>
                    <a:p>
                      <a:pPr algn="ctr"/>
                      <a:r>
                        <a:rPr lang="es-CO" sz="1600" b="1" dirty="0" smtClean="0">
                          <a:solidFill>
                            <a:schemeClr val="tx1"/>
                          </a:solidFill>
                        </a:rPr>
                        <a:t>COMPETENCIAS ICFES - COLOMBIA</a:t>
                      </a:r>
                      <a:endParaRPr lang="es-CO" sz="1600" b="1" dirty="0">
                        <a:solidFill>
                          <a:schemeClr val="tx1"/>
                        </a:solidFill>
                      </a:endParaRPr>
                    </a:p>
                  </a:txBody>
                  <a:tcPr/>
                </a:tc>
                <a:tc>
                  <a:txBody>
                    <a:bodyPr/>
                    <a:lstStyle/>
                    <a:p>
                      <a:pPr algn="ctr"/>
                      <a:r>
                        <a:rPr lang="es-CO" sz="1600" b="1" dirty="0" smtClean="0">
                          <a:solidFill>
                            <a:schemeClr val="tx1"/>
                          </a:solidFill>
                        </a:rPr>
                        <a:t>DESCRIPCIÓN</a:t>
                      </a:r>
                      <a:endParaRPr lang="es-CO" sz="1600" b="1" dirty="0">
                        <a:solidFill>
                          <a:schemeClr val="tx1"/>
                        </a:solidFill>
                      </a:endParaRPr>
                    </a:p>
                  </a:txBody>
                  <a:tcPr/>
                </a:tc>
                <a:tc>
                  <a:txBody>
                    <a:bodyPr/>
                    <a:lstStyle/>
                    <a:p>
                      <a:r>
                        <a:rPr lang="es-CO" sz="1600" dirty="0" smtClean="0">
                          <a:solidFill>
                            <a:schemeClr val="tx1"/>
                          </a:solidFill>
                        </a:rPr>
                        <a:t>EJEMPLO</a:t>
                      </a:r>
                      <a:endParaRPr lang="es-CO" sz="1600" dirty="0">
                        <a:solidFill>
                          <a:schemeClr val="tx1"/>
                        </a:solidFill>
                      </a:endParaRPr>
                    </a:p>
                  </a:txBody>
                  <a:tcPr/>
                </a:tc>
              </a:tr>
              <a:tr h="370840">
                <a:tc>
                  <a:txBody>
                    <a:bodyPr/>
                    <a:lstStyle/>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endParaRPr lang="es-CO" sz="1400" b="1" i="0" kern="1200" dirty="0" smtClean="0">
                        <a:solidFill>
                          <a:schemeClr val="dk1"/>
                        </a:solidFill>
                        <a:effectLst/>
                        <a:latin typeface="+mn-lt"/>
                        <a:ea typeface="+mn-ea"/>
                        <a:cs typeface="+mn-cs"/>
                      </a:endParaRPr>
                    </a:p>
                    <a:p>
                      <a:pPr algn="ctr"/>
                      <a:r>
                        <a:rPr lang="es-CO" sz="1400" b="1" i="0" kern="1200" dirty="0" smtClean="0">
                          <a:solidFill>
                            <a:schemeClr val="dk1"/>
                          </a:solidFill>
                          <a:effectLst/>
                          <a:latin typeface="+mn-lt"/>
                          <a:ea typeface="+mn-ea"/>
                          <a:cs typeface="+mn-cs"/>
                        </a:rPr>
                        <a:t>Uso </a:t>
                      </a:r>
                      <a:r>
                        <a:rPr lang="es-CO" sz="1400" b="1" i="0" kern="1200" dirty="0" smtClean="0">
                          <a:solidFill>
                            <a:schemeClr val="dk1"/>
                          </a:solidFill>
                          <a:effectLst/>
                          <a:latin typeface="+mn-lt"/>
                          <a:ea typeface="+mn-ea"/>
                          <a:cs typeface="+mn-cs"/>
                        </a:rPr>
                        <a:t>comprensivo</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del conocimiento</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científico</a:t>
                      </a:r>
                    </a:p>
                    <a:p>
                      <a:pPr algn="just"/>
                      <a:endParaRPr lang="es-CO" sz="1400" b="1" dirty="0"/>
                    </a:p>
                  </a:txBody>
                  <a:tcPr/>
                </a:tc>
                <a:tc>
                  <a:txBody>
                    <a:bodyPr/>
                    <a:lstStyle/>
                    <a:p>
                      <a:pPr algn="just"/>
                      <a:r>
                        <a:rPr lang="es-CO" sz="1400" b="1" i="0" kern="1200" dirty="0" smtClean="0">
                          <a:solidFill>
                            <a:schemeClr val="dk1"/>
                          </a:solidFill>
                          <a:effectLst/>
                          <a:latin typeface="+mn-lt"/>
                          <a:ea typeface="+mn-ea"/>
                          <a:cs typeface="+mn-cs"/>
                        </a:rPr>
                        <a:t>Esta competencia está íntimamente relacionada con la capacidad para comprender y usar</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conceptos, teorías y modelos de las ciencias en la solución de problemas. No se trata de que el</a:t>
                      </a:r>
                      <a:r>
                        <a:rPr lang="es-CO" sz="1400" b="1" dirty="0" smtClean="0"/>
                        <a:t/>
                      </a:r>
                      <a:br>
                        <a:rPr lang="es-CO" sz="1400" b="1" dirty="0" smtClean="0"/>
                      </a:br>
                      <a:r>
                        <a:rPr lang="es-CO" sz="1400" b="1" i="0" kern="1200" dirty="0" smtClean="0">
                          <a:solidFill>
                            <a:schemeClr val="dk1"/>
                          </a:solidFill>
                          <a:effectLst/>
                          <a:latin typeface="+mn-lt"/>
                          <a:ea typeface="+mn-ea"/>
                          <a:cs typeface="+mn-cs"/>
                        </a:rPr>
                        <a:t>estudiante repita de memoria los términos técnicos ni sus definiciones, sino que lo</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comprenda</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y aplique en la resolución de problemas.</a:t>
                      </a:r>
                      <a:r>
                        <a:rPr lang="es-CO" sz="1400" b="1" dirty="0" smtClean="0"/>
                        <a:t/>
                      </a:r>
                      <a:br>
                        <a:rPr lang="es-CO" sz="1400" b="1" dirty="0" smtClean="0"/>
                      </a:br>
                      <a:r>
                        <a:rPr lang="es-CO" sz="1400" b="1" i="0" kern="1200" dirty="0" smtClean="0">
                          <a:solidFill>
                            <a:schemeClr val="dk1"/>
                          </a:solidFill>
                          <a:effectLst/>
                          <a:latin typeface="+mn-lt"/>
                          <a:ea typeface="+mn-ea"/>
                          <a:cs typeface="+mn-cs"/>
                        </a:rPr>
                        <a:t>Las preguntas de las pruebas buscan que el estudiante relacione los conocimientos adquiridos</a:t>
                      </a:r>
                      <a:r>
                        <a:rPr lang="es-CO" sz="1400" b="1" i="0" kern="1200" baseline="0" dirty="0" smtClean="0">
                          <a:solidFill>
                            <a:schemeClr val="dk1"/>
                          </a:solidFill>
                          <a:effectLst/>
                          <a:latin typeface="+mn-lt"/>
                          <a:ea typeface="+mn-ea"/>
                          <a:cs typeface="+mn-cs"/>
                        </a:rPr>
                        <a:t> </a:t>
                      </a:r>
                      <a:r>
                        <a:rPr lang="es-CO" sz="1400" b="1" i="0" kern="1200" dirty="0" smtClean="0">
                          <a:solidFill>
                            <a:schemeClr val="dk1"/>
                          </a:solidFill>
                          <a:effectLst/>
                          <a:latin typeface="+mn-lt"/>
                          <a:ea typeface="+mn-ea"/>
                          <a:cs typeface="+mn-cs"/>
                        </a:rPr>
                        <a:t>con fenómenos que se observan con frecuencia, de manera que pase de la simple repetición de conceptos a un uso comprensivo de ellos.</a:t>
                      </a:r>
                      <a:endParaRPr lang="es-CO" sz="1400" b="1" dirty="0"/>
                    </a:p>
                  </a:txBody>
                  <a:tcPr/>
                </a:tc>
                <a:tc>
                  <a:txBody>
                    <a:bodyPr/>
                    <a:lstStyle/>
                    <a:p>
                      <a:endParaRPr lang="es-CO" sz="900" dirty="0"/>
                    </a:p>
                  </a:txBody>
                  <a:tcP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38" y="836712"/>
            <a:ext cx="482798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8" y="4869160"/>
            <a:ext cx="482798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54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90"/>
            <a:ext cx="8928991"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89040"/>
            <a:ext cx="748883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64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568952"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2852936"/>
            <a:ext cx="8496944"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511965"/>
            <a:ext cx="8388932"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7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568952"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94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407</Words>
  <Application>Microsoft Office PowerPoint</Application>
  <PresentationFormat>Presentación en pantalla (4:3)</PresentationFormat>
  <Paragraphs>82</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REUNIÓN DE ÁREA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REUNIÓN DE ÁREA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REUNIÓN DE ÁREA </vt:lpstr>
      <vt:lpstr>Presentación de PowerPoint</vt:lpstr>
      <vt:lpstr>Presentación de PowerPoint</vt:lpstr>
      <vt:lpstr>Presentación de PowerPoint</vt:lpstr>
      <vt:lpstr>Presentación de PowerPoint</vt:lpstr>
      <vt:lpstr>REUNIÓN DE ÁREA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ÁREA</dc:title>
  <dc:creator>Maritza</dc:creator>
  <cp:lastModifiedBy>Maritza</cp:lastModifiedBy>
  <cp:revision>20</cp:revision>
  <dcterms:created xsi:type="dcterms:W3CDTF">2015-06-03T02:40:57Z</dcterms:created>
  <dcterms:modified xsi:type="dcterms:W3CDTF">2015-06-03T12:44:05Z</dcterms:modified>
</cp:coreProperties>
</file>