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08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1" d="100"/>
          <a:sy n="111" d="100"/>
        </p:scale>
        <p:origin x="-149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486E-0192-4C8C-AFCC-E95852E67CBF}" type="datetimeFigureOut">
              <a:rPr lang="es-CO" smtClean="0"/>
              <a:t>01/06/2015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7AFC-7D00-409A-9461-E89F1C520749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486E-0192-4C8C-AFCC-E95852E67CBF}" type="datetimeFigureOut">
              <a:rPr lang="es-CO" smtClean="0"/>
              <a:t>01/06/2015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7AFC-7D00-409A-9461-E89F1C520749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486E-0192-4C8C-AFCC-E95852E67CBF}" type="datetimeFigureOut">
              <a:rPr lang="es-CO" smtClean="0"/>
              <a:t>01/06/2015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7AFC-7D00-409A-9461-E89F1C520749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486E-0192-4C8C-AFCC-E95852E67CBF}" type="datetimeFigureOut">
              <a:rPr lang="es-CO" smtClean="0"/>
              <a:t>01/06/2015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7AFC-7D00-409A-9461-E89F1C520749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486E-0192-4C8C-AFCC-E95852E67CBF}" type="datetimeFigureOut">
              <a:rPr lang="es-CO" smtClean="0"/>
              <a:t>01/06/2015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7AFC-7D00-409A-9461-E89F1C520749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486E-0192-4C8C-AFCC-E95852E67CBF}" type="datetimeFigureOut">
              <a:rPr lang="es-CO" smtClean="0"/>
              <a:t>01/06/2015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7AFC-7D00-409A-9461-E89F1C520749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486E-0192-4C8C-AFCC-E95852E67CBF}" type="datetimeFigureOut">
              <a:rPr lang="es-CO" smtClean="0"/>
              <a:t>01/06/2015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7AFC-7D00-409A-9461-E89F1C520749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486E-0192-4C8C-AFCC-E95852E67CBF}" type="datetimeFigureOut">
              <a:rPr lang="es-CO" smtClean="0"/>
              <a:t>01/06/2015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7AFC-7D00-409A-9461-E89F1C520749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486E-0192-4C8C-AFCC-E95852E67CBF}" type="datetimeFigureOut">
              <a:rPr lang="es-CO" smtClean="0"/>
              <a:t>01/06/2015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7AFC-7D00-409A-9461-E89F1C520749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486E-0192-4C8C-AFCC-E95852E67CBF}" type="datetimeFigureOut">
              <a:rPr lang="es-CO" smtClean="0"/>
              <a:t>01/06/2015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517AFC-7D00-409A-9461-E89F1C520749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486E-0192-4C8C-AFCC-E95852E67CBF}" type="datetimeFigureOut">
              <a:rPr lang="es-CO" smtClean="0"/>
              <a:t>01/06/2015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17AFC-7D00-409A-9461-E89F1C520749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BEC486E-0192-4C8C-AFCC-E95852E67CBF}" type="datetimeFigureOut">
              <a:rPr lang="es-CO" smtClean="0"/>
              <a:t>01/06/2015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E517AFC-7D00-409A-9461-E89F1C520749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1371"/>
            <a:ext cx="819150" cy="80010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1187624" y="332656"/>
            <a:ext cx="7056783" cy="618630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sz="24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INSTITUCIÓN EDUCATIVA NORMAL SUPERIOR DE SINCELEJO</a:t>
            </a:r>
          </a:p>
          <a:p>
            <a:pPr algn="ctr"/>
            <a:endParaRPr lang="es-CO" sz="2400" b="1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endParaRPr lang="es-CO" sz="2400" b="1" dirty="0" smtClean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r>
              <a:rPr lang="es-CO" sz="24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REUNIÓN CON COORDINADORES </a:t>
            </a:r>
          </a:p>
          <a:p>
            <a:pPr algn="ctr"/>
            <a:r>
              <a:rPr lang="es-CO" sz="24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CONVOCADA POR EL RECTOR</a:t>
            </a:r>
          </a:p>
          <a:p>
            <a:pPr algn="ctr"/>
            <a:endParaRPr lang="es-CO" sz="2400" b="1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endParaRPr lang="es-CO" sz="2400" b="1" dirty="0" smtClean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r>
              <a:rPr lang="es-CO" sz="24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ASUNTO:</a:t>
            </a:r>
          </a:p>
          <a:p>
            <a:pPr algn="ctr"/>
            <a:endParaRPr lang="es-CO" sz="2400" b="1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r>
              <a:rPr lang="es-CO" sz="24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ORGANIZAR LA INFORMACIÓN SOLICITADA POR LA SECRETARÍA DE EDUCACIÓN MUNICPAL</a:t>
            </a:r>
          </a:p>
          <a:p>
            <a:pPr algn="ctr"/>
            <a:endParaRPr lang="es-CO" sz="2400" b="1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r>
              <a:rPr lang="es-CO" sz="24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RESPONSABLE POR LA SEM: ING. FRANCISCO FARFÁN</a:t>
            </a:r>
          </a:p>
          <a:p>
            <a:pPr algn="ctr"/>
            <a:endParaRPr lang="es-CO" sz="2400" b="1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ctr"/>
            <a:r>
              <a:rPr lang="es-CO" sz="24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SINCELEJO, JUNIO 1 DE 2015</a:t>
            </a:r>
          </a:p>
          <a:p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29174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1371"/>
            <a:ext cx="819150" cy="8001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403648" y="18864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u="sng" dirty="0" smtClean="0"/>
              <a:t>COMPROMISOS PARA  JEFES DE GESTIONES </a:t>
            </a:r>
          </a:p>
          <a:p>
            <a:pPr algn="ctr"/>
            <a:r>
              <a:rPr lang="es-CO" b="1" dirty="0" smtClean="0"/>
              <a:t>PRIMERA TAREA:  </a:t>
            </a:r>
            <a:r>
              <a:rPr lang="es-CO" b="1" dirty="0" smtClean="0">
                <a:solidFill>
                  <a:srgbClr val="FF0000"/>
                </a:solidFill>
              </a:rPr>
              <a:t>PRÓXIMO: 12 DE JUNIO DE 2015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2" name="1 Llamada rectangular"/>
          <p:cNvSpPr/>
          <p:nvPr/>
        </p:nvSpPr>
        <p:spPr>
          <a:xfrm>
            <a:off x="251520" y="1772816"/>
            <a:ext cx="5669681" cy="4104456"/>
          </a:xfrm>
          <a:prstGeom prst="wedgeRectCallout">
            <a:avLst>
              <a:gd name="adj1" fmla="val 54568"/>
              <a:gd name="adj2" fmla="val -69594"/>
            </a:avLst>
          </a:prstGeom>
          <a:gradFill flip="none" rotWithShape="1">
            <a:gsLst>
              <a:gs pos="0">
                <a:schemeClr val="accent3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3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3">
                  <a:lumMod val="40000"/>
                  <a:lumOff val="60000"/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800" b="1" u="sng" dirty="0" smtClean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RUTA DE MEJORAMIENTO</a:t>
            </a:r>
          </a:p>
          <a:p>
            <a:pPr algn="just"/>
            <a:r>
              <a:rPr lang="es-CO" sz="2800" b="1" dirty="0" smtClean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- </a:t>
            </a:r>
            <a:r>
              <a:rPr lang="es-CO" sz="2800" dirty="0" smtClean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Autoevaluación institucional 2014 en su formato de </a:t>
            </a:r>
            <a:r>
              <a:rPr lang="es-CO" sz="2800" dirty="0" err="1" smtClean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excel</a:t>
            </a:r>
            <a:r>
              <a:rPr lang="es-CO" sz="2800" dirty="0" smtClean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y acta de socialización de la autoevaluación.</a:t>
            </a:r>
          </a:p>
          <a:p>
            <a:pPr algn="just"/>
            <a:r>
              <a:rPr lang="es-CO" sz="2800" dirty="0" smtClean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- Plan de mejoramiento institucional 2015 A 2019, </a:t>
            </a:r>
            <a:r>
              <a:rPr lang="es-CO" sz="2800" b="1" dirty="0" smtClean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(de haber diseñado uno nuevo le ofrecemos nuestro acompañamiento-SEM). </a:t>
            </a:r>
          </a:p>
          <a:p>
            <a:pPr algn="just"/>
            <a:r>
              <a:rPr lang="es-CO" sz="2800" dirty="0" smtClean="0">
                <a:solidFill>
                  <a:schemeClr val="tx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- Acta de socialización del plan de mejoramiento.</a:t>
            </a:r>
            <a:endParaRPr lang="es-CO" sz="2800" dirty="0">
              <a:solidFill>
                <a:schemeClr val="tx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6146" name="Picture 2" descr="http://mcc-arequipa.org/grup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24744"/>
            <a:ext cx="1876425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645452" y="6019547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 smtClean="0"/>
              <a:t>Le información se enviará al correo y al respectivo link, que les entregará la coordinadora de Investigación y la docente </a:t>
            </a:r>
            <a:r>
              <a:rPr lang="es-CO" b="1" dirty="0" err="1" smtClean="0"/>
              <a:t>Yulieth</a:t>
            </a:r>
            <a:r>
              <a:rPr lang="es-CO" b="1" dirty="0" smtClean="0"/>
              <a:t> Cruz.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222952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1371"/>
            <a:ext cx="819150" cy="8001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403648" y="188640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u="sng" dirty="0" smtClean="0"/>
              <a:t>COMPROMISOS PARA  LÍDERES DE PROYECTOS TRANSVERSALES</a:t>
            </a:r>
          </a:p>
          <a:p>
            <a:pPr algn="ctr"/>
            <a:r>
              <a:rPr lang="es-CO" b="1" dirty="0" smtClean="0"/>
              <a:t>PRIMERA TAREA:  </a:t>
            </a:r>
            <a:r>
              <a:rPr lang="es-CO" b="1" dirty="0" smtClean="0">
                <a:solidFill>
                  <a:srgbClr val="FF0000"/>
                </a:solidFill>
              </a:rPr>
              <a:t>PRÓXIMO: 12 DE JUNIO DE 2015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2" name="1 Llamada rectangular"/>
          <p:cNvSpPr/>
          <p:nvPr/>
        </p:nvSpPr>
        <p:spPr>
          <a:xfrm>
            <a:off x="361721" y="1805073"/>
            <a:ext cx="4555455" cy="3903124"/>
          </a:xfrm>
          <a:prstGeom prst="wedgeRectCallout">
            <a:avLst>
              <a:gd name="adj1" fmla="val 57204"/>
              <a:gd name="adj2" fmla="val -62258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Rectángulo"/>
          <p:cNvSpPr/>
          <p:nvPr/>
        </p:nvSpPr>
        <p:spPr>
          <a:xfrm>
            <a:off x="556976" y="2048475"/>
            <a:ext cx="42674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b="1" u="sng" dirty="0" smtClean="0">
                <a:latin typeface="Aldhabi" panose="01000000000000000000" pitchFamily="2" charset="-78"/>
                <a:cs typeface="Aldhabi" panose="01000000000000000000" pitchFamily="2" charset="-78"/>
              </a:rPr>
              <a:t>IMPLEMENTACION DE PROYECTOS TRANSVERSALES</a:t>
            </a:r>
          </a:p>
          <a:p>
            <a:pPr algn="just"/>
            <a:r>
              <a:rPr lang="es-CO" sz="24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- </a:t>
            </a:r>
            <a:r>
              <a:rPr lang="es-CO" sz="2400" dirty="0" smtClean="0">
                <a:latin typeface="Aldhabi" panose="01000000000000000000" pitchFamily="2" charset="-78"/>
                <a:cs typeface="Aldhabi" panose="01000000000000000000" pitchFamily="2" charset="-78"/>
              </a:rPr>
              <a:t>Cronograma de reunión de comité de convivencia escolar.</a:t>
            </a:r>
          </a:p>
          <a:p>
            <a:pPr algn="just"/>
            <a:r>
              <a:rPr lang="es-CO" sz="2400" dirty="0" smtClean="0">
                <a:latin typeface="Aldhabi" panose="01000000000000000000" pitchFamily="2" charset="-78"/>
                <a:cs typeface="Aldhabi" panose="01000000000000000000" pitchFamily="2" charset="-78"/>
              </a:rPr>
              <a:t>- Documento que contenga los datos principales de los proyectos transversales que implementan en su institución. </a:t>
            </a:r>
            <a:r>
              <a:rPr lang="es-CO" sz="2400" b="1" dirty="0" smtClean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(Formato único de presentación, entregado por la Coordinadora de Investigación de la Institución).</a:t>
            </a:r>
            <a:endParaRPr lang="es-CO" sz="2400" b="1" dirty="0">
              <a:solidFill>
                <a:srgbClr val="FF0000"/>
              </a:solidFill>
            </a:endParaRPr>
          </a:p>
        </p:txBody>
      </p:sp>
      <p:pic>
        <p:nvPicPr>
          <p:cNvPr id="7170" name="Picture 2" descr="http://www.claretiano.edu.co/wp-content/uploads/2013/09/PENDON-FERIA-PEDAGOGIC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143" y="1111970"/>
            <a:ext cx="3443647" cy="3624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755576" y="6019547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 smtClean="0"/>
              <a:t>Le información se enviará al correo y al respectivo link, que les entregará la coordinadora de Investigación y la docente </a:t>
            </a:r>
            <a:r>
              <a:rPr lang="es-CO" b="1" dirty="0" err="1" smtClean="0"/>
              <a:t>Yulieth</a:t>
            </a:r>
            <a:r>
              <a:rPr lang="es-CO" b="1" dirty="0" smtClean="0"/>
              <a:t> Cruz.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981227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1371"/>
            <a:ext cx="819150" cy="8001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403648" y="188640"/>
            <a:ext cx="62646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u="sng" dirty="0" smtClean="0"/>
              <a:t>COMPROMISOS PARA  DOCENTES Y DIRECTIVOS DOCENTES QUE ESTÁN IMPLEMENTANDO PROYECTOS DE INVESTIGACIÓN Y PRESENTARÁN PARA SER EVALUADAS COMO EXPERIENCIAS SIGNIFICATIVAS</a:t>
            </a:r>
          </a:p>
          <a:p>
            <a:pPr algn="ctr"/>
            <a:r>
              <a:rPr lang="es-CO" b="1" dirty="0" smtClean="0"/>
              <a:t>PRIMERA TAREA:  </a:t>
            </a:r>
            <a:r>
              <a:rPr lang="es-CO" b="1" dirty="0" smtClean="0">
                <a:solidFill>
                  <a:srgbClr val="FF0000"/>
                </a:solidFill>
              </a:rPr>
              <a:t>PRÓXIMO: 12 DE JUNIO DE 2015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55576" y="6019547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 smtClean="0"/>
              <a:t>Le información se enviará al correo y al respectivo link, que les entregará la coordinadora de Investigación y la docente </a:t>
            </a:r>
            <a:r>
              <a:rPr lang="es-CO" b="1" dirty="0" err="1" smtClean="0"/>
              <a:t>Yulieth</a:t>
            </a:r>
            <a:r>
              <a:rPr lang="es-CO" b="1" dirty="0" smtClean="0"/>
              <a:t> Cruz.</a:t>
            </a:r>
            <a:endParaRPr lang="es-CO" b="1" dirty="0"/>
          </a:p>
        </p:txBody>
      </p:sp>
      <p:sp>
        <p:nvSpPr>
          <p:cNvPr id="5" name="4 Pergamino vertical"/>
          <p:cNvSpPr/>
          <p:nvPr/>
        </p:nvSpPr>
        <p:spPr>
          <a:xfrm>
            <a:off x="3059832" y="1844824"/>
            <a:ext cx="6021610" cy="3920473"/>
          </a:xfrm>
          <a:prstGeom prst="verticalScroll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4283968" y="1849767"/>
            <a:ext cx="40841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b="1" u="sng" dirty="0" smtClean="0">
                <a:latin typeface="Aldhabi" panose="01000000000000000000" pitchFamily="2" charset="-78"/>
                <a:cs typeface="Aldhabi" panose="01000000000000000000" pitchFamily="2" charset="-78"/>
              </a:rPr>
              <a:t>EXPERIENCIAS SIGNIFICATIVAS</a:t>
            </a:r>
            <a:br>
              <a:rPr lang="es-CO" sz="2400" b="1" u="sng" dirty="0" smtClean="0">
                <a:latin typeface="Aldhabi" panose="01000000000000000000" pitchFamily="2" charset="-78"/>
                <a:cs typeface="Aldhabi" panose="01000000000000000000" pitchFamily="2" charset="-78"/>
              </a:rPr>
            </a:br>
            <a:endParaRPr lang="es-CO" sz="2400" b="1" u="sng" dirty="0" smtClean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just"/>
            <a:r>
              <a:rPr lang="es-CO" sz="24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- </a:t>
            </a:r>
            <a:r>
              <a:rPr lang="es-CO" sz="2400" dirty="0" smtClean="0">
                <a:latin typeface="Aldhabi" panose="01000000000000000000" pitchFamily="2" charset="-78"/>
                <a:cs typeface="Aldhabi" panose="01000000000000000000" pitchFamily="2" charset="-78"/>
              </a:rPr>
              <a:t>Resolución de conformación de comité evaluador de experiencias significativas.</a:t>
            </a:r>
          </a:p>
          <a:p>
            <a:pPr algn="just"/>
            <a:r>
              <a:rPr lang="es-CO" sz="2400" dirty="0" smtClean="0">
                <a:latin typeface="Aldhabi" panose="01000000000000000000" pitchFamily="2" charset="-78"/>
                <a:cs typeface="Aldhabi" panose="01000000000000000000" pitchFamily="2" charset="-78"/>
              </a:rPr>
              <a:t>- Formato de inscripción de experiencias significativas. </a:t>
            </a:r>
            <a:r>
              <a:rPr lang="es-CO" sz="2400" b="1" dirty="0" smtClean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(Formato único de presentación, entregado por la Coordinadora de Investigación de la Institución).</a:t>
            </a:r>
            <a:endParaRPr lang="es-CO" sz="2400" b="1" dirty="0" smtClean="0">
              <a:solidFill>
                <a:srgbClr val="FF0000"/>
              </a:solidFill>
            </a:endParaRPr>
          </a:p>
          <a:p>
            <a:pPr algn="just"/>
            <a:endParaRPr lang="es-CO" sz="2400" dirty="0" smtClean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just"/>
            <a:r>
              <a:rPr lang="es-CO" sz="24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/>
            </a:r>
            <a:br>
              <a:rPr lang="es-CO" sz="2400" b="1" dirty="0" smtClean="0">
                <a:latin typeface="Aldhabi" panose="01000000000000000000" pitchFamily="2" charset="-78"/>
                <a:cs typeface="Aldhabi" panose="01000000000000000000" pitchFamily="2" charset="-78"/>
              </a:rPr>
            </a:br>
            <a:endParaRPr lang="es-CO" sz="2400" dirty="0"/>
          </a:p>
        </p:txBody>
      </p:sp>
      <p:pic>
        <p:nvPicPr>
          <p:cNvPr id="8194" name="Picture 2" descr="https://encrypted-tbn0.gstatic.com/images?q=tbn:ANd9GcSoBVBxulvCDyss-SqqXYzvNSL4NgdbAONyABbgkwOZrA-zPgA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99" y="2597848"/>
            <a:ext cx="2638425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771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1371"/>
            <a:ext cx="819150" cy="800100"/>
          </a:xfrm>
          <a:prstGeom prst="rect">
            <a:avLst/>
          </a:prstGeom>
          <a:noFill/>
        </p:spPr>
      </p:pic>
      <p:sp>
        <p:nvSpPr>
          <p:cNvPr id="6" name="5 CuadroTexto"/>
          <p:cNvSpPr txBox="1"/>
          <p:nvPr/>
        </p:nvSpPr>
        <p:spPr>
          <a:xfrm>
            <a:off x="1424819" y="633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u="sng" dirty="0" smtClean="0"/>
              <a:t>JUNTA DIRECTIVA DE LA ASOCIACIÓN DE TRABAJADORES DE LA EDUCACIÓN DE SUCRE – ADES, SOLICITA LA SIGUIENTE INFORMACIÓN</a:t>
            </a:r>
            <a:endParaRPr lang="es-CO" b="1" u="sng" dirty="0" smtClean="0"/>
          </a:p>
          <a:p>
            <a:pPr algn="ctr"/>
            <a:r>
              <a:rPr lang="es-CO" b="1" dirty="0" smtClean="0"/>
              <a:t>PRIMERA TAREA:  </a:t>
            </a:r>
            <a:r>
              <a:rPr lang="es-CO" b="1" dirty="0" smtClean="0">
                <a:solidFill>
                  <a:srgbClr val="FF0000"/>
                </a:solidFill>
              </a:rPr>
              <a:t>PRÓXIMO: 12 DE JUNIO DE 2015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899592" y="6250379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200" b="1" dirty="0" smtClean="0"/>
              <a:t>Le información se enviará al correo y al respectivo link, que les entregará la coordinadora de Investigación y la docente </a:t>
            </a:r>
            <a:r>
              <a:rPr lang="es-CO" sz="1200" b="1" dirty="0" err="1" smtClean="0"/>
              <a:t>Yulieth</a:t>
            </a:r>
            <a:r>
              <a:rPr lang="es-CO" sz="1200" b="1" dirty="0" smtClean="0"/>
              <a:t> Cruz.</a:t>
            </a:r>
            <a:endParaRPr lang="es-CO" sz="1200" b="1" dirty="0"/>
          </a:p>
        </p:txBody>
      </p:sp>
      <p:sp>
        <p:nvSpPr>
          <p:cNvPr id="5" name="4 Pergamino vertical"/>
          <p:cNvSpPr/>
          <p:nvPr/>
        </p:nvSpPr>
        <p:spPr>
          <a:xfrm>
            <a:off x="746126" y="1200962"/>
            <a:ext cx="8397874" cy="4861411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Rectángulo"/>
          <p:cNvSpPr/>
          <p:nvPr/>
        </p:nvSpPr>
        <p:spPr>
          <a:xfrm>
            <a:off x="4283968" y="1849767"/>
            <a:ext cx="4084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O" sz="2400" dirty="0" smtClean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just"/>
            <a:r>
              <a:rPr lang="es-CO" sz="24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/>
            </a:r>
            <a:br>
              <a:rPr lang="es-CO" sz="2400" b="1" dirty="0" smtClean="0">
                <a:latin typeface="Aldhabi" panose="01000000000000000000" pitchFamily="2" charset="-78"/>
                <a:cs typeface="Aldhabi" panose="01000000000000000000" pitchFamily="2" charset="-78"/>
              </a:rPr>
            </a:br>
            <a:endParaRPr lang="es-CO" sz="2400" dirty="0"/>
          </a:p>
        </p:txBody>
      </p:sp>
      <p:sp>
        <p:nvSpPr>
          <p:cNvPr id="2" name="1 CuadroTexto"/>
          <p:cNvSpPr txBox="1"/>
          <p:nvPr/>
        </p:nvSpPr>
        <p:spPr>
          <a:xfrm>
            <a:off x="1907704" y="1092510"/>
            <a:ext cx="669674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CO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Número de alumnos matriculados año 2015 por jornada.</a:t>
            </a:r>
          </a:p>
          <a:p>
            <a:pPr marL="342900" indent="-342900">
              <a:buAutoNum type="arabicPeriod"/>
            </a:pPr>
            <a:r>
              <a:rPr lang="es-CO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Número de grupos jornada matinal y número de grupos  por grados.</a:t>
            </a:r>
          </a:p>
          <a:p>
            <a:pPr marL="342900" indent="-342900">
              <a:buAutoNum type="arabicPeriod"/>
            </a:pPr>
            <a:r>
              <a:rPr lang="es-CO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Número de grupos jornada vespertina y número de grupos por grados</a:t>
            </a:r>
          </a:p>
          <a:p>
            <a:pPr marL="342900" indent="-342900">
              <a:buAutoNum type="arabicPeriod"/>
            </a:pPr>
            <a:r>
              <a:rPr lang="es-CO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Número de alumnos por grupo</a:t>
            </a:r>
          </a:p>
          <a:p>
            <a:pPr marL="342900" indent="-342900">
              <a:buAutoNum type="arabicPeriod"/>
            </a:pPr>
            <a:r>
              <a:rPr lang="es-CO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Número de aulas con las que cuenta el plantel</a:t>
            </a:r>
          </a:p>
          <a:p>
            <a:pPr marL="342900" indent="-342900">
              <a:buAutoNum type="arabicPeriod"/>
            </a:pPr>
            <a:r>
              <a:rPr lang="es-CO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Cuántas sedes tienen la jornada vespertina (si la hay)</a:t>
            </a:r>
          </a:p>
          <a:p>
            <a:pPr marL="342900" indent="-342900">
              <a:buAutoNum type="arabicPeriod"/>
            </a:pPr>
            <a:r>
              <a:rPr lang="es-CO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Necesidades institucionales para la implementación de jornada única, tales como:</a:t>
            </a:r>
          </a:p>
          <a:p>
            <a:pPr marL="285750" indent="-285750">
              <a:buFont typeface="Arial" charset="0"/>
              <a:buChar char="•"/>
            </a:pPr>
            <a:r>
              <a:rPr lang="es-CO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Faltantes de aula</a:t>
            </a:r>
          </a:p>
          <a:p>
            <a:pPr marL="285750" indent="-285750">
              <a:buFont typeface="Arial" charset="0"/>
              <a:buChar char="•"/>
            </a:pPr>
            <a:r>
              <a:rPr lang="es-CO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Canchas deportivas</a:t>
            </a:r>
          </a:p>
          <a:p>
            <a:pPr marL="285750" indent="-285750">
              <a:buFont typeface="Arial" charset="0"/>
              <a:buChar char="•"/>
            </a:pPr>
            <a:r>
              <a:rPr lang="es-CO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Biblioteca</a:t>
            </a:r>
          </a:p>
          <a:p>
            <a:pPr marL="285750" indent="-285750">
              <a:buFont typeface="Arial" charset="0"/>
              <a:buChar char="•"/>
            </a:pPr>
            <a:r>
              <a:rPr lang="es-CO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Aulas especiales</a:t>
            </a:r>
          </a:p>
          <a:p>
            <a:pPr marL="285750" indent="-285750">
              <a:buFont typeface="Arial" charset="0"/>
              <a:buChar char="•"/>
            </a:pPr>
            <a:r>
              <a:rPr lang="es-CO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Laboratorios</a:t>
            </a:r>
          </a:p>
          <a:p>
            <a:pPr marL="285750" indent="-285750">
              <a:buFont typeface="Arial" charset="0"/>
              <a:buChar char="•"/>
            </a:pPr>
            <a:r>
              <a:rPr lang="es-CO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Audiovisuales</a:t>
            </a:r>
          </a:p>
          <a:p>
            <a:pPr marL="285750" indent="-285750">
              <a:buFont typeface="Arial" charset="0"/>
              <a:buChar char="•"/>
            </a:pPr>
            <a:r>
              <a:rPr lang="es-CO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Mapotecas</a:t>
            </a:r>
          </a:p>
          <a:p>
            <a:pPr marL="285750" indent="-285750">
              <a:buFont typeface="Arial" charset="0"/>
              <a:buChar char="•"/>
            </a:pPr>
            <a:r>
              <a:rPr lang="es-CO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Comedor escolar</a:t>
            </a:r>
          </a:p>
          <a:p>
            <a:pPr marL="285750" indent="-285750">
              <a:buFont typeface="Arial" charset="0"/>
              <a:buChar char="•"/>
            </a:pPr>
            <a:r>
              <a:rPr lang="es-CO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Internet</a:t>
            </a:r>
          </a:p>
          <a:p>
            <a:pPr marL="285750" indent="-285750">
              <a:buFont typeface="Arial" charset="0"/>
              <a:buChar char="•"/>
            </a:pPr>
            <a:r>
              <a:rPr lang="es-CO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Número de maestros y personal de apoyo educativo tales como: </a:t>
            </a:r>
            <a:r>
              <a:rPr lang="es-CO" b="1" dirty="0" err="1" smtClean="0">
                <a:latin typeface="Aldhabi" panose="01000000000000000000" pitchFamily="2" charset="-78"/>
                <a:cs typeface="Aldhabi" panose="01000000000000000000" pitchFamily="2" charset="-78"/>
              </a:rPr>
              <a:t>psicoorienentadores</a:t>
            </a:r>
            <a:r>
              <a:rPr lang="es-CO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, trabajadores sociales y personal de servicios generales.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336846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7896" y="0"/>
            <a:ext cx="936104" cy="712831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107504" y="260648"/>
            <a:ext cx="7992888" cy="62786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CO" sz="1100" b="1" dirty="0">
                <a:latin typeface="Aldhabi" panose="01000000000000000000" pitchFamily="2" charset="-78"/>
                <a:cs typeface="Aldhabi" panose="01000000000000000000" pitchFamily="2" charset="-78"/>
              </a:rPr>
              <a:t>En efecto profe hoy visitamos la institución y en conversación con el profesor napoleón me expreso que mañana tendrían reunión, con base en lo anterior relaciono la lista de productos por procedimiento que pueden ser enviados adjuntos a este mismo correo de donde le escribo.</a:t>
            </a:r>
          </a:p>
          <a:p>
            <a:r>
              <a:rPr lang="es-CO" sz="2000" b="1" u="sng" dirty="0" smtClean="0">
                <a:latin typeface="Aldhabi" panose="01000000000000000000" pitchFamily="2" charset="-78"/>
                <a:cs typeface="Aldhabi" panose="01000000000000000000" pitchFamily="2" charset="-78"/>
              </a:rPr>
              <a:t>RESULTADO </a:t>
            </a:r>
            <a:r>
              <a:rPr lang="es-CO" sz="2000" b="1" u="sng" dirty="0">
                <a:latin typeface="Aldhabi" panose="01000000000000000000" pitchFamily="2" charset="-78"/>
                <a:cs typeface="Aldhabi" panose="01000000000000000000" pitchFamily="2" charset="-78"/>
              </a:rPr>
              <a:t>DE LAS EVALUACIONES A ESTUDIANTES</a:t>
            </a:r>
          </a:p>
          <a:p>
            <a:r>
              <a:rPr lang="es-CO" sz="20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- </a:t>
            </a:r>
            <a:r>
              <a:rPr lang="es-CO" sz="2000" dirty="0">
                <a:latin typeface="Aldhabi" panose="01000000000000000000" pitchFamily="2" charset="-78"/>
                <a:cs typeface="Aldhabi" panose="01000000000000000000" pitchFamily="2" charset="-78"/>
              </a:rPr>
              <a:t>Análisis de pruebas Saber 11° año 2014 y Saber 3°,5° y 9° año 2014, cada una con su acta de </a:t>
            </a:r>
            <a:r>
              <a:rPr lang="es-CO" sz="2000" dirty="0" err="1">
                <a:latin typeface="Aldhabi" panose="01000000000000000000" pitchFamily="2" charset="-78"/>
                <a:cs typeface="Aldhabi" panose="01000000000000000000" pitchFamily="2" charset="-78"/>
              </a:rPr>
              <a:t>socializacion</a:t>
            </a:r>
            <a:r>
              <a:rPr lang="es-CO" sz="2000" dirty="0">
                <a:latin typeface="Aldhabi" panose="01000000000000000000" pitchFamily="2" charset="-78"/>
                <a:cs typeface="Aldhabi" panose="01000000000000000000" pitchFamily="2" charset="-78"/>
              </a:rPr>
              <a:t> firmada.</a:t>
            </a:r>
          </a:p>
          <a:p>
            <a:r>
              <a:rPr lang="es-CO" sz="2000" dirty="0">
                <a:latin typeface="Aldhabi" panose="01000000000000000000" pitchFamily="2" charset="-78"/>
                <a:cs typeface="Aldhabi" panose="01000000000000000000" pitchFamily="2" charset="-78"/>
              </a:rPr>
              <a:t>- Análisis Final SIEE año 2014 y Análisis Final SIEE año 2015.</a:t>
            </a:r>
          </a:p>
          <a:p>
            <a:r>
              <a:rPr lang="es-CO" sz="2000" b="1" dirty="0">
                <a:latin typeface="Aldhabi" panose="01000000000000000000" pitchFamily="2" charset="-78"/>
                <a:cs typeface="Aldhabi" panose="01000000000000000000" pitchFamily="2" charset="-78"/>
              </a:rPr>
              <a:t/>
            </a:r>
            <a:br>
              <a:rPr lang="es-CO" sz="2000" b="1" dirty="0"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s-CO" sz="2000" b="1" u="sng" dirty="0" smtClean="0">
                <a:latin typeface="Aldhabi" panose="01000000000000000000" pitchFamily="2" charset="-78"/>
                <a:cs typeface="Aldhabi" panose="01000000000000000000" pitchFamily="2" charset="-78"/>
              </a:rPr>
              <a:t>EVALUACIÓN </a:t>
            </a:r>
            <a:r>
              <a:rPr lang="es-CO" sz="2000" b="1" u="sng" dirty="0">
                <a:latin typeface="Aldhabi" panose="01000000000000000000" pitchFamily="2" charset="-78"/>
                <a:cs typeface="Aldhabi" panose="01000000000000000000" pitchFamily="2" charset="-78"/>
              </a:rPr>
              <a:t>DE DESEMPEÑO DOCENTE Y DIRECTIVO DOCENTE</a:t>
            </a:r>
          </a:p>
          <a:p>
            <a:r>
              <a:rPr lang="es-CO" sz="20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- </a:t>
            </a:r>
            <a:r>
              <a:rPr lang="es-CO" sz="2000" dirty="0">
                <a:latin typeface="Aldhabi" panose="01000000000000000000" pitchFamily="2" charset="-78"/>
                <a:cs typeface="Aldhabi" panose="01000000000000000000" pitchFamily="2" charset="-78"/>
              </a:rPr>
              <a:t>Cronograma de ejecución de evaluación de desempeño docente y directivo docente año 2015.</a:t>
            </a:r>
          </a:p>
          <a:p>
            <a:r>
              <a:rPr lang="es-CO" sz="2000" dirty="0">
                <a:latin typeface="Aldhabi" panose="01000000000000000000" pitchFamily="2" charset="-78"/>
                <a:cs typeface="Aldhabi" panose="01000000000000000000" pitchFamily="2" charset="-78"/>
              </a:rPr>
              <a:t>- Acta de </a:t>
            </a:r>
            <a:r>
              <a:rPr lang="es-CO" sz="2000" dirty="0" err="1">
                <a:latin typeface="Aldhabi" panose="01000000000000000000" pitchFamily="2" charset="-78"/>
                <a:cs typeface="Aldhabi" panose="01000000000000000000" pitchFamily="2" charset="-78"/>
              </a:rPr>
              <a:t>socializacion</a:t>
            </a:r>
            <a:r>
              <a:rPr lang="es-CO" sz="2000" dirty="0">
                <a:latin typeface="Aldhabi" panose="01000000000000000000" pitchFamily="2" charset="-78"/>
                <a:cs typeface="Aldhabi" panose="01000000000000000000" pitchFamily="2" charset="-78"/>
              </a:rPr>
              <a:t> de resultados de la evaluación de desempeño docente y directivo docente año 2014.</a:t>
            </a:r>
          </a:p>
          <a:p>
            <a:r>
              <a:rPr lang="es-CO" sz="2000" dirty="0">
                <a:latin typeface="Aldhabi" panose="01000000000000000000" pitchFamily="2" charset="-78"/>
                <a:cs typeface="Aldhabi" panose="01000000000000000000" pitchFamily="2" charset="-78"/>
              </a:rPr>
              <a:t>- Formato de análisis de resultados de la evaluación de desempeño docente año 2014 en el formato de </a:t>
            </a:r>
            <a:r>
              <a:rPr lang="es-CO" sz="2000" dirty="0" err="1">
                <a:latin typeface="Aldhabi" panose="01000000000000000000" pitchFamily="2" charset="-78"/>
                <a:cs typeface="Aldhabi" panose="01000000000000000000" pitchFamily="2" charset="-78"/>
              </a:rPr>
              <a:t>excel</a:t>
            </a:r>
            <a:r>
              <a:rPr lang="es-CO" sz="2000" dirty="0">
                <a:latin typeface="Aldhabi" panose="01000000000000000000" pitchFamily="2" charset="-78"/>
                <a:cs typeface="Aldhabi" panose="01000000000000000000" pitchFamily="2" charset="-78"/>
              </a:rPr>
              <a:t> (envió adjunto).</a:t>
            </a:r>
          </a:p>
          <a:p>
            <a:r>
              <a:rPr lang="es-CO" sz="2000" b="1" dirty="0">
                <a:latin typeface="Aldhabi" panose="01000000000000000000" pitchFamily="2" charset="-78"/>
                <a:cs typeface="Aldhabi" panose="01000000000000000000" pitchFamily="2" charset="-78"/>
              </a:rPr>
              <a:t/>
            </a:r>
            <a:br>
              <a:rPr lang="es-CO" sz="2000" b="1" dirty="0"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s-CO" sz="2000" b="1" u="sng" dirty="0" smtClean="0">
                <a:latin typeface="Aldhabi" panose="01000000000000000000" pitchFamily="2" charset="-78"/>
                <a:cs typeface="Aldhabi" panose="01000000000000000000" pitchFamily="2" charset="-78"/>
              </a:rPr>
              <a:t>RUTA </a:t>
            </a:r>
            <a:r>
              <a:rPr lang="es-CO" sz="2000" b="1" u="sng" dirty="0">
                <a:latin typeface="Aldhabi" panose="01000000000000000000" pitchFamily="2" charset="-78"/>
                <a:cs typeface="Aldhabi" panose="01000000000000000000" pitchFamily="2" charset="-78"/>
              </a:rPr>
              <a:t>DE MEJORAMIENTO</a:t>
            </a:r>
          </a:p>
          <a:p>
            <a:r>
              <a:rPr lang="es-CO" sz="2000" b="1" dirty="0">
                <a:latin typeface="Aldhabi" panose="01000000000000000000" pitchFamily="2" charset="-78"/>
                <a:cs typeface="Aldhabi" panose="01000000000000000000" pitchFamily="2" charset="-78"/>
              </a:rPr>
              <a:t>- </a:t>
            </a:r>
            <a:r>
              <a:rPr lang="es-CO" sz="2000" dirty="0" smtClean="0">
                <a:latin typeface="Aldhabi" panose="01000000000000000000" pitchFamily="2" charset="-78"/>
                <a:cs typeface="Aldhabi" panose="01000000000000000000" pitchFamily="2" charset="-78"/>
              </a:rPr>
              <a:t>Autoevaluación </a:t>
            </a:r>
            <a:r>
              <a:rPr lang="es-CO" sz="2000" dirty="0">
                <a:latin typeface="Aldhabi" panose="01000000000000000000" pitchFamily="2" charset="-78"/>
                <a:cs typeface="Aldhabi" panose="01000000000000000000" pitchFamily="2" charset="-78"/>
              </a:rPr>
              <a:t>institucional 2014 en su formato de </a:t>
            </a:r>
            <a:r>
              <a:rPr lang="es-CO" sz="2000" dirty="0" err="1">
                <a:latin typeface="Aldhabi" panose="01000000000000000000" pitchFamily="2" charset="-78"/>
                <a:cs typeface="Aldhabi" panose="01000000000000000000" pitchFamily="2" charset="-78"/>
              </a:rPr>
              <a:t>excel</a:t>
            </a:r>
            <a:r>
              <a:rPr lang="es-CO" sz="2000" dirty="0">
                <a:latin typeface="Aldhabi" panose="01000000000000000000" pitchFamily="2" charset="-78"/>
                <a:cs typeface="Aldhabi" panose="01000000000000000000" pitchFamily="2" charset="-78"/>
              </a:rPr>
              <a:t> y acta de </a:t>
            </a:r>
            <a:r>
              <a:rPr lang="es-CO" sz="2000" dirty="0" smtClean="0">
                <a:latin typeface="Aldhabi" panose="01000000000000000000" pitchFamily="2" charset="-78"/>
                <a:cs typeface="Aldhabi" panose="01000000000000000000" pitchFamily="2" charset="-78"/>
              </a:rPr>
              <a:t>socialización </a:t>
            </a:r>
            <a:r>
              <a:rPr lang="es-CO" sz="2000" dirty="0">
                <a:latin typeface="Aldhabi" panose="01000000000000000000" pitchFamily="2" charset="-78"/>
                <a:cs typeface="Aldhabi" panose="01000000000000000000" pitchFamily="2" charset="-78"/>
              </a:rPr>
              <a:t>de la </a:t>
            </a:r>
            <a:r>
              <a:rPr lang="es-CO" sz="2000" dirty="0" smtClean="0">
                <a:latin typeface="Aldhabi" panose="01000000000000000000" pitchFamily="2" charset="-78"/>
                <a:cs typeface="Aldhabi" panose="01000000000000000000" pitchFamily="2" charset="-78"/>
              </a:rPr>
              <a:t>autoevaluación</a:t>
            </a:r>
            <a:r>
              <a:rPr lang="es-CO" sz="2000" dirty="0">
                <a:latin typeface="Aldhabi" panose="01000000000000000000" pitchFamily="2" charset="-78"/>
                <a:cs typeface="Aldhabi" panose="01000000000000000000" pitchFamily="2" charset="-78"/>
              </a:rPr>
              <a:t>.</a:t>
            </a:r>
          </a:p>
          <a:p>
            <a:r>
              <a:rPr lang="es-CO" sz="2000" dirty="0">
                <a:latin typeface="Aldhabi" panose="01000000000000000000" pitchFamily="2" charset="-78"/>
                <a:cs typeface="Aldhabi" panose="01000000000000000000" pitchFamily="2" charset="-78"/>
              </a:rPr>
              <a:t>- Plan de mejoramiento institucional ajustado al año 2015, de haber diseñado uno nuevo le ofrecemos nuestro acompañamiento. </a:t>
            </a:r>
          </a:p>
          <a:p>
            <a:r>
              <a:rPr lang="es-CO" sz="2000" dirty="0">
                <a:latin typeface="Aldhabi" panose="01000000000000000000" pitchFamily="2" charset="-78"/>
                <a:cs typeface="Aldhabi" panose="01000000000000000000" pitchFamily="2" charset="-78"/>
              </a:rPr>
              <a:t>- Acta de </a:t>
            </a:r>
            <a:r>
              <a:rPr lang="es-CO" sz="2000" dirty="0" smtClean="0">
                <a:latin typeface="Aldhabi" panose="01000000000000000000" pitchFamily="2" charset="-78"/>
                <a:cs typeface="Aldhabi" panose="01000000000000000000" pitchFamily="2" charset="-78"/>
              </a:rPr>
              <a:t>socialización </a:t>
            </a:r>
            <a:r>
              <a:rPr lang="es-CO" sz="2000" dirty="0">
                <a:latin typeface="Aldhabi" panose="01000000000000000000" pitchFamily="2" charset="-78"/>
                <a:cs typeface="Aldhabi" panose="01000000000000000000" pitchFamily="2" charset="-78"/>
              </a:rPr>
              <a:t>del plan de mejoramiento.</a:t>
            </a:r>
          </a:p>
          <a:p>
            <a:r>
              <a:rPr lang="es-CO" sz="2000" b="1" dirty="0">
                <a:latin typeface="Aldhabi" panose="01000000000000000000" pitchFamily="2" charset="-78"/>
                <a:cs typeface="Aldhabi" panose="01000000000000000000" pitchFamily="2" charset="-78"/>
              </a:rPr>
              <a:t/>
            </a:r>
            <a:br>
              <a:rPr lang="es-CO" sz="2000" b="1" dirty="0"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s-CO" sz="2000" b="1" u="sng" dirty="0" smtClean="0">
                <a:latin typeface="Aldhabi" panose="01000000000000000000" pitchFamily="2" charset="-78"/>
                <a:cs typeface="Aldhabi" panose="01000000000000000000" pitchFamily="2" charset="-78"/>
              </a:rPr>
              <a:t>IMPLEMENTACION </a:t>
            </a:r>
            <a:r>
              <a:rPr lang="es-CO" sz="2000" b="1" u="sng" dirty="0">
                <a:latin typeface="Aldhabi" panose="01000000000000000000" pitchFamily="2" charset="-78"/>
                <a:cs typeface="Aldhabi" panose="01000000000000000000" pitchFamily="2" charset="-78"/>
              </a:rPr>
              <a:t>DE PROYECTOS TRANSVERSALES</a:t>
            </a:r>
          </a:p>
          <a:p>
            <a:r>
              <a:rPr lang="es-CO" sz="2000" b="1" dirty="0">
                <a:latin typeface="Aldhabi" panose="01000000000000000000" pitchFamily="2" charset="-78"/>
                <a:cs typeface="Aldhabi" panose="01000000000000000000" pitchFamily="2" charset="-78"/>
              </a:rPr>
              <a:t>- </a:t>
            </a:r>
            <a:r>
              <a:rPr lang="es-CO" sz="2000" dirty="0">
                <a:latin typeface="Aldhabi" panose="01000000000000000000" pitchFamily="2" charset="-78"/>
                <a:cs typeface="Aldhabi" panose="01000000000000000000" pitchFamily="2" charset="-78"/>
              </a:rPr>
              <a:t>Cronograma de reunión de comité de convivencia escolar.</a:t>
            </a:r>
          </a:p>
          <a:p>
            <a:r>
              <a:rPr lang="es-CO" sz="2000" dirty="0">
                <a:latin typeface="Aldhabi" panose="01000000000000000000" pitchFamily="2" charset="-78"/>
                <a:cs typeface="Aldhabi" panose="01000000000000000000" pitchFamily="2" charset="-78"/>
              </a:rPr>
              <a:t>- Documento que contenga los datos principales de los proyectos transversales que implementan en su </a:t>
            </a:r>
            <a:r>
              <a:rPr lang="es-CO" sz="2000" dirty="0" smtClean="0">
                <a:latin typeface="Aldhabi" panose="01000000000000000000" pitchFamily="2" charset="-78"/>
                <a:cs typeface="Aldhabi" panose="01000000000000000000" pitchFamily="2" charset="-78"/>
              </a:rPr>
              <a:t>institución.</a:t>
            </a:r>
            <a:endParaRPr lang="es-CO" sz="14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9174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8908" y="0"/>
            <a:ext cx="819150" cy="800100"/>
          </a:xfrm>
          <a:prstGeom prst="rect">
            <a:avLst/>
          </a:prstGeom>
          <a:noFill/>
        </p:spPr>
      </p:pic>
      <p:sp>
        <p:nvSpPr>
          <p:cNvPr id="2" name="1 Rectángulo"/>
          <p:cNvSpPr/>
          <p:nvPr/>
        </p:nvSpPr>
        <p:spPr>
          <a:xfrm>
            <a:off x="179512" y="692696"/>
            <a:ext cx="7683687" cy="60016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CO" sz="2400" b="1" u="sng" dirty="0" smtClean="0">
                <a:latin typeface="Aldhabi" panose="01000000000000000000" pitchFamily="2" charset="-78"/>
                <a:cs typeface="Aldhabi" panose="01000000000000000000" pitchFamily="2" charset="-78"/>
              </a:rPr>
              <a:t>EXPERIENCIAS SIGNIFICATIVAS</a:t>
            </a:r>
            <a:br>
              <a:rPr lang="es-CO" sz="2400" b="1" u="sng" dirty="0" smtClean="0">
                <a:latin typeface="Aldhabi" panose="01000000000000000000" pitchFamily="2" charset="-78"/>
                <a:cs typeface="Aldhabi" panose="01000000000000000000" pitchFamily="2" charset="-78"/>
              </a:rPr>
            </a:br>
            <a:endParaRPr lang="es-CO" sz="2400" b="1" u="sng" dirty="0" smtClean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r>
              <a:rPr lang="es-CO" sz="24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- </a:t>
            </a:r>
            <a:r>
              <a:rPr lang="es-CO" sz="2400" dirty="0" smtClean="0">
                <a:latin typeface="Aldhabi" panose="01000000000000000000" pitchFamily="2" charset="-78"/>
                <a:cs typeface="Aldhabi" panose="01000000000000000000" pitchFamily="2" charset="-78"/>
              </a:rPr>
              <a:t>Resolución de conformación de comité evaluador de experiencias significativas.</a:t>
            </a:r>
          </a:p>
          <a:p>
            <a:r>
              <a:rPr lang="es-CO" sz="2400" dirty="0" smtClean="0">
                <a:latin typeface="Aldhabi" panose="01000000000000000000" pitchFamily="2" charset="-78"/>
                <a:cs typeface="Aldhabi" panose="01000000000000000000" pitchFamily="2" charset="-78"/>
              </a:rPr>
              <a:t>- Formato de inscripción de experiencias significativas (envió adjunto)</a:t>
            </a:r>
          </a:p>
          <a:p>
            <a:r>
              <a:rPr lang="es-CO" sz="24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/>
            </a:r>
            <a:br>
              <a:rPr lang="es-CO" sz="2400" b="1" dirty="0" smtClean="0"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s-CO" sz="2400" b="1" u="sng" dirty="0" smtClean="0">
                <a:latin typeface="Aldhabi" panose="01000000000000000000" pitchFamily="2" charset="-78"/>
                <a:cs typeface="Aldhabi" panose="01000000000000000000" pitchFamily="2" charset="-78"/>
              </a:rPr>
              <a:t>COMUNIDADES ACADÉMICAS Y ARTICULACION</a:t>
            </a:r>
          </a:p>
          <a:p>
            <a:r>
              <a:rPr lang="es-CO" sz="2400" dirty="0" smtClean="0">
                <a:latin typeface="Aldhabi" panose="01000000000000000000" pitchFamily="2" charset="-78"/>
                <a:cs typeface="Aldhabi" panose="01000000000000000000" pitchFamily="2" charset="-78"/>
              </a:rPr>
              <a:t>- Cronograma de reunión de las comunidades académicas.</a:t>
            </a:r>
          </a:p>
          <a:p>
            <a:r>
              <a:rPr lang="es-CO" sz="2400" dirty="0" smtClean="0">
                <a:latin typeface="Aldhabi" panose="01000000000000000000" pitchFamily="2" charset="-78"/>
                <a:cs typeface="Aldhabi" panose="01000000000000000000" pitchFamily="2" charset="-78"/>
              </a:rPr>
              <a:t>- Resolución de conformación de comunidades académicas.</a:t>
            </a:r>
          </a:p>
          <a:p>
            <a:r>
              <a:rPr lang="es-CO" sz="24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/>
            </a:r>
            <a:br>
              <a:rPr lang="es-CO" sz="2400" b="1" dirty="0" smtClean="0"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s-CO" sz="2400" b="1" u="sng" dirty="0" smtClean="0">
                <a:latin typeface="Aldhabi" panose="01000000000000000000" pitchFamily="2" charset="-78"/>
                <a:cs typeface="Aldhabi" panose="01000000000000000000" pitchFamily="2" charset="-78"/>
              </a:rPr>
              <a:t>Si la institución educativa articula con el SENA</a:t>
            </a:r>
          </a:p>
          <a:p>
            <a:r>
              <a:rPr lang="es-CO" sz="24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/>
            </a:r>
            <a:br>
              <a:rPr lang="es-CO" sz="2400" b="1" dirty="0" smtClean="0"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s-CO" sz="24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- </a:t>
            </a:r>
            <a:r>
              <a:rPr lang="es-CO" sz="2400" dirty="0" smtClean="0">
                <a:latin typeface="Aldhabi" panose="01000000000000000000" pitchFamily="2" charset="-78"/>
                <a:cs typeface="Aldhabi" panose="01000000000000000000" pitchFamily="2" charset="-78"/>
              </a:rPr>
              <a:t>Listado de estudiantes certificados por programa en el año 2014 y listado de estudiantes registrados por programa para el año 2015.</a:t>
            </a:r>
          </a:p>
          <a:p>
            <a:r>
              <a:rPr lang="es-CO" sz="2400" dirty="0" smtClean="0">
                <a:latin typeface="Aldhabi" panose="01000000000000000000" pitchFamily="2" charset="-78"/>
                <a:cs typeface="Aldhabi" panose="01000000000000000000" pitchFamily="2" charset="-78"/>
              </a:rPr>
              <a:t/>
            </a:r>
            <a:br>
              <a:rPr lang="es-CO" sz="2400" dirty="0" smtClean="0"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s-CO" sz="24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Estos son los productos a entregar de los procesos profe, agradezco su atención y quedo atento a cualquier inquietud.</a:t>
            </a:r>
            <a:endParaRPr lang="es-CO" sz="2400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29174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1371"/>
            <a:ext cx="819150" cy="800100"/>
          </a:xfrm>
          <a:prstGeom prst="rect">
            <a:avLst/>
          </a:prstGeom>
          <a:noFill/>
        </p:spPr>
      </p:pic>
      <p:sp>
        <p:nvSpPr>
          <p:cNvPr id="3" name="2 Llamada de nube"/>
          <p:cNvSpPr/>
          <p:nvPr/>
        </p:nvSpPr>
        <p:spPr>
          <a:xfrm>
            <a:off x="2915816" y="101371"/>
            <a:ext cx="5832648" cy="2679557"/>
          </a:xfrm>
          <a:prstGeom prst="cloudCallout">
            <a:avLst>
              <a:gd name="adj1" fmla="val -76951"/>
              <a:gd name="adj2" fmla="val 26141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1 Rectángulo"/>
          <p:cNvSpPr/>
          <p:nvPr/>
        </p:nvSpPr>
        <p:spPr>
          <a:xfrm>
            <a:off x="3546140" y="567389"/>
            <a:ext cx="4139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b="1" dirty="0" err="1">
                <a:latin typeface="Aldhabi" panose="01000000000000000000" pitchFamily="2" charset="-78"/>
                <a:cs typeface="Aldhabi" panose="01000000000000000000" pitchFamily="2" charset="-78"/>
              </a:rPr>
              <a:t>Weebly</a:t>
            </a:r>
            <a:r>
              <a:rPr lang="es-CO" sz="2400" dirty="0">
                <a:latin typeface="Aldhabi" panose="01000000000000000000" pitchFamily="2" charset="-78"/>
                <a:cs typeface="Aldhabi" panose="01000000000000000000" pitchFamily="2" charset="-78"/>
              </a:rPr>
              <a:t> </a:t>
            </a:r>
            <a:r>
              <a:rPr lang="es-CO" sz="2400" b="1" dirty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es una plataforma online</a:t>
            </a:r>
            <a:r>
              <a:rPr lang="es-CO" sz="2400" dirty="0">
                <a:latin typeface="Aldhabi" panose="01000000000000000000" pitchFamily="2" charset="-78"/>
                <a:cs typeface="Aldhabi" panose="01000000000000000000" pitchFamily="2" charset="-78"/>
              </a:rPr>
              <a:t>, dedicada a la creación de páginas web gratuitas y de pago. Fue creada en 2006 por David </a:t>
            </a:r>
            <a:r>
              <a:rPr lang="es-CO" sz="2400" dirty="0" err="1">
                <a:latin typeface="Aldhabi" panose="01000000000000000000" pitchFamily="2" charset="-78"/>
                <a:cs typeface="Aldhabi" panose="01000000000000000000" pitchFamily="2" charset="-78"/>
              </a:rPr>
              <a:t>Rusenko</a:t>
            </a:r>
            <a:r>
              <a:rPr lang="es-CO" sz="2400" dirty="0">
                <a:latin typeface="Aldhabi" panose="01000000000000000000" pitchFamily="2" charset="-78"/>
                <a:cs typeface="Aldhabi" panose="01000000000000000000" pitchFamily="2" charset="-78"/>
              </a:rPr>
              <a:t>, Chris </a:t>
            </a:r>
            <a:r>
              <a:rPr lang="es-CO" sz="2400" dirty="0" err="1">
                <a:latin typeface="Aldhabi" panose="01000000000000000000" pitchFamily="2" charset="-78"/>
                <a:cs typeface="Aldhabi" panose="01000000000000000000" pitchFamily="2" charset="-78"/>
              </a:rPr>
              <a:t>Fanini</a:t>
            </a:r>
            <a:r>
              <a:rPr lang="es-CO" sz="2400" dirty="0">
                <a:latin typeface="Aldhabi" panose="01000000000000000000" pitchFamily="2" charset="-78"/>
                <a:cs typeface="Aldhabi" panose="01000000000000000000" pitchFamily="2" charset="-78"/>
              </a:rPr>
              <a:t>, y Dan </a:t>
            </a:r>
            <a:r>
              <a:rPr lang="es-CO" sz="2400" dirty="0" err="1" smtClean="0">
                <a:latin typeface="Aldhabi" panose="01000000000000000000" pitchFamily="2" charset="-78"/>
                <a:cs typeface="Aldhabi" panose="01000000000000000000" pitchFamily="2" charset="-78"/>
              </a:rPr>
              <a:t>Veltri</a:t>
            </a:r>
            <a:endParaRPr lang="es-CO" sz="24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1026" name="Picture 2" descr="https://toalme45.files.wordpress.com/2013/08/hombre-pensando-anima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9" y="2329834"/>
            <a:ext cx="2097782" cy="220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nube"/>
          <p:cNvSpPr/>
          <p:nvPr/>
        </p:nvSpPr>
        <p:spPr>
          <a:xfrm>
            <a:off x="2915816" y="2780928"/>
            <a:ext cx="6120680" cy="4050324"/>
          </a:xfrm>
          <a:prstGeom prst="cloudCallout">
            <a:avLst>
              <a:gd name="adj1" fmla="val -76241"/>
              <a:gd name="adj2" fmla="val -56924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6" name="5 Rectángulo"/>
          <p:cNvSpPr/>
          <p:nvPr/>
        </p:nvSpPr>
        <p:spPr>
          <a:xfrm>
            <a:off x="3743908" y="336383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1600" dirty="0" err="1">
                <a:latin typeface="Aldhabi" panose="01000000000000000000" pitchFamily="2" charset="-78"/>
                <a:cs typeface="Aldhabi" panose="01000000000000000000" pitchFamily="2" charset="-78"/>
              </a:rPr>
              <a:t>Caracteristicas</a:t>
            </a:r>
            <a:r>
              <a:rPr lang="es-CO" sz="1600" dirty="0">
                <a:latin typeface="Aldhabi" panose="01000000000000000000" pitchFamily="2" charset="-78"/>
                <a:cs typeface="Aldhabi" panose="01000000000000000000" pitchFamily="2" charset="-78"/>
              </a:rPr>
              <a:t> de </a:t>
            </a:r>
            <a:r>
              <a:rPr lang="es-CO" sz="1600" dirty="0" err="1">
                <a:latin typeface="Aldhabi" panose="01000000000000000000" pitchFamily="2" charset="-78"/>
                <a:cs typeface="Aldhabi" panose="01000000000000000000" pitchFamily="2" charset="-78"/>
              </a:rPr>
              <a:t>Weebly</a:t>
            </a:r>
            <a:endParaRPr lang="es-CO" sz="1600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r>
              <a:rPr lang="es-CO" sz="1600" dirty="0">
                <a:latin typeface="Aldhabi" panose="01000000000000000000" pitchFamily="2" charset="-78"/>
                <a:cs typeface="Aldhabi" panose="01000000000000000000" pitchFamily="2" charset="-78"/>
              </a:rPr>
              <a:t>Interfaz sencilla que permite arrastrar y soltar los distinto elementos que compondrán la página.</a:t>
            </a:r>
          </a:p>
          <a:p>
            <a:r>
              <a:rPr lang="es-CO" sz="1600" dirty="0">
                <a:latin typeface="Aldhabi" panose="01000000000000000000" pitchFamily="2" charset="-78"/>
                <a:cs typeface="Aldhabi" panose="01000000000000000000" pitchFamily="2" charset="-78"/>
              </a:rPr>
              <a:t>Docenas de diseños profesionales para desarrollar un sitio web.</a:t>
            </a:r>
          </a:p>
          <a:p>
            <a:r>
              <a:rPr lang="es-CO" sz="1600" dirty="0">
                <a:latin typeface="Aldhabi" panose="01000000000000000000" pitchFamily="2" charset="-78"/>
                <a:cs typeface="Aldhabi" panose="01000000000000000000" pitchFamily="2" charset="-78"/>
              </a:rPr>
              <a:t>Permite crear un página web o un blog de forma gratuita.</a:t>
            </a:r>
          </a:p>
          <a:p>
            <a:r>
              <a:rPr lang="es-CO" sz="1600" dirty="0">
                <a:latin typeface="Aldhabi" panose="01000000000000000000" pitchFamily="2" charset="-78"/>
                <a:cs typeface="Aldhabi" panose="01000000000000000000" pitchFamily="2" charset="-78"/>
              </a:rPr>
              <a:t>No se requieren habilidades técnicas.</a:t>
            </a:r>
          </a:p>
          <a:p>
            <a:r>
              <a:rPr lang="es-CO" sz="1600" dirty="0">
                <a:latin typeface="Aldhabi" panose="01000000000000000000" pitchFamily="2" charset="-78"/>
                <a:cs typeface="Aldhabi" panose="01000000000000000000" pitchFamily="2" charset="-78"/>
              </a:rPr>
              <a:t>Alojamiento de dominio gratuito: aunque da la opción de adherirte a un dominio más sencillo para el cliente en la versión de pago.</a:t>
            </a:r>
          </a:p>
          <a:p>
            <a:r>
              <a:rPr lang="es-CO" sz="1600" dirty="0">
                <a:latin typeface="Aldhabi" panose="01000000000000000000" pitchFamily="2" charset="-78"/>
                <a:cs typeface="Aldhabi" panose="01000000000000000000" pitchFamily="2" charset="-78"/>
              </a:rPr>
              <a:t>Permite modificar la CSS y el diseño HTML para que usuarios más avanzados los ajusten a sus necesidades.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179512" y="6277254"/>
            <a:ext cx="3691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/>
              <a:t>http://es.wikipedia.org/wiki/Weebly</a:t>
            </a:r>
            <a:endParaRPr lang="es-CO" b="1" dirty="0"/>
          </a:p>
        </p:txBody>
      </p:sp>
      <p:sp>
        <p:nvSpPr>
          <p:cNvPr id="10" name="9 Rectángulo"/>
          <p:cNvSpPr/>
          <p:nvPr/>
        </p:nvSpPr>
        <p:spPr>
          <a:xfrm>
            <a:off x="4860032" y="1952349"/>
            <a:ext cx="29102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1400" b="1" dirty="0" smtClean="0"/>
              <a:t>http://es.wikipedia.org/wiki/Weebly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929174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1371"/>
            <a:ext cx="819150" cy="800100"/>
          </a:xfrm>
          <a:prstGeom prst="rect">
            <a:avLst/>
          </a:prstGeom>
          <a:noFill/>
        </p:spPr>
      </p:pic>
      <p:pic>
        <p:nvPicPr>
          <p:cNvPr id="2050" name="Picture 2" descr="http://www.gifmania.com/Gif-Animados-Personas/Imagenes-Profesiones/Profesores/Profesor-Dando-Clase-6063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720" y="1916832"/>
            <a:ext cx="2020763" cy="3061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Doble onda"/>
          <p:cNvSpPr/>
          <p:nvPr/>
        </p:nvSpPr>
        <p:spPr>
          <a:xfrm>
            <a:off x="1979713" y="188640"/>
            <a:ext cx="7164288" cy="6480720"/>
          </a:xfrm>
          <a:prstGeom prst="doubleWave">
            <a:avLst>
              <a:gd name="adj1" fmla="val 6250"/>
              <a:gd name="adj2" fmla="val 5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CuadroTexto"/>
          <p:cNvSpPr txBox="1"/>
          <p:nvPr/>
        </p:nvSpPr>
        <p:spPr>
          <a:xfrm>
            <a:off x="3158658" y="87358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¿ POR QUÉ UTILIZAR ESTA PLATAFORMA COMO RECTOR Y PARA LOS DIFERENTES EQUIPOS DE LA INSTITUCIÓN</a:t>
            </a:r>
            <a:endParaRPr lang="es-CO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71800" y="1628800"/>
            <a:ext cx="61206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CO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PARA TENER LA INFORMACIÓN CONDENSADA , EVITANDO SU FRACCIONAMIENTO.</a:t>
            </a:r>
          </a:p>
          <a:p>
            <a:pPr marL="342900" indent="-342900" algn="just">
              <a:buAutoNum type="arabicPeriod"/>
            </a:pPr>
            <a:r>
              <a:rPr lang="es-CO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DISPONBILE LA INFORMACIÓN PARA CUANDO SE REQUIERA, SIN LA PRESENCIA DIRECTA DE LOS LÍDERES DE LOS SUBGRUPOS.</a:t>
            </a:r>
          </a:p>
          <a:p>
            <a:pPr marL="342900" indent="-342900" algn="just">
              <a:buAutoNum type="arabicPeriod"/>
            </a:pPr>
            <a:r>
              <a:rPr lang="es-CO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UN MECANISMO DE DINAMIZAR LA COMUNICACIÓN DE MANERA PERMANENTE, QUE EN OCASIONES SE DIFICULTA PRESENCIAL POR EL NÚMERO DE MIEMBROS Y HORARIOS DIVERSOS.</a:t>
            </a:r>
          </a:p>
          <a:p>
            <a:pPr marL="342900" indent="-342900" algn="just">
              <a:buAutoNum type="arabicPeriod"/>
            </a:pPr>
            <a:r>
              <a:rPr lang="es-CO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FACILITA EL TRABAJO DE LOS LÍDERES Y SUBGRUPOS EN TIEMPOS Y ESPACIOS ACORDADOS PREVIAMENTE E INCLUSO DESDE LA COMODIDAD DE ESTAR EN OTROS SITIOS  FÍSICOS Y PODER ACCEDER O DESCARGAR LA INFORMACIÓN REQUERIDA.</a:t>
            </a:r>
          </a:p>
          <a:p>
            <a:pPr marL="342900" indent="-342900" algn="just">
              <a:buAutoNum type="arabicPeriod"/>
            </a:pPr>
            <a:r>
              <a:rPr lang="es-CO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CONOCER LOS PROCESOS INSTITUCIONALES POR SUBGRUPOS O LÍDERES E INDICAR Y HACER LOS LLAMADOS O RECONOCIMIENTOS OPORTUNOS.</a:t>
            </a:r>
          </a:p>
          <a:p>
            <a:pPr marL="342900" indent="-342900" algn="just">
              <a:buAutoNum type="arabicPeriod"/>
            </a:pPr>
            <a:r>
              <a:rPr lang="es-CO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INTERLOCUCIÓN VÁLIDA ENTRE EL RECTOR CON LOS DEMÁS ESTAMENTOS DENTRO Y FUERA DE LA INSTITUCIÓN.</a:t>
            </a:r>
          </a:p>
          <a:p>
            <a:pPr marL="342900" indent="-342900" algn="just">
              <a:buAutoNum type="arabicPeriod"/>
            </a:pPr>
            <a:r>
              <a:rPr lang="es-CO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SISTEMATIZACIÓN DE LA INFORMACIÓN, HISTÓRICO, ADEMÁS DE AJUSTES Y ACTUALIZACIONES PERMANENTES. AHORRO DE PAPEL.</a:t>
            </a:r>
            <a:endParaRPr lang="es-CO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2917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1371"/>
            <a:ext cx="819150" cy="80010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1259632" y="26064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>
                <a:solidFill>
                  <a:srgbClr val="00B050"/>
                </a:solidFill>
              </a:rPr>
              <a:t>¿ CÓMO SE VA A UTILIZAR?</a:t>
            </a:r>
            <a:endParaRPr lang="es-CO" b="1" dirty="0">
              <a:solidFill>
                <a:srgbClr val="00B050"/>
              </a:solidFill>
            </a:endParaRPr>
          </a:p>
        </p:txBody>
      </p:sp>
      <p:sp>
        <p:nvSpPr>
          <p:cNvPr id="3" name="2 Explosión 2"/>
          <p:cNvSpPr/>
          <p:nvPr/>
        </p:nvSpPr>
        <p:spPr>
          <a:xfrm>
            <a:off x="-396552" y="528386"/>
            <a:ext cx="5688633" cy="5483598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CuadroTexto"/>
          <p:cNvSpPr txBox="1"/>
          <p:nvPr/>
        </p:nvSpPr>
        <p:spPr>
          <a:xfrm>
            <a:off x="1014438" y="2204864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1. </a:t>
            </a:r>
            <a:r>
              <a:rPr lang="es-CO" sz="1600" b="1" dirty="0" smtClean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CADA ESTAMENTO TENDRÁ UN CORREO Y EL RESPECTIVO LINK, </a:t>
            </a:r>
            <a:r>
              <a:rPr lang="es-CO" sz="16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CON EL PROPÓSITO DE IR COLGANDO LA INFORMACIÓN REQUERIDA. (CORRESPONDIENTE AL ANÁLISIS, INTERPRETACIÓN, SEGUIMIENTO, EVALUACIÓN Y PROPUESTAS DE MEJORA O DE SOSTENIMIENTO) ADEMÁS SE IRÁN ANEXANDO PÁGINAS ACORDE CON LAS NECESIDADES DE CADA ESTAMENTO.</a:t>
            </a:r>
            <a:endParaRPr lang="es-CO" sz="1600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6" name="5 Explosión 2"/>
          <p:cNvSpPr/>
          <p:nvPr/>
        </p:nvSpPr>
        <p:spPr>
          <a:xfrm>
            <a:off x="4355976" y="764704"/>
            <a:ext cx="6120680" cy="5976664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7" name="6 CuadroTexto"/>
          <p:cNvSpPr txBox="1"/>
          <p:nvPr/>
        </p:nvSpPr>
        <p:spPr>
          <a:xfrm>
            <a:off x="5868144" y="2614262"/>
            <a:ext cx="302433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2. </a:t>
            </a:r>
            <a:r>
              <a:rPr lang="es-CO" sz="1400" b="1" dirty="0" smtClean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TAMBIEN VAN A ESTAR UNOS LINK, INDIVIDUALIZADOS, </a:t>
            </a:r>
            <a:r>
              <a:rPr lang="es-CO" sz="14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CON EL PROPÓSITO DE IR COLGANDO LA INFORMACIÓN REQUERIDA. (CORRESPONDIENTE AL ANÁLISIS, INTERPRETACIÓN, SEGUIMIENTO, EVALUACIÓN Y PROPUESTAS DE MEJORA O DE SOSTENIMIENTO. </a:t>
            </a:r>
            <a:r>
              <a:rPr lang="es-CO" sz="1400" b="1" dirty="0" smtClean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COMO RESPONSABILIDADES PERSONALES, SEGÚN CARGOS ASIGNADOS Y RESPONSABILIDADES) </a:t>
            </a:r>
            <a:r>
              <a:rPr lang="es-CO" sz="14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ADEMÁS SE IRÁN ANEXANDO PÁGINAS ACORDE CON LAS NECESIDADES DE CADA ESTAMENTO.</a:t>
            </a:r>
            <a:endParaRPr lang="es-CO" sz="1400" b="1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02917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1371"/>
            <a:ext cx="819150" cy="80010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1403648" y="18864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u="sng" dirty="0" smtClean="0"/>
              <a:t>COMPROMISOS PARA LOS COORDINADORES</a:t>
            </a:r>
          </a:p>
          <a:p>
            <a:pPr algn="ctr"/>
            <a:r>
              <a:rPr lang="es-CO" b="1" dirty="0" smtClean="0"/>
              <a:t>PRIMERA TAREA:  PRÓXIMO: 5 DE JUNIO DE 2015</a:t>
            </a:r>
            <a:endParaRPr lang="es-CO" b="1" dirty="0"/>
          </a:p>
        </p:txBody>
      </p:sp>
      <p:sp>
        <p:nvSpPr>
          <p:cNvPr id="5" name="4 Llamada rectangular redondeada"/>
          <p:cNvSpPr/>
          <p:nvPr/>
        </p:nvSpPr>
        <p:spPr>
          <a:xfrm>
            <a:off x="4427984" y="1311444"/>
            <a:ext cx="4716016" cy="3456384"/>
          </a:xfrm>
          <a:prstGeom prst="wedgeRoundRectCallout">
            <a:avLst>
              <a:gd name="adj1" fmla="val -83379"/>
              <a:gd name="adj2" fmla="val -13392"/>
              <a:gd name="adj3" fmla="val 16667"/>
            </a:avLst>
          </a:prstGeom>
          <a:gradFill flip="none" rotWithShape="1">
            <a:gsLst>
              <a:gs pos="0">
                <a:srgbClr val="F0089D">
                  <a:tint val="66000"/>
                  <a:satMod val="160000"/>
                </a:srgbClr>
              </a:gs>
              <a:gs pos="50000">
                <a:srgbClr val="F0089D">
                  <a:tint val="44500"/>
                  <a:satMod val="160000"/>
                </a:srgbClr>
              </a:gs>
              <a:gs pos="100000">
                <a:srgbClr val="F0089D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Rectángulo"/>
          <p:cNvSpPr/>
          <p:nvPr/>
        </p:nvSpPr>
        <p:spPr>
          <a:xfrm>
            <a:off x="4572000" y="1700808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u="sng" dirty="0" smtClean="0">
                <a:latin typeface="Aldhabi" panose="01000000000000000000" pitchFamily="2" charset="-78"/>
                <a:cs typeface="Aldhabi" panose="01000000000000000000" pitchFamily="2" charset="-78"/>
              </a:rPr>
              <a:t>RESULTADO DE LAS EVALUACIONES A ESTUDIANTES</a:t>
            </a:r>
          </a:p>
          <a:p>
            <a:pPr algn="just"/>
            <a:r>
              <a:rPr lang="es-CO" sz="24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- </a:t>
            </a:r>
            <a:r>
              <a:rPr lang="es-CO" sz="2400" b="1" dirty="0" smtClean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Análisis de pruebas Saber 11° año 2014 y Saber 3°,5° y 9° año 2014, cada una con su acta de </a:t>
            </a:r>
            <a:r>
              <a:rPr lang="es-CO" sz="2400" b="1" dirty="0" err="1" smtClean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socializacion</a:t>
            </a:r>
            <a:r>
              <a:rPr lang="es-CO" sz="2400" b="1" dirty="0" smtClean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firmada.</a:t>
            </a:r>
          </a:p>
          <a:p>
            <a:r>
              <a:rPr lang="es-CO" sz="2400" b="1" dirty="0" smtClean="0">
                <a:solidFill>
                  <a:srgbClr val="FF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- Análisis Final SIEE año 2014 </a:t>
            </a:r>
            <a:r>
              <a:rPr lang="es-CO" sz="2400" dirty="0" smtClean="0">
                <a:latin typeface="Aldhabi" panose="01000000000000000000" pitchFamily="2" charset="-78"/>
                <a:cs typeface="Aldhabi" panose="01000000000000000000" pitchFamily="2" charset="-78"/>
              </a:rPr>
              <a:t>y Análisis Final SIEE año 2015.</a:t>
            </a:r>
            <a:endParaRPr lang="es-CO" sz="24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3074" name="Picture 2" descr="http://4.bp.blogspot.com/-ZOpL8rnOVT0/Uje1BUc_L1I/AAAAAAAAAB0/kX6AsAu0AMQ/s1600/socios-de-mexic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6" y="2348880"/>
            <a:ext cx="38100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755576" y="537321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 smtClean="0"/>
              <a:t>Le información se enviará al correo y al respectivo link, que les entregará la coordinadora de Investigación y la docente </a:t>
            </a:r>
            <a:r>
              <a:rPr lang="es-CO" b="1" dirty="0" err="1" smtClean="0"/>
              <a:t>Yulieth</a:t>
            </a:r>
            <a:r>
              <a:rPr lang="es-CO" b="1" dirty="0" smtClean="0"/>
              <a:t> Cruz.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4029179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1371"/>
            <a:ext cx="819150" cy="800100"/>
          </a:xfrm>
          <a:prstGeom prst="rect">
            <a:avLst/>
          </a:prstGeom>
          <a:noFill/>
        </p:spPr>
      </p:pic>
      <p:sp>
        <p:nvSpPr>
          <p:cNvPr id="2" name="1 CuadroTexto"/>
          <p:cNvSpPr txBox="1"/>
          <p:nvPr/>
        </p:nvSpPr>
        <p:spPr>
          <a:xfrm>
            <a:off x="1403648" y="18864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u="sng" dirty="0" smtClean="0"/>
              <a:t>COMPROMISOS PARA LOS JEFES DE ÁREAS</a:t>
            </a:r>
          </a:p>
          <a:p>
            <a:pPr algn="ctr"/>
            <a:r>
              <a:rPr lang="es-CO" b="1" dirty="0" smtClean="0"/>
              <a:t>PRIMERA TAREA:  </a:t>
            </a:r>
            <a:r>
              <a:rPr lang="es-CO" b="1" dirty="0" smtClean="0">
                <a:solidFill>
                  <a:srgbClr val="FF0000"/>
                </a:solidFill>
              </a:rPr>
              <a:t>PRÓXIMO: 8 DE JUNIO DE 2015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5" name="4 Llamada rectangular redondeada"/>
          <p:cNvSpPr/>
          <p:nvPr/>
        </p:nvSpPr>
        <p:spPr>
          <a:xfrm>
            <a:off x="4427984" y="901471"/>
            <a:ext cx="4716016" cy="4903793"/>
          </a:xfrm>
          <a:prstGeom prst="wedgeRoundRectCallout">
            <a:avLst>
              <a:gd name="adj1" fmla="val -83379"/>
              <a:gd name="adj2" fmla="val -13392"/>
              <a:gd name="adj3" fmla="val 16667"/>
            </a:avLst>
          </a:prstGeom>
          <a:gradFill flip="none" rotWithShape="1">
            <a:gsLst>
              <a:gs pos="0">
                <a:srgbClr val="F0089D">
                  <a:tint val="66000"/>
                  <a:satMod val="160000"/>
                </a:srgbClr>
              </a:gs>
              <a:gs pos="50000">
                <a:srgbClr val="F0089D">
                  <a:tint val="44500"/>
                  <a:satMod val="160000"/>
                </a:srgbClr>
              </a:gs>
              <a:gs pos="100000">
                <a:srgbClr val="F0089D">
                  <a:tint val="23500"/>
                  <a:satMod val="160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2 Rectángulo"/>
          <p:cNvSpPr/>
          <p:nvPr/>
        </p:nvSpPr>
        <p:spPr>
          <a:xfrm>
            <a:off x="4824613" y="980728"/>
            <a:ext cx="41764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400" b="1" u="sng" dirty="0" smtClean="0">
                <a:latin typeface="Aldhabi" panose="01000000000000000000" pitchFamily="2" charset="-78"/>
                <a:cs typeface="Aldhabi" panose="01000000000000000000" pitchFamily="2" charset="-78"/>
              </a:rPr>
              <a:t>ACTUALIZACIÓN DEL PLAN DE ÁREA 2015 SEGÚN FORMATO INSTITUCIONAL</a:t>
            </a:r>
          </a:p>
          <a:p>
            <a:pPr algn="ctr"/>
            <a:endParaRPr lang="es-CO" sz="2400" b="1" u="sng" dirty="0">
              <a:latin typeface="Aldhabi" panose="01000000000000000000" pitchFamily="2" charset="-78"/>
              <a:cs typeface="Aldhabi" panose="01000000000000000000" pitchFamily="2" charset="-78"/>
            </a:endParaRPr>
          </a:p>
          <a:p>
            <a:pPr algn="just"/>
            <a:r>
              <a:rPr lang="es-CO" sz="2400" b="1" u="sng" dirty="0" smtClean="0">
                <a:latin typeface="Aldhabi" panose="01000000000000000000" pitchFamily="2" charset="-78"/>
                <a:cs typeface="Aldhabi" panose="01000000000000000000" pitchFamily="2" charset="-78"/>
              </a:rPr>
              <a:t>COMUNIDADES ACADÉMICAS Y ARTICULACION</a:t>
            </a:r>
          </a:p>
          <a:p>
            <a:pPr algn="just"/>
            <a:r>
              <a:rPr lang="es-CO" sz="2400" dirty="0" smtClean="0">
                <a:latin typeface="Aldhabi" panose="01000000000000000000" pitchFamily="2" charset="-78"/>
                <a:cs typeface="Aldhabi" panose="01000000000000000000" pitchFamily="2" charset="-78"/>
              </a:rPr>
              <a:t>- Cronograma de reunión de las comunidades académicas.</a:t>
            </a:r>
          </a:p>
          <a:p>
            <a:pPr algn="just"/>
            <a:r>
              <a:rPr lang="es-CO" sz="2400" dirty="0" smtClean="0">
                <a:latin typeface="Aldhabi" panose="01000000000000000000" pitchFamily="2" charset="-78"/>
                <a:cs typeface="Aldhabi" panose="01000000000000000000" pitchFamily="2" charset="-78"/>
              </a:rPr>
              <a:t>- Resolución de conformación de comunidades académicas.</a:t>
            </a:r>
          </a:p>
          <a:p>
            <a:pPr algn="ctr"/>
            <a:r>
              <a:rPr lang="es-CO" sz="2400" b="1" u="sng" dirty="0" smtClean="0">
                <a:latin typeface="Aldhabi" panose="01000000000000000000" pitchFamily="2" charset="-78"/>
                <a:cs typeface="Aldhabi" panose="01000000000000000000" pitchFamily="2" charset="-78"/>
              </a:rPr>
              <a:t>ENVIAR  LO ADELANTADO EN ESTA SEMANA DE REUNIONES  POR ÁREAS. (LOS COORDINADORES  COLOCARÁN INFORMACIÓN EN EL TABLERO).</a:t>
            </a:r>
          </a:p>
          <a:p>
            <a:pPr algn="just"/>
            <a:endParaRPr lang="es-CO" sz="24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3074" name="Picture 2" descr="http://4.bp.blogspot.com/-ZOpL8rnOVT0/Uje1BUc_L1I/AAAAAAAAAB0/kX6AsAu0AMQ/s1600/socios-de-mexic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86" y="2348880"/>
            <a:ext cx="381000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879771" y="609329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 smtClean="0"/>
              <a:t>Le información se enviará al correo y al respectivo link, que les entregará la coordinadora de Investigación y la docente </a:t>
            </a:r>
            <a:r>
              <a:rPr lang="es-CO" b="1" dirty="0" err="1" smtClean="0"/>
              <a:t>Yulieth</a:t>
            </a:r>
            <a:r>
              <a:rPr lang="es-CO" b="1" dirty="0" smtClean="0"/>
              <a:t> Cruz.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404137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1371"/>
            <a:ext cx="819150" cy="800100"/>
          </a:xfrm>
          <a:prstGeom prst="rect">
            <a:avLst/>
          </a:prstGeom>
          <a:noFill/>
        </p:spPr>
      </p:pic>
      <p:pic>
        <p:nvPicPr>
          <p:cNvPr id="4098" name="Picture 2" descr="http://www.gifs-animados.es/clip-art/profesiones/jefes/gifs-animados-jefes-372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258455"/>
            <a:ext cx="2861743" cy="2498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403648" y="188640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u="sng" dirty="0" smtClean="0"/>
              <a:t>COMPROMISOS PARA  EL RECTOR</a:t>
            </a:r>
          </a:p>
          <a:p>
            <a:pPr algn="ctr"/>
            <a:r>
              <a:rPr lang="es-CO" b="1" dirty="0" smtClean="0"/>
              <a:t>PRIMERA TAREA:  </a:t>
            </a:r>
            <a:r>
              <a:rPr lang="es-CO" b="1" dirty="0" smtClean="0">
                <a:solidFill>
                  <a:srgbClr val="FF0000"/>
                </a:solidFill>
              </a:rPr>
              <a:t>PRÓXIMO: 8 DE JUNIO DE 2015</a:t>
            </a:r>
            <a:endParaRPr lang="es-CO" b="1" dirty="0">
              <a:solidFill>
                <a:srgbClr val="FF0000"/>
              </a:solidFill>
            </a:endParaRPr>
          </a:p>
        </p:txBody>
      </p:sp>
      <p:sp>
        <p:nvSpPr>
          <p:cNvPr id="2" name="1 Llamada rectangular"/>
          <p:cNvSpPr/>
          <p:nvPr/>
        </p:nvSpPr>
        <p:spPr>
          <a:xfrm>
            <a:off x="323528" y="1915091"/>
            <a:ext cx="5328592" cy="4104456"/>
          </a:xfrm>
          <a:prstGeom prst="wedgeRectCallout">
            <a:avLst>
              <a:gd name="adj1" fmla="val 54568"/>
              <a:gd name="adj2" fmla="val -69594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5" name="4 Rectángulo"/>
          <p:cNvSpPr/>
          <p:nvPr/>
        </p:nvSpPr>
        <p:spPr>
          <a:xfrm>
            <a:off x="701824" y="220486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CO" sz="2400" b="1" u="sng" dirty="0" smtClean="0">
                <a:latin typeface="Aldhabi" panose="01000000000000000000" pitchFamily="2" charset="-78"/>
                <a:cs typeface="Aldhabi" panose="01000000000000000000" pitchFamily="2" charset="-78"/>
              </a:rPr>
              <a:t>EVALUACIÓN DE DESEMPEÑO DOCENTE Y DIRECTIVO DOCENTE</a:t>
            </a:r>
          </a:p>
          <a:p>
            <a:pPr algn="just"/>
            <a:r>
              <a:rPr lang="es-CO" sz="2400" b="1" dirty="0" smtClean="0">
                <a:latin typeface="Aldhabi" panose="01000000000000000000" pitchFamily="2" charset="-78"/>
                <a:cs typeface="Aldhabi" panose="01000000000000000000" pitchFamily="2" charset="-78"/>
              </a:rPr>
              <a:t>- </a:t>
            </a:r>
            <a:r>
              <a:rPr lang="es-CO" sz="2400" dirty="0" smtClean="0">
                <a:latin typeface="Aldhabi" panose="01000000000000000000" pitchFamily="2" charset="-78"/>
                <a:cs typeface="Aldhabi" panose="01000000000000000000" pitchFamily="2" charset="-78"/>
              </a:rPr>
              <a:t>Cronograma de ejecución de evaluación de desempeño docente y directivo docente año 2015.</a:t>
            </a:r>
          </a:p>
          <a:p>
            <a:pPr algn="just"/>
            <a:r>
              <a:rPr lang="es-CO" sz="2400" dirty="0" smtClean="0">
                <a:latin typeface="Aldhabi" panose="01000000000000000000" pitchFamily="2" charset="-78"/>
                <a:cs typeface="Aldhabi" panose="01000000000000000000" pitchFamily="2" charset="-78"/>
              </a:rPr>
              <a:t>- Acta de </a:t>
            </a:r>
            <a:r>
              <a:rPr lang="es-CO" sz="2400" dirty="0" err="1" smtClean="0">
                <a:latin typeface="Aldhabi" panose="01000000000000000000" pitchFamily="2" charset="-78"/>
                <a:cs typeface="Aldhabi" panose="01000000000000000000" pitchFamily="2" charset="-78"/>
              </a:rPr>
              <a:t>socializacion</a:t>
            </a:r>
            <a:r>
              <a:rPr lang="es-CO" sz="2400" dirty="0" smtClean="0">
                <a:latin typeface="Aldhabi" panose="01000000000000000000" pitchFamily="2" charset="-78"/>
                <a:cs typeface="Aldhabi" panose="01000000000000000000" pitchFamily="2" charset="-78"/>
              </a:rPr>
              <a:t> de resultados de la evaluación de desempeño docente y directivo docente año 2014.</a:t>
            </a:r>
          </a:p>
          <a:p>
            <a:pPr algn="just"/>
            <a:r>
              <a:rPr lang="es-CO" sz="2400" dirty="0" smtClean="0">
                <a:latin typeface="Aldhabi" panose="01000000000000000000" pitchFamily="2" charset="-78"/>
                <a:cs typeface="Aldhabi" panose="01000000000000000000" pitchFamily="2" charset="-78"/>
              </a:rPr>
              <a:t>- Formato de análisis de resultados de la evaluación de desempeño docente año 2014 en el formato de </a:t>
            </a:r>
            <a:r>
              <a:rPr lang="es-CO" sz="2400" dirty="0" err="1" smtClean="0">
                <a:latin typeface="Aldhabi" panose="01000000000000000000" pitchFamily="2" charset="-78"/>
                <a:cs typeface="Aldhabi" panose="01000000000000000000" pitchFamily="2" charset="-78"/>
              </a:rPr>
              <a:t>excel</a:t>
            </a:r>
            <a:r>
              <a:rPr lang="es-CO" sz="2400" dirty="0" smtClean="0">
                <a:latin typeface="Aldhabi" panose="01000000000000000000" pitchFamily="2" charset="-78"/>
                <a:cs typeface="Aldhabi" panose="01000000000000000000" pitchFamily="2" charset="-78"/>
              </a:rPr>
              <a:t> (envió adjunto).</a:t>
            </a:r>
            <a:endParaRPr lang="es-CO" sz="2400" dirty="0"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1007604" y="6054145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b="1" dirty="0" smtClean="0"/>
              <a:t>Le información se enviará al correo y al respectivo link, que les entregará la coordinadora de Investigación y la docente </a:t>
            </a:r>
            <a:r>
              <a:rPr lang="es-CO" b="1" dirty="0" err="1" smtClean="0"/>
              <a:t>Yulieth</a:t>
            </a:r>
            <a:r>
              <a:rPr lang="es-CO" b="1" dirty="0" smtClean="0"/>
              <a:t> Cruz.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6058966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Ángulos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74</TotalTime>
  <Words>1170</Words>
  <Application>Microsoft Office PowerPoint</Application>
  <PresentationFormat>Presentación en pantalla (4:3)</PresentationFormat>
  <Paragraphs>124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Ángulos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</dc:creator>
  <cp:lastModifiedBy>Maritza</cp:lastModifiedBy>
  <cp:revision>8</cp:revision>
  <dcterms:created xsi:type="dcterms:W3CDTF">2015-06-01T04:54:28Z</dcterms:created>
  <dcterms:modified xsi:type="dcterms:W3CDTF">2015-06-01T09:34:21Z</dcterms:modified>
</cp:coreProperties>
</file>