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.xml" ContentType="application/vnd.openxmlformats-officedocument.presentationml.notesSlide+xml"/>
  <Override PartName="/ppt/charts/chart1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NALISIS%20E%20INTERPRETACION%20DE%20RESULTADOS%20DE%20PRUEBAS%20EXTERNAS\sabwer%202012%20octubre%203-9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G:\ANALISIS%20E%20INTERPRETACION%20DE%20RESULTADOS%20DE%20PRUEBAS%20EXTERNAS\sabwer%202012%20octubre%203-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COBERTURA AÑO ESCOLAR 2012</a:t>
            </a:r>
          </a:p>
        </c:rich>
      </c:tx>
      <c:layout>
        <c:manualLayout>
          <c:xMode val="edge"/>
          <c:yMode val="edge"/>
          <c:x val="0.38645833333333335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3773148148148156E-2"/>
          <c:y val="0.22138513935758031"/>
          <c:w val="0.75523202828813063"/>
          <c:h val="0.7786148606424196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COBERTURA</c:v>
                </c:pt>
              </c:strCache>
            </c:strRef>
          </c:tx>
          <c:spPr>
            <a:solidFill>
              <a:srgbClr val="92D050"/>
            </a:solidFill>
          </c:spPr>
          <c:explosion val="25"/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explosion val="19"/>
            <c:spPr>
              <a:solidFill>
                <a:srgbClr val="66FF33"/>
              </a:solidFill>
            </c:spPr>
          </c:dPt>
          <c:dPt>
            <c:idx val="4"/>
            <c:bubble3D val="0"/>
            <c:spPr>
              <a:solidFill>
                <a:srgbClr val="FF00FF"/>
              </a:solidFill>
            </c:spPr>
          </c:dPt>
          <c:dPt>
            <c:idx val="5"/>
            <c:bubble3D val="0"/>
            <c:spPr>
              <a:solidFill>
                <a:srgbClr val="66FFFF"/>
              </a:solidFill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28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Hoja1!$A$2:$A$7</c:f>
              <c:strCache>
                <c:ptCount val="6"/>
                <c:pt idx="1">
                  <c:v>PREESCOLAR</c:v>
                </c:pt>
                <c:pt idx="2">
                  <c:v>B. PRIMARIA</c:v>
                </c:pt>
                <c:pt idx="3">
                  <c:v>B. SECUNDARIA</c:v>
                </c:pt>
                <c:pt idx="4">
                  <c:v>MEDIA</c:v>
                </c:pt>
                <c:pt idx="5">
                  <c:v>PFC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0</c:v>
                </c:pt>
                <c:pt idx="1">
                  <c:v>249</c:v>
                </c:pt>
                <c:pt idx="2">
                  <c:v>1560</c:v>
                </c:pt>
                <c:pt idx="3">
                  <c:v>1600</c:v>
                </c:pt>
                <c:pt idx="4">
                  <c:v>733</c:v>
                </c:pt>
                <c:pt idx="5">
                  <c:v>693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Columna4</c:v>
                </c:pt>
              </c:strCache>
            </c:strRef>
          </c:tx>
          <c:explosion val="25"/>
          <c:cat>
            <c:strRef>
              <c:f>Hoja1!$A$2:$A$7</c:f>
              <c:strCache>
                <c:ptCount val="6"/>
                <c:pt idx="1">
                  <c:v>PREESCOLAR</c:v>
                </c:pt>
                <c:pt idx="2">
                  <c:v>B. PRIMARIA</c:v>
                </c:pt>
                <c:pt idx="3">
                  <c:v>B. SECUNDARIA</c:v>
                </c:pt>
                <c:pt idx="4">
                  <c:v>MEDIA</c:v>
                </c:pt>
                <c:pt idx="5">
                  <c:v>PFC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Columna1</c:v>
                </c:pt>
              </c:strCache>
            </c:strRef>
          </c:tx>
          <c:explosion val="25"/>
          <c:cat>
            <c:strRef>
              <c:f>Hoja1!$A$2:$A$7</c:f>
              <c:strCache>
                <c:ptCount val="6"/>
                <c:pt idx="1">
                  <c:v>PREESCOLAR</c:v>
                </c:pt>
                <c:pt idx="2">
                  <c:v>B. PRIMARIA</c:v>
                </c:pt>
                <c:pt idx="3">
                  <c:v>B. SECUNDARIA</c:v>
                </c:pt>
                <c:pt idx="4">
                  <c:v>MEDIA</c:v>
                </c:pt>
                <c:pt idx="5">
                  <c:v>PFC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</c:numCache>
            </c:numRef>
          </c:val>
        </c:ser>
        <c:ser>
          <c:idx val="3"/>
          <c:order val="3"/>
          <c:tx>
            <c:strRef>
              <c:f>Hoja1!$E$1</c:f>
              <c:strCache>
                <c:ptCount val="1"/>
                <c:pt idx="0">
                  <c:v>Columna2</c:v>
                </c:pt>
              </c:strCache>
            </c:strRef>
          </c:tx>
          <c:explosion val="25"/>
          <c:cat>
            <c:strRef>
              <c:f>Hoja1!$A$2:$A$7</c:f>
              <c:strCache>
                <c:ptCount val="6"/>
                <c:pt idx="1">
                  <c:v>PREESCOLAR</c:v>
                </c:pt>
                <c:pt idx="2">
                  <c:v>B. PRIMARIA</c:v>
                </c:pt>
                <c:pt idx="3">
                  <c:v>B. SECUNDARIA</c:v>
                </c:pt>
                <c:pt idx="4">
                  <c:v>MEDIA</c:v>
                </c:pt>
                <c:pt idx="5">
                  <c:v>PFC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</c:numCache>
            </c:numRef>
          </c:val>
        </c:ser>
        <c:ser>
          <c:idx val="4"/>
          <c:order val="4"/>
          <c:tx>
            <c:strRef>
              <c:f>Hoja1!$F$1</c:f>
              <c:strCache>
                <c:ptCount val="1"/>
                <c:pt idx="0">
                  <c:v>Columna3</c:v>
                </c:pt>
              </c:strCache>
            </c:strRef>
          </c:tx>
          <c:explosion val="25"/>
          <c:cat>
            <c:strRef>
              <c:f>Hoja1!$A$2:$A$7</c:f>
              <c:strCache>
                <c:ptCount val="6"/>
                <c:pt idx="1">
                  <c:v>PREESCOLAR</c:v>
                </c:pt>
                <c:pt idx="2">
                  <c:v>B. PRIMARIA</c:v>
                </c:pt>
                <c:pt idx="3">
                  <c:v>B. SECUNDARIA</c:v>
                </c:pt>
                <c:pt idx="4">
                  <c:v>MEDIA</c:v>
                </c:pt>
                <c:pt idx="5">
                  <c:v>PFC</c:v>
                </c:pt>
              </c:strCache>
            </c:strRef>
          </c:cat>
          <c:val>
            <c:numRef>
              <c:f>Hoja1!$F$2:$F$7</c:f>
              <c:numCache>
                <c:formatCode>General</c:formatCode>
                <c:ptCount val="6"/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2000" b="1"/>
            </a:pPr>
            <a:endParaRPr lang="es-CO"/>
          </a:p>
        </c:txPr>
      </c:legendEntry>
      <c:legendEntry>
        <c:idx val="2"/>
        <c:txPr>
          <a:bodyPr/>
          <a:lstStyle/>
          <a:p>
            <a:pPr>
              <a:defRPr sz="2000" b="1"/>
            </a:pPr>
            <a:endParaRPr lang="es-CO"/>
          </a:p>
        </c:txPr>
      </c:legendEntry>
      <c:legendEntry>
        <c:idx val="3"/>
        <c:txPr>
          <a:bodyPr/>
          <a:lstStyle/>
          <a:p>
            <a:pPr>
              <a:defRPr sz="2000" b="1"/>
            </a:pPr>
            <a:endParaRPr lang="es-CO"/>
          </a:p>
        </c:txPr>
      </c:legendEntry>
      <c:legendEntry>
        <c:idx val="4"/>
        <c:txPr>
          <a:bodyPr/>
          <a:lstStyle/>
          <a:p>
            <a:pPr>
              <a:defRPr sz="2000" b="1"/>
            </a:pPr>
            <a:endParaRPr lang="es-CO"/>
          </a:p>
        </c:txPr>
      </c:legendEntry>
      <c:legendEntry>
        <c:idx val="5"/>
        <c:txPr>
          <a:bodyPr/>
          <a:lstStyle/>
          <a:p>
            <a:pPr>
              <a:defRPr sz="2000" b="1"/>
            </a:pPr>
            <a:endParaRPr lang="es-CO"/>
          </a:p>
        </c:txPr>
      </c:legendEntry>
      <c:layout>
        <c:manualLayout>
          <c:xMode val="edge"/>
          <c:yMode val="edge"/>
          <c:x val="0.75104818736954493"/>
          <c:y val="0.64983299659210991"/>
          <c:w val="0.24739102243310232"/>
          <c:h val="0.30937211756833222"/>
        </c:manualLayout>
      </c:layout>
      <c:overlay val="0"/>
      <c:txPr>
        <a:bodyPr/>
        <a:lstStyle/>
        <a:p>
          <a:pPr>
            <a:defRPr sz="20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es-CO" sz="3600" dirty="0" smtClean="0"/>
              <a:t>GENERO 2013</a:t>
            </a:r>
            <a:endParaRPr lang="es-CO" sz="3600" dirty="0"/>
          </a:p>
        </c:rich>
      </c:tx>
      <c:layout>
        <c:manualLayout>
          <c:xMode val="edge"/>
          <c:yMode val="edge"/>
          <c:x val="2.4194444444444428E-2"/>
          <c:y val="0.17037037037037037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555555555555554"/>
          <c:y val="0.36641498979294257"/>
          <c:w val="0.55591196412948385"/>
          <c:h val="0.55395538057742777"/>
        </c:manualLayout>
      </c:layout>
      <c:pie3DChart>
        <c:varyColors val="1"/>
        <c:ser>
          <c:idx val="0"/>
          <c:order val="0"/>
          <c:spPr>
            <a:solidFill>
              <a:srgbClr val="FF6600"/>
            </a:solidFill>
          </c:spPr>
          <c:explosion val="24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3.252
</a:t>
                    </a:r>
                    <a:r>
                      <a:rPr lang="en-US" smtClean="0"/>
                      <a:t>67.8%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2904981408573929"/>
                  <c:y val="4.97331583552056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1541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32.2%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spPr>
              <a:ln w="1270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2000" b="1"/>
                </a:pPr>
                <a:endParaRPr lang="es-CO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GENERO!$B$8:$B$9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GENERO!$C$8:$C$9</c:f>
              <c:numCache>
                <c:formatCode>General</c:formatCode>
                <c:ptCount val="2"/>
                <c:pt idx="0" formatCode="#,##0">
                  <c:v>3252</c:v>
                </c:pt>
                <c:pt idx="1">
                  <c:v>1541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3200" b="1"/>
          </a:pPr>
          <a:endParaRPr lang="es-CO"/>
        </a:p>
      </c:txPr>
    </c:legend>
    <c:plotVisOnly val="1"/>
    <c:dispBlanksAs val="zero"/>
    <c:showDLblsOverMax val="0"/>
  </c:chart>
  <c:spPr>
    <a:gradFill>
      <a:gsLst>
        <a:gs pos="0">
          <a:srgbClr val="8488C4"/>
        </a:gs>
        <a:gs pos="58000">
          <a:srgbClr val="D4DEFF"/>
        </a:gs>
        <a:gs pos="75000">
          <a:schemeClr val="accent4">
            <a:lumMod val="20000"/>
            <a:lumOff val="80000"/>
          </a:schemeClr>
        </a:gs>
        <a:gs pos="100000">
          <a:srgbClr val="96AB94"/>
        </a:gs>
      </a:gsLst>
      <a:lin ang="5400000" scaled="0"/>
    </a:gradFill>
    <a:ln w="12700">
      <a:solidFill>
        <a:srgbClr val="7030A0"/>
      </a:solidFill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s-CO" sz="3200" dirty="0" smtClean="0"/>
              <a:t>ESTRATOS 2012 </a:t>
            </a:r>
            <a:r>
              <a:rPr lang="es-CO" sz="3200" baseline="0" dirty="0" smtClean="0"/>
              <a:t> </a:t>
            </a:r>
            <a:endParaRPr lang="es-CO" sz="3200" dirty="0"/>
          </a:p>
        </c:rich>
      </c:tx>
      <c:layout>
        <c:manualLayout>
          <c:xMode val="edge"/>
          <c:yMode val="edge"/>
          <c:x val="0.63291316710411194"/>
          <c:y val="0.1425925925925926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77777777777776E-2"/>
          <c:y val="0.1529079906678332"/>
          <c:w val="0.90700481189851279"/>
          <c:h val="0.83227719451735205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28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CC0099"/>
              </a:solidFill>
            </c:spPr>
          </c:dPt>
          <c:dPt>
            <c:idx val="3"/>
            <c:bubble3D val="0"/>
            <c:spPr>
              <a:solidFill>
                <a:srgbClr val="00FFFF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2439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50.4%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2114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44%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4.9800634295713034E-2"/>
                  <c:y val="7.281627296587926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269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5.%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layout>
                <c:manualLayout>
                  <c:x val="1.9022965879265091E-2"/>
                  <c:y val="0.1534619422572178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0.37%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0.18618536745406825"/>
                  <c:y val="1.7350831146106735E-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1
</a:t>
                    </a:r>
                    <a:r>
                      <a:rPr lang="en-US" smtClean="0"/>
                      <a:t>0.2%</a:t>
                    </a:r>
                    <a:endParaRPr lang="en-US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2000" b="1"/>
                </a:pPr>
                <a:endParaRPr lang="es-CO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val>
            <c:numRef>
              <c:f>ESTRATO!$A$14:$A$19</c:f>
              <c:numCache>
                <c:formatCode>General</c:formatCode>
                <c:ptCount val="6"/>
                <c:pt idx="0">
                  <c:v>2487</c:v>
                </c:pt>
                <c:pt idx="1">
                  <c:v>2038</c:v>
                </c:pt>
                <c:pt idx="2">
                  <c:v>255</c:v>
                </c:pt>
                <c:pt idx="3">
                  <c:v>12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explosion val="25"/>
          <c:val>
            <c:numRef>
              <c:f>ESTRATO!$B$14:$B$19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 sz="1800"/>
          </a:pPr>
          <a:endParaRPr lang="es-CO"/>
        </a:p>
      </c:txPr>
    </c:legend>
    <c:plotVisOnly val="1"/>
    <c:dispBlanksAs val="zero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2700">
      <a:solidFill>
        <a:schemeClr val="tx1">
          <a:lumMod val="95000"/>
          <a:lumOff val="5000"/>
        </a:schemeClr>
      </a:solidFill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200"/>
            </a:pPr>
            <a:r>
              <a:rPr lang="es-CO" sz="3200" dirty="0" smtClean="0"/>
              <a:t>ESTRATOS 2013 </a:t>
            </a:r>
            <a:r>
              <a:rPr lang="es-CO" sz="3200" baseline="0" dirty="0" smtClean="0"/>
              <a:t> </a:t>
            </a:r>
            <a:endParaRPr lang="es-CO" sz="3200" dirty="0"/>
          </a:p>
        </c:rich>
      </c:tx>
      <c:layout>
        <c:manualLayout>
          <c:xMode val="edge"/>
          <c:yMode val="edge"/>
          <c:x val="0.63291316710411194"/>
          <c:y val="0.1425925925925926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77777777777776E-2"/>
          <c:y val="0.11216724992709248"/>
          <c:w val="0.8972825896762906"/>
          <c:h val="0.85469335083114606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explosion val="28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CC0099"/>
              </a:solidFill>
            </c:spPr>
          </c:dPt>
          <c:dPt>
            <c:idx val="3"/>
            <c:bubble3D val="0"/>
            <c:spPr>
              <a:solidFill>
                <a:srgbClr val="00FFFF"/>
              </a:solidFill>
            </c:spPr>
          </c:dPt>
          <c:dLbls>
            <c:dLbl>
              <c:idx val="3"/>
              <c:layout>
                <c:manualLayout>
                  <c:x val="1.9022965879265091E-2"/>
                  <c:y val="0.15346194225721782"/>
                </c:manualLayout>
              </c:layout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4"/>
              <c:layout>
                <c:manualLayout>
                  <c:x val="-0.18618536745406825"/>
                  <c:y val="1.735083114610673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en-US" dirty="0"/>
                      <a:t>
0%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0</a:t>
                    </a:r>
                    <a:r>
                      <a:rPr lang="en-US"/>
                      <a:t>
0%</a:t>
                    </a:r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2000" b="1"/>
                </a:pPr>
                <a:endParaRPr lang="es-CO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val>
            <c:numRef>
              <c:f>ESTRATO!$A$14:$A$19</c:f>
              <c:numCache>
                <c:formatCode>General</c:formatCode>
                <c:ptCount val="6"/>
                <c:pt idx="0">
                  <c:v>2487</c:v>
                </c:pt>
                <c:pt idx="1">
                  <c:v>2038</c:v>
                </c:pt>
                <c:pt idx="2">
                  <c:v>255</c:v>
                </c:pt>
                <c:pt idx="3">
                  <c:v>12</c:v>
                </c:pt>
                <c:pt idx="4">
                  <c:v>0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explosion val="25"/>
          <c:val>
            <c:numRef>
              <c:f>ESTRATO!$B$14:$B$19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 rtl="0">
            <a:defRPr sz="1800"/>
          </a:pPr>
          <a:endParaRPr lang="es-CO"/>
        </a:p>
      </c:txPr>
    </c:legend>
    <c:plotVisOnly val="1"/>
    <c:dispBlanksAs val="zero"/>
    <c:showDLblsOverMax val="0"/>
  </c:chart>
  <c:spPr>
    <a:gradFill>
      <a:gsLst>
        <a:gs pos="0">
          <a:srgbClr val="FFEFD1"/>
        </a:gs>
        <a:gs pos="64999">
          <a:srgbClr val="F0EBD5"/>
        </a:gs>
        <a:gs pos="100000">
          <a:srgbClr val="D1C39F"/>
        </a:gs>
      </a:gsLst>
      <a:lin ang="5400000" scaled="0"/>
    </a:gradFill>
    <a:ln w="12700">
      <a:solidFill>
        <a:schemeClr val="tx1">
          <a:lumMod val="95000"/>
          <a:lumOff val="5000"/>
        </a:schemeClr>
      </a:solidFill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CO" dirty="0" smtClean="0"/>
              <a:t>SISBEN 2013</a:t>
            </a:r>
            <a:r>
              <a:rPr lang="es-CO" baseline="0" dirty="0" smtClean="0"/>
              <a:t> </a:t>
            </a:r>
            <a:endParaRPr lang="es-CO" dirty="0"/>
          </a:p>
        </c:rich>
      </c:tx>
      <c:layout>
        <c:manualLayout>
          <c:xMode val="edge"/>
          <c:yMode val="edge"/>
          <c:x val="0.53017705599300091"/>
          <c:y val="0.24629629629629629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4738626421697416E-2"/>
          <c:y val="0.23397710702828814"/>
          <c:w val="0.55745384951881061"/>
          <c:h val="0.64767096821230674"/>
        </c:manualLayout>
      </c:layout>
      <c:pie3DChart>
        <c:varyColors val="1"/>
        <c:ser>
          <c:idx val="0"/>
          <c:order val="0"/>
          <c:explosion val="18"/>
          <c:dPt>
            <c:idx val="0"/>
            <c:bubble3D val="0"/>
            <c:explosion val="12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spPr>
                <a:ln>
                  <a:solidFill>
                    <a:srgbClr val="7030A0"/>
                  </a:solidFill>
                </a:ln>
              </c:spPr>
              <c:txPr>
                <a:bodyPr/>
                <a:lstStyle/>
                <a:p>
                  <a:pPr>
                    <a:defRPr sz="2400" b="1"/>
                  </a:pPr>
                  <a:endParaRPr lang="es-CO"/>
                </a:p>
              </c:txPr>
              <c:showLegendKey val="1"/>
              <c:showVal val="0"/>
              <c:showCatName val="0"/>
              <c:showSerName val="0"/>
              <c:showPercent val="1"/>
              <c:showBubbleSize val="0"/>
              <c:separator>
</c:separator>
            </c:dLbl>
            <c:txPr>
              <a:bodyPr/>
              <a:lstStyle/>
              <a:p>
                <a:pPr>
                  <a:defRPr sz="2400" b="1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</c:dLbls>
          <c:cat>
            <c:strRef>
              <c:f>ETNIAS!$A$10:$A$12</c:f>
              <c:strCache>
                <c:ptCount val="3"/>
                <c:pt idx="0">
                  <c:v>I</c:v>
                </c:pt>
                <c:pt idx="1">
                  <c:v>II</c:v>
                </c:pt>
                <c:pt idx="2">
                  <c:v>NINGUNO</c:v>
                </c:pt>
              </c:strCache>
            </c:strRef>
          </c:cat>
          <c:val>
            <c:numRef>
              <c:f>ETNIAS!$B$10:$B$12</c:f>
              <c:numCache>
                <c:formatCode>General</c:formatCode>
                <c:ptCount val="3"/>
                <c:pt idx="0">
                  <c:v>2517</c:v>
                </c:pt>
                <c:pt idx="1">
                  <c:v>836</c:v>
                </c:pt>
                <c:pt idx="2">
                  <c:v>1450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overlay val="0"/>
      <c:txPr>
        <a:bodyPr/>
        <a:lstStyle/>
        <a:p>
          <a:pPr>
            <a:defRPr sz="2800" b="1"/>
          </a:pPr>
          <a:endParaRPr lang="es-CO"/>
        </a:p>
      </c:txPr>
    </c:legend>
    <c:plotVisOnly val="1"/>
    <c:dispBlanksAs val="zero"/>
    <c:showDLblsOverMax val="0"/>
  </c:chart>
  <c:spPr>
    <a:gradFill>
      <a:gsLst>
        <a:gs pos="0">
          <a:srgbClr val="E6DCAC"/>
        </a:gs>
        <a:gs pos="12000">
          <a:srgbClr val="E6D78A"/>
        </a:gs>
        <a:gs pos="30000">
          <a:srgbClr val="C7AC4C"/>
        </a:gs>
        <a:gs pos="45000">
          <a:srgbClr val="E6D78A"/>
        </a:gs>
        <a:gs pos="77000">
          <a:srgbClr val="C7AC4C"/>
        </a:gs>
        <a:gs pos="100000">
          <a:srgbClr val="E6DCAC"/>
        </a:gs>
      </a:gsLst>
      <a:path path="circle">
        <a:fillToRect l="50000" t="50000" r="50000" b="50000"/>
      </a:path>
    </a:gradFill>
    <a:ln w="12700">
      <a:solidFill>
        <a:schemeClr val="accent6">
          <a:lumMod val="50000"/>
        </a:schemeClr>
      </a:solidFill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EVALUACIÓN DE DESEMPEÑO 2012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66FF33"/>
              </a:solidFill>
              <a:ln>
                <a:solidFill>
                  <a:srgbClr val="33CC33"/>
                </a:solidFill>
              </a:ln>
            </c:spPr>
          </c:dPt>
          <c:dPt>
            <c:idx val="1"/>
            <c:bubble3D val="0"/>
            <c:spPr>
              <a:solidFill>
                <a:srgbClr val="FF00FF"/>
              </a:solidFill>
            </c:spPr>
          </c:dPt>
          <c:dPt>
            <c:idx val="2"/>
            <c:bubble3D val="0"/>
            <c:spPr>
              <a:solidFill>
                <a:srgbClr val="66FFFF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 b="1"/>
                      <a:t>13
61.9%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4104963405793661"/>
                  <c:y val="5.7117780524812534E-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/>
                      <a:t>8</a:t>
                    </a:r>
                  </a:p>
                  <a:p>
                    <a:r>
                      <a:rPr lang="en-US" sz="1800" b="1"/>
                      <a:t>38.1%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7.0631561679790025E-2"/>
                  <c:y val="-2.475065616797900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8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0"/>
          </c:dLbls>
          <c:cat>
            <c:strRef>
              <c:f>Hoja1!$A$2:$A$5</c:f>
              <c:strCache>
                <c:ptCount val="2"/>
                <c:pt idx="0">
                  <c:v>NIVEL SOBRESALIENTE</c:v>
                </c:pt>
                <c:pt idx="1">
                  <c:v>SATISFACTORIO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13</c:v>
                </c:pt>
                <c:pt idx="1">
                  <c:v>8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400" b="1"/>
            </a:pPr>
            <a:endParaRPr lang="es-CO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es-CO"/>
          </a:p>
        </c:txPr>
      </c:legendEntry>
      <c:legendEntry>
        <c:idx val="2"/>
        <c:delete val="1"/>
      </c:legendEntry>
      <c:legendEntry>
        <c:idx val="3"/>
        <c:delete val="1"/>
      </c:legendEntry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Hoja1!$B$50:$B$53</c:f>
              <c:strCache>
                <c:ptCount val="4"/>
                <c:pt idx="0">
                  <c:v>INSUFICIENTE     100 - 226</c:v>
                </c:pt>
                <c:pt idx="1">
                  <c:v>MINIMO                227 - 315</c:v>
                </c:pt>
                <c:pt idx="2">
                  <c:v>SATISFACTORIO 316 - 399</c:v>
                </c:pt>
                <c:pt idx="3">
                  <c:v>AVANZADO         400 - 500</c:v>
                </c:pt>
              </c:strCache>
            </c:strRef>
          </c:cat>
          <c:val>
            <c:numRef>
              <c:f>Hoja1!$C$50:$C$53</c:f>
              <c:numCache>
                <c:formatCode>0%</c:formatCode>
                <c:ptCount val="4"/>
                <c:pt idx="0">
                  <c:v>9.0000000000000024E-2</c:v>
                </c:pt>
                <c:pt idx="1">
                  <c:v>0.48000000000000015</c:v>
                </c:pt>
                <c:pt idx="2">
                  <c:v>0.32000000000000017</c:v>
                </c:pt>
                <c:pt idx="3">
                  <c:v>6.0000000000000026E-2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1565568"/>
        <c:axId val="211575936"/>
        <c:axId val="0"/>
      </c:bar3DChart>
      <c:catAx>
        <c:axId val="211565568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800"/>
                </a:pPr>
                <a:r>
                  <a:rPr lang="en-US" sz="800"/>
                  <a:t>RANGOS DE PUNTAJES</a:t>
                </a:r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es-CO"/>
          </a:p>
        </c:txPr>
        <c:crossAx val="211575936"/>
        <c:crosses val="autoZero"/>
        <c:auto val="1"/>
        <c:lblAlgn val="ctr"/>
        <c:lblOffset val="100"/>
        <c:noMultiLvlLbl val="0"/>
      </c:catAx>
      <c:valAx>
        <c:axId val="2115759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800" b="1"/>
                  <a:t>PORCENTAJE DE ESTUDIANTES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211565568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CO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C000"/>
              </a:solidFill>
            </c:spPr>
          </c:dPt>
          <c:cat>
            <c:strRef>
              <c:f>Hoja1!$B$50:$B$53</c:f>
              <c:strCache>
                <c:ptCount val="4"/>
                <c:pt idx="0">
                  <c:v>INSUFICIENTE     100 - 226</c:v>
                </c:pt>
                <c:pt idx="1">
                  <c:v>MINIMO                227 - 315</c:v>
                </c:pt>
                <c:pt idx="2">
                  <c:v>SATISFACTORIO 316 - 399</c:v>
                </c:pt>
                <c:pt idx="3">
                  <c:v>AVANZADO         400 - 500</c:v>
                </c:pt>
              </c:strCache>
            </c:strRef>
          </c:cat>
          <c:val>
            <c:numRef>
              <c:f>Hoja1!$C$50:$C$53</c:f>
              <c:numCache>
                <c:formatCode>0%</c:formatCode>
                <c:ptCount val="4"/>
                <c:pt idx="0">
                  <c:v>9.0000000000000024E-2</c:v>
                </c:pt>
                <c:pt idx="1">
                  <c:v>0.48000000000000015</c:v>
                </c:pt>
                <c:pt idx="2">
                  <c:v>0.32000000000000017</c:v>
                </c:pt>
                <c:pt idx="3">
                  <c:v>6.0000000000000026E-2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12028800"/>
        <c:axId val="212039168"/>
        <c:axId val="0"/>
      </c:bar3DChart>
      <c:catAx>
        <c:axId val="212028800"/>
        <c:scaling>
          <c:orientation val="minMax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800"/>
                </a:pPr>
                <a:r>
                  <a:rPr lang="en-US" sz="800"/>
                  <a:t>RANGOS DE PUNTAJES</a:t>
                </a:r>
              </a:p>
            </c:rich>
          </c:tx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800" b="1"/>
            </a:pPr>
            <a:endParaRPr lang="es-CO"/>
          </a:p>
        </c:txPr>
        <c:crossAx val="212039168"/>
        <c:crosses val="autoZero"/>
        <c:auto val="1"/>
        <c:lblAlgn val="ctr"/>
        <c:lblOffset val="100"/>
        <c:noMultiLvlLbl val="0"/>
      </c:catAx>
      <c:valAx>
        <c:axId val="21203916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800" b="1"/>
                  <a:t>PORCENTAJE DE ESTUDIANTES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212028800"/>
        <c:crosses val="autoZero"/>
        <c:crossBetween val="between"/>
      </c:valAx>
    </c:plotArea>
    <c:plotVisOnly val="1"/>
    <c:dispBlanksAs val="gap"/>
    <c:showDLblsOverMax val="0"/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s-CO" sz="1800" dirty="0" smtClean="0"/>
              <a:t>COBERTURA</a:t>
            </a:r>
            <a:r>
              <a:rPr lang="es-CO" sz="1800" baseline="0" dirty="0" smtClean="0"/>
              <a:t> 2013</a:t>
            </a:r>
            <a:r>
              <a:rPr lang="es-CO" sz="2800" dirty="0" smtClean="0"/>
              <a:t> </a:t>
            </a:r>
            <a:endParaRPr lang="es-CO" sz="2800" dirty="0"/>
          </a:p>
        </c:rich>
      </c:tx>
      <c:layout>
        <c:manualLayout>
          <c:xMode val="edge"/>
          <c:yMode val="edge"/>
          <c:x val="0.30115966754155732"/>
          <c:y val="1.8518518518518538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5.0335374744824024E-4"/>
          <c:w val="0.85890868328958969"/>
          <c:h val="0.99915995917177003"/>
        </c:manualLayout>
      </c:layout>
      <c:pie3DChart>
        <c:varyColors val="1"/>
        <c:ser>
          <c:idx val="0"/>
          <c:order val="0"/>
          <c:explosion val="25"/>
          <c:dPt>
            <c:idx val="0"/>
            <c:bubble3D val="0"/>
            <c:spPr>
              <a:solidFill>
                <a:srgbClr val="00FF00"/>
              </a:solidFill>
            </c:spPr>
          </c:dPt>
          <c:dPt>
            <c:idx val="1"/>
            <c:bubble3D val="0"/>
            <c:spPr>
              <a:solidFill>
                <a:srgbClr val="0070C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66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6BE9C5"/>
              </a:solidFill>
            </c:spPr>
          </c:dPt>
          <c:dPt>
            <c:idx val="6"/>
            <c:bubble3D val="0"/>
            <c:spPr>
              <a:solidFill>
                <a:srgbClr val="CC0099"/>
              </a:solidFill>
            </c:spPr>
          </c:dPt>
          <c:dLbls>
            <c:spPr>
              <a:ln w="9525">
                <a:noFill/>
              </a:ln>
            </c:spPr>
            <c:txPr>
              <a:bodyPr/>
              <a:lstStyle/>
              <a:p>
                <a:pPr>
                  <a:defRPr sz="2000" b="1"/>
                </a:pPr>
                <a:endParaRPr lang="es-CO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SISBEN!$A$24:$A$30</c:f>
              <c:strCache>
                <c:ptCount val="7"/>
                <c:pt idx="0">
                  <c:v>TRANS</c:v>
                </c:pt>
                <c:pt idx="1">
                  <c:v>PRIM MAT</c:v>
                </c:pt>
                <c:pt idx="2">
                  <c:v>PRIM VESP</c:v>
                </c:pt>
                <c:pt idx="3">
                  <c:v>SEC MAT</c:v>
                </c:pt>
                <c:pt idx="4">
                  <c:v>SEC VESP</c:v>
                </c:pt>
                <c:pt idx="5">
                  <c:v>MEDIA</c:v>
                </c:pt>
                <c:pt idx="6">
                  <c:v>PFC</c:v>
                </c:pt>
              </c:strCache>
            </c:strRef>
          </c:cat>
          <c:val>
            <c:numRef>
              <c:f>SISBEN!$B$24:$B$30</c:f>
              <c:numCache>
                <c:formatCode>General</c:formatCode>
                <c:ptCount val="7"/>
                <c:pt idx="0">
                  <c:v>230</c:v>
                </c:pt>
                <c:pt idx="1">
                  <c:v>1065</c:v>
                </c:pt>
                <c:pt idx="2">
                  <c:v>555</c:v>
                </c:pt>
                <c:pt idx="3">
                  <c:v>984</c:v>
                </c:pt>
                <c:pt idx="4">
                  <c:v>627</c:v>
                </c:pt>
                <c:pt idx="5">
                  <c:v>732</c:v>
                </c:pt>
                <c:pt idx="6">
                  <c:v>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solidFill>
          <a:schemeClr val="accent1">
            <a:lumMod val="20000"/>
            <a:lumOff val="80000"/>
          </a:schemeClr>
        </a:solidFill>
      </c:spPr>
    </c:plotArea>
    <c:legend>
      <c:legendPos val="r"/>
      <c:layout>
        <c:manualLayout>
          <c:xMode val="edge"/>
          <c:yMode val="edge"/>
          <c:x val="0.79629232283464557"/>
          <c:y val="0.56711154855643053"/>
          <c:w val="0.20370767716535434"/>
          <c:h val="0.43075823855351414"/>
        </c:manualLayout>
      </c:layout>
      <c:overlay val="0"/>
      <c:txPr>
        <a:bodyPr/>
        <a:lstStyle/>
        <a:p>
          <a:pPr>
            <a:defRPr sz="2400" b="1"/>
          </a:pPr>
          <a:endParaRPr lang="es-CO"/>
        </a:p>
      </c:txPr>
    </c:legend>
    <c:plotVisOnly val="1"/>
    <c:dispBlanksAs val="zero"/>
    <c:showDLblsOverMax val="0"/>
  </c:chart>
  <c:spPr>
    <a:solidFill>
      <a:schemeClr val="accent1">
        <a:lumMod val="20000"/>
        <a:lumOff val="80000"/>
      </a:schemeClr>
    </a:solidFill>
    <a:ln w="15875">
      <a:solidFill>
        <a:srgbClr val="7030A0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2300962379702529E-2"/>
          <c:y val="0.15789307586551679"/>
          <c:w val="0.80406805920093327"/>
          <c:h val="0.7872894013248343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PACICULTORES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6600"/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20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Hoja1!$A$2:$A$5</c:f>
              <c:strCache>
                <c:ptCount val="3"/>
                <c:pt idx="1">
                  <c:v>MUJERES</c:v>
                </c:pt>
                <c:pt idx="2">
                  <c:v>HOMBRES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0</c:v>
                </c:pt>
                <c:pt idx="1">
                  <c:v>39</c:v>
                </c:pt>
                <c:pt idx="2">
                  <c:v>15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800" b="1"/>
            </a:pPr>
            <a:endParaRPr lang="es-CO"/>
          </a:p>
        </c:txPr>
      </c:legendEntry>
      <c:legendEntry>
        <c:idx val="2"/>
        <c:txPr>
          <a:bodyPr/>
          <a:lstStyle/>
          <a:p>
            <a:pPr>
              <a:defRPr sz="1800" b="1"/>
            </a:pPr>
            <a:endParaRPr lang="es-CO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75948395484100184"/>
          <c:y val="4.6091455129983833E-2"/>
          <c:w val="0.22370595842370847"/>
          <c:h val="0.43716597925259343"/>
        </c:manualLayout>
      </c:layout>
      <c:overlay val="0"/>
      <c:txPr>
        <a:bodyPr/>
        <a:lstStyle/>
        <a:p>
          <a:pPr>
            <a:defRPr sz="18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REPROBADOS Y REPITENCIA: 2009 A 2013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REPROBADOS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Lbls>
            <c:dLbl>
              <c:idx val="0"/>
              <c:layout>
                <c:manualLayout>
                  <c:x val="-1.5761063721201517E-2"/>
                  <c:y val="-6.0036772615750834E-3"/>
                </c:manualLayout>
              </c:layout>
              <c:tx>
                <c:rich>
                  <a:bodyPr/>
                  <a:lstStyle/>
                  <a:p>
                    <a:r>
                      <a:rPr lang="en-US" sz="1600" b="1"/>
                      <a:t>249</a:t>
                    </a:r>
                  </a:p>
                  <a:p>
                    <a:r>
                      <a:rPr lang="en-US" sz="1600" b="1"/>
                      <a:t>6%</a:t>
                    </a:r>
                    <a:endParaRPr lang="en-US" sz="11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600"/>
                      <a:t>328</a:t>
                    </a:r>
                  </a:p>
                  <a:p>
                    <a:r>
                      <a:rPr lang="en-US" sz="1600"/>
                      <a:t>7.9%</a:t>
                    </a:r>
                    <a:endParaRPr lang="en-US" sz="11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600"/>
                      <a:t>360</a:t>
                    </a:r>
                  </a:p>
                  <a:p>
                    <a:r>
                      <a:rPr lang="en-US" sz="1600"/>
                      <a:t>8.9%</a:t>
                    </a:r>
                    <a:endParaRPr lang="en-US" sz="11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/>
                      <a:t>422</a:t>
                    </a:r>
                  </a:p>
                  <a:p>
                    <a:r>
                      <a:rPr lang="en-US" sz="1600"/>
                      <a:t>10.5%</a:t>
                    </a:r>
                    <a:endParaRPr lang="en-US" sz="11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numRef>
              <c:f>Hoja1!$A$2:$A$7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249</c:v>
                </c:pt>
                <c:pt idx="1">
                  <c:v>328</c:v>
                </c:pt>
                <c:pt idx="2">
                  <c:v>360</c:v>
                </c:pt>
                <c:pt idx="3">
                  <c:v>422</c:v>
                </c:pt>
                <c:pt idx="4">
                  <c:v>4148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REPITENTES</c:v>
                </c:pt>
              </c:strCache>
            </c:strRef>
          </c:tx>
          <c:explosion val="25"/>
          <c:cat>
            <c:numRef>
              <c:f>Hoja1!$A$2:$A$7</c:f>
              <c:numCache>
                <c:formatCode>General</c:formatCode>
                <c:ptCount val="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Hoja1!$C$2:$C$7</c:f>
              <c:numCache>
                <c:formatCode>General</c:formatCode>
                <c:ptCount val="6"/>
                <c:pt idx="1">
                  <c:v>117</c:v>
                </c:pt>
                <c:pt idx="2">
                  <c:v>242</c:v>
                </c:pt>
                <c:pt idx="3">
                  <c:v>238</c:v>
                </c:pt>
                <c:pt idx="4">
                  <c:v>312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5"/>
        <c:delete val="1"/>
      </c:legendEntry>
      <c:layout>
        <c:manualLayout>
          <c:xMode val="edge"/>
          <c:yMode val="edge"/>
          <c:x val="0.83895999695414614"/>
          <c:y val="0.63876601761351437"/>
          <c:w val="0.15905832560427116"/>
          <c:h val="0.2833424222160259"/>
        </c:manualLayout>
      </c:layout>
      <c:overlay val="0"/>
      <c:txPr>
        <a:bodyPr/>
        <a:lstStyle/>
        <a:p>
          <a:pPr>
            <a:defRPr sz="1400" b="1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/>
              <a:t>GRATUIDAD DE PRESCOLAR A LA MEDIA AÑO ESCOLAR</a:t>
            </a:r>
            <a:r>
              <a:rPr lang="en-US" sz="1400" baseline="0" dirty="0"/>
              <a:t> 2012</a:t>
            </a:r>
            <a:endParaRPr lang="en-US" sz="1400" dirty="0"/>
          </a:p>
          <a:p>
            <a:pPr>
              <a:defRPr/>
            </a:pPr>
            <a:r>
              <a:rPr lang="en-US" sz="1400" dirty="0"/>
              <a:t>100%</a:t>
            </a:r>
          </a:p>
        </c:rich>
      </c:tx>
      <c:layout>
        <c:manualLayout>
          <c:xMode val="edge"/>
          <c:yMode val="edge"/>
          <c:x val="0.14061852144386811"/>
          <c:y val="3.192687891525297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9884259259259258E-2"/>
          <c:y val="0.14418923655032992"/>
          <c:w val="0.74320546539748711"/>
          <c:h val="0.74930033167226417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GRATUIDAD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9933"/>
              </a:solidFill>
            </c:spPr>
          </c:dPt>
          <c:dPt>
            <c:idx val="2"/>
            <c:bubble3D val="0"/>
            <c:spPr>
              <a:solidFill>
                <a:srgbClr val="66FF33"/>
              </a:solidFill>
              <a:ln>
                <a:solidFill>
                  <a:srgbClr val="66FF33"/>
                </a:solidFill>
              </a:ln>
            </c:spPr>
          </c:dPt>
          <c:dPt>
            <c:idx val="3"/>
            <c:bubble3D val="0"/>
            <c:spPr>
              <a:solidFill>
                <a:srgbClr val="FF00FF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16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Hoja1!$A$2:$A$7</c:f>
              <c:strCache>
                <c:ptCount val="5"/>
                <c:pt idx="1">
                  <c:v>PREESCOLAR</c:v>
                </c:pt>
                <c:pt idx="2">
                  <c:v>B. PRIMARIA</c:v>
                </c:pt>
                <c:pt idx="3">
                  <c:v>B. SECUNDARIA</c:v>
                </c:pt>
                <c:pt idx="4">
                  <c:v>MEDIA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0</c:v>
                </c:pt>
                <c:pt idx="1">
                  <c:v>249</c:v>
                </c:pt>
                <c:pt idx="2">
                  <c:v>1560</c:v>
                </c:pt>
                <c:pt idx="3">
                  <c:v>1600</c:v>
                </c:pt>
                <c:pt idx="4">
                  <c:v>733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800" b="1"/>
            </a:pPr>
            <a:endParaRPr lang="es-CO"/>
          </a:p>
        </c:txPr>
      </c:legendEntry>
      <c:legendEntry>
        <c:idx val="2"/>
        <c:txPr>
          <a:bodyPr/>
          <a:lstStyle/>
          <a:p>
            <a:pPr>
              <a:defRPr sz="1800" b="1"/>
            </a:pPr>
            <a:endParaRPr lang="es-CO"/>
          </a:p>
        </c:txPr>
      </c:legendEntry>
      <c:legendEntry>
        <c:idx val="3"/>
        <c:txPr>
          <a:bodyPr/>
          <a:lstStyle/>
          <a:p>
            <a:pPr>
              <a:defRPr sz="1800" b="1"/>
            </a:pPr>
            <a:endParaRPr lang="es-CO"/>
          </a:p>
        </c:txPr>
      </c:legendEntry>
      <c:legendEntry>
        <c:idx val="4"/>
        <c:txPr>
          <a:bodyPr/>
          <a:lstStyle/>
          <a:p>
            <a:pPr>
              <a:defRPr sz="1800" b="1"/>
            </a:pPr>
            <a:endParaRPr lang="es-CO"/>
          </a:p>
        </c:txPr>
      </c:legendEntry>
      <c:legendEntry>
        <c:idx val="5"/>
        <c:delete val="1"/>
      </c:legendEntry>
      <c:layout>
        <c:manualLayout>
          <c:xMode val="edge"/>
          <c:yMode val="edge"/>
          <c:x val="0.70162682541446009"/>
          <c:y val="0.69597381426760163"/>
          <c:w val="0.28073624535545433"/>
          <c:h val="0.30402618573239837"/>
        </c:manualLayout>
      </c:layout>
      <c:overlay val="0"/>
      <c:txPr>
        <a:bodyPr/>
        <a:lstStyle/>
        <a:p>
          <a:pPr>
            <a:defRPr sz="18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/>
              <a:t>GRATUIDAD DE PREESCOLAR A LA MEDIA AÑO ESCOLAR 2013 </a:t>
            </a:r>
          </a:p>
        </c:rich>
      </c:tx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84490913791063E-2"/>
          <c:y val="0.24340404358283829"/>
          <c:w val="0.75986165791776028"/>
          <c:h val="0.70701943507061615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GRATUIDAD DE PREESCOLAR A LA MEDIA AÑO ESCOLAR </c:v>
                </c:pt>
              </c:strCache>
            </c:strRef>
          </c:tx>
          <c:explosion val="25"/>
          <c:dPt>
            <c:idx val="1"/>
            <c:bubble3D val="0"/>
            <c:spPr>
              <a:solidFill>
                <a:srgbClr val="FF6600"/>
              </a:solidFill>
            </c:spPr>
          </c:dPt>
          <c:dPt>
            <c:idx val="2"/>
            <c:bubble3D val="0"/>
            <c:spPr>
              <a:solidFill>
                <a:srgbClr val="66FF33"/>
              </a:solidFill>
              <a:ln>
                <a:solidFill>
                  <a:srgbClr val="66FF33"/>
                </a:solidFill>
              </a:ln>
            </c:spPr>
          </c:dPt>
          <c:dPt>
            <c:idx val="3"/>
            <c:bubble3D val="0"/>
            <c:spPr>
              <a:solidFill>
                <a:srgbClr val="FF00FF"/>
              </a:solidFill>
            </c:spPr>
          </c:dPt>
          <c:dPt>
            <c:idx val="4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delete val="1"/>
            </c:dLbl>
            <c:txPr>
              <a:bodyPr/>
              <a:lstStyle/>
              <a:p>
                <a:pPr>
                  <a:defRPr sz="24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Hoja1!$A$2:$A$7</c:f>
              <c:strCache>
                <c:ptCount val="5"/>
                <c:pt idx="1">
                  <c:v>PREESCOLAR</c:v>
                </c:pt>
                <c:pt idx="2">
                  <c:v>B. PRIMARIA</c:v>
                </c:pt>
                <c:pt idx="3">
                  <c:v>B. SECUNDARIA</c:v>
                </c:pt>
                <c:pt idx="4">
                  <c:v>MEDIA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0</c:v>
                </c:pt>
                <c:pt idx="1">
                  <c:v>230</c:v>
                </c:pt>
                <c:pt idx="2">
                  <c:v>1620</c:v>
                </c:pt>
                <c:pt idx="3">
                  <c:v>1611</c:v>
                </c:pt>
                <c:pt idx="4">
                  <c:v>732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delete val="1"/>
      </c:legendEntry>
      <c:legendEntry>
        <c:idx val="1"/>
        <c:txPr>
          <a:bodyPr/>
          <a:lstStyle/>
          <a:p>
            <a:pPr>
              <a:defRPr sz="1400" b="1"/>
            </a:pPr>
            <a:endParaRPr lang="es-CO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es-CO"/>
          </a:p>
        </c:txPr>
      </c:legendEntry>
      <c:legendEntry>
        <c:idx val="3"/>
        <c:txPr>
          <a:bodyPr/>
          <a:lstStyle/>
          <a:p>
            <a:pPr>
              <a:defRPr sz="1400" b="1"/>
            </a:pPr>
            <a:endParaRPr lang="es-CO"/>
          </a:p>
        </c:txPr>
      </c:legendEntry>
      <c:legendEntry>
        <c:idx val="4"/>
        <c:txPr>
          <a:bodyPr/>
          <a:lstStyle/>
          <a:p>
            <a:pPr>
              <a:defRPr sz="1400" b="1"/>
            </a:pPr>
            <a:endParaRPr lang="es-CO"/>
          </a:p>
        </c:txPr>
      </c:legendEntry>
      <c:legendEntry>
        <c:idx val="5"/>
        <c:delete val="1"/>
      </c:legendEntry>
      <c:layout>
        <c:manualLayout>
          <c:xMode val="edge"/>
          <c:yMode val="edge"/>
          <c:x val="0.78057695970289021"/>
          <c:y val="0.64158782896233157"/>
          <c:w val="0.20472559927203857"/>
          <c:h val="0.35667969101746821"/>
        </c:manualLayout>
      </c:layout>
      <c:overlay val="0"/>
      <c:txPr>
        <a:bodyPr/>
        <a:lstStyle/>
        <a:p>
          <a:pPr>
            <a:defRPr sz="14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02391367745698E-2"/>
          <c:y val="0.16979783777027871"/>
          <c:w val="0.75374202831553139"/>
          <c:h val="0.7872894013248343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INCLUSION 2012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FF"/>
              </a:solidFill>
            </c:spPr>
          </c:dPt>
          <c:dPt>
            <c:idx val="3"/>
            <c:bubble3D val="0"/>
            <c:spPr>
              <a:solidFill>
                <a:srgbClr val="99CCFF"/>
              </a:solidFill>
            </c:spPr>
          </c:dPt>
          <c:dLbls>
            <c:dLbl>
              <c:idx val="0"/>
              <c:layout>
                <c:manualLayout>
                  <c:x val="1.3655607010486534E-2"/>
                  <c:y val="-0.29888888888888887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sz="2400" b="1"/>
                      <a:t>984
20.3%</a:t>
                    </a:r>
                    <a:endParaRPr lang="en-US" sz="1400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6.0276697539625251E-2"/>
                  <c:y val="7.8693913260842394E-2"/>
                </c:manualLayout>
              </c:layout>
              <c:tx>
                <c:rich>
                  <a:bodyPr/>
                  <a:lstStyle/>
                  <a:p>
                    <a:pPr>
                      <a:defRPr sz="2400" b="1"/>
                    </a:pPr>
                    <a:r>
                      <a:rPr lang="en-US" sz="2400" b="1"/>
                      <a:t>3
0.06%</a:t>
                    </a:r>
                    <a:endParaRPr lang="en-US" sz="1400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8.3068230049499467E-2"/>
                  <c:y val="7.4658480189976256E-2"/>
                </c:manualLayout>
              </c:layout>
              <c:spPr/>
              <c:txPr>
                <a:bodyPr/>
                <a:lstStyle/>
                <a:p>
                  <a:pPr>
                    <a:defRPr sz="2400" b="1"/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2400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Hoja1!$A$2:$A$5</c:f>
              <c:strCache>
                <c:ptCount val="3"/>
                <c:pt idx="0">
                  <c:v>DESPLAZADOS</c:v>
                </c:pt>
                <c:pt idx="1">
                  <c:v>n.e.e.</c:v>
                </c:pt>
                <c:pt idx="2">
                  <c:v>REINSERTADOS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984</c:v>
                </c:pt>
                <c:pt idx="1">
                  <c:v>3</c:v>
                </c:pt>
                <c:pt idx="2">
                  <c:v>0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800" b="1"/>
            </a:pPr>
            <a:endParaRPr lang="es-CO"/>
          </a:p>
        </c:txPr>
      </c:legendEntry>
      <c:legendEntry>
        <c:idx val="1"/>
        <c:txPr>
          <a:bodyPr/>
          <a:lstStyle/>
          <a:p>
            <a:pPr>
              <a:defRPr sz="1800" b="1"/>
            </a:pPr>
            <a:endParaRPr lang="es-CO"/>
          </a:p>
        </c:txPr>
      </c:legendEntry>
      <c:legendEntry>
        <c:idx val="2"/>
        <c:txPr>
          <a:bodyPr/>
          <a:lstStyle/>
          <a:p>
            <a:pPr>
              <a:defRPr sz="1800" b="1"/>
            </a:pPr>
            <a:endParaRPr lang="es-CO"/>
          </a:p>
        </c:txPr>
      </c:legendEntry>
      <c:legendEntry>
        <c:idx val="3"/>
        <c:delete val="1"/>
      </c:legendEntry>
      <c:overlay val="0"/>
      <c:txPr>
        <a:bodyPr/>
        <a:lstStyle/>
        <a:p>
          <a:pPr>
            <a:defRPr sz="18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313502478856809E-2"/>
          <c:y val="0.1459883139607549"/>
          <c:w val="0.78805920093321669"/>
          <c:h val="0.82300368703912008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INCLUSIÓN 2013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66FFFF"/>
              </a:solidFill>
            </c:spPr>
          </c:dPt>
          <c:dLbls>
            <c:dLbl>
              <c:idx val="0"/>
              <c:layout>
                <c:manualLayout>
                  <c:x val="1.5568524045493007E-2"/>
                  <c:y val="-0.34186588200439605"/>
                </c:manualLayout>
              </c:layout>
              <c:tx>
                <c:rich>
                  <a:bodyPr/>
                  <a:lstStyle/>
                  <a:p>
                    <a:r>
                      <a:rPr lang="en-US" sz="2400" b="1"/>
                      <a:t>1029
21.4%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-8.5271848295363925E-2"/>
                  <c:y val="6.5959991373507512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/>
                      <a:t>6
0.13%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2"/>
              <c:layout>
                <c:manualLayout>
                  <c:x val="8.8891885169895893E-2"/>
                  <c:y val="0.10655052488721296"/>
                </c:manualLayout>
              </c:layout>
              <c:tx>
                <c:rich>
                  <a:bodyPr/>
                  <a:lstStyle/>
                  <a:p>
                    <a:r>
                      <a:rPr lang="en-US" sz="2400" b="1"/>
                      <a:t>2
0.04%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24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</c:dLbls>
          <c:cat>
            <c:strRef>
              <c:f>Hoja1!$A$2:$A$5</c:f>
              <c:strCache>
                <c:ptCount val="3"/>
                <c:pt idx="0">
                  <c:v>DESPLAZADOS</c:v>
                </c:pt>
                <c:pt idx="1">
                  <c:v>REINSERTADOS</c:v>
                </c:pt>
                <c:pt idx="2">
                  <c:v>n.e.e.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1029</c:v>
                </c:pt>
                <c:pt idx="1">
                  <c:v>6</c:v>
                </c:pt>
                <c:pt idx="2">
                  <c:v>2</c:v>
                </c:pt>
                <c:pt idx="3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000" b="1"/>
            </a:pPr>
            <a:endParaRPr lang="es-CO"/>
          </a:p>
        </c:txPr>
      </c:legendEntry>
      <c:legendEntry>
        <c:idx val="1"/>
        <c:txPr>
          <a:bodyPr/>
          <a:lstStyle/>
          <a:p>
            <a:pPr>
              <a:defRPr sz="2000" b="1"/>
            </a:pPr>
            <a:endParaRPr lang="es-CO"/>
          </a:p>
        </c:txPr>
      </c:legendEntry>
      <c:legendEntry>
        <c:idx val="2"/>
        <c:txPr>
          <a:bodyPr/>
          <a:lstStyle/>
          <a:p>
            <a:pPr>
              <a:defRPr sz="2000" b="1"/>
            </a:pPr>
            <a:endParaRPr lang="es-CO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0.67275551424518731"/>
          <c:y val="0.71993681988550984"/>
          <c:w val="0.31904126285709855"/>
          <c:h val="0.28006318011449022"/>
        </c:manualLayout>
      </c:layout>
      <c:overlay val="0"/>
      <c:txPr>
        <a:bodyPr/>
        <a:lstStyle/>
        <a:p>
          <a:pPr>
            <a:defRPr sz="2000"/>
          </a:pPr>
          <a:endParaRPr lang="es-CO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es-CO" sz="3600" dirty="0" smtClean="0"/>
              <a:t>GENERO 2012</a:t>
            </a:r>
            <a:endParaRPr lang="es-CO" sz="3600" dirty="0"/>
          </a:p>
        </c:rich>
      </c:tx>
      <c:layout>
        <c:manualLayout>
          <c:xMode val="edge"/>
          <c:yMode val="edge"/>
          <c:x val="2.4194444444444428E-2"/>
          <c:y val="0.17037037037037037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555555555555554"/>
          <c:y val="0.36641498979294257"/>
          <c:w val="0.55591196412948385"/>
          <c:h val="0.55395538057742777"/>
        </c:manualLayout>
      </c:layout>
      <c:pie3DChart>
        <c:varyColors val="1"/>
        <c:ser>
          <c:idx val="0"/>
          <c:order val="0"/>
          <c:explosion val="24"/>
          <c:dPt>
            <c:idx val="0"/>
            <c:bubble3D val="0"/>
            <c:spPr>
              <a:solidFill>
                <a:srgbClr val="FFFF00"/>
              </a:solidFill>
            </c:spPr>
          </c:dPt>
          <c:dPt>
            <c:idx val="1"/>
            <c:bubble3D val="0"/>
            <c:spPr>
              <a:solidFill>
                <a:srgbClr val="FF660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3.324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68.7%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dLbl>
              <c:idx val="1"/>
              <c:layout>
                <c:manualLayout>
                  <c:x val="0.12904981408573929"/>
                  <c:y val="4.973315835520560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1511</a:t>
                    </a:r>
                    <a:r>
                      <a:rPr lang="en-US" dirty="0"/>
                      <a:t>
</a:t>
                    </a:r>
                    <a:r>
                      <a:rPr lang="en-US" dirty="0" smtClean="0"/>
                      <a:t>31.3%</a:t>
                    </a:r>
                    <a:endParaRPr lang="en-US" dirty="0"/>
                  </a:p>
                </c:rich>
              </c:tx>
              <c:showLegendKey val="1"/>
              <c:showVal val="1"/>
              <c:showCatName val="0"/>
              <c:showSerName val="0"/>
              <c:showPercent val="1"/>
              <c:showBubbleSize val="0"/>
              <c:separator>
</c:separator>
            </c:dLbl>
            <c:spPr>
              <a:ln w="12700"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2000" b="1"/>
                </a:pPr>
                <a:endParaRPr lang="es-CO"/>
              </a:p>
            </c:txPr>
            <c:showLegendKey val="1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</c:dLbls>
          <c:cat>
            <c:strRef>
              <c:f>GENERO!$B$8:$B$9</c:f>
              <c:strCache>
                <c:ptCount val="2"/>
                <c:pt idx="0">
                  <c:v>F</c:v>
                </c:pt>
                <c:pt idx="1">
                  <c:v>M</c:v>
                </c:pt>
              </c:strCache>
            </c:strRef>
          </c:cat>
          <c:val>
            <c:numRef>
              <c:f>GENERO!$C$8:$C$9</c:f>
              <c:numCache>
                <c:formatCode>General</c:formatCode>
                <c:ptCount val="2"/>
                <c:pt idx="0" formatCode="#,##0">
                  <c:v>3252</c:v>
                </c:pt>
                <c:pt idx="1">
                  <c:v>1541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  <c:txPr>
        <a:bodyPr/>
        <a:lstStyle/>
        <a:p>
          <a:pPr>
            <a:defRPr sz="3200" b="1"/>
          </a:pPr>
          <a:endParaRPr lang="es-CO"/>
        </a:p>
      </c:txPr>
    </c:legend>
    <c:plotVisOnly val="1"/>
    <c:dispBlanksAs val="zero"/>
    <c:showDLblsOverMax val="0"/>
  </c:chart>
  <c:spPr>
    <a:gradFill>
      <a:gsLst>
        <a:gs pos="0">
          <a:srgbClr val="8488C4"/>
        </a:gs>
        <a:gs pos="58000">
          <a:srgbClr val="D4DEFF"/>
        </a:gs>
        <a:gs pos="75000">
          <a:schemeClr val="accent4">
            <a:lumMod val="20000"/>
            <a:lumOff val="80000"/>
          </a:schemeClr>
        </a:gs>
        <a:gs pos="100000">
          <a:srgbClr val="96AB94"/>
        </a:gs>
      </a:gsLst>
      <a:lin ang="5400000" scaled="0"/>
    </a:gradFill>
    <a:ln w="12700">
      <a:solidFill>
        <a:srgbClr val="7030A0"/>
      </a:solidFill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93A264-358B-4448-9628-E5B55786AA53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CA173-55CB-4821-8CE6-1FFD899657E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3877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633BD0-2B48-417E-999A-7A5497E37B40}" type="slidenum">
              <a:rPr lang="es-CO" smtClean="0"/>
              <a:t>37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85749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B98A-7FBE-4E75-8FF6-D45A273E50A0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832-69FA-43C8-B26F-6878B42BF1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14842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B98A-7FBE-4E75-8FF6-D45A273E50A0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832-69FA-43C8-B26F-6878B42BF1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625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B98A-7FBE-4E75-8FF6-D45A273E50A0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832-69FA-43C8-B26F-6878B42BF1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67334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B98A-7FBE-4E75-8FF6-D45A273E50A0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832-69FA-43C8-B26F-6878B42BF1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24578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B98A-7FBE-4E75-8FF6-D45A273E50A0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832-69FA-43C8-B26F-6878B42BF1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95733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B98A-7FBE-4E75-8FF6-D45A273E50A0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832-69FA-43C8-B26F-6878B42BF1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2274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B98A-7FBE-4E75-8FF6-D45A273E50A0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832-69FA-43C8-B26F-6878B42BF1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52087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B98A-7FBE-4E75-8FF6-D45A273E50A0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832-69FA-43C8-B26F-6878B42BF1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59343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B98A-7FBE-4E75-8FF6-D45A273E50A0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832-69FA-43C8-B26F-6878B42BF1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0171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B98A-7FBE-4E75-8FF6-D45A273E50A0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832-69FA-43C8-B26F-6878B42BF1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00347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D9B98A-7FBE-4E75-8FF6-D45A273E50A0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99832-69FA-43C8-B26F-6878B42BF1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3056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D9B98A-7FBE-4E75-8FF6-D45A273E50A0}" type="datetimeFigureOut">
              <a:rPr lang="es-CO" smtClean="0"/>
              <a:t>31/10/2015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99832-69FA-43C8-B26F-6878B42BF1E5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92479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:\DSC0296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0" y="-3342"/>
            <a:ext cx="4851702" cy="3154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2 Imagen" descr="H:\DIA DEL NIÑO 2013\DSC021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-3342"/>
            <a:ext cx="4283968" cy="315443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3 Imagen" descr="H:\DIA DEL NIÑO 2013\DSC0217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" y="3151088"/>
            <a:ext cx="4855894" cy="3706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:\DIA DE SAN JOSE\DSC00152 (2)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151088"/>
            <a:ext cx="4283968" cy="3706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59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37073" y="1052736"/>
            <a:ext cx="1598623" cy="5616624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Rectángulo redondeado"/>
          <p:cNvSpPr>
            <a:spLocks noChangeArrowheads="1"/>
          </p:cNvSpPr>
          <p:nvPr/>
        </p:nvSpPr>
        <p:spPr bwMode="auto">
          <a:xfrm>
            <a:off x="104012" y="116631"/>
            <a:ext cx="8891588" cy="78226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CO" sz="2400" b="1" dirty="0"/>
          </a:p>
          <a:p>
            <a:pPr algn="ctr"/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59632" y="206556"/>
            <a:ext cx="703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COBERTURA </a:t>
            </a:r>
            <a:r>
              <a:rPr lang="es-CO" b="1" dirty="0" smtClean="0"/>
              <a:t>:  RETENCIÓN ESCOLAR 2012-2013</a:t>
            </a:r>
            <a:endParaRPr lang="es-CO" b="1" dirty="0"/>
          </a:p>
        </p:txBody>
      </p:sp>
      <p:sp>
        <p:nvSpPr>
          <p:cNvPr id="4" name="3 Rectángulo"/>
          <p:cNvSpPr/>
          <p:nvPr/>
        </p:nvSpPr>
        <p:spPr>
          <a:xfrm>
            <a:off x="249324" y="1731873"/>
            <a:ext cx="3458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 smtClean="0"/>
              <a:t> </a:t>
            </a:r>
            <a:endParaRPr lang="es-CO" sz="1600" b="1" dirty="0"/>
          </a:p>
        </p:txBody>
      </p:sp>
      <p:sp>
        <p:nvSpPr>
          <p:cNvPr id="2" name="1 Rectángulo"/>
          <p:cNvSpPr/>
          <p:nvPr/>
        </p:nvSpPr>
        <p:spPr>
          <a:xfrm>
            <a:off x="219234" y="3284984"/>
            <a:ext cx="1741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/>
              <a:t>GRATUIDAD</a:t>
            </a:r>
          </a:p>
          <a:p>
            <a:pPr algn="ctr"/>
            <a:r>
              <a:rPr lang="es-CO" b="1" dirty="0" smtClean="0"/>
              <a:t>2013</a:t>
            </a:r>
            <a:endParaRPr lang="es-CO" b="1" dirty="0"/>
          </a:p>
        </p:txBody>
      </p:sp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2812136892"/>
              </p:ext>
            </p:extLst>
          </p:nvPr>
        </p:nvGraphicFramePr>
        <p:xfrm>
          <a:off x="2339752" y="1453722"/>
          <a:ext cx="6552728" cy="507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410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37073" y="1052736"/>
            <a:ext cx="1598623" cy="5616624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Rectángulo redondeado"/>
          <p:cNvSpPr>
            <a:spLocks noChangeArrowheads="1"/>
          </p:cNvSpPr>
          <p:nvPr/>
        </p:nvSpPr>
        <p:spPr bwMode="auto">
          <a:xfrm>
            <a:off x="104012" y="116631"/>
            <a:ext cx="8891588" cy="78226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CO" sz="2400" b="1" dirty="0"/>
          </a:p>
          <a:p>
            <a:pPr algn="ctr"/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59632" y="206556"/>
            <a:ext cx="703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COBERTURA </a:t>
            </a:r>
            <a:r>
              <a:rPr lang="es-CO" b="1" dirty="0" smtClean="0"/>
              <a:t>:  INCLUSIÓN POBLACIÓN VULNERABLE  2012 - 2013</a:t>
            </a:r>
            <a:endParaRPr lang="es-CO" b="1" dirty="0"/>
          </a:p>
        </p:txBody>
      </p:sp>
      <p:sp>
        <p:nvSpPr>
          <p:cNvPr id="4" name="3 Rectángulo"/>
          <p:cNvSpPr/>
          <p:nvPr/>
        </p:nvSpPr>
        <p:spPr>
          <a:xfrm>
            <a:off x="249324" y="1731873"/>
            <a:ext cx="3458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 smtClean="0"/>
              <a:t> </a:t>
            </a:r>
            <a:endParaRPr lang="es-CO" sz="1600" b="1" dirty="0"/>
          </a:p>
        </p:txBody>
      </p:sp>
      <p:sp>
        <p:nvSpPr>
          <p:cNvPr id="2" name="1 Rectángulo"/>
          <p:cNvSpPr/>
          <p:nvPr/>
        </p:nvSpPr>
        <p:spPr>
          <a:xfrm>
            <a:off x="219234" y="3284984"/>
            <a:ext cx="1741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/>
              <a:t>DESPLAZADOS, INTEGRACIÓN – REINSERTADOS Y </a:t>
            </a:r>
            <a:r>
              <a:rPr lang="es-CO" b="1" dirty="0" err="1" smtClean="0"/>
              <a:t>n.e.e</a:t>
            </a:r>
            <a:r>
              <a:rPr lang="es-CO" b="1" dirty="0" smtClean="0"/>
              <a:t>. 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2536726"/>
              </p:ext>
            </p:extLst>
          </p:nvPr>
        </p:nvGraphicFramePr>
        <p:xfrm>
          <a:off x="2555776" y="1028293"/>
          <a:ext cx="6096000" cy="1468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1200" b="1" dirty="0" smtClean="0">
                          <a:solidFill>
                            <a:schemeClr val="tx1"/>
                          </a:solidFill>
                        </a:rPr>
                        <a:t>Año escolar </a:t>
                      </a:r>
                      <a:endParaRPr lang="es-CO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1" dirty="0" smtClean="0">
                          <a:solidFill>
                            <a:schemeClr val="tx1"/>
                          </a:solidFill>
                        </a:rPr>
                        <a:t>No. DESPLAZADOS</a:t>
                      </a:r>
                      <a:endParaRPr lang="es-CO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1" dirty="0" smtClean="0">
                          <a:solidFill>
                            <a:schemeClr val="tx1"/>
                          </a:solidFill>
                        </a:rPr>
                        <a:t>No.  INTEGRACIÓN</a:t>
                      </a:r>
                      <a:r>
                        <a:rPr lang="es-CO" sz="1200" b="1" baseline="0" dirty="0" smtClean="0">
                          <a:solidFill>
                            <a:schemeClr val="tx1"/>
                          </a:solidFill>
                        </a:rPr>
                        <a:t> – REINSERTADOS</a:t>
                      </a:r>
                      <a:endParaRPr lang="es-CO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1" dirty="0" smtClean="0">
                          <a:solidFill>
                            <a:schemeClr val="tx1"/>
                          </a:solidFill>
                        </a:rPr>
                        <a:t>No. </a:t>
                      </a:r>
                      <a:r>
                        <a:rPr lang="es-CO" sz="1200" b="1" dirty="0" err="1" smtClean="0">
                          <a:solidFill>
                            <a:schemeClr val="tx1"/>
                          </a:solidFill>
                        </a:rPr>
                        <a:t>N.e.e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s-CO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984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1029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414393291"/>
              </p:ext>
            </p:extLst>
          </p:nvPr>
        </p:nvGraphicFramePr>
        <p:xfrm>
          <a:off x="2483768" y="2636912"/>
          <a:ext cx="640871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617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37073" y="1052736"/>
            <a:ext cx="1598623" cy="5616624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Rectángulo redondeado"/>
          <p:cNvSpPr>
            <a:spLocks noChangeArrowheads="1"/>
          </p:cNvSpPr>
          <p:nvPr/>
        </p:nvSpPr>
        <p:spPr bwMode="auto">
          <a:xfrm>
            <a:off x="104012" y="116631"/>
            <a:ext cx="8891588" cy="78226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CO" sz="2400" b="1" dirty="0"/>
          </a:p>
          <a:p>
            <a:pPr algn="ctr"/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59632" y="206556"/>
            <a:ext cx="703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COBERTURA </a:t>
            </a:r>
            <a:r>
              <a:rPr lang="es-CO" b="1" dirty="0" smtClean="0"/>
              <a:t>:  INCLUSIÓN POBLACIÓN VULNERABLE  2012 - 2013</a:t>
            </a:r>
            <a:endParaRPr lang="es-CO" b="1" dirty="0"/>
          </a:p>
        </p:txBody>
      </p:sp>
      <p:sp>
        <p:nvSpPr>
          <p:cNvPr id="4" name="3 Rectángulo"/>
          <p:cNvSpPr/>
          <p:nvPr/>
        </p:nvSpPr>
        <p:spPr>
          <a:xfrm>
            <a:off x="249324" y="1731873"/>
            <a:ext cx="3458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 smtClean="0"/>
              <a:t> </a:t>
            </a:r>
            <a:endParaRPr lang="es-CO" sz="1600" b="1" dirty="0"/>
          </a:p>
        </p:txBody>
      </p:sp>
      <p:sp>
        <p:nvSpPr>
          <p:cNvPr id="2" name="1 Rectángulo"/>
          <p:cNvSpPr/>
          <p:nvPr/>
        </p:nvSpPr>
        <p:spPr>
          <a:xfrm>
            <a:off x="219234" y="3284984"/>
            <a:ext cx="1741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/>
              <a:t>DESPLAZADOS, INTEGRACIÓN – REINSERTADOS Y </a:t>
            </a:r>
            <a:r>
              <a:rPr lang="es-CO" b="1" dirty="0" err="1" smtClean="0"/>
              <a:t>n.e.e</a:t>
            </a:r>
            <a:r>
              <a:rPr lang="es-CO" b="1" dirty="0" smtClean="0"/>
              <a:t>. 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043594"/>
              </p:ext>
            </p:extLst>
          </p:nvPr>
        </p:nvGraphicFramePr>
        <p:xfrm>
          <a:off x="2555776" y="898898"/>
          <a:ext cx="6096000" cy="14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1200" b="1" dirty="0" smtClean="0">
                          <a:solidFill>
                            <a:schemeClr val="tx1"/>
                          </a:solidFill>
                        </a:rPr>
                        <a:t>Año escolar </a:t>
                      </a:r>
                      <a:endParaRPr lang="es-CO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1" dirty="0" smtClean="0">
                          <a:solidFill>
                            <a:schemeClr val="tx1"/>
                          </a:solidFill>
                        </a:rPr>
                        <a:t>No. DESPLAZADOS</a:t>
                      </a:r>
                      <a:endParaRPr lang="es-CO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1" dirty="0" smtClean="0">
                          <a:solidFill>
                            <a:schemeClr val="tx1"/>
                          </a:solidFill>
                        </a:rPr>
                        <a:t>No.  INTEGRACIÓN</a:t>
                      </a:r>
                      <a:r>
                        <a:rPr lang="es-CO" sz="1200" b="1" baseline="0" dirty="0" smtClean="0">
                          <a:solidFill>
                            <a:schemeClr val="tx1"/>
                          </a:solidFill>
                        </a:rPr>
                        <a:t> – REINSERTADOS</a:t>
                      </a:r>
                      <a:endParaRPr lang="es-CO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1" dirty="0" smtClean="0">
                          <a:solidFill>
                            <a:schemeClr val="tx1"/>
                          </a:solidFill>
                        </a:rPr>
                        <a:t>No. </a:t>
                      </a:r>
                      <a:r>
                        <a:rPr lang="es-CO" sz="1200" b="1" dirty="0" err="1" smtClean="0">
                          <a:solidFill>
                            <a:schemeClr val="tx1"/>
                          </a:solidFill>
                        </a:rPr>
                        <a:t>N.e.e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s-CO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s-CO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O" sz="16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s-C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O" sz="1600" b="1" dirty="0" smtClean="0">
                          <a:solidFill>
                            <a:schemeClr val="tx1"/>
                          </a:solidFill>
                        </a:rPr>
                        <a:t>984</a:t>
                      </a:r>
                      <a:endParaRPr lang="es-C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O" sz="16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s-C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O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CO" sz="16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s-C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es-C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solidFill>
                            <a:schemeClr val="tx1"/>
                          </a:solidFill>
                        </a:rPr>
                        <a:t>1029</a:t>
                      </a:r>
                      <a:endParaRPr lang="es-C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s-C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6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s-CO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952882024"/>
              </p:ext>
            </p:extLst>
          </p:nvPr>
        </p:nvGraphicFramePr>
        <p:xfrm>
          <a:off x="2555776" y="2564904"/>
          <a:ext cx="619268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8894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37073" y="1052736"/>
            <a:ext cx="1598623" cy="5616624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Rectángulo redondeado"/>
          <p:cNvSpPr>
            <a:spLocks noChangeArrowheads="1"/>
          </p:cNvSpPr>
          <p:nvPr/>
        </p:nvSpPr>
        <p:spPr bwMode="auto">
          <a:xfrm>
            <a:off x="104012" y="116631"/>
            <a:ext cx="8891588" cy="78226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CO" sz="2400" b="1" dirty="0"/>
          </a:p>
          <a:p>
            <a:pPr algn="ctr"/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59632" y="206556"/>
            <a:ext cx="703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COBERTURA </a:t>
            </a:r>
            <a:r>
              <a:rPr lang="es-CO" b="1" dirty="0" smtClean="0"/>
              <a:t>:  INCLUSIÓN POBLACIÓN VULNERABLE  2012 - 2013</a:t>
            </a:r>
            <a:endParaRPr lang="es-CO" b="1" dirty="0"/>
          </a:p>
        </p:txBody>
      </p:sp>
      <p:sp>
        <p:nvSpPr>
          <p:cNvPr id="4" name="3 Rectángulo"/>
          <p:cNvSpPr/>
          <p:nvPr/>
        </p:nvSpPr>
        <p:spPr>
          <a:xfrm>
            <a:off x="249324" y="1731873"/>
            <a:ext cx="3458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 smtClean="0"/>
              <a:t> </a:t>
            </a:r>
            <a:endParaRPr lang="es-CO" sz="1600" b="1" dirty="0"/>
          </a:p>
        </p:txBody>
      </p:sp>
      <p:sp>
        <p:nvSpPr>
          <p:cNvPr id="2" name="1 Rectángulo"/>
          <p:cNvSpPr/>
          <p:nvPr/>
        </p:nvSpPr>
        <p:spPr>
          <a:xfrm>
            <a:off x="219234" y="3284984"/>
            <a:ext cx="1741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/>
              <a:t>POBLACIÓN POR GENERO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489712" y="5229200"/>
            <a:ext cx="618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/>
              <a:t>Del total de estudiantes matriculados en este año escolar (4793) 3252 estudiantes pertenecen al género femenino y el restante (1541) al masculino</a:t>
            </a:r>
            <a:r>
              <a:rPr lang="es-CO" sz="1400" dirty="0" smtClean="0"/>
              <a:t>. </a:t>
            </a:r>
            <a:r>
              <a:rPr lang="es-CO" sz="1400" dirty="0"/>
              <a:t>Por lo tanto podemos afirmar que el 68% de la población estudiantil normalista pertenece al género femenino</a:t>
            </a:r>
            <a:r>
              <a:rPr lang="es-CO" sz="1400" dirty="0" smtClean="0"/>
              <a:t>.</a:t>
            </a:r>
            <a:endParaRPr lang="es-CO" sz="1400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835625"/>
              </p:ext>
            </p:extLst>
          </p:nvPr>
        </p:nvGraphicFramePr>
        <p:xfrm>
          <a:off x="2627784" y="952591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Año escolar 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MUJERES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HOMBRES</a:t>
                      </a:r>
                      <a:endParaRPr lang="es-C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2012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3324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1511</a:t>
                      </a:r>
                      <a:endParaRPr lang="es-C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2013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3252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 1541</a:t>
                      </a:r>
                      <a:endParaRPr lang="es-CO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5 Gráfic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299265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1682340" y="5805264"/>
            <a:ext cx="618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/>
              <a:t>Del total de estudiantes matriculados en este año escolar (4793) 3252 estudiantes pertenecen al género femenino y el restante (1541) al masculino</a:t>
            </a:r>
            <a:r>
              <a:rPr lang="es-CO" sz="1400" dirty="0" smtClean="0"/>
              <a:t>. </a:t>
            </a:r>
            <a:r>
              <a:rPr lang="es-CO" sz="1400" dirty="0"/>
              <a:t>Por lo tanto podemos afirmar que el 68% de la población estudiantil normalista pertenece al género femenino</a:t>
            </a:r>
            <a:r>
              <a:rPr lang="es-CO" sz="1400" dirty="0" smtClean="0"/>
              <a:t>.</a:t>
            </a:r>
            <a:endParaRPr lang="es-CO" sz="1400"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874239"/>
              </p:ext>
            </p:extLst>
          </p:nvPr>
        </p:nvGraphicFramePr>
        <p:xfrm>
          <a:off x="3048000" y="788630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1200" b="1" dirty="0" smtClean="0">
                          <a:solidFill>
                            <a:schemeClr val="tx1"/>
                          </a:solidFill>
                        </a:rPr>
                        <a:t>Año escolar </a:t>
                      </a:r>
                      <a:endParaRPr lang="es-CO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1" dirty="0" smtClean="0">
                          <a:solidFill>
                            <a:schemeClr val="tx1"/>
                          </a:solidFill>
                        </a:rPr>
                        <a:t>MUJERES</a:t>
                      </a:r>
                      <a:endParaRPr lang="es-CO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1" dirty="0" smtClean="0">
                          <a:solidFill>
                            <a:schemeClr val="tx1"/>
                          </a:solidFill>
                        </a:rPr>
                        <a:t>HOMBRES</a:t>
                      </a:r>
                      <a:endParaRPr lang="es-CO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3324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1511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3252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b="1" dirty="0" smtClean="0">
                          <a:solidFill>
                            <a:schemeClr val="tx1"/>
                          </a:solidFill>
                        </a:rPr>
                        <a:t> 1541</a:t>
                      </a:r>
                      <a:endParaRPr lang="es-CO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14 Rectángulo redondeado"/>
          <p:cNvSpPr>
            <a:spLocks noChangeArrowheads="1"/>
          </p:cNvSpPr>
          <p:nvPr/>
        </p:nvSpPr>
        <p:spPr bwMode="auto">
          <a:xfrm>
            <a:off x="202386" y="-31581"/>
            <a:ext cx="8891588" cy="78226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CO" sz="2400" b="1" dirty="0"/>
          </a:p>
          <a:p>
            <a:pPr algn="ctr"/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291956" y="211829"/>
            <a:ext cx="703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COBERTURA </a:t>
            </a:r>
            <a:r>
              <a:rPr lang="es-CO" b="1" dirty="0" smtClean="0"/>
              <a:t>:  INCLUSIÓN POBLACIÓN VULNERABLE  2012 - 2013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99476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37073" y="1052736"/>
            <a:ext cx="1598623" cy="5616624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Rectángulo redondeado"/>
          <p:cNvSpPr>
            <a:spLocks noChangeArrowheads="1"/>
          </p:cNvSpPr>
          <p:nvPr/>
        </p:nvSpPr>
        <p:spPr bwMode="auto">
          <a:xfrm>
            <a:off x="104012" y="116631"/>
            <a:ext cx="8891588" cy="78226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CO" sz="2400" b="1" dirty="0"/>
          </a:p>
          <a:p>
            <a:pPr algn="ctr"/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59632" y="206556"/>
            <a:ext cx="703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COBERTURA </a:t>
            </a:r>
            <a:r>
              <a:rPr lang="es-CO" b="1" dirty="0" smtClean="0"/>
              <a:t>:  INCLUSIÓN POBLACIÓN VULNERABLE  2012 - 2013</a:t>
            </a:r>
            <a:endParaRPr lang="es-CO" b="1" dirty="0"/>
          </a:p>
        </p:txBody>
      </p:sp>
      <p:sp>
        <p:nvSpPr>
          <p:cNvPr id="4" name="3 Rectángulo"/>
          <p:cNvSpPr/>
          <p:nvPr/>
        </p:nvSpPr>
        <p:spPr>
          <a:xfrm>
            <a:off x="249324" y="1731873"/>
            <a:ext cx="3458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 smtClean="0"/>
              <a:t> </a:t>
            </a:r>
            <a:endParaRPr lang="es-CO" sz="1600" b="1" dirty="0"/>
          </a:p>
        </p:txBody>
      </p:sp>
      <p:sp>
        <p:nvSpPr>
          <p:cNvPr id="2" name="1 Rectángulo"/>
          <p:cNvSpPr/>
          <p:nvPr/>
        </p:nvSpPr>
        <p:spPr>
          <a:xfrm>
            <a:off x="219234" y="3284984"/>
            <a:ext cx="1741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/>
              <a:t>POBLACIÓN POR GENERO</a:t>
            </a:r>
          </a:p>
        </p:txBody>
      </p:sp>
      <p:sp>
        <p:nvSpPr>
          <p:cNvPr id="8" name="7 Rectángulo"/>
          <p:cNvSpPr/>
          <p:nvPr/>
        </p:nvSpPr>
        <p:spPr>
          <a:xfrm>
            <a:off x="2489712" y="5229200"/>
            <a:ext cx="618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/>
              <a:t>Del total de estudiantes matriculados en este año escolar (4793) 3252 estudiantes pertenecen al género femenino y el restante (1541) al masculino</a:t>
            </a:r>
            <a:r>
              <a:rPr lang="es-CO" sz="1400" dirty="0" smtClean="0"/>
              <a:t>. </a:t>
            </a:r>
            <a:r>
              <a:rPr lang="es-CO" sz="1400" dirty="0"/>
              <a:t>Por lo tanto podemos afirmar que el 68% de la población estudiantil normalista pertenece al género femenino</a:t>
            </a:r>
            <a:r>
              <a:rPr lang="es-CO" sz="1400" dirty="0" smtClean="0"/>
              <a:t>.</a:t>
            </a:r>
            <a:endParaRPr lang="es-CO" sz="1400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888007"/>
              </p:ext>
            </p:extLst>
          </p:nvPr>
        </p:nvGraphicFramePr>
        <p:xfrm>
          <a:off x="2627784" y="952591"/>
          <a:ext cx="6096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Año escolar 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MUJERES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HOMBRES</a:t>
                      </a:r>
                      <a:endParaRPr lang="es-C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2012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3324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1511</a:t>
                      </a:r>
                      <a:endParaRPr lang="es-CO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2013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3252</a:t>
                      </a:r>
                      <a:endParaRPr lang="es-CO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dirty="0" smtClean="0"/>
                        <a:t> 1541</a:t>
                      </a:r>
                      <a:endParaRPr lang="es-CO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5 Gráfic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53035371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12 Rectángulo"/>
          <p:cNvSpPr/>
          <p:nvPr/>
        </p:nvSpPr>
        <p:spPr>
          <a:xfrm>
            <a:off x="1682340" y="5805264"/>
            <a:ext cx="618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1400" dirty="0"/>
              <a:t>Del total de estudiantes matriculados en este año escolar (4793) 3252 estudiantes pertenecen al género femenino y el restante (1541) al masculino</a:t>
            </a:r>
            <a:r>
              <a:rPr lang="es-CO" sz="1400" dirty="0" smtClean="0"/>
              <a:t>. </a:t>
            </a:r>
            <a:r>
              <a:rPr lang="es-CO" sz="1400" dirty="0"/>
              <a:t>Por lo tanto podemos afirmar que el 68% de la población estudiantil normalista pertenece al género femenino</a:t>
            </a:r>
            <a:r>
              <a:rPr lang="es-CO" sz="1400" dirty="0" smtClean="0"/>
              <a:t>.</a:t>
            </a:r>
            <a:endParaRPr lang="es-CO" sz="1400"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2600159"/>
              </p:ext>
            </p:extLst>
          </p:nvPr>
        </p:nvGraphicFramePr>
        <p:xfrm>
          <a:off x="2987824" y="957907"/>
          <a:ext cx="6096000" cy="116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1200" b="1" dirty="0" smtClean="0">
                          <a:solidFill>
                            <a:schemeClr val="tx1"/>
                          </a:solidFill>
                        </a:rPr>
                        <a:t>Año escolar </a:t>
                      </a:r>
                      <a:endParaRPr lang="es-CO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1" dirty="0" smtClean="0">
                          <a:solidFill>
                            <a:schemeClr val="tx1"/>
                          </a:solidFill>
                        </a:rPr>
                        <a:t>MUJERES</a:t>
                      </a:r>
                      <a:endParaRPr lang="es-CO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200" b="1" dirty="0" smtClean="0">
                          <a:solidFill>
                            <a:schemeClr val="tx1"/>
                          </a:solidFill>
                        </a:rPr>
                        <a:t>HOMBRES</a:t>
                      </a:r>
                      <a:endParaRPr lang="es-CO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20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s-CO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>
                          <a:solidFill>
                            <a:schemeClr val="tx1"/>
                          </a:solidFill>
                        </a:rPr>
                        <a:t>3324</a:t>
                      </a:r>
                      <a:endParaRPr lang="es-CO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>
                          <a:solidFill>
                            <a:schemeClr val="tx1"/>
                          </a:solidFill>
                        </a:rPr>
                        <a:t>1511</a:t>
                      </a:r>
                      <a:endParaRPr lang="es-CO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20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es-CO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>
                          <a:solidFill>
                            <a:schemeClr val="tx1"/>
                          </a:solidFill>
                        </a:rPr>
                        <a:t>3252</a:t>
                      </a:r>
                      <a:endParaRPr lang="es-CO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>
                          <a:solidFill>
                            <a:schemeClr val="tx1"/>
                          </a:solidFill>
                        </a:rPr>
                        <a:t> 1541</a:t>
                      </a:r>
                      <a:endParaRPr lang="es-CO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5" name="14 Rectángulo redondeado"/>
          <p:cNvSpPr>
            <a:spLocks noChangeArrowheads="1"/>
          </p:cNvSpPr>
          <p:nvPr/>
        </p:nvSpPr>
        <p:spPr bwMode="auto">
          <a:xfrm>
            <a:off x="104012" y="83737"/>
            <a:ext cx="8891588" cy="78226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CO" sz="2400" b="1" dirty="0"/>
          </a:p>
          <a:p>
            <a:pPr algn="ctr"/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1291956" y="211829"/>
            <a:ext cx="703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COBERTURA </a:t>
            </a:r>
            <a:r>
              <a:rPr lang="es-CO" b="1" dirty="0" smtClean="0"/>
              <a:t>:  INCLUSIÓN POBLACIÓN VULNERABLE  2012 - 2013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181093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ESTRATOS</a:t>
            </a:r>
            <a:endParaRPr lang="es-CO" dirty="0"/>
          </a:p>
        </p:txBody>
      </p:sp>
      <p:graphicFrame>
        <p:nvGraphicFramePr>
          <p:cNvPr id="4" name="2 Gráfic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56153368"/>
              </p:ext>
            </p:extLst>
          </p:nvPr>
        </p:nvGraphicFramePr>
        <p:xfrm>
          <a:off x="33152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4777918"/>
              </p:ext>
            </p:extLst>
          </p:nvPr>
        </p:nvGraphicFramePr>
        <p:xfrm>
          <a:off x="1907702" y="5661248"/>
          <a:ext cx="7085561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2223"/>
                <a:gridCol w="1012223"/>
                <a:gridCol w="1012223"/>
                <a:gridCol w="1012223"/>
                <a:gridCol w="1012223"/>
                <a:gridCol w="1012223"/>
                <a:gridCol w="1012223"/>
              </a:tblGrid>
              <a:tr h="399695">
                <a:tc>
                  <a:txBody>
                    <a:bodyPr/>
                    <a:lstStyle/>
                    <a:p>
                      <a:pPr algn="ctr"/>
                      <a:r>
                        <a:rPr lang="es-CO" sz="1400" b="1" i="0" dirty="0" smtClean="0">
                          <a:solidFill>
                            <a:schemeClr val="tx1"/>
                          </a:solidFill>
                        </a:rPr>
                        <a:t>Año escolar</a:t>
                      </a:r>
                      <a:endParaRPr lang="es-CO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i="0" dirty="0" smtClean="0">
                          <a:solidFill>
                            <a:schemeClr val="tx1"/>
                          </a:solidFill>
                        </a:rPr>
                        <a:t>Estrato 1</a:t>
                      </a:r>
                      <a:endParaRPr lang="es-CO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i="0" dirty="0" smtClean="0">
                          <a:solidFill>
                            <a:schemeClr val="tx1"/>
                          </a:solidFill>
                        </a:rPr>
                        <a:t>Estrato 2</a:t>
                      </a:r>
                      <a:endParaRPr lang="es-CO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i="0" dirty="0" smtClean="0">
                          <a:solidFill>
                            <a:schemeClr val="tx1"/>
                          </a:solidFill>
                        </a:rPr>
                        <a:t>Estrato 3</a:t>
                      </a:r>
                      <a:endParaRPr lang="es-CO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i="0" dirty="0" smtClean="0">
                          <a:solidFill>
                            <a:schemeClr val="tx1"/>
                          </a:solidFill>
                        </a:rPr>
                        <a:t>Estrato 4</a:t>
                      </a:r>
                      <a:endParaRPr lang="es-CO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i="0" dirty="0" smtClean="0">
                          <a:solidFill>
                            <a:schemeClr val="tx1"/>
                          </a:solidFill>
                        </a:rPr>
                        <a:t>Estrato 5</a:t>
                      </a:r>
                      <a:endParaRPr lang="es-CO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i="0" dirty="0" smtClean="0">
                          <a:solidFill>
                            <a:schemeClr val="tx1"/>
                          </a:solidFill>
                        </a:rPr>
                        <a:t>Estrato  6</a:t>
                      </a:r>
                      <a:endParaRPr lang="es-CO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6056">
                <a:tc>
                  <a:txBody>
                    <a:bodyPr/>
                    <a:lstStyle/>
                    <a:p>
                      <a:r>
                        <a:rPr lang="es-CO" sz="1400" b="1" i="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s-CO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i="0" dirty="0" smtClean="0">
                          <a:solidFill>
                            <a:schemeClr val="tx1"/>
                          </a:solidFill>
                        </a:rPr>
                        <a:t>2439</a:t>
                      </a:r>
                      <a:endParaRPr lang="es-CO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i="0" dirty="0" smtClean="0">
                          <a:solidFill>
                            <a:schemeClr val="tx1"/>
                          </a:solidFill>
                        </a:rPr>
                        <a:t>2114</a:t>
                      </a:r>
                      <a:endParaRPr lang="es-CO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i="0" dirty="0" smtClean="0">
                          <a:solidFill>
                            <a:schemeClr val="tx1"/>
                          </a:solidFill>
                        </a:rPr>
                        <a:t>269</a:t>
                      </a:r>
                      <a:endParaRPr lang="es-CO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i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s-CO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i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s-CO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i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CO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6056">
                <a:tc>
                  <a:txBody>
                    <a:bodyPr/>
                    <a:lstStyle/>
                    <a:p>
                      <a:r>
                        <a:rPr lang="es-CO" sz="1400" b="1" i="0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es-CO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i="0" dirty="0" smtClean="0">
                          <a:solidFill>
                            <a:schemeClr val="tx1"/>
                          </a:solidFill>
                        </a:rPr>
                        <a:t>2487</a:t>
                      </a:r>
                      <a:endParaRPr lang="es-CO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i="0" dirty="0" smtClean="0">
                          <a:solidFill>
                            <a:schemeClr val="tx1"/>
                          </a:solidFill>
                        </a:rPr>
                        <a:t>2038</a:t>
                      </a:r>
                      <a:endParaRPr lang="es-CO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i="0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s-CO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i="0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s-CO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i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CO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i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s-CO" sz="1400" b="1" i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 redondeado"/>
          <p:cNvSpPr>
            <a:spLocks noChangeArrowheads="1"/>
          </p:cNvSpPr>
          <p:nvPr/>
        </p:nvSpPr>
        <p:spPr bwMode="auto">
          <a:xfrm>
            <a:off x="104012" y="1"/>
            <a:ext cx="8891588" cy="6206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CO" sz="2400" b="1" dirty="0"/>
          </a:p>
          <a:p>
            <a:pPr algn="ctr"/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547664" y="125679"/>
            <a:ext cx="703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COBERTURA </a:t>
            </a:r>
            <a:r>
              <a:rPr lang="es-CO" b="1" dirty="0" smtClean="0"/>
              <a:t>:  INCLUSIÓN POBLACIÓN VULNERABLE  2013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94845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ESTRATOS</a:t>
            </a:r>
            <a:endParaRPr lang="es-CO" dirty="0"/>
          </a:p>
        </p:txBody>
      </p:sp>
      <p:graphicFrame>
        <p:nvGraphicFramePr>
          <p:cNvPr id="4" name="2 Gráfic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362361400"/>
              </p:ext>
            </p:extLst>
          </p:nvPr>
        </p:nvGraphicFramePr>
        <p:xfrm>
          <a:off x="33152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76636"/>
              </p:ext>
            </p:extLst>
          </p:nvPr>
        </p:nvGraphicFramePr>
        <p:xfrm>
          <a:off x="899592" y="5373216"/>
          <a:ext cx="784886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267"/>
                <a:gridCol w="1121267"/>
                <a:gridCol w="1121267"/>
                <a:gridCol w="1121267"/>
                <a:gridCol w="1121267"/>
                <a:gridCol w="1121267"/>
                <a:gridCol w="112126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Año escolar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Estrato 1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Estrato 2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Estrato 3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Estrato 4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Estrato 5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Estrato  6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2439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2114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269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2013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2487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2038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255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12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400" b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es-CO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5 Rectángulo redondeado"/>
          <p:cNvSpPr>
            <a:spLocks noChangeArrowheads="1"/>
          </p:cNvSpPr>
          <p:nvPr/>
        </p:nvSpPr>
        <p:spPr bwMode="auto">
          <a:xfrm>
            <a:off x="104012" y="1"/>
            <a:ext cx="8891588" cy="6206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CO" sz="2400" b="1" dirty="0"/>
          </a:p>
          <a:p>
            <a:pPr algn="ctr"/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547664" y="125679"/>
            <a:ext cx="703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COBERTURA </a:t>
            </a:r>
            <a:r>
              <a:rPr lang="es-CO" b="1" dirty="0" smtClean="0"/>
              <a:t>:  INCLUSIÓN POBLACIÓN VULNERABLE  2013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5416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SISBEN</a:t>
            </a:r>
            <a:endParaRPr lang="es-CO" dirty="0"/>
          </a:p>
        </p:txBody>
      </p:sp>
      <p:graphicFrame>
        <p:nvGraphicFramePr>
          <p:cNvPr id="4" name="4 Gráfico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7798574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Rectángulo redondeado"/>
          <p:cNvSpPr>
            <a:spLocks noChangeArrowheads="1"/>
          </p:cNvSpPr>
          <p:nvPr/>
        </p:nvSpPr>
        <p:spPr bwMode="auto">
          <a:xfrm>
            <a:off x="104012" y="116631"/>
            <a:ext cx="8891588" cy="78226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CO" sz="2400" b="1" dirty="0"/>
          </a:p>
          <a:p>
            <a:pPr algn="ctr"/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259632" y="391222"/>
            <a:ext cx="703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COBERTURA </a:t>
            </a:r>
            <a:r>
              <a:rPr lang="es-CO" b="1" dirty="0" smtClean="0"/>
              <a:t>:  INCLUSIÓN POBLACIÓN VULNERABLE  2013</a:t>
            </a:r>
            <a:endParaRPr lang="es-CO" b="1" dirty="0"/>
          </a:p>
        </p:txBody>
      </p:sp>
      <p:sp>
        <p:nvSpPr>
          <p:cNvPr id="8" name="7 Rectángulo"/>
          <p:cNvSpPr/>
          <p:nvPr/>
        </p:nvSpPr>
        <p:spPr>
          <a:xfrm>
            <a:off x="2123728" y="5301208"/>
            <a:ext cx="57606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La población estudiantil año escolar 2013 se ubica en </a:t>
            </a:r>
            <a:r>
              <a:rPr lang="es-CO" b="1" dirty="0" err="1"/>
              <a:t>sisben</a:t>
            </a:r>
            <a:r>
              <a:rPr lang="es-CO" b="1" dirty="0"/>
              <a:t>  1 (2492) lo que representa el 52 %, 1438 no pertenecen a ninguno </a:t>
            </a:r>
            <a:r>
              <a:rPr lang="es-CO" b="1" dirty="0" err="1"/>
              <a:t>sisben</a:t>
            </a:r>
            <a:r>
              <a:rPr lang="es-CO" b="1" dirty="0"/>
              <a:t> representando el 30% y en el estrato II se encuentran 863 estudiantes lo que equivale al 18%.</a:t>
            </a:r>
          </a:p>
        </p:txBody>
      </p:sp>
    </p:spTree>
    <p:extLst>
      <p:ext uri="{BB962C8B-B14F-4D97-AF65-F5344CB8AC3E}">
        <p14:creationId xmlns:p14="http://schemas.microsoft.com/office/powerpoint/2010/main" val="368511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398280"/>
              </p:ext>
            </p:extLst>
          </p:nvPr>
        </p:nvGraphicFramePr>
        <p:xfrm>
          <a:off x="323528" y="116632"/>
          <a:ext cx="8820472" cy="2748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40160"/>
                <a:gridCol w="2304256"/>
                <a:gridCol w="5076056"/>
              </a:tblGrid>
              <a:tr h="370840">
                <a:tc>
                  <a:txBody>
                    <a:bodyPr/>
                    <a:lstStyle/>
                    <a:p>
                      <a:r>
                        <a:rPr lang="es-CO" sz="12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PROCESOS</a:t>
                      </a:r>
                      <a:endParaRPr lang="es-CO" sz="12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2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COMPONENTES</a:t>
                      </a:r>
                      <a:endParaRPr lang="es-CO" sz="12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O" sz="12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 rowSpan="2">
                  <a:txBody>
                    <a:bodyPr/>
                    <a:lstStyle/>
                    <a:p>
                      <a:endParaRPr lang="es-CO" sz="1200" b="1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endParaRPr lang="es-CO" sz="1200" b="1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es-CO" sz="12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PRÁCTICAS</a:t>
                      </a:r>
                      <a:r>
                        <a:rPr lang="es-CO" sz="1200" b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PEDAGÓGICAS</a:t>
                      </a:r>
                      <a:endParaRPr lang="es-CO" sz="12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endParaRPr lang="es-CO" sz="1200" b="1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endParaRPr lang="es-CO" sz="1200" b="1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endParaRPr lang="es-CO" sz="1200" b="1" dirty="0" smtClean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es-CO" sz="12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OPCIONES DIDÁCTICAS</a:t>
                      </a:r>
                      <a:r>
                        <a:rPr lang="es-CO" sz="1200" b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PARA LAS ÁREAS, ASIGNATURAS Y PROYECTOS TRANSVERSALES</a:t>
                      </a:r>
                      <a:endParaRPr lang="es-CO" sz="12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ORGANIZACIÓN POR</a:t>
                      </a:r>
                      <a:r>
                        <a:rPr lang="es-CO" sz="1600" b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CICLOS DE FORMACIÓN</a:t>
                      </a:r>
                    </a:p>
                    <a:p>
                      <a:endParaRPr lang="es-CO" sz="16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 vMerge="1">
                  <a:txBody>
                    <a:bodyPr/>
                    <a:lstStyle/>
                    <a:p>
                      <a:endParaRPr lang="es-CO" sz="12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 sz="12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O" sz="1600" b="1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PESCC – SER CON DERECHOS´: ARTICULACIÓN DE LOS PROYECTOS TRANSVERSALES:</a:t>
                      </a:r>
                      <a:r>
                        <a:rPr lang="es-CO" sz="1600" b="1" baseline="0" dirty="0" smtClean="0">
                          <a:solidFill>
                            <a:schemeClr val="tx1"/>
                          </a:solidFill>
                          <a:latin typeface="Comic Sans MS" pitchFamily="66" charset="0"/>
                        </a:rPr>
                        <a:t> PRAES, UTILIZACIÓN DEL TIEMPO LIBRE, RECREACIÓN Y DEPORTES, DERECHOS HUMANOS, SEXUALES Y REPRODUCTIVOS.</a:t>
                      </a:r>
                    </a:p>
                    <a:p>
                      <a:endParaRPr lang="es-CO" sz="16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2 Imagen" descr="G:\FOTOS\IMG-20130507-0039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8" y="3356992"/>
            <a:ext cx="4986180" cy="350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G:\FOTOS\DSC0246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56992"/>
            <a:ext cx="4139952" cy="350100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5 CuadroTexto"/>
          <p:cNvSpPr txBox="1"/>
          <p:nvPr/>
        </p:nvSpPr>
        <p:spPr>
          <a:xfrm>
            <a:off x="539552" y="2924944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Cultura Ecológica</a:t>
            </a:r>
            <a:endParaRPr lang="es-CO" sz="1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018138" y="2923455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Salud Mental, Física y Espiritual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35996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Maritza\Documents\GetAttachment (2)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27984" cy="320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Maritza\Documents\GetAttachment (3)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9040"/>
            <a:ext cx="4248472" cy="3068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C:\Users\Maritza\Documents\GetAttachment (4)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0"/>
            <a:ext cx="4427984" cy="320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C:\Users\Maritza\Documents\GetAttachment (6)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40"/>
            <a:ext cx="4644008" cy="302433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288032" y="3232721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Diplomado Ser con Derechos</a:t>
            </a:r>
            <a:endParaRPr lang="es-CO" sz="1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4932040" y="3386609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Programa Pequeños Científicos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424138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848288"/>
              </p:ext>
            </p:extLst>
          </p:nvPr>
        </p:nvGraphicFramePr>
        <p:xfrm>
          <a:off x="285720" y="260647"/>
          <a:ext cx="8678768" cy="640871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678768"/>
              </a:tblGrid>
              <a:tr h="167168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900" dirty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latin typeface="Comic Sans MS" pitchFamily="66" charset="0"/>
                        </a:rPr>
                        <a:t>RENDICIÓN DE CUENTAS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latin typeface="Comic Sans MS" pitchFamily="66" charset="0"/>
                        </a:rPr>
                        <a:t>INFORME DE AUDIENCIA PÚBLICA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latin typeface="Comic Sans MS" pitchFamily="66" charset="0"/>
                        </a:rPr>
                        <a:t>INSTITUCION EDUCATIVA: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latin typeface="Comic Sans MS" pitchFamily="66" charset="0"/>
                        </a:rPr>
                        <a:t>  </a:t>
                      </a:r>
                      <a:endParaRPr lang="es-CO" sz="9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</a:tr>
              <a:tr h="273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9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</a:tr>
              <a:tr h="4463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900" dirty="0">
                        <a:latin typeface="Comic Sans MS" pitchFamily="66" charset="0"/>
                      </a:endParaRPr>
                    </a:p>
                  </a:txBody>
                  <a:tcPr marL="17690" marR="17690" marT="0" marB="0" anchor="ctr"/>
                </a:tc>
              </a:tr>
            </a:tbl>
          </a:graphicData>
        </a:graphic>
      </p:graphicFrame>
      <p:pic>
        <p:nvPicPr>
          <p:cNvPr id="1026" name="Picture 2" descr="http://sincelejo-sucre.gov.co/apc-aa-files/34393335363433393561316632326138/Un_Alto_Compromis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18288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48680"/>
            <a:ext cx="1008113" cy="936104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>
            <a:bevelT/>
          </a:sp3d>
        </p:spPr>
      </p:pic>
      <p:sp>
        <p:nvSpPr>
          <p:cNvPr id="2" name="1 CuadroTexto"/>
          <p:cNvSpPr txBox="1"/>
          <p:nvPr/>
        </p:nvSpPr>
        <p:spPr>
          <a:xfrm>
            <a:off x="467544" y="2976162"/>
            <a:ext cx="45365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 smtClean="0">
                <a:latin typeface="Comic Sans MS" pitchFamily="66" charset="0"/>
              </a:rPr>
              <a:t>GESTIÓN ACADÉMICA</a:t>
            </a:r>
            <a:endParaRPr lang="es-CO" sz="5400" b="1" dirty="0">
              <a:latin typeface="Comic Sans MS" pitchFamily="66" charset="0"/>
            </a:endParaRPr>
          </a:p>
        </p:txBody>
      </p:sp>
      <p:pic>
        <p:nvPicPr>
          <p:cNvPr id="10" name="Picture 4" descr="http://gestionacademicautn.wikispaces.com/file/view/gestion_academica.jpg/220960136/392x276/gestion_academic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996952"/>
            <a:ext cx="3324711" cy="2340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9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C:\Users\Maritza\Desktop\Musica carro\IMG_0715 (1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573016"/>
            <a:ext cx="4499992" cy="3315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C:\Users\Maritza\Desktop\Musica carro\IMG_07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193"/>
            <a:ext cx="4631177" cy="32097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G:\FOTOS\DSC0248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06" y="3573016"/>
            <a:ext cx="4363981" cy="32849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G:\FOTOS\DSC0814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5"/>
            <a:ext cx="4499992" cy="321138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467544" y="3231232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Salud Mental, Física y Espiritual</a:t>
            </a:r>
            <a:endParaRPr lang="es-CO" sz="1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018138" y="3203109"/>
            <a:ext cx="4018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Cualificación Pequeños Científicos  - Ciudad de Cali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1060414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G:\FOTOS\DSC091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4008" cy="314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4 Imagen" descr="H:\REUNIONES\DSC0058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0"/>
            <a:ext cx="4499992" cy="3140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H:\DSC0284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5024"/>
            <a:ext cx="4644007" cy="321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6 Imagen" descr="H:\DSC0285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645024"/>
            <a:ext cx="4499992" cy="32129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CuadroTexto"/>
          <p:cNvSpPr txBox="1"/>
          <p:nvPr/>
        </p:nvSpPr>
        <p:spPr>
          <a:xfrm>
            <a:off x="3212362" y="3257578"/>
            <a:ext cx="42399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Actividades para el ejercicio de la Transversalidad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250032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H:\FORO SICLO 2013\DSC0230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5976" cy="285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n 10" descr="DSC055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20864" y="-2922"/>
            <a:ext cx="4408441" cy="2947697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5148063" y="2855198"/>
            <a:ext cx="35283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SAN ANTONIO DE PALMITO - PESCC</a:t>
            </a:r>
            <a:endParaRPr lang="es-CO" dirty="0"/>
          </a:p>
        </p:txBody>
      </p:sp>
      <p:pic>
        <p:nvPicPr>
          <p:cNvPr id="5" name="Imagen 32" descr="D:\Evidencias de taller de prevencion de embarazos\29-09-10_1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1" y="3156496"/>
            <a:ext cx="4308779" cy="323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899592" y="642197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EL CARMEN DE BOLIVAR- PESCC</a:t>
            </a:r>
            <a:endParaRPr lang="es-CO" dirty="0"/>
          </a:p>
        </p:txBody>
      </p:sp>
      <p:pic>
        <p:nvPicPr>
          <p:cNvPr id="7" name="6 Imagen" descr="P101085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185651"/>
            <a:ext cx="4480447" cy="3204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CuadroTexto"/>
          <p:cNvSpPr txBox="1"/>
          <p:nvPr/>
        </p:nvSpPr>
        <p:spPr>
          <a:xfrm>
            <a:off x="5802161" y="63897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LOS PALMITOS- PESCC</a:t>
            </a:r>
            <a:endParaRPr lang="es-CO" dirty="0"/>
          </a:p>
        </p:txBody>
      </p:sp>
      <p:sp>
        <p:nvSpPr>
          <p:cNvPr id="9" name="8 CuadroTexto"/>
          <p:cNvSpPr txBox="1"/>
          <p:nvPr/>
        </p:nvSpPr>
        <p:spPr>
          <a:xfrm>
            <a:off x="539552" y="2855198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Seminario de </a:t>
            </a:r>
            <a:r>
              <a:rPr lang="es-CO" sz="1400" b="1" dirty="0" err="1" smtClean="0"/>
              <a:t>n.e.e</a:t>
            </a:r>
            <a:r>
              <a:rPr lang="es-CO" sz="1400" b="1" dirty="0" smtClean="0"/>
              <a:t>. y diversidad</a:t>
            </a:r>
            <a:endParaRPr lang="es-CO" sz="1400" b="1" dirty="0"/>
          </a:p>
        </p:txBody>
      </p:sp>
    </p:spTree>
    <p:extLst>
      <p:ext uri="{BB962C8B-B14F-4D97-AF65-F5344CB8AC3E}">
        <p14:creationId xmlns:p14="http://schemas.microsoft.com/office/powerpoint/2010/main" val="124919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dor\Desktop\ACOMPAÑAMIENTO PRACTICA BETHEL\fotos normal.1\IMG00737-20110301-09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41" y="0"/>
            <a:ext cx="4800533" cy="371703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755576" y="4581128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RECTORES(AS), COORDINADORES(AS) ZONA RURAL Y URBANA – SINCELEJO - </a:t>
            </a:r>
            <a:r>
              <a:rPr lang="es-CO" dirty="0" err="1" smtClean="0"/>
              <a:t>pescc</a:t>
            </a:r>
            <a:endParaRPr lang="es-CO" dirty="0"/>
          </a:p>
        </p:txBody>
      </p:sp>
      <p:pic>
        <p:nvPicPr>
          <p:cNvPr id="7" name="6 Imagen" descr="C:\Documents and Settings\Administrador\Escritorio\fotos evidencias pescc 2\DSC048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924"/>
            <a:ext cx="4355976" cy="348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8 Imagen" descr="C:\Documents and Settings\Administrador\Escritorio\fotos evidencias pescc 2\DSC0479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501006"/>
            <a:ext cx="4481104" cy="335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51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>
            <a:spLocks noChangeArrowheads="1"/>
          </p:cNvSpPr>
          <p:nvPr/>
        </p:nvSpPr>
        <p:spPr bwMode="auto">
          <a:xfrm>
            <a:off x="104012" y="116632"/>
            <a:ext cx="8891588" cy="459256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CO" sz="2400" b="1" dirty="0"/>
          </a:p>
          <a:p>
            <a:pPr algn="ctr"/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325496" y="206556"/>
            <a:ext cx="3595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/>
              <a:t>CALIDAD  docentes 1278  AÑO 2013</a:t>
            </a:r>
            <a:endParaRPr lang="es-CO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237073" y="1052736"/>
            <a:ext cx="1598623" cy="5616624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Rectángulo"/>
          <p:cNvSpPr/>
          <p:nvPr/>
        </p:nvSpPr>
        <p:spPr>
          <a:xfrm>
            <a:off x="219234" y="3284984"/>
            <a:ext cx="174154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/>
              <a:t>PARTICIPACIÓN PLAN DE FORMACIÓN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515750"/>
              </p:ext>
            </p:extLst>
          </p:nvPr>
        </p:nvGraphicFramePr>
        <p:xfrm>
          <a:off x="2117372" y="836714"/>
          <a:ext cx="6871873" cy="5832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6019"/>
                <a:gridCol w="692198"/>
                <a:gridCol w="968468"/>
                <a:gridCol w="1936178"/>
                <a:gridCol w="1446629"/>
                <a:gridCol w="1362381"/>
              </a:tblGrid>
              <a:tr h="486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No.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TIPO DE ID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Número CC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APELLIDOS Y NOMBRES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AREAS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NIVEL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35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C.C</a:t>
                      </a: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64585215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ANAYA </a:t>
                      </a: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SIERRA MARY ELENA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 err="1" smtClean="0">
                          <a:solidFill>
                            <a:schemeClr val="tx1"/>
                          </a:solidFill>
                          <a:effectLst/>
                        </a:rPr>
                        <a:t>Primaia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Primaria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C.C</a:t>
                      </a: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22864872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BARRIOS DE HOYOS LILIANA SOFIA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Primaria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Primaria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C.C</a:t>
                      </a: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64579319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BENITEZ DIAZ ELENA MARIA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Matemáticas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Básica secundaria/media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C.C</a:t>
                      </a: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1102797755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CRUZ BUSTAMANTE YULIETH PAOLA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Tecnología e informática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Básica secundaria/media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364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C.C</a:t>
                      </a: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64868002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GALINDO BADEL CARMELA ISABEL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Humanidades, lenguaje y lengua extranjera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Básica secundaria/media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C.C</a:t>
                      </a: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64557432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GOMEZ PUPO MARTHA VIRGINIA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Primaria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Primaria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C.C</a:t>
                      </a: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64587112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MONTERROZA MONTES VIVIANA MARGARITA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Primaria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Primaria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C.C</a:t>
                      </a: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27800395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PABON VALERO NIDIA DOMINGA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Primaria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Primaria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C.C.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64570009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ROMERO YANEZ NASLYS ISABEL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Ciencias naturales y educación ambiental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Básica secundaria/media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C.C.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64580859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SANJUANELO BUSTAMANTE MARY ROSA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Básica secundaria/media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60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C.C.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1102803279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SOLAR FUENTES SONIA LUZ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Primaria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Primaria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840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90943"/>
              </p:ext>
            </p:extLst>
          </p:nvPr>
        </p:nvGraphicFramePr>
        <p:xfrm>
          <a:off x="1187624" y="620688"/>
          <a:ext cx="7776864" cy="6099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04056"/>
                <a:gridCol w="648072"/>
                <a:gridCol w="1254631"/>
                <a:gridCol w="2191162"/>
                <a:gridCol w="1637143"/>
                <a:gridCol w="1541800"/>
              </a:tblGrid>
              <a:tr h="170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12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C.C.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64702144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TANGARIFE SALAZAR YULIETH KARINA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Primaria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Primaria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0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13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C.C.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64585409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VARGAS NUÑEZ DARLY LUZ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Educación religiosa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Básica secundaria/media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0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14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C.C.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92558823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ARRIETA JARABA AMAURY DE JESUS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Matemáticas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Básica secundaria/media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0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15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C.C.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92527407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BARRAGAN SEVILLA VICTOR HUGO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Primaria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Primaria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0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C.C.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92522623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GONZALEZ PATERNINA ALFREDO JOSE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Matemáticas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Básica secundaria/media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0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17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C.C.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92029484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JIMENEZ MEZA EUGENIO MANUEL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Educación religiosa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Básica secundaria/media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0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18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C.C.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92539986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RANGEL MANCHEGO EDER DAVID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Matemáticas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Básica secundaria/media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6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19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C.C.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92526353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SALAS MARTINEZ JAVIER ALEXANDER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Educación física, recreación y deportes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Básica secundaria/media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6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20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C.C.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64920627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PEROZA CONTRERAS PATRICIA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Humanidades, lenguaje y lengua extranjera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Básica secundaria/media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6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21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C.C.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64919400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PINEDA MEJIA YENIS PAOLA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Humanidades, lenguaje y lengua extranjera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Básica secundaria/media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0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22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C.C.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64587169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HILDA PATRICIA RINCON CAMPO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PSICOLOGIA</a:t>
                      </a:r>
                      <a:r>
                        <a:rPr lang="es-CO" sz="1200" b="1" baseline="0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 DEL DESARROLLO Y DISEÑO CURRICULAR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PFC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07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 b="1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200" b="1" dirty="0">
                        <a:solidFill>
                          <a:schemeClr val="tx1"/>
                        </a:solidFill>
                        <a:latin typeface="Comic Sans MS" pitchFamily="66" charset="0"/>
                      </a:endParaRPr>
                    </a:p>
                  </a:txBody>
                  <a:tcPr marL="33416" marR="33416" marT="0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33416" marR="33416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4 Rectángulo redondeado"/>
          <p:cNvSpPr/>
          <p:nvPr/>
        </p:nvSpPr>
        <p:spPr>
          <a:xfrm>
            <a:off x="9414" y="980728"/>
            <a:ext cx="1080120" cy="5184576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5 Rectángulo"/>
          <p:cNvSpPr/>
          <p:nvPr/>
        </p:nvSpPr>
        <p:spPr>
          <a:xfrm>
            <a:off x="1" y="2996952"/>
            <a:ext cx="10895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000" b="1" dirty="0" smtClean="0"/>
              <a:t>PARTICIPACIÓN PLAN DE FORMACIÓN</a:t>
            </a:r>
          </a:p>
        </p:txBody>
      </p:sp>
      <p:sp>
        <p:nvSpPr>
          <p:cNvPr id="7" name="6 Rectángulo redondeado"/>
          <p:cNvSpPr>
            <a:spLocks noChangeArrowheads="1"/>
          </p:cNvSpPr>
          <p:nvPr/>
        </p:nvSpPr>
        <p:spPr bwMode="auto">
          <a:xfrm>
            <a:off x="104012" y="116632"/>
            <a:ext cx="8891588" cy="459256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CO" sz="2400" b="1" dirty="0"/>
          </a:p>
          <a:p>
            <a:pPr algn="ctr"/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325496" y="206556"/>
            <a:ext cx="3595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/>
              <a:t>CALIDAD  docentes 1278  AÑO 2013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26733845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>
            <a:spLocks noChangeArrowheads="1"/>
          </p:cNvSpPr>
          <p:nvPr/>
        </p:nvSpPr>
        <p:spPr bwMode="auto">
          <a:xfrm>
            <a:off x="104012" y="116632"/>
            <a:ext cx="8891588" cy="459256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CO" sz="2400" b="1" dirty="0"/>
          </a:p>
          <a:p>
            <a:pPr algn="ctr"/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325496" y="206556"/>
            <a:ext cx="3595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/>
              <a:t>CALIDAD  docentes 1278  AÑO 2012</a:t>
            </a:r>
            <a:endParaRPr lang="es-CO" b="1" dirty="0"/>
          </a:p>
        </p:txBody>
      </p:sp>
      <p:sp>
        <p:nvSpPr>
          <p:cNvPr id="4" name="3 Rectángulo redondeado"/>
          <p:cNvSpPr/>
          <p:nvPr/>
        </p:nvSpPr>
        <p:spPr>
          <a:xfrm>
            <a:off x="104012" y="1039157"/>
            <a:ext cx="1598623" cy="5616624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Rectángulo"/>
          <p:cNvSpPr/>
          <p:nvPr/>
        </p:nvSpPr>
        <p:spPr>
          <a:xfrm>
            <a:off x="104012" y="2420888"/>
            <a:ext cx="173168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/>
              <a:t>PARTICIPACIÓN PLAN DE FORMACIÓN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8925635"/>
              </p:ext>
            </p:extLst>
          </p:nvPr>
        </p:nvGraphicFramePr>
        <p:xfrm>
          <a:off x="1921485" y="764704"/>
          <a:ext cx="2664296" cy="1920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61751"/>
                <a:gridCol w="1302545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CONSOLIDADO:</a:t>
                      </a:r>
                      <a:r>
                        <a:rPr lang="es-CO" sz="1200" b="1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SEGÚN </a:t>
                      </a: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NIVELES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NIVEL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NÚMERO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PREESCOLAR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PRIMARIA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B. SECUNDARIA Y MEDIA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TOTAL 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901075"/>
              </p:ext>
            </p:extLst>
          </p:nvPr>
        </p:nvGraphicFramePr>
        <p:xfrm>
          <a:off x="5724128" y="692696"/>
          <a:ext cx="2520280" cy="3108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2803"/>
                <a:gridCol w="467477"/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AREAS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CIENCIAS NATURALES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CIENCIAS SOCIALES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EDUCACIÓN ARTÍSTICA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EDUCACIÓN ETICA Y VALORES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EDUCACIÓN FÍSICA, RECREACIÓN Y DEPORTES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EDURACIÓN RELIGIOSA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HUMANIDADES, LENGUAJE Y LENGUA EXTRANJERA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MATEMATICAS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CIENCIAS ECONÓMICAS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CIENCIAS POLÍTICAS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FILOSOFÍA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76210"/>
              </p:ext>
            </p:extLst>
          </p:nvPr>
        </p:nvGraphicFramePr>
        <p:xfrm>
          <a:off x="1837524" y="2780928"/>
          <a:ext cx="2676849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5769"/>
                <a:gridCol w="746977"/>
                <a:gridCol w="624103"/>
              </a:tblGrid>
              <a:tr h="2514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CATEGORIA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NUMERO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14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NO SATISFACTORIO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14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SATISFACTORIO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38.1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14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SOBRESALIENTE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61.9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5144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100.0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126664748"/>
              </p:ext>
            </p:extLst>
          </p:nvPr>
        </p:nvGraphicFramePr>
        <p:xfrm>
          <a:off x="3779912" y="4005064"/>
          <a:ext cx="505435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09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>
            <a:spLocks noChangeArrowheads="1"/>
          </p:cNvSpPr>
          <p:nvPr/>
        </p:nvSpPr>
        <p:spPr bwMode="auto">
          <a:xfrm>
            <a:off x="104012" y="69261"/>
            <a:ext cx="8891588" cy="27459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CO" sz="2400" b="1" dirty="0"/>
          </a:p>
          <a:p>
            <a:pPr algn="ctr"/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325496" y="66094"/>
            <a:ext cx="2142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/>
              <a:t>CALIDAD  </a:t>
            </a:r>
            <a:r>
              <a:rPr lang="es-CO" b="1" dirty="0"/>
              <a:t>2012-2013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165613" y="764704"/>
            <a:ext cx="1598623" cy="5616624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Rectángulo"/>
          <p:cNvSpPr/>
          <p:nvPr/>
        </p:nvSpPr>
        <p:spPr>
          <a:xfrm>
            <a:off x="165613" y="3284984"/>
            <a:ext cx="174154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/>
              <a:t>PARTICIPACIÓN PLAN DE FORMACIÓN</a:t>
            </a:r>
          </a:p>
          <a:p>
            <a:pPr algn="ctr"/>
            <a:r>
              <a:rPr lang="es-CO" b="1" dirty="0" smtClean="0"/>
              <a:t>2012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738777"/>
              </p:ext>
            </p:extLst>
          </p:nvPr>
        </p:nvGraphicFramePr>
        <p:xfrm>
          <a:off x="1968676" y="1044542"/>
          <a:ext cx="7056783" cy="4661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4763564"/>
                <a:gridCol w="1861171"/>
              </a:tblGrid>
              <a:tr h="93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No.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CAPACITACIONES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COMP. PEDAGÓGICA EN INGLES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COMP. PEDAGÓGICA EN MATEMÁTICAS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COMP. PEDAGÓGICA EN L. CASTELLANA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COMP. PEDAGÓGICA EN C. NATURALES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COMP. PEDAGÓGICA EN C. SOCIALES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COMP. EN EDUCACIÓN PREESCOLAR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USO DE TICS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EDUCACIÓN INCLUSIVA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EDUCACIÓN PARA LA SEXUALIDAD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EN MEDIO AMBIENTE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ENSEÑANZA DE LA FILOSOFÍA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FERIA EDUCATIVA TECNICO EMPRESARIAL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INGLÉS PRIMERA FASE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INGLÉS SEGUNDA FASE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FORMACIÓN POR COMPETENCIAS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PEI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9375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TALLERES MECI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34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ENCUENTRO REGIONAL DE DIRECTIVOS DOCENTES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366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>
            <a:spLocks noChangeArrowheads="1"/>
          </p:cNvSpPr>
          <p:nvPr/>
        </p:nvSpPr>
        <p:spPr bwMode="auto">
          <a:xfrm>
            <a:off x="104012" y="69261"/>
            <a:ext cx="8891588" cy="27459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CO" sz="2400" b="1" dirty="0"/>
          </a:p>
          <a:p>
            <a:pPr algn="ctr"/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325496" y="66094"/>
            <a:ext cx="2142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/>
              <a:t>CALIDAD  </a:t>
            </a:r>
            <a:r>
              <a:rPr lang="es-CO" b="1" dirty="0"/>
              <a:t>2012-2013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237073" y="1052736"/>
            <a:ext cx="1310591" cy="5616624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Rectángulo"/>
          <p:cNvSpPr/>
          <p:nvPr/>
        </p:nvSpPr>
        <p:spPr>
          <a:xfrm>
            <a:off x="165613" y="3284984"/>
            <a:ext cx="13100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b="1" dirty="0" smtClean="0"/>
              <a:t>PARTICIPACIÓN PLAN DE FORMACIÓN</a:t>
            </a:r>
          </a:p>
          <a:p>
            <a:pPr algn="ctr"/>
            <a:r>
              <a:rPr lang="es-CO" sz="1200" b="1" dirty="0" smtClean="0"/>
              <a:t>2012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32177"/>
              </p:ext>
            </p:extLst>
          </p:nvPr>
        </p:nvGraphicFramePr>
        <p:xfrm>
          <a:off x="1763688" y="435426"/>
          <a:ext cx="7056783" cy="60990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2048"/>
                <a:gridCol w="2232248"/>
                <a:gridCol w="4392487"/>
              </a:tblGrid>
              <a:tr h="253147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OTROS </a:t>
                      </a: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TEMAS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SIN </a:t>
                      </a: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ESPECIFICAR : 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FILOSOFÍA PARA NIÑOS PARA NIÑOS: 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HABILIDADES PARA LA VIDA: 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LECTORES SALUDABLES: 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MODIFICABILIDAD ESTRUCTURAL COGNITIVA: 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PEDAGOGÍA PARA LA PAZ: 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PEQUEÑOS CIENTÍFICOS: 11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PRIMERA INFANCIA: 5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INVESTIGACIÓN ACCIÓN O DECONSTRUCCIÓN DE LA ENSEÑANZA:3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EDUCACIÓN ESPECIAL O TRANSTORNOS DEL APRENDIZAJE: 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ACREDITACION PARA NORMALES SUPERIORES: 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INTELIGENCIA EMOCIONAL: 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COMPETENCIAS EN EDUCACIÓN FISICA: 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ESPECIALIZACIÓN EN DOCENCIA: 3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EDUCACIÓN PERSONALIZADA: 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RECREACIÓN: 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ESCUELA SALUDABLE: 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LINGÜÍSTICA, LITERATURA Y SEMIOLOGÍA: 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DESARROLLO DE BITÁCORA PAR LA ENSEÑANZA DE LA HISTORIA: 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PROYECTO DE AULA: 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SEMINARIO BIBLICO: 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EDUCACIÓN ARTISTICA: 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ESTÁNDARES: 2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EVALUACIÓN INSTITUCIONAL: </a:t>
                      </a: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534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NO </a:t>
                      </a: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HAN RECIBIDO NINGUNA CAPACITACIÓN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1200" b="1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 smtClean="0">
                          <a:solidFill>
                            <a:schemeClr val="tx1"/>
                          </a:solidFill>
                          <a:effectLst/>
                        </a:rPr>
                        <a:t>                 15 </a:t>
                      </a: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DOCENTES 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3353" marR="33353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228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>
            <a:spLocks noChangeArrowheads="1"/>
          </p:cNvSpPr>
          <p:nvPr/>
        </p:nvSpPr>
        <p:spPr bwMode="auto">
          <a:xfrm>
            <a:off x="104012" y="116632"/>
            <a:ext cx="8891588" cy="459256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CO" sz="2400" b="1" dirty="0"/>
          </a:p>
          <a:p>
            <a:pPr algn="ctr"/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325496" y="206556"/>
            <a:ext cx="406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/>
              <a:t>INNOVACIÓN Y PERTINENCIA  </a:t>
            </a:r>
            <a:r>
              <a:rPr lang="es-CO" b="1" dirty="0"/>
              <a:t>2012-2013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237248" y="836712"/>
            <a:ext cx="1598623" cy="5616624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Rectángulo"/>
          <p:cNvSpPr/>
          <p:nvPr/>
        </p:nvSpPr>
        <p:spPr>
          <a:xfrm>
            <a:off x="130430" y="2568386"/>
            <a:ext cx="17415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/>
              <a:t>NÚMERO DE ESTUDIANTES PROMEDIO POR COMPUTADOR  EN ESTABLECIMIENTO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051720" y="764704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/>
              <a:t>ANALISIS DE INDICADORES SOBRE USO Y APROPIACIÓN DE TECNOLOGÍAS DE INFORMACIÓN Y DE COMUNICACIONES</a:t>
            </a:r>
            <a:endParaRPr lang="es-CO" sz="1400" dirty="0"/>
          </a:p>
          <a:p>
            <a:pPr algn="ctr"/>
            <a:r>
              <a:rPr lang="es-CO" sz="1400" dirty="0"/>
              <a:t>En primera instancia se define como referente para el análisis de indicadores el corte realizado en el S.I.M.A.T. del mes de marzo de 2013: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2112905"/>
              </p:ext>
            </p:extLst>
          </p:nvPr>
        </p:nvGraphicFramePr>
        <p:xfrm>
          <a:off x="2513573" y="1826451"/>
          <a:ext cx="5701030" cy="731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62683"/>
                <a:gridCol w="1338347"/>
              </a:tblGrid>
              <a:tr h="194310">
                <a:tc>
                  <a:txBody>
                    <a:bodyPr/>
                    <a:lstStyle/>
                    <a:p>
                      <a:pPr indent="102235"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SEDE PRINCIPAL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200" b="1">
                          <a:solidFill>
                            <a:schemeClr val="tx1"/>
                          </a:solidFill>
                          <a:effectLst/>
                        </a:rPr>
                        <a:t>MATRICULA 2013</a:t>
                      </a:r>
                      <a:endParaRPr lang="es-CO" sz="12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indent="139700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INSTITUCION EDUCATIVA NORMAL SUPERIOR DE SINCELEJO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200" b="1" dirty="0">
                          <a:solidFill>
                            <a:schemeClr val="tx1"/>
                          </a:solidFill>
                          <a:effectLst/>
                        </a:rPr>
                        <a:t>4.055</a:t>
                      </a:r>
                      <a:endParaRPr lang="es-CO" sz="12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7 Rectángulo"/>
          <p:cNvSpPr/>
          <p:nvPr/>
        </p:nvSpPr>
        <p:spPr>
          <a:xfrm>
            <a:off x="2322936" y="2820227"/>
            <a:ext cx="63904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dirty="0"/>
              <a:t>El número de computadores reportado por la escuela a corte de abril del 2013 fue</a:t>
            </a:r>
            <a:r>
              <a:rPr lang="es-CO" dirty="0"/>
              <a:t>: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9919784"/>
              </p:ext>
            </p:extLst>
          </p:nvPr>
        </p:nvGraphicFramePr>
        <p:xfrm>
          <a:off x="2051720" y="3717032"/>
          <a:ext cx="6943880" cy="26822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5099"/>
                <a:gridCol w="652549"/>
                <a:gridCol w="978823"/>
                <a:gridCol w="652549"/>
                <a:gridCol w="704750"/>
                <a:gridCol w="343174"/>
                <a:gridCol w="323075"/>
                <a:gridCol w="323075"/>
                <a:gridCol w="333497"/>
                <a:gridCol w="333497"/>
                <a:gridCol w="323075"/>
                <a:gridCol w="670717"/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SEDE PRINCIPAL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NUMERO DE EQUIPOS DE COMPUTO POR TIPOS DE ESPACIOS EDUCATIVOS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Directivos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Administrativos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Profesores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Bibliotecas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Avis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Sala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Sala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Sala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Sala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Sala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1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100" b="1">
                          <a:solidFill>
                            <a:schemeClr val="tx1"/>
                          </a:solidFill>
                          <a:effectLst/>
                        </a:rPr>
                        <a:t>INSTITUCION EDUCATIVA NORMAL SUPERIOR DE SINCELEJO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61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513287"/>
              </p:ext>
            </p:extLst>
          </p:nvPr>
        </p:nvGraphicFramePr>
        <p:xfrm>
          <a:off x="285720" y="260646"/>
          <a:ext cx="8678768" cy="648072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8678768"/>
              </a:tblGrid>
              <a:tr h="15027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900" dirty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latin typeface="Comic Sans MS" pitchFamily="66" charset="0"/>
                        </a:rPr>
                        <a:t>RENDICIÓN DE CUENTAS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latin typeface="Comic Sans MS" pitchFamily="66" charset="0"/>
                        </a:rPr>
                        <a:t>INFORME DE AUDIENCIA PÚBLICA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latin typeface="Comic Sans MS" pitchFamily="66" charset="0"/>
                        </a:rPr>
                        <a:t>INSTITUCION EDUCATIVA: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CO" sz="900" dirty="0">
                          <a:latin typeface="Comic Sans MS" pitchFamily="66" charset="0"/>
                        </a:rPr>
                        <a:t>  </a:t>
                      </a:r>
                      <a:endParaRPr lang="es-CO" sz="9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</a:tr>
              <a:tr h="3032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omic Sans MS" pitchFamily="66" charset="0"/>
                        </a:rPr>
                        <a:t>FECHA Y PERIODO DE RENDICION DE CUENTAS</a:t>
                      </a:r>
                      <a:endParaRPr lang="es-CO" sz="9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</a:tr>
              <a:tr h="4281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900" dirty="0">
                        <a:latin typeface="Comic Sans MS" pitchFamily="66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latin typeface="Comic Sans MS" pitchFamily="66" charset="0"/>
                        </a:rPr>
                        <a:t>19 </a:t>
                      </a:r>
                      <a:r>
                        <a:rPr lang="es-ES" sz="1400" dirty="0">
                          <a:latin typeface="Comic Sans MS" pitchFamily="66" charset="0"/>
                        </a:rPr>
                        <a:t>septiembre 2013</a:t>
                      </a:r>
                      <a:endParaRPr lang="es-CO" sz="14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</a:tr>
              <a:tr h="3987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u="sng" dirty="0" smtClean="0">
                          <a:latin typeface="Comic Sans MS" pitchFamily="66" charset="0"/>
                          <a:ea typeface="+mn-ea"/>
                          <a:cs typeface="+mn-cs"/>
                        </a:rPr>
                        <a:t>JORNADA</a:t>
                      </a:r>
                      <a:r>
                        <a:rPr lang="es-ES" sz="900" b="1" u="sng" baseline="0" dirty="0" smtClean="0">
                          <a:latin typeface="Comic Sans MS" pitchFamily="66" charset="0"/>
                          <a:ea typeface="+mn-ea"/>
                          <a:cs typeface="+mn-cs"/>
                        </a:rPr>
                        <a:t> DE ESTUDIO</a:t>
                      </a:r>
                      <a:endParaRPr lang="es-CO" sz="900" b="1" u="sng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</a:tr>
              <a:tr h="38478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CO" sz="900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17690" marR="17690" marT="0" marB="0" anchor="ctr"/>
                </a:tc>
              </a:tr>
            </a:tbl>
          </a:graphicData>
        </a:graphic>
      </p:graphicFrame>
      <p:pic>
        <p:nvPicPr>
          <p:cNvPr id="1026" name="Picture 2" descr="http://sincelejo-sucre.gov.co/apc-aa-files/34393335363433393561316632326138/Un_Alto_Compromis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6438"/>
            <a:ext cx="18288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548680"/>
            <a:ext cx="1008113" cy="936104"/>
          </a:xfrm>
          <a:prstGeom prst="rect">
            <a:avLst/>
          </a:prstGeom>
          <a:noFill/>
          <a:scene3d>
            <a:camera prst="obliqueTopLeft"/>
            <a:lightRig rig="threePt" dir="t"/>
          </a:scene3d>
          <a:sp3d>
            <a:bevelT/>
          </a:sp3d>
        </p:spPr>
      </p:pic>
      <p:sp>
        <p:nvSpPr>
          <p:cNvPr id="5" name="4 Rectángulo"/>
          <p:cNvSpPr/>
          <p:nvPr/>
        </p:nvSpPr>
        <p:spPr>
          <a:xfrm>
            <a:off x="467544" y="3212976"/>
            <a:ext cx="68083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s-CO" sz="1600" b="1" dirty="0" smtClean="0">
                <a:latin typeface="Comic Sans MS" pitchFamily="66" charset="0"/>
              </a:rPr>
              <a:t>PREESCOLAR: DE 8:00 AM A 11: 45 A.M.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CO" sz="1600" b="1" dirty="0" smtClean="0">
              <a:latin typeface="Comic Sans MS" pitchFamily="66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600" b="1" dirty="0" smtClean="0">
                <a:latin typeface="Comic Sans MS" pitchFamily="66" charset="0"/>
              </a:rPr>
              <a:t>B. PRIMARIA J MATINAL: 7:00 A.M. A 12:15 PM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CO" sz="1600" b="1" dirty="0" smtClean="0">
              <a:latin typeface="Comic Sans MS" pitchFamily="66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600" b="1" dirty="0" smtClean="0">
                <a:latin typeface="Comic Sans MS" pitchFamily="66" charset="0"/>
              </a:rPr>
              <a:t>B. SECUNDARIA Y MEDIA J. MATINAL: 7:00 A.M. A 1:00 P.M.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CO" sz="1600" b="1" dirty="0" smtClean="0">
              <a:latin typeface="Comic Sans MS" pitchFamily="66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600" b="1" dirty="0" smtClean="0">
                <a:latin typeface="Comic Sans MS" pitchFamily="66" charset="0"/>
              </a:rPr>
              <a:t>B. PRIMARIA J VESPERTINA: 1:15 P.M. A 6: 15 P.M.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CO" sz="1600" b="1" dirty="0" smtClean="0">
              <a:latin typeface="Comic Sans MS" pitchFamily="66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600" b="1" dirty="0" smtClean="0">
                <a:latin typeface="Comic Sans MS" pitchFamily="66" charset="0"/>
              </a:rPr>
              <a:t>B. SECUNDARIA Y MEDIA J VESPERTINA: 12:15 PM A 6:30 PM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CO" sz="1600" b="1" dirty="0" smtClean="0">
              <a:latin typeface="Comic Sans MS" pitchFamily="66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CO" sz="1600" b="1" dirty="0" smtClean="0">
                <a:latin typeface="Comic Sans MS" pitchFamily="66" charset="0"/>
              </a:rPr>
              <a:t>PROGRAMA DE FORMACIÓN COMPLEMENTARIA: 7:00 A.M A 1:00 PM. Y 2:30 PM A 7:15 PM.</a:t>
            </a:r>
          </a:p>
          <a:p>
            <a:pPr algn="just"/>
            <a:endParaRPr lang="es-CO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03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>
            <a:spLocks noChangeArrowheads="1"/>
          </p:cNvSpPr>
          <p:nvPr/>
        </p:nvSpPr>
        <p:spPr bwMode="auto">
          <a:xfrm>
            <a:off x="104012" y="116632"/>
            <a:ext cx="8891588" cy="459256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CO" sz="2400" b="1" dirty="0"/>
          </a:p>
          <a:p>
            <a:pPr algn="ctr"/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325496" y="206556"/>
            <a:ext cx="406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/>
              <a:t>INNOVACIÓN Y PERTINENCIA  </a:t>
            </a:r>
            <a:r>
              <a:rPr lang="es-CO" b="1" dirty="0"/>
              <a:t>2012-2013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237248" y="836712"/>
            <a:ext cx="1598623" cy="5616624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5 Rectángulo"/>
          <p:cNvSpPr/>
          <p:nvPr/>
        </p:nvSpPr>
        <p:spPr>
          <a:xfrm>
            <a:off x="130430" y="2568386"/>
            <a:ext cx="174154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600" b="1" dirty="0" smtClean="0"/>
              <a:t>NÚMERO DE ESTUDIANTES PROMEDIO POR COMPUTADOR  EN ESTABLECIMIENTO</a:t>
            </a:r>
          </a:p>
        </p:txBody>
      </p:sp>
      <p:sp>
        <p:nvSpPr>
          <p:cNvPr id="7" name="6 Rectángulo"/>
          <p:cNvSpPr/>
          <p:nvPr/>
        </p:nvSpPr>
        <p:spPr>
          <a:xfrm>
            <a:off x="2267744" y="672951"/>
            <a:ext cx="655272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dirty="0"/>
              <a:t>En atención a estas cifras se pueden estimar dos indicadores: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508140"/>
              </p:ext>
            </p:extLst>
          </p:nvPr>
        </p:nvGraphicFramePr>
        <p:xfrm>
          <a:off x="2267744" y="1052736"/>
          <a:ext cx="6281162" cy="1371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0"/>
                <a:gridCol w="792088"/>
                <a:gridCol w="1008112"/>
                <a:gridCol w="927724"/>
                <a:gridCol w="491881"/>
                <a:gridCol w="670842"/>
                <a:gridCol w="590315"/>
              </a:tblGrid>
              <a:tr h="190500"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ESTABLECIMIENTOS EDUCATIVOS \ GRADOS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MATRICULA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No. EQUIPOS DE COMPUTO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RELACION ALUMNO / COMPUTADOR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ADMINISTRATIVOS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ESTUDIANTES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ESPECIFICA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900" b="1">
                          <a:solidFill>
                            <a:schemeClr val="tx1"/>
                          </a:solidFill>
                          <a:effectLst/>
                        </a:rPr>
                        <a:t>GENERAL</a:t>
                      </a:r>
                      <a:endParaRPr lang="es-CO" sz="9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900" b="1" dirty="0">
                          <a:solidFill>
                            <a:schemeClr val="tx1"/>
                          </a:solidFill>
                          <a:effectLst/>
                        </a:rPr>
                        <a:t>INSTITUCION EDUCATIVA NORMAL SUPERIOR DE SINCELEJO</a:t>
                      </a:r>
                      <a:endParaRPr lang="es-CO" sz="9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4055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88900"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88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46,08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39,37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8 Rectángulo"/>
          <p:cNvSpPr/>
          <p:nvPr/>
        </p:nvSpPr>
        <p:spPr>
          <a:xfrm>
            <a:off x="2267742" y="2445275"/>
            <a:ext cx="655272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/>
              <a:t>La tabla anterior presenta los indicadores de relación Alumno - Computador Especifica y la relación Alumno - Computador General. </a:t>
            </a:r>
            <a:endParaRPr lang="es-CO" sz="1400" b="1" dirty="0" smtClean="0"/>
          </a:p>
          <a:p>
            <a:pPr algn="ctr"/>
            <a:endParaRPr lang="es-CO" sz="1400" b="1" dirty="0"/>
          </a:p>
          <a:p>
            <a:pPr algn="ctr"/>
            <a:r>
              <a:rPr lang="es-CO" sz="1400" b="1" dirty="0"/>
              <a:t>La relación Alumno - Computador Especifica denota el indicador de computadores que se encuentran en espacios educativos que facilitan el acceso y uso de los estudiantes con propósitos educativos, por ejemplo: Salas de Informática, Salas </a:t>
            </a:r>
            <a:r>
              <a:rPr lang="es-CO" sz="1400" b="1" dirty="0" err="1"/>
              <a:t>Avi</a:t>
            </a:r>
            <a:r>
              <a:rPr lang="es-CO" sz="1400" b="1" dirty="0"/>
              <a:t>, Bibliotecas. Es importante este indicador porque acerca a la realidad en cuanto a las posibilidades de uso de la infraestructura por parte de los estudiantes</a:t>
            </a:r>
            <a:r>
              <a:rPr lang="es-CO" sz="1400" dirty="0"/>
              <a:t>.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447763" y="4437112"/>
            <a:ext cx="61926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400" b="1" dirty="0"/>
              <a:t>El indicador más alto lo presenta la Institución Educativa Normal Superior de Sincelejo precisando la medida 46,08; a pesar de contar con 88 computadores para uso educativo. El hecho más importante es que su matrícula supera en un 100% la matricula promedio atendida en las sedes educativas principales</a:t>
            </a:r>
            <a:r>
              <a:rPr lang="es-CO" sz="1400" b="1" dirty="0" smtClean="0"/>
              <a:t>.</a:t>
            </a:r>
          </a:p>
          <a:p>
            <a:pPr algn="ctr"/>
            <a:endParaRPr lang="es-CO" sz="1400" b="1" dirty="0"/>
          </a:p>
          <a:p>
            <a:pPr algn="ctr"/>
            <a:r>
              <a:rPr lang="es-CO" sz="1400" b="1" dirty="0"/>
              <a:t>La Relación Alumno - Computador General, permita conocer el estado de adquisición de los equipos de computo incluyendo aquellos equipos que se usan para labores directivas, administrativas y de docentes. Este indicador permite tener una referencia general sobre los avances institucionales por sede y a nivel de institución educativa</a:t>
            </a:r>
            <a:r>
              <a:rPr lang="es-CO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017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>
            <a:spLocks noChangeArrowheads="1"/>
          </p:cNvSpPr>
          <p:nvPr/>
        </p:nvSpPr>
        <p:spPr bwMode="auto">
          <a:xfrm>
            <a:off x="104012" y="116632"/>
            <a:ext cx="8891588" cy="459256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CO" sz="2400" b="1" dirty="0"/>
          </a:p>
          <a:p>
            <a:pPr algn="ctr"/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325496" y="206556"/>
            <a:ext cx="40683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b="1" dirty="0" smtClean="0"/>
              <a:t>INNOVACIÓN Y PERTINENCIA  </a:t>
            </a:r>
            <a:r>
              <a:rPr lang="es-CO" b="1" dirty="0"/>
              <a:t>2012-2013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237248" y="836712"/>
            <a:ext cx="1598623" cy="5616624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5 Rectángulo"/>
          <p:cNvSpPr/>
          <p:nvPr/>
        </p:nvSpPr>
        <p:spPr>
          <a:xfrm>
            <a:off x="237248" y="2780928"/>
            <a:ext cx="17415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O" sz="1600" b="1" dirty="0"/>
          </a:p>
          <a:p>
            <a:pPr algn="ctr"/>
            <a:r>
              <a:rPr lang="es-CO" sz="1600" b="1" dirty="0" smtClean="0"/>
              <a:t>CONECTIVIDAD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987824" y="837038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A continuación se detallan las necesidades de ancho de banda para la sede educativa: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831014"/>
              </p:ext>
            </p:extLst>
          </p:nvPr>
        </p:nvGraphicFramePr>
        <p:xfrm>
          <a:off x="2525033" y="1772816"/>
          <a:ext cx="6151422" cy="1828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2367"/>
                <a:gridCol w="937583"/>
                <a:gridCol w="703187"/>
                <a:gridCol w="937790"/>
                <a:gridCol w="570495"/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ESTABLECIMIENTOS EDUCATIVOS \ GRADOS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MATRICULA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P.C.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ANCHO DE BANDA (Kbps)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ANCHO DE BANDA (Mbps)</a:t>
                      </a:r>
                      <a:endParaRPr lang="es-CO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INSTITUCION EDUCATIVA NORMAL SUPERIOR DE SINCELEJO</a:t>
                      </a:r>
                      <a:endParaRPr lang="es-CO" sz="10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4055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5829800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CO" sz="1600" b="1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s-CO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2556615" y="3933056"/>
            <a:ext cx="62646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/>
              <a:t>A partir de lo anterior la normal presenta los siguientes indicadores:</a:t>
            </a:r>
          </a:p>
          <a:p>
            <a:pPr lvl="0"/>
            <a:r>
              <a:rPr lang="es-CO" b="1" u="sng" dirty="0"/>
              <a:t>Relación Alumno </a:t>
            </a:r>
            <a:r>
              <a:rPr lang="es-CO" b="1" u="sng" dirty="0" smtClean="0"/>
              <a:t>– Computador: 30</a:t>
            </a:r>
            <a:endParaRPr lang="es-CO" b="1" u="sng" dirty="0"/>
          </a:p>
          <a:p>
            <a:pPr lvl="0"/>
            <a:endParaRPr lang="es-CO" dirty="0"/>
          </a:p>
          <a:p>
            <a:pPr lvl="0"/>
            <a:r>
              <a:rPr lang="es-CO" sz="2000" b="1" dirty="0"/>
              <a:t>Porcentaje de Matricula con Acceso a Internet: 100%.</a:t>
            </a:r>
          </a:p>
          <a:p>
            <a:pPr lvl="0"/>
            <a:r>
              <a:rPr lang="es-CO" sz="2000" b="1" dirty="0"/>
              <a:t>Pagina Web: Cuenta con una página web: www.ienormalsuperiordesincelejo.edu.co</a:t>
            </a:r>
          </a:p>
        </p:txBody>
      </p:sp>
    </p:spTree>
    <p:extLst>
      <p:ext uri="{BB962C8B-B14F-4D97-AF65-F5344CB8AC3E}">
        <p14:creationId xmlns:p14="http://schemas.microsoft.com/office/powerpoint/2010/main" val="15039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dirty="0" smtClean="0"/>
              <a:t>PRUEBAS SABER 3°, 5°, 9° Y 11°</a:t>
            </a:r>
            <a:br>
              <a:rPr lang="es-CO" dirty="0" smtClean="0"/>
            </a:br>
            <a:r>
              <a:rPr lang="es-CO" dirty="0" smtClean="0"/>
              <a:t>2012</a:t>
            </a: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b="1" dirty="0" smtClean="0">
                <a:solidFill>
                  <a:schemeClr val="tx1"/>
                </a:solidFill>
              </a:rPr>
              <a:t>INSTITUCIÓN EDUCATIVA NORMAL SUPERIOR DE SINCELEJO</a:t>
            </a:r>
            <a:endParaRPr lang="es-C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71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-20009"/>
            <a:ext cx="8229600" cy="496681"/>
          </a:xfrm>
        </p:spPr>
        <p:txBody>
          <a:bodyPr>
            <a:normAutofit fontScale="90000"/>
          </a:bodyPr>
          <a:lstStyle/>
          <a:p>
            <a:r>
              <a:rPr lang="es-CO" sz="3200" dirty="0" smtClean="0"/>
              <a:t>SABER 3° LENGUAJE/Niveles de desempeño</a:t>
            </a:r>
            <a:endParaRPr lang="es-CO" sz="32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5312525"/>
              </p:ext>
            </p:extLst>
          </p:nvPr>
        </p:nvGraphicFramePr>
        <p:xfrm>
          <a:off x="395536" y="47667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755576" y="4653136"/>
            <a:ext cx="777686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000" b="1" dirty="0" smtClean="0">
              <a:latin typeface="Comic Sans MS" pitchFamily="66" charset="0"/>
            </a:endParaRPr>
          </a:p>
          <a:p>
            <a:endParaRPr lang="es-CO" sz="1000" b="1" dirty="0">
              <a:latin typeface="Comic Sans MS" pitchFamily="66" charset="0"/>
            </a:endParaRPr>
          </a:p>
          <a:p>
            <a:endParaRPr lang="es-CO" sz="1000" b="1" dirty="0" smtClean="0">
              <a:latin typeface="Comic Sans MS" pitchFamily="66" charset="0"/>
            </a:endParaRPr>
          </a:p>
          <a:p>
            <a:r>
              <a:rPr lang="es-CO" sz="1000" b="1" dirty="0" smtClean="0">
                <a:latin typeface="Comic Sans MS" pitchFamily="66" charset="0"/>
              </a:rPr>
              <a:t>	En textos cortos, de estructura simple y con contenidos muy cercanos a la cotidianidad, el estudiante:</a:t>
            </a:r>
          </a:p>
          <a:p>
            <a:r>
              <a:rPr lang="es-CO" sz="1000" b="1" dirty="0" smtClean="0">
                <a:latin typeface="Comic Sans MS" pitchFamily="66" charset="0"/>
              </a:rPr>
              <a:t>	Recupera información explícita del texto</a:t>
            </a:r>
          </a:p>
          <a:p>
            <a:r>
              <a:rPr lang="es-CO" sz="1000" b="1" dirty="0" smtClean="0">
                <a:latin typeface="Comic Sans MS" pitchFamily="66" charset="0"/>
              </a:rPr>
              <a:t>	Reconoce tipos de textos de uso cotidiano como cartas y noticias</a:t>
            </a:r>
          </a:p>
          <a:p>
            <a:r>
              <a:rPr lang="es-CO" sz="1000" b="1" dirty="0" smtClean="0">
                <a:latin typeface="Comic Sans MS" pitchFamily="66" charset="0"/>
              </a:rPr>
              <a:t>	Identifica la intención comunicativa de textos con referentes cotidianos</a:t>
            </a:r>
          </a:p>
          <a:p>
            <a:r>
              <a:rPr lang="es-CO" sz="1000" b="1" dirty="0" smtClean="0">
                <a:latin typeface="Comic Sans MS" pitchFamily="66" charset="0"/>
              </a:rPr>
              <a:t>	Identifica la palabra o frase que sintetiza a un personaje o una situación.</a:t>
            </a:r>
          </a:p>
          <a:p>
            <a:endParaRPr lang="es-CO" sz="1000" b="1" dirty="0">
              <a:latin typeface="Comic Sans MS" pitchFamily="66" charset="0"/>
            </a:endParaRPr>
          </a:p>
          <a:p>
            <a:r>
              <a:rPr lang="es-CO" sz="1000" b="1" dirty="0" smtClean="0">
                <a:latin typeface="Comic Sans MS" pitchFamily="66" charset="0"/>
              </a:rPr>
              <a:t>	En escritura:</a:t>
            </a:r>
          </a:p>
          <a:p>
            <a:r>
              <a:rPr lang="es-CO" sz="1000" b="1" dirty="0" smtClean="0">
                <a:latin typeface="Comic Sans MS" pitchFamily="66" charset="0"/>
              </a:rPr>
              <a:t>	Usa conectores de adición simple</a:t>
            </a:r>
          </a:p>
          <a:p>
            <a:r>
              <a:rPr lang="es-CO" sz="1000" b="1" dirty="0" smtClean="0">
                <a:latin typeface="Comic Sans MS" pitchFamily="66" charset="0"/>
              </a:rPr>
              <a:t>	Prevé la expresión o el acto de habla que le permite cumplir un propósito</a:t>
            </a:r>
          </a:p>
          <a:p>
            <a:r>
              <a:rPr lang="es-CO" sz="1000" b="1" dirty="0" smtClean="0">
                <a:latin typeface="Comic Sans MS" pitchFamily="66" charset="0"/>
              </a:rPr>
              <a:t>	Prevé el tipo de texto que le permite cumplir un propósito</a:t>
            </a:r>
          </a:p>
          <a:p>
            <a:r>
              <a:rPr lang="es-CO" sz="1000" b="1" dirty="0" smtClean="0">
                <a:latin typeface="Comic Sans MS" pitchFamily="66" charset="0"/>
              </a:rPr>
              <a:t>	Identifica algunos roles de la comunicación en situaciones formales pero marcadas por la cotidianidad.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8388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COMPARATIVO PROMEDIOS LENGUAJE 3°</a:t>
            </a:r>
            <a:endParaRPr lang="es-CO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79512" y="1412776"/>
            <a:ext cx="8784975" cy="5112568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006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es-CO" sz="2800" dirty="0" smtClean="0"/>
              <a:t>3° LENGUAJE – FORTALEZAS Y DEBILIDADES /COMPETENCIAS</a:t>
            </a:r>
            <a:endParaRPr lang="es-CO" sz="28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lum bright="-30000" contrast="40000"/>
          </a:blip>
          <a:srcRect/>
          <a:stretch>
            <a:fillRect/>
          </a:stretch>
        </p:blipFill>
        <p:spPr bwMode="auto">
          <a:xfrm>
            <a:off x="539552" y="476672"/>
            <a:ext cx="8424936" cy="496855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395536" y="5534561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 smtClean="0">
                <a:latin typeface="Comic Sans MS" pitchFamily="66" charset="0"/>
              </a:rPr>
              <a:t>IDENTIFICA ELEMENTOS PARATEXTUALES, MARCAS TEXTUALES, SECUENCIAS DE EVENTOS, EL PORTADOR TEXTUAL Y CARACTERÍSTICAS DE LOS PERSONAJES. INTERPRETA EL LENGUAJE VERBAL Y NO VERBAL PARA LOGRAR LA COMPRENSIÓN GLOBAL, INFIERE EL PROPÓSITO DEL TEXTO A PARTIR DE SU CONTENIDO Y DEL CONTEXTO SOCIAL	</a:t>
            </a:r>
            <a:endParaRPr lang="es-CO" dirty="0"/>
          </a:p>
        </p:txBody>
      </p:sp>
      <p:sp>
        <p:nvSpPr>
          <p:cNvPr id="6" name="5 CuadroTexto"/>
          <p:cNvSpPr txBox="1"/>
          <p:nvPr/>
        </p:nvSpPr>
        <p:spPr>
          <a:xfrm>
            <a:off x="4932040" y="5563294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000" b="1" dirty="0" smtClean="0">
                <a:latin typeface="Comic Sans MS" pitchFamily="66" charset="0"/>
              </a:rPr>
              <a:t>INFIERE LOS ARGUMENTOS EXPLÍCITOS DEL TEXTO, DADO UN TEMA SELECCIONA LA FUENTE DE CONSULTA Y RELACIONA INFORMACIÓN CERCANA. SELECCIONA Y ORGANIZA INFORMACIÓN DE ACUERDO CON UN CRITERIO DADO.</a:t>
            </a:r>
          </a:p>
          <a:p>
            <a:r>
              <a:rPr lang="es-CO" sz="1000" b="1" dirty="0" smtClean="0">
                <a:latin typeface="Comic Sans MS" pitchFamily="66" charset="0"/>
              </a:rPr>
              <a:t>RECONOCE LA ANOMALÍA LEXICAL U ORTOGRÁFICA EN ESCRITOS CORTOS Y SENCILLOS.</a:t>
            </a:r>
          </a:p>
          <a:p>
            <a:endParaRPr lang="es-CO" sz="1000" b="1" dirty="0">
              <a:latin typeface="Comic Sans MS" pitchFamily="66" charset="0"/>
            </a:endParaRPr>
          </a:p>
          <a:p>
            <a:endParaRPr lang="es-CO" sz="1000" b="1" dirty="0" smtClean="0">
              <a:latin typeface="Comic Sans MS" pitchFamily="66" charset="0"/>
            </a:endParaRPr>
          </a:p>
          <a:p>
            <a:r>
              <a:rPr lang="es-CO" sz="1000" b="1" dirty="0" smtClean="0">
                <a:latin typeface="Comic Sans MS" pitchFamily="66" charset="0"/>
              </a:rPr>
              <a:t>		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66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3°LENGUAJE – FORTALEZAS Y DEBILIDADES /COMPONENTES</a:t>
            </a:r>
            <a:endParaRPr lang="es-CO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251520" y="1412776"/>
            <a:ext cx="8784975" cy="518457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218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548680"/>
          </a:xfrm>
        </p:spPr>
        <p:txBody>
          <a:bodyPr>
            <a:normAutofit/>
          </a:bodyPr>
          <a:lstStyle/>
          <a:p>
            <a:r>
              <a:rPr lang="es-CO" sz="2800" dirty="0" smtClean="0"/>
              <a:t>5° LENGUAJE/NIVELES DE DESEMPEÑO ALCANZADOS</a:t>
            </a:r>
            <a:endParaRPr lang="es-CO" sz="2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126380"/>
              </p:ext>
            </p:extLst>
          </p:nvPr>
        </p:nvGraphicFramePr>
        <p:xfrm>
          <a:off x="467544" y="54868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95536" y="5229200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 smtClean="0">
                <a:latin typeface="Comic Sans MS" pitchFamily="66" charset="0"/>
              </a:rPr>
              <a:t>Localiza e identifica datos explícitos y puntuales y reconstruye la información utilizando las mismas palabras o construyendo paráfrasis muy sencillas.</a:t>
            </a:r>
          </a:p>
          <a:p>
            <a:r>
              <a:rPr lang="es-CO" sz="900" b="1" dirty="0" smtClean="0">
                <a:latin typeface="Comic Sans MS" pitchFamily="66" charset="0"/>
              </a:rPr>
              <a:t>Identifica las referencias hechas a partir de marcadores como pronombres y artículos.</a:t>
            </a:r>
          </a:p>
          <a:p>
            <a:r>
              <a:rPr lang="es-CO" sz="900" b="1" dirty="0" smtClean="0">
                <a:latin typeface="Comic Sans MS" pitchFamily="66" charset="0"/>
              </a:rPr>
              <a:t>Identificación la función de un párrafo en el desarrollo del contenido.</a:t>
            </a:r>
          </a:p>
          <a:p>
            <a:r>
              <a:rPr lang="es-CO" sz="900" b="1" dirty="0" smtClean="0">
                <a:latin typeface="Comic Sans MS" pitchFamily="66" charset="0"/>
              </a:rPr>
              <a:t>Identifica el tema o idea central y el propósito por sinonimia con el título o porque su contenido es muy cercano a sus saberes del mundo.</a:t>
            </a:r>
          </a:p>
          <a:p>
            <a:endParaRPr lang="es-CO" sz="900" b="1" dirty="0">
              <a:latin typeface="Comic Sans MS" pitchFamily="66" charset="0"/>
            </a:endParaRPr>
          </a:p>
          <a:p>
            <a:r>
              <a:rPr lang="es-CO" sz="900" b="1" dirty="0" smtClean="0">
                <a:latin typeface="Comic Sans MS" pitchFamily="66" charset="0"/>
              </a:rPr>
              <a:t>Escritura:</a:t>
            </a:r>
          </a:p>
          <a:p>
            <a:r>
              <a:rPr lang="es-CO" sz="900" b="1" dirty="0" smtClean="0">
                <a:latin typeface="Comic Sans MS" pitchFamily="66" charset="0"/>
              </a:rPr>
              <a:t>Identifica el propósito que debe cumplir un escrito</a:t>
            </a:r>
          </a:p>
          <a:p>
            <a:r>
              <a:rPr lang="es-CO" sz="900" b="1" dirty="0" smtClean="0">
                <a:latin typeface="Comic Sans MS" pitchFamily="66" charset="0"/>
              </a:rPr>
              <a:t>Identifica el tipo de texto y el enunciado que permiten cumplir con un propósito.</a:t>
            </a:r>
            <a:endParaRPr lang="es-CO" sz="9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5° LENGUAJE – COMPARATIVO PROMEDIOS</a:t>
            </a:r>
            <a:endParaRPr lang="es-CO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39552" y="1628800"/>
            <a:ext cx="8424936" cy="496855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2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r>
              <a:rPr lang="es-CO" sz="2400" dirty="0"/>
              <a:t>5° LENGUAJE </a:t>
            </a:r>
            <a:r>
              <a:rPr lang="es-CO" sz="2400" dirty="0" smtClean="0"/>
              <a:t>- FORTALEZAS Y DEBILIDADES / COMPETENCIAS-</a:t>
            </a:r>
            <a:endParaRPr lang="es-CO" sz="24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107504" y="705660"/>
            <a:ext cx="8640960" cy="468052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6" name="5 CuadroTexto"/>
          <p:cNvSpPr txBox="1"/>
          <p:nvPr/>
        </p:nvSpPr>
        <p:spPr>
          <a:xfrm>
            <a:off x="5436096" y="5661248"/>
            <a:ext cx="316835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900" b="1" dirty="0" smtClean="0">
                <a:latin typeface="Comic Sans MS" pitchFamily="66" charset="0"/>
              </a:rPr>
              <a:t>IDENTIFICA ENUNCIADOS QUE NO SE ADECUAN AL CUMPLIMIENTO DE UN PROPÓSITO, UNA SECUENCIA TEXTUAL O EL USO DEL LENGUAJE.</a:t>
            </a:r>
          </a:p>
          <a:p>
            <a:r>
              <a:rPr lang="es-CO" sz="900" b="1" dirty="0" smtClean="0">
                <a:latin typeface="Comic Sans MS" pitchFamily="66" charset="0"/>
              </a:rPr>
              <a:t>IDEÑNTIFICA LA IDEA QUE SE REPITE EN UN ESCRITO.</a:t>
            </a:r>
            <a:endParaRPr lang="es-CO" sz="9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1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>
            <p:extLst>
              <p:ext uri="{D42A27DB-BD31-4B8C-83A1-F6EECF244321}">
                <p14:modId xmlns:p14="http://schemas.microsoft.com/office/powerpoint/2010/main" val="3887694612"/>
              </p:ext>
            </p:extLst>
          </p:nvPr>
        </p:nvGraphicFramePr>
        <p:xfrm>
          <a:off x="467544" y="260648"/>
          <a:ext cx="8424936" cy="6192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499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/>
              <a:t>5°-</a:t>
            </a:r>
            <a:r>
              <a:rPr lang="es-CO" dirty="0" smtClean="0"/>
              <a:t>LENGUAJE-FORTALEZAS </a:t>
            </a:r>
            <a:r>
              <a:rPr lang="es-CO" dirty="0"/>
              <a:t>Y DEBILIDADES/COMPONENTES</a:t>
            </a: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lum bright="-30000" contrast="30000"/>
          </a:blip>
          <a:srcRect/>
          <a:stretch>
            <a:fillRect/>
          </a:stretch>
        </p:blipFill>
        <p:spPr bwMode="auto">
          <a:xfrm>
            <a:off x="395536" y="1844824"/>
            <a:ext cx="8640960" cy="4824535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420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158746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000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104013" y="1196752"/>
            <a:ext cx="1874602" cy="5472608"/>
          </a:xfrm>
          <a:prstGeom prst="roundRect">
            <a:avLst>
              <a:gd name="adj" fmla="val 10000"/>
            </a:avLst>
          </a:prstGeom>
          <a:solidFill>
            <a:schemeClr val="bg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Rectángulo redondeado"/>
          <p:cNvSpPr>
            <a:spLocks noChangeArrowheads="1"/>
          </p:cNvSpPr>
          <p:nvPr/>
        </p:nvSpPr>
        <p:spPr bwMode="auto">
          <a:xfrm>
            <a:off x="104012" y="116631"/>
            <a:ext cx="8891588" cy="78226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CO" sz="2400" b="1" dirty="0"/>
          </a:p>
          <a:p>
            <a:pPr algn="ctr"/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59632" y="206556"/>
            <a:ext cx="70321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COBERTURA </a:t>
            </a:r>
            <a:r>
              <a:rPr lang="es-CO" b="1" dirty="0" smtClean="0"/>
              <a:t>: METODOLOGÍAS O PROYECTOS QUE  ATIENDEN COBERTURA  PARA POBLACIONES ESPECIALES  2012-2013</a:t>
            </a:r>
            <a:endParaRPr lang="es-CO" b="1" dirty="0"/>
          </a:p>
        </p:txBody>
      </p:sp>
      <p:sp>
        <p:nvSpPr>
          <p:cNvPr id="4" name="3 Rectángulo"/>
          <p:cNvSpPr/>
          <p:nvPr/>
        </p:nvSpPr>
        <p:spPr>
          <a:xfrm>
            <a:off x="249324" y="1731873"/>
            <a:ext cx="3458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 smtClean="0"/>
              <a:t> </a:t>
            </a:r>
            <a:endParaRPr lang="es-CO" sz="1600" b="1" dirty="0"/>
          </a:p>
        </p:txBody>
      </p:sp>
      <p:sp>
        <p:nvSpPr>
          <p:cNvPr id="2" name="1 Rectángulo"/>
          <p:cNvSpPr/>
          <p:nvPr/>
        </p:nvSpPr>
        <p:spPr>
          <a:xfrm>
            <a:off x="179512" y="1901150"/>
            <a:ext cx="179910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COBERTURA: METODOLOGÍAS O PROYECTOS QUE ATIENDEN LA COBERTURA PARA POBLACIONES ESPECIALES: PENDIENTE</a:t>
            </a:r>
            <a:r>
              <a:rPr lang="es-CO" b="1" dirty="0" smtClean="0"/>
              <a:t>:</a:t>
            </a:r>
          </a:p>
          <a:p>
            <a:pPr algn="ctr"/>
            <a:endParaRPr lang="es-CO" b="1" dirty="0"/>
          </a:p>
          <a:p>
            <a:pPr algn="ctr"/>
            <a:r>
              <a:rPr lang="es-CO" b="1" dirty="0" smtClean="0"/>
              <a:t>PACICULTOR</a:t>
            </a:r>
            <a:endParaRPr lang="es-CO" b="1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7428258"/>
              </p:ext>
            </p:extLst>
          </p:nvPr>
        </p:nvGraphicFramePr>
        <p:xfrm>
          <a:off x="3347864" y="1076887"/>
          <a:ext cx="5303913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971"/>
                <a:gridCol w="1767971"/>
                <a:gridCol w="1767971"/>
              </a:tblGrid>
              <a:tr h="321595">
                <a:tc>
                  <a:txBody>
                    <a:bodyPr/>
                    <a:lstStyle/>
                    <a:p>
                      <a:r>
                        <a:rPr lang="es-CO" sz="2000" b="1" dirty="0" smtClean="0">
                          <a:solidFill>
                            <a:schemeClr val="tx1"/>
                          </a:solidFill>
                        </a:rPr>
                        <a:t>Año 2011 A JUNIO DE 2013</a:t>
                      </a:r>
                      <a:endParaRPr lang="es-CO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>
                          <a:solidFill>
                            <a:schemeClr val="tx1"/>
                          </a:solidFill>
                        </a:rPr>
                        <a:t>HOMBRES</a:t>
                      </a:r>
                      <a:endParaRPr lang="es-CO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>
                          <a:solidFill>
                            <a:schemeClr val="tx1"/>
                          </a:solidFill>
                        </a:rPr>
                        <a:t>MUJERES</a:t>
                      </a:r>
                      <a:endParaRPr lang="es-CO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21595">
                <a:tc>
                  <a:txBody>
                    <a:bodyPr/>
                    <a:lstStyle/>
                    <a:p>
                      <a:r>
                        <a:rPr lang="es-CO" sz="2000" b="1" dirty="0" smtClean="0">
                          <a:solidFill>
                            <a:schemeClr val="tx1"/>
                          </a:solidFill>
                        </a:rPr>
                        <a:t>54</a:t>
                      </a:r>
                      <a:endParaRPr lang="es-CO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s-CO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2000" b="1" dirty="0" smtClean="0">
                          <a:solidFill>
                            <a:schemeClr val="tx1"/>
                          </a:solidFill>
                        </a:rPr>
                        <a:t>39</a:t>
                      </a:r>
                      <a:endParaRPr lang="es-CO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8 Gráfico"/>
          <p:cNvGraphicFramePr/>
          <p:nvPr>
            <p:extLst>
              <p:ext uri="{D42A27DB-BD31-4B8C-83A1-F6EECF244321}">
                <p14:modId xmlns:p14="http://schemas.microsoft.com/office/powerpoint/2010/main" val="3575804777"/>
              </p:ext>
            </p:extLst>
          </p:nvPr>
        </p:nvGraphicFramePr>
        <p:xfrm>
          <a:off x="2555777" y="2780928"/>
          <a:ext cx="6439824" cy="33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252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104012" y="548680"/>
            <a:ext cx="1741541" cy="5616624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Rectángulo redondeado"/>
          <p:cNvSpPr>
            <a:spLocks noChangeArrowheads="1"/>
          </p:cNvSpPr>
          <p:nvPr/>
        </p:nvSpPr>
        <p:spPr bwMode="auto">
          <a:xfrm>
            <a:off x="104012" y="14532"/>
            <a:ext cx="8891588" cy="45925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CO" sz="2400" b="1" dirty="0"/>
          </a:p>
          <a:p>
            <a:pPr algn="ctr"/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49368" y="128133"/>
            <a:ext cx="703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COBERTURA </a:t>
            </a:r>
            <a:r>
              <a:rPr lang="es-CO" b="1" dirty="0" smtClean="0"/>
              <a:t>: MATRÍCULA EFICIENCIA INTERNA: 2010-2011- 2012-2013</a:t>
            </a:r>
            <a:endParaRPr lang="es-CO" b="1" dirty="0"/>
          </a:p>
        </p:txBody>
      </p:sp>
      <p:sp>
        <p:nvSpPr>
          <p:cNvPr id="4" name="3 Rectángulo"/>
          <p:cNvSpPr/>
          <p:nvPr/>
        </p:nvSpPr>
        <p:spPr>
          <a:xfrm>
            <a:off x="249324" y="1731873"/>
            <a:ext cx="3458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 smtClean="0"/>
              <a:t> </a:t>
            </a:r>
            <a:endParaRPr lang="es-CO" sz="1600" b="1" dirty="0"/>
          </a:p>
        </p:txBody>
      </p:sp>
      <p:sp>
        <p:nvSpPr>
          <p:cNvPr id="2" name="1 Rectángulo"/>
          <p:cNvSpPr/>
          <p:nvPr/>
        </p:nvSpPr>
        <p:spPr>
          <a:xfrm>
            <a:off x="95239" y="1248119"/>
            <a:ext cx="1741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/>
              <a:t>INDICE DE REPITENCIA</a:t>
            </a:r>
            <a:endParaRPr lang="es-CO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213769" y="2564904"/>
            <a:ext cx="15220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/>
              <a:t>Al revisar los porcentajes de </a:t>
            </a:r>
            <a:r>
              <a:rPr lang="es-CO" sz="1200" b="1" dirty="0" err="1" smtClean="0"/>
              <a:t>repitencia</a:t>
            </a:r>
            <a:r>
              <a:rPr lang="es-CO" sz="1200" b="1" dirty="0" smtClean="0"/>
              <a:t>, se observa una tendencia a aumentar el número de repitentes, situación que está en un proceso de reflexión al interior de la institución en relación con las actividades de recuperación y desempeño interno por período.</a:t>
            </a:r>
            <a:endParaRPr lang="es-CO" sz="1200" b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337056"/>
              </p:ext>
            </p:extLst>
          </p:nvPr>
        </p:nvGraphicFramePr>
        <p:xfrm>
          <a:off x="2699792" y="497465"/>
          <a:ext cx="6096000" cy="228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>
                          <a:solidFill>
                            <a:schemeClr val="tx1"/>
                          </a:solidFill>
                        </a:rPr>
                        <a:t>AÑO</a:t>
                      </a:r>
                      <a:endParaRPr lang="es-CO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>
                          <a:solidFill>
                            <a:schemeClr val="tx1"/>
                          </a:solidFill>
                        </a:rPr>
                        <a:t>MATRICULA FINAL</a:t>
                      </a:r>
                      <a:endParaRPr lang="es-CO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>
                          <a:solidFill>
                            <a:schemeClr val="tx1"/>
                          </a:solidFill>
                        </a:rPr>
                        <a:t>REPROBADOS</a:t>
                      </a:r>
                      <a:endParaRPr lang="es-CO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>
                          <a:solidFill>
                            <a:schemeClr val="tx1"/>
                          </a:solidFill>
                        </a:rPr>
                        <a:t>REPITENTES AÑO SIEGUIENTE</a:t>
                      </a:r>
                      <a:endParaRPr lang="es-CO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100" b="1" dirty="0" smtClean="0">
                          <a:solidFill>
                            <a:schemeClr val="tx1"/>
                          </a:solidFill>
                        </a:rPr>
                        <a:t>%</a:t>
                      </a:r>
                      <a:endParaRPr lang="es-CO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2009</a:t>
                      </a:r>
                      <a:endParaRPr lang="es-CO" sz="1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4135</a:t>
                      </a:r>
                      <a:endParaRPr lang="es-CO" sz="1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249</a:t>
                      </a:r>
                      <a:endParaRPr lang="es-CO" sz="1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6</a:t>
                      </a:r>
                      <a:endParaRPr lang="es-CO" sz="1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2010</a:t>
                      </a:r>
                      <a:endParaRPr lang="es-CO" sz="1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4133</a:t>
                      </a:r>
                      <a:endParaRPr lang="es-CO" sz="1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328</a:t>
                      </a:r>
                      <a:endParaRPr lang="es-CO" sz="1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117</a:t>
                      </a:r>
                      <a:endParaRPr lang="es-CO" sz="1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7.9</a:t>
                      </a:r>
                      <a:endParaRPr lang="es-CO" sz="1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2011</a:t>
                      </a:r>
                      <a:endParaRPr lang="es-CO" sz="1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4041</a:t>
                      </a:r>
                      <a:endParaRPr lang="es-CO" sz="1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360</a:t>
                      </a:r>
                      <a:endParaRPr lang="es-CO" sz="1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242</a:t>
                      </a:r>
                      <a:endParaRPr lang="es-CO" sz="1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8.9</a:t>
                      </a:r>
                      <a:endParaRPr lang="es-CO" sz="1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2012</a:t>
                      </a:r>
                      <a:endParaRPr lang="es-CO" sz="1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4020</a:t>
                      </a:r>
                      <a:endParaRPr lang="es-CO" sz="1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422</a:t>
                      </a:r>
                      <a:endParaRPr lang="es-CO" sz="1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238</a:t>
                      </a:r>
                      <a:endParaRPr lang="es-CO" sz="1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10.5</a:t>
                      </a:r>
                      <a:endParaRPr lang="es-CO" sz="1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2013</a:t>
                      </a:r>
                      <a:endParaRPr lang="es-CO" sz="1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4148</a:t>
                      </a:r>
                      <a:endParaRPr lang="es-CO" sz="1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100" b="1" dirty="0" smtClean="0"/>
                        <a:t>312</a:t>
                      </a:r>
                      <a:endParaRPr lang="es-CO" sz="1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 sz="11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878555839"/>
              </p:ext>
            </p:extLst>
          </p:nvPr>
        </p:nvGraphicFramePr>
        <p:xfrm>
          <a:off x="2586888" y="2782566"/>
          <a:ext cx="6408712" cy="40525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1646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37073" y="1052736"/>
            <a:ext cx="1598623" cy="5616624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Rectángulo redondeado"/>
          <p:cNvSpPr>
            <a:spLocks noChangeArrowheads="1"/>
          </p:cNvSpPr>
          <p:nvPr/>
        </p:nvSpPr>
        <p:spPr bwMode="auto">
          <a:xfrm>
            <a:off x="104012" y="116631"/>
            <a:ext cx="8891588" cy="349551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CO" sz="2400" b="1" dirty="0"/>
          </a:p>
          <a:p>
            <a:pPr algn="ctr"/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59632" y="96850"/>
            <a:ext cx="703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COBERTURA </a:t>
            </a:r>
            <a:r>
              <a:rPr lang="es-CO" b="1" dirty="0" smtClean="0"/>
              <a:t>:  RETENCIÓN ESCOLAR 2012-2013</a:t>
            </a:r>
            <a:endParaRPr lang="es-CO" b="1" dirty="0"/>
          </a:p>
        </p:txBody>
      </p:sp>
      <p:sp>
        <p:nvSpPr>
          <p:cNvPr id="4" name="3 Rectángulo"/>
          <p:cNvSpPr/>
          <p:nvPr/>
        </p:nvSpPr>
        <p:spPr>
          <a:xfrm>
            <a:off x="249324" y="1731873"/>
            <a:ext cx="3458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 smtClean="0"/>
              <a:t> </a:t>
            </a:r>
            <a:endParaRPr lang="es-CO" sz="1600" b="1" dirty="0"/>
          </a:p>
        </p:txBody>
      </p:sp>
      <p:sp>
        <p:nvSpPr>
          <p:cNvPr id="2" name="1 Rectángulo"/>
          <p:cNvSpPr/>
          <p:nvPr/>
        </p:nvSpPr>
        <p:spPr>
          <a:xfrm>
            <a:off x="219234" y="3284984"/>
            <a:ext cx="17415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/>
              <a:t>GRATUIDAD</a:t>
            </a:r>
            <a:endParaRPr lang="es-CO" b="1" dirty="0"/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329327"/>
              </p:ext>
            </p:extLst>
          </p:nvPr>
        </p:nvGraphicFramePr>
        <p:xfrm>
          <a:off x="2123728" y="535106"/>
          <a:ext cx="6696745" cy="292148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9866"/>
                <a:gridCol w="479595"/>
                <a:gridCol w="839866"/>
                <a:gridCol w="462768"/>
                <a:gridCol w="839866"/>
                <a:gridCol w="957661"/>
                <a:gridCol w="1084636"/>
                <a:gridCol w="1192487"/>
              </a:tblGrid>
              <a:tr h="471874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AÑO ESCOLAR 2012: 4835 ESTUDIANTES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71874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PREESCOLAR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B. PRIMARIA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B. SECUNDRIA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MEDIA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775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No. Estudiantes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No. Estudiantes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No. Estudiantes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800" b="1" dirty="0">
                          <a:solidFill>
                            <a:schemeClr val="tx1"/>
                          </a:solidFill>
                          <a:effectLst/>
                        </a:rPr>
                        <a:t>No. Estudiantes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754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249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5.1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1560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32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1600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33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733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CO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76574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POLÍTICA MINISTERIO DE EDUCACIÓN NACIONAL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85.1%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932301"/>
              </p:ext>
            </p:extLst>
          </p:nvPr>
        </p:nvGraphicFramePr>
        <p:xfrm>
          <a:off x="2123728" y="3602168"/>
          <a:ext cx="6768750" cy="29680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9669"/>
                <a:gridCol w="481659"/>
                <a:gridCol w="848897"/>
                <a:gridCol w="461558"/>
                <a:gridCol w="848897"/>
                <a:gridCol w="976463"/>
                <a:gridCol w="1096298"/>
                <a:gridCol w="1205309"/>
              </a:tblGrid>
              <a:tr h="488506">
                <a:tc gridSpan="8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AÑO ESCOLAR 2013: 4793 ESTUDIANES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488506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PREESCOLAR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solidFill>
                            <a:schemeClr val="tx1"/>
                          </a:solidFill>
                          <a:effectLst/>
                        </a:rPr>
                        <a:t>B. PRIMARIA</a:t>
                      </a:r>
                      <a:endParaRPr lang="es-CO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B. SECUNDRIA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000" b="1">
                          <a:solidFill>
                            <a:schemeClr val="tx1"/>
                          </a:solidFill>
                          <a:effectLst/>
                        </a:rPr>
                        <a:t>MEDIA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39084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No. Estudiantes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No. Estudiantes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No. Estudiantes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No. Estudiantes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800" b="1">
                          <a:solidFill>
                            <a:schemeClr val="tx1"/>
                          </a:solidFill>
                          <a:effectLst/>
                        </a:rPr>
                        <a:t>%</a:t>
                      </a:r>
                      <a:endParaRPr lang="es-CO" sz="1100" b="1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68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230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4.8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1620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1611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34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732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96896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POLÍTICA MINISTERIO DE EDUCACIÓN </a:t>
                      </a:r>
                      <a:r>
                        <a:rPr lang="es-CO" sz="1400" b="1" dirty="0" smtClean="0">
                          <a:solidFill>
                            <a:schemeClr val="tx1"/>
                          </a:solidFill>
                          <a:effectLst/>
                        </a:rPr>
                        <a:t>NACIONAL</a:t>
                      </a: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solidFill>
                            <a:schemeClr val="tx1"/>
                          </a:solidFill>
                          <a:effectLst/>
                        </a:rPr>
                        <a:t>87.4%</a:t>
                      </a:r>
                      <a:endParaRPr lang="es-CO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42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>
          <a:xfrm>
            <a:off x="237073" y="1052736"/>
            <a:ext cx="1598623" cy="5616624"/>
          </a:xfrm>
          <a:prstGeom prst="roundRect">
            <a:avLst>
              <a:gd name="adj" fmla="val 1000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" name="4 Rectángulo redondeado"/>
          <p:cNvSpPr>
            <a:spLocks noChangeArrowheads="1"/>
          </p:cNvSpPr>
          <p:nvPr/>
        </p:nvSpPr>
        <p:spPr bwMode="auto">
          <a:xfrm>
            <a:off x="104012" y="116631"/>
            <a:ext cx="8891588" cy="782267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s-CO" sz="2400" b="1" dirty="0"/>
          </a:p>
          <a:p>
            <a:pPr algn="ctr"/>
            <a:endParaRPr lang="es-CO" sz="1300" dirty="0">
              <a:solidFill>
                <a:schemeClr val="bg1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259632" y="206556"/>
            <a:ext cx="7032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/>
              <a:t>COBERTURA </a:t>
            </a:r>
            <a:r>
              <a:rPr lang="es-CO" b="1" dirty="0" smtClean="0"/>
              <a:t>:  RETENCIÓN ESCOLAR 2012-2013</a:t>
            </a:r>
            <a:endParaRPr lang="es-CO" b="1" dirty="0"/>
          </a:p>
        </p:txBody>
      </p:sp>
      <p:sp>
        <p:nvSpPr>
          <p:cNvPr id="4" name="3 Rectángulo"/>
          <p:cNvSpPr/>
          <p:nvPr/>
        </p:nvSpPr>
        <p:spPr>
          <a:xfrm>
            <a:off x="249324" y="1731873"/>
            <a:ext cx="34585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 smtClean="0"/>
              <a:t> </a:t>
            </a:r>
            <a:endParaRPr lang="es-CO" sz="1600" b="1" dirty="0"/>
          </a:p>
        </p:txBody>
      </p:sp>
      <p:sp>
        <p:nvSpPr>
          <p:cNvPr id="2" name="1 Rectángulo"/>
          <p:cNvSpPr/>
          <p:nvPr/>
        </p:nvSpPr>
        <p:spPr>
          <a:xfrm>
            <a:off x="219234" y="3284984"/>
            <a:ext cx="1741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 smtClean="0"/>
              <a:t>GRATUIDAD</a:t>
            </a:r>
          </a:p>
          <a:p>
            <a:pPr algn="ctr"/>
            <a:r>
              <a:rPr lang="es-CO" b="1" dirty="0" smtClean="0"/>
              <a:t>2012</a:t>
            </a:r>
            <a:endParaRPr lang="es-CO" b="1" dirty="0"/>
          </a:p>
        </p:txBody>
      </p:sp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3045084548"/>
              </p:ext>
            </p:extLst>
          </p:nvPr>
        </p:nvGraphicFramePr>
        <p:xfrm>
          <a:off x="2195736" y="1052736"/>
          <a:ext cx="6480720" cy="548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2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2268</Words>
  <Application>Microsoft Office PowerPoint</Application>
  <PresentationFormat>Presentación en pantalla (4:3)</PresentationFormat>
  <Paragraphs>858</Paragraphs>
  <Slides>40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1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ESTRATOS</vt:lpstr>
      <vt:lpstr>ESTRATOS</vt:lpstr>
      <vt:lpstr>SISBEN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PRUEBAS SABER 3°, 5°, 9° Y 11° 2012</vt:lpstr>
      <vt:lpstr>SABER 3° LENGUAJE/Niveles de desempeño</vt:lpstr>
      <vt:lpstr>COMPARATIVO PROMEDIOS LENGUAJE 3°</vt:lpstr>
      <vt:lpstr>3° LENGUAJE – FORTALEZAS Y DEBILIDADES /COMPETENCIAS</vt:lpstr>
      <vt:lpstr>3°LENGUAJE – FORTALEZAS Y DEBILIDADES /COMPONENTES</vt:lpstr>
      <vt:lpstr>5° LENGUAJE/NIVELES DE DESEMPEÑO ALCANZADOS</vt:lpstr>
      <vt:lpstr>5° LENGUAJE – COMPARATIVO PROMEDIOS</vt:lpstr>
      <vt:lpstr>5° LENGUAJE - FORTALEZAS Y DEBILIDADES / COMPETENCIAS-</vt:lpstr>
      <vt:lpstr>5°-LENGUAJE-FORTALEZAS Y DEBILIDADES/COMPONENTES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Maritza</dc:creator>
  <cp:lastModifiedBy>Maritza</cp:lastModifiedBy>
  <cp:revision>1</cp:revision>
  <dcterms:created xsi:type="dcterms:W3CDTF">2015-10-31T20:45:06Z</dcterms:created>
  <dcterms:modified xsi:type="dcterms:W3CDTF">2015-10-31T20:45:51Z</dcterms:modified>
</cp:coreProperties>
</file>