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heme/themeOverride1.xml" ContentType="application/vnd.openxmlformats-officedocument.themeOverr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75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E:\I.E.%20NORMAL\2013\INFORMES\INFORMES%20A%20LA%20COMUNIDAD\GASTOS.xls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I.E.%20NORMAL\2013\INFORMES\INFORMES%20A%20LA%20COMUNIDAD\GASTOS.xls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I.E.%20NORMAL\2013\INFORMES\INFORMES%20A%20LA%20COMUNIDAD\GASTOS.xls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I.E.%20NORMAL\2013\INFORMES\INFORMES%20A%20LA%20COMUNIDAD\GASTOS.xls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E:\I.E.%20NORMAL\2013\INFORMES\INFORMES%20A%20LA%20COMUNIDAD\GASTOS.xls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E:\I.E.%20NORMAL\2013\INFORMES\INFORMES%20A%20LA%20COMUNIDAD\GASTOS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E:\I.E.%20NORMAL\2013\INFORMES\INFORMES%20A%20LA%20COMUNIDAD\INGRESOS.xlsx" TargetMode="External"/><Relationship Id="rId1" Type="http://schemas.openxmlformats.org/officeDocument/2006/relationships/themeOverride" Target="../theme/themeOverride1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E:\I.E.%20NORMAL\2013\INFORMES\INFORMES%20A%20LA%20COMUNIDAD\INGRESO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E:\I.E.%20NORMAL\2013\INFORMES\INFORMES%20A%20LA%20COMUNIDAD\GASTOS.xls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E:\I.E.%20NORMAL\2013\INFORMES\INFORMES%20A%20LA%20COMUNIDAD\GASTOS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 dirty="0"/>
              <a:t>REFRIGERIO AÑO ESCOLAR 2013</a:t>
            </a:r>
          </a:p>
          <a:p>
            <a:pPr>
              <a:defRPr/>
            </a:pPr>
            <a:r>
              <a:rPr lang="en-US" sz="1400" dirty="0"/>
              <a:t>PREESCOLAR</a:t>
            </a:r>
            <a:r>
              <a:rPr lang="en-US" sz="1400" baseline="0" dirty="0"/>
              <a:t> A 4o B. PRIMARIA, J. MATINAL</a:t>
            </a:r>
            <a:endParaRPr lang="en-US" sz="1400" dirty="0"/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7700137373507122E-2"/>
          <c:y val="0.23150877911402423"/>
          <c:w val="0.79837360050062123"/>
          <c:h val="0.71515549671269973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REFRIGERIO AÑO ESCOLAR 2013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FF00FF"/>
              </a:solidFill>
            </c:spPr>
          </c:dPt>
          <c:dPt>
            <c:idx val="2"/>
            <c:bubble3D val="0"/>
            <c:spPr>
              <a:solidFill>
                <a:srgbClr val="33CC33"/>
              </a:solidFill>
            </c:spPr>
          </c:dPt>
          <c:dPt>
            <c:idx val="3"/>
            <c:bubble3D val="0"/>
            <c:spPr>
              <a:solidFill>
                <a:srgbClr val="FF6600"/>
              </a:solidFill>
            </c:spPr>
          </c:dPt>
          <c:dPt>
            <c:idx val="4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200" b="1"/>
                      <a:t>230
100%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200" b="1"/>
                      <a:t>233
100%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200" b="1"/>
                      <a:t>196
100%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1200" b="1"/>
                      <a:t>177
100%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200" b="1"/>
                      <a:t>246
100%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</c:dLbl>
            <c:txPr>
              <a:bodyPr/>
              <a:lstStyle/>
              <a:p>
                <a:pPr>
                  <a:defRPr sz="1200" b="1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0"/>
          </c:dLbls>
          <c:cat>
            <c:strRef>
              <c:f>Hoja1!$A$2:$A$7</c:f>
              <c:strCache>
                <c:ptCount val="5"/>
                <c:pt idx="0">
                  <c:v>PREESCOLAR</c:v>
                </c:pt>
                <c:pt idx="1">
                  <c:v>PRIMERO</c:v>
                </c:pt>
                <c:pt idx="2">
                  <c:v>SEGUNDO</c:v>
                </c:pt>
                <c:pt idx="3">
                  <c:v>TERCERO</c:v>
                </c:pt>
                <c:pt idx="4">
                  <c:v>CUARTO</c:v>
                </c:pt>
              </c:strCache>
            </c:strRef>
          </c:cat>
          <c:val>
            <c:numRef>
              <c:f>Hoja1!$B$2:$B$7</c:f>
              <c:numCache>
                <c:formatCode>General</c:formatCode>
                <c:ptCount val="6"/>
                <c:pt idx="0">
                  <c:v>230</c:v>
                </c:pt>
                <c:pt idx="1">
                  <c:v>233</c:v>
                </c:pt>
                <c:pt idx="2">
                  <c:v>196</c:v>
                </c:pt>
                <c:pt idx="3">
                  <c:v>177</c:v>
                </c:pt>
                <c:pt idx="4">
                  <c:v>246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200" b="1"/>
            </a:pPr>
            <a:endParaRPr lang="es-CO"/>
          </a:p>
        </c:txPr>
      </c:legendEntry>
      <c:legendEntry>
        <c:idx val="1"/>
        <c:txPr>
          <a:bodyPr/>
          <a:lstStyle/>
          <a:p>
            <a:pPr>
              <a:defRPr sz="1200" b="1"/>
            </a:pPr>
            <a:endParaRPr lang="es-CO"/>
          </a:p>
        </c:txPr>
      </c:legendEntry>
      <c:legendEntry>
        <c:idx val="2"/>
        <c:txPr>
          <a:bodyPr/>
          <a:lstStyle/>
          <a:p>
            <a:pPr>
              <a:defRPr sz="1200" b="1"/>
            </a:pPr>
            <a:endParaRPr lang="es-CO"/>
          </a:p>
        </c:txPr>
      </c:legendEntry>
      <c:legendEntry>
        <c:idx val="3"/>
        <c:txPr>
          <a:bodyPr/>
          <a:lstStyle/>
          <a:p>
            <a:pPr>
              <a:defRPr sz="1200" b="1"/>
            </a:pPr>
            <a:endParaRPr lang="es-CO"/>
          </a:p>
        </c:txPr>
      </c:legendEntry>
      <c:legendEntry>
        <c:idx val="4"/>
        <c:txPr>
          <a:bodyPr/>
          <a:lstStyle/>
          <a:p>
            <a:pPr>
              <a:defRPr sz="1200" b="1"/>
            </a:pPr>
            <a:endParaRPr lang="es-CO"/>
          </a:p>
        </c:txPr>
      </c:legendEntry>
      <c:legendEntry>
        <c:idx val="5"/>
        <c:delete val="1"/>
      </c:legendEntry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15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3.710081595872064E-3"/>
          <c:w val="1"/>
          <c:h val="0.99237060079744221"/>
        </c:manualLayout>
      </c:layout>
      <c:pie3DChart>
        <c:varyColors val="1"/>
        <c:ser>
          <c:idx val="0"/>
          <c:order val="0"/>
          <c:dPt>
            <c:idx val="0"/>
            <c:bubble3D val="0"/>
          </c:dPt>
          <c:dPt>
            <c:idx val="1"/>
            <c:bubble3D val="0"/>
            <c:explosion val="6"/>
          </c:dPt>
          <c:dLbls>
            <c:dLbl>
              <c:idx val="0"/>
              <c:delete val="1"/>
            </c:dLbl>
            <c:dLbl>
              <c:idx val="1"/>
              <c:spPr/>
              <c:txPr>
                <a:bodyPr/>
                <a:lstStyle/>
                <a:p>
                  <a:pPr>
                    <a:defRPr sz="1800"/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('Gast Personal'!$B$7;'Gast Personal'!$B$14;'Gast Personal'!$B$18;'Gast Personal'!$B$37:$B$40)</c:f>
              <c:strCache>
                <c:ptCount val="7"/>
                <c:pt idx="0">
                  <c:v>GASTOS DE PERSONAL</c:v>
                </c:pt>
                <c:pt idx="1">
                  <c:v>ADQUISICION DE BIENES</c:v>
                </c:pt>
                <c:pt idx="2">
                  <c:v>ADQUISICION DE SERVICIOS</c:v>
                </c:pt>
                <c:pt idx="3">
                  <c:v>INFRAESTRUCTURA</c:v>
                </c:pt>
                <c:pt idx="4">
                  <c:v>PROYECTOS DE INNOVACIONES PEDAGÓGICAS</c:v>
                </c:pt>
                <c:pt idx="5">
                  <c:v>REALIZACIÓN DE ACTIVIDADES CIENTÍFICAS, CULTURALES Y DEPORTIVAS</c:v>
                </c:pt>
                <c:pt idx="6">
                  <c:v>INSCRIPCIÓN EN EVENTOS CIENTÍFICOS, CULTURALES O DEPORTIVOS</c:v>
                </c:pt>
              </c:strCache>
            </c:strRef>
          </c:cat>
          <c:val>
            <c:numRef>
              <c:f>('Gast Personal'!$D$7;'Gast Personal'!$D$14;'Gast Personal'!$D$18;'Gast Personal'!$D$37:$D$40)</c:f>
              <c:numCache>
                <c:formatCode>0.0%</c:formatCode>
                <c:ptCount val="7"/>
                <c:pt idx="0">
                  <c:v>7.7132058112809931E-2</c:v>
                </c:pt>
                <c:pt idx="1">
                  <c:v>0.24113947063004057</c:v>
                </c:pt>
                <c:pt idx="2">
                  <c:v>0.39277407912699663</c:v>
                </c:pt>
                <c:pt idx="3">
                  <c:v>6.9545298298435185E-2</c:v>
                </c:pt>
                <c:pt idx="4">
                  <c:v>0.18906205457421871</c:v>
                </c:pt>
                <c:pt idx="5">
                  <c:v>1.5173519628749495E-2</c:v>
                </c:pt>
                <c:pt idx="6">
                  <c:v>1.5173519628749495E-2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3.7101820727929455E-3"/>
          <c:w val="1"/>
          <c:h val="0.99237060079744221"/>
        </c:manualLayout>
      </c:layout>
      <c:pie3DChart>
        <c:varyColors val="1"/>
        <c:ser>
          <c:idx val="0"/>
          <c:order val="0"/>
          <c:dPt>
            <c:idx val="0"/>
            <c:bubble3D val="0"/>
          </c:dPt>
          <c:dPt>
            <c:idx val="2"/>
            <c:bubble3D val="0"/>
            <c:explosion val="22"/>
          </c:dPt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layout>
                <c:manualLayout>
                  <c:x val="0"/>
                  <c:y val="2.0156029175052901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txPr>
              <a:bodyPr/>
              <a:lstStyle/>
              <a:p>
                <a:pPr>
                  <a:defRPr sz="1800" b="1"/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('Gast Personal'!$B$7;'Gast Personal'!$B$14;'Gast Personal'!$B$18;'Gast Personal'!$B$37:$B$40)</c:f>
              <c:strCache>
                <c:ptCount val="7"/>
                <c:pt idx="0">
                  <c:v>GASTOS DE PERSONAL</c:v>
                </c:pt>
                <c:pt idx="1">
                  <c:v>ADQUISICION DE BIENES</c:v>
                </c:pt>
                <c:pt idx="2">
                  <c:v>ADQUISICION DE SERVICIOS</c:v>
                </c:pt>
                <c:pt idx="3">
                  <c:v>INFRAESTRUCTURA</c:v>
                </c:pt>
                <c:pt idx="4">
                  <c:v>PROYECTOS DE INNOVACIONES PEDAGÓGICAS</c:v>
                </c:pt>
                <c:pt idx="5">
                  <c:v>REALIZACIÓN DE ACTIVIDADES CIENTÍFICAS, CULTURALES Y DEPORTIVAS</c:v>
                </c:pt>
                <c:pt idx="6">
                  <c:v>INSCRIPCIÓN EN EVENTOS CIENTÍFICOS, CULTURALES O DEPORTIVOS</c:v>
                </c:pt>
              </c:strCache>
            </c:strRef>
          </c:cat>
          <c:val>
            <c:numRef>
              <c:f>('Gast Personal'!$D$7;'Gast Personal'!$D$14;'Gast Personal'!$D$18;'Gast Personal'!$D$37:$D$40)</c:f>
              <c:numCache>
                <c:formatCode>0.0%</c:formatCode>
                <c:ptCount val="7"/>
                <c:pt idx="0">
                  <c:v>7.7132058112809931E-2</c:v>
                </c:pt>
                <c:pt idx="1">
                  <c:v>0.24113947063004057</c:v>
                </c:pt>
                <c:pt idx="2">
                  <c:v>0.39277407912699663</c:v>
                </c:pt>
                <c:pt idx="3">
                  <c:v>6.9545298298435185E-2</c:v>
                </c:pt>
                <c:pt idx="4">
                  <c:v>0.18906205457421871</c:v>
                </c:pt>
                <c:pt idx="5">
                  <c:v>1.5173519628749495E-2</c:v>
                </c:pt>
                <c:pt idx="6">
                  <c:v>1.5173519628749495E-2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31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3.710081595872064E-3"/>
          <c:w val="1"/>
          <c:h val="0.99237060079744221"/>
        </c:manualLayout>
      </c:layout>
      <c:pie3DChart>
        <c:varyColors val="1"/>
        <c:ser>
          <c:idx val="0"/>
          <c:order val="0"/>
          <c:dPt>
            <c:idx val="0"/>
            <c:bubble3D val="0"/>
          </c:dPt>
          <c:dPt>
            <c:idx val="1"/>
            <c:bubble3D val="0"/>
          </c:dPt>
          <c:dPt>
            <c:idx val="3"/>
            <c:bubble3D val="0"/>
            <c:explosion val="17"/>
          </c:dPt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layout>
                <c:manualLayout>
                  <c:x val="-3.3081200220407753E-2"/>
                  <c:y val="4.4417158636245263E-2"/>
                </c:manualLayout>
              </c:layout>
              <c:spPr/>
              <c:txPr>
                <a:bodyPr/>
                <a:lstStyle/>
                <a:p>
                  <a:pPr>
                    <a:defRPr sz="1800" b="1"/>
                  </a:pPr>
                  <a:endParaRPr lang="es-CO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('Gast Personal'!$B$7;'Gast Personal'!$B$14;'Gast Personal'!$B$18;'Gast Personal'!$B$37:$B$40)</c:f>
              <c:strCache>
                <c:ptCount val="7"/>
                <c:pt idx="0">
                  <c:v>GASTOS DE PERSONAL</c:v>
                </c:pt>
                <c:pt idx="1">
                  <c:v>ADQUISICION DE BIENES</c:v>
                </c:pt>
                <c:pt idx="2">
                  <c:v>ADQUISICION DE SERVICIOS</c:v>
                </c:pt>
                <c:pt idx="3">
                  <c:v>INFRAESTRUCTURA</c:v>
                </c:pt>
                <c:pt idx="4">
                  <c:v>PROYECTOS DE INNOVACIONES PEDAGÓGICAS</c:v>
                </c:pt>
                <c:pt idx="5">
                  <c:v>REALIZACIÓN DE ACTIVIDADES CIENTÍFICAS, CULTURALES Y DEPORTIVAS</c:v>
                </c:pt>
                <c:pt idx="6">
                  <c:v>INSCRIPCIÓN EN EVENTOS CIENTÍFICOS, CULTURALES O DEPORTIVOS</c:v>
                </c:pt>
              </c:strCache>
            </c:strRef>
          </c:cat>
          <c:val>
            <c:numRef>
              <c:f>('Gast Personal'!$D$7;'Gast Personal'!$D$14;'Gast Personal'!$D$18;'Gast Personal'!$D$37:$D$40)</c:f>
              <c:numCache>
                <c:formatCode>0.0%</c:formatCode>
                <c:ptCount val="7"/>
                <c:pt idx="0">
                  <c:v>7.7132058112809931E-2</c:v>
                </c:pt>
                <c:pt idx="1">
                  <c:v>0.24113947063004057</c:v>
                </c:pt>
                <c:pt idx="2">
                  <c:v>0.39277407912699663</c:v>
                </c:pt>
                <c:pt idx="3">
                  <c:v>6.9545298298435185E-2</c:v>
                </c:pt>
                <c:pt idx="4">
                  <c:v>0.18906205457421871</c:v>
                </c:pt>
                <c:pt idx="5">
                  <c:v>1.5173519628749495E-2</c:v>
                </c:pt>
                <c:pt idx="6">
                  <c:v>1.5173519628749495E-2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26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3.710081595872064E-3"/>
          <c:w val="1"/>
          <c:h val="0.99237060079744221"/>
        </c:manualLayout>
      </c:layout>
      <c:pie3DChart>
        <c:varyColors val="1"/>
        <c:ser>
          <c:idx val="0"/>
          <c:order val="0"/>
          <c:dPt>
            <c:idx val="0"/>
            <c:bubble3D val="0"/>
          </c:dPt>
          <c:dPt>
            <c:idx val="1"/>
            <c:bubble3D val="0"/>
          </c:dPt>
          <c:dPt>
            <c:idx val="4"/>
            <c:bubble3D val="0"/>
            <c:explosion val="8"/>
          </c:dPt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layout>
                <c:manualLayout>
                  <c:x val="-2.544707709262135E-2"/>
                  <c:y val="7.51674992305689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delete val="1"/>
            </c:dLbl>
            <c:dLbl>
              <c:idx val="6"/>
              <c:delete val="1"/>
            </c:dLbl>
            <c:txPr>
              <a:bodyPr/>
              <a:lstStyle/>
              <a:p>
                <a:pPr>
                  <a:defRPr sz="1800" b="1"/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('Gast Personal'!$B$7;'Gast Personal'!$B$14;'Gast Personal'!$B$18;'Gast Personal'!$B$37:$B$40)</c:f>
              <c:strCache>
                <c:ptCount val="7"/>
                <c:pt idx="0">
                  <c:v>GASTOS DE PERSONAL</c:v>
                </c:pt>
                <c:pt idx="1">
                  <c:v>ADQUISICION DE BIENES</c:v>
                </c:pt>
                <c:pt idx="2">
                  <c:v>ADQUISICION DE SERVICIOS</c:v>
                </c:pt>
                <c:pt idx="3">
                  <c:v>INFRAESTRUCTURA</c:v>
                </c:pt>
                <c:pt idx="4">
                  <c:v>PROYECTOS DE INNOVACIONES PEDAGÓGICAS</c:v>
                </c:pt>
                <c:pt idx="5">
                  <c:v>REALIZACIÓN DE ACTIVIDADES CIENTÍFICAS, CULTURALES Y DEPORTIVAS</c:v>
                </c:pt>
                <c:pt idx="6">
                  <c:v>INSCRIPCIÓN EN EVENTOS CIENTÍFICOS, CULTURALES O DEPORTIVOS</c:v>
                </c:pt>
              </c:strCache>
            </c:strRef>
          </c:cat>
          <c:val>
            <c:numRef>
              <c:f>('Gast Personal'!$D$7;'Gast Personal'!$D$14;'Gast Personal'!$D$18;'Gast Personal'!$D$37:$D$40)</c:f>
              <c:numCache>
                <c:formatCode>0.0%</c:formatCode>
                <c:ptCount val="7"/>
                <c:pt idx="0">
                  <c:v>7.7132058112809931E-2</c:v>
                </c:pt>
                <c:pt idx="1">
                  <c:v>0.24113947063004057</c:v>
                </c:pt>
                <c:pt idx="2">
                  <c:v>0.39277407912699663</c:v>
                </c:pt>
                <c:pt idx="3">
                  <c:v>6.9545298298435185E-2</c:v>
                </c:pt>
                <c:pt idx="4">
                  <c:v>0.18906205457421871</c:v>
                </c:pt>
                <c:pt idx="5">
                  <c:v>1.5173519628749495E-2</c:v>
                </c:pt>
                <c:pt idx="6">
                  <c:v>1.5173519628749495E-2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21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3.710081595872064E-3"/>
          <c:w val="1"/>
          <c:h val="0.99237060079744221"/>
        </c:manualLayout>
      </c:layout>
      <c:pie3DChart>
        <c:varyColors val="1"/>
        <c:ser>
          <c:idx val="0"/>
          <c:order val="0"/>
          <c:dPt>
            <c:idx val="0"/>
            <c:bubble3D val="0"/>
          </c:dPt>
          <c:dPt>
            <c:idx val="1"/>
            <c:bubble3D val="0"/>
          </c:dPt>
          <c:dPt>
            <c:idx val="6"/>
            <c:bubble3D val="0"/>
            <c:explosion val="7"/>
          </c:dPt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layout>
                <c:manualLayout>
                  <c:x val="-9.1609477533436859E-2"/>
                  <c:y val="5.125056765720607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/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('Gast Personal'!$B$7;'Gast Personal'!$B$14;'Gast Personal'!$B$18;'Gast Personal'!$B$37:$B$40)</c:f>
              <c:strCache>
                <c:ptCount val="7"/>
                <c:pt idx="0">
                  <c:v>GASTOS DE PERSONAL</c:v>
                </c:pt>
                <c:pt idx="1">
                  <c:v>ADQUISICION DE BIENES</c:v>
                </c:pt>
                <c:pt idx="2">
                  <c:v>ADQUISICION DE SERVICIOS</c:v>
                </c:pt>
                <c:pt idx="3">
                  <c:v>INFRAESTRUCTURA</c:v>
                </c:pt>
                <c:pt idx="4">
                  <c:v>PROYECTOS DE INNOVACIONES PEDAGÓGICAS</c:v>
                </c:pt>
                <c:pt idx="5">
                  <c:v>REALIZACIÓN DE ACTIVIDADES CIENTÍFICAS, CULTURALES Y DEPORTIVAS</c:v>
                </c:pt>
                <c:pt idx="6">
                  <c:v>INSCRIPCIÓN EN EVENTOS CIENTÍFICOS, CULTURALES O DEPORTIVOS</c:v>
                </c:pt>
              </c:strCache>
            </c:strRef>
          </c:cat>
          <c:val>
            <c:numRef>
              <c:f>('Gast Personal'!$D$7;'Gast Personal'!$D$14;'Gast Personal'!$D$18;'Gast Personal'!$D$37:$D$40)</c:f>
              <c:numCache>
                <c:formatCode>0.0%</c:formatCode>
                <c:ptCount val="7"/>
                <c:pt idx="0">
                  <c:v>7.7132058112809931E-2</c:v>
                </c:pt>
                <c:pt idx="1">
                  <c:v>0.24113947063004057</c:v>
                </c:pt>
                <c:pt idx="2">
                  <c:v>0.39277407912699663</c:v>
                </c:pt>
                <c:pt idx="3">
                  <c:v>6.9545298298435185E-2</c:v>
                </c:pt>
                <c:pt idx="4">
                  <c:v>0.18906205457421871</c:v>
                </c:pt>
                <c:pt idx="5">
                  <c:v>1.5173519628749495E-2</c:v>
                </c:pt>
                <c:pt idx="6">
                  <c:v>1.5173519628749495E-2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2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3.710081595872064E-3"/>
          <c:w val="1"/>
          <c:h val="0.99237060079744221"/>
        </c:manualLayout>
      </c:layout>
      <c:pie3DChart>
        <c:varyColors val="1"/>
        <c:ser>
          <c:idx val="0"/>
          <c:order val="0"/>
          <c:dPt>
            <c:idx val="0"/>
            <c:bubble3D val="0"/>
          </c:dPt>
          <c:dPt>
            <c:idx val="1"/>
            <c:bubble3D val="0"/>
          </c:dPt>
          <c:dPt>
            <c:idx val="5"/>
            <c:bubble3D val="0"/>
            <c:explosion val="12"/>
          </c:dPt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layout>
                <c:manualLayout>
                  <c:x val="-8.1430646696388317E-2"/>
                  <c:y val="7.516749923056891E-2"/>
                </c:manualLayout>
              </c:layout>
              <c:spPr/>
              <c:txPr>
                <a:bodyPr/>
                <a:lstStyle/>
                <a:p>
                  <a:pPr>
                    <a:defRPr sz="1800" b="1"/>
                  </a:pPr>
                  <a:endParaRPr lang="es-CO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delete val="1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('Gast Personal'!$B$7;'Gast Personal'!$B$14;'Gast Personal'!$B$18;'Gast Personal'!$B$37:$B$40)</c:f>
              <c:strCache>
                <c:ptCount val="7"/>
                <c:pt idx="0">
                  <c:v>GASTOS DE PERSONAL</c:v>
                </c:pt>
                <c:pt idx="1">
                  <c:v>ADQUISICION DE BIENES</c:v>
                </c:pt>
                <c:pt idx="2">
                  <c:v>ADQUISICION DE SERVICIOS</c:v>
                </c:pt>
                <c:pt idx="3">
                  <c:v>INFRAESTRUCTURA</c:v>
                </c:pt>
                <c:pt idx="4">
                  <c:v>PROYECTOS DE INNOVACIONES PEDAGÓGICAS</c:v>
                </c:pt>
                <c:pt idx="5">
                  <c:v>REALIZACIÓN DE ACTIVIDADES CIENTÍFICAS, CULTURALES Y DEPORTIVAS</c:v>
                </c:pt>
                <c:pt idx="6">
                  <c:v>INSCRIPCIÓN EN EVENTOS CIENTÍFICOS, CULTURALES O DEPORTIVOS</c:v>
                </c:pt>
              </c:strCache>
            </c:strRef>
          </c:cat>
          <c:val>
            <c:numRef>
              <c:f>('Gast Personal'!$D$7;'Gast Personal'!$D$14;'Gast Personal'!$D$18;'Gast Personal'!$D$37:$D$40)</c:f>
              <c:numCache>
                <c:formatCode>0.0%</c:formatCode>
                <c:ptCount val="7"/>
                <c:pt idx="0">
                  <c:v>7.7132058112809931E-2</c:v>
                </c:pt>
                <c:pt idx="1">
                  <c:v>0.24113947063004057</c:v>
                </c:pt>
                <c:pt idx="2">
                  <c:v>0.39277407912699663</c:v>
                </c:pt>
                <c:pt idx="3">
                  <c:v>6.9545298298435185E-2</c:v>
                </c:pt>
                <c:pt idx="4">
                  <c:v>0.18906205457421871</c:v>
                </c:pt>
                <c:pt idx="5">
                  <c:v>1.5173519628749495E-2</c:v>
                </c:pt>
                <c:pt idx="6">
                  <c:v>1.5173519628749495E-2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4391222854929402E-2"/>
          <c:y val="0.16285201048124356"/>
          <c:w val="0.65683617672790906"/>
          <c:h val="0.81903543307086613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SERVICIO DE ALMUERZO AÑO ESCOLAR 2013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9933FF"/>
              </a:solidFill>
            </c:spPr>
          </c:dPt>
          <c:dPt>
            <c:idx val="1"/>
            <c:bubble3D val="0"/>
            <c:spPr>
              <a:solidFill>
                <a:srgbClr val="0099FF"/>
              </a:solidFill>
            </c:spPr>
          </c:dPt>
          <c:dPt>
            <c:idx val="2"/>
            <c:bubble3D val="0"/>
            <c:spPr>
              <a:solidFill>
                <a:srgbClr val="66FF33"/>
              </a:solidFill>
            </c:spPr>
          </c:dPt>
          <c:dLbls>
            <c:dLbl>
              <c:idx val="0"/>
              <c:layout>
                <c:manualLayout>
                  <c:x val="-4.223598352289297E-2"/>
                  <c:y val="-0.2846853518310211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/>
                      <a:t>476;</a:t>
                    </a:r>
                  </a:p>
                  <a:p>
                    <a:r>
                      <a:rPr lang="en-US" sz="1400" b="1"/>
                      <a:t> 44.6</a:t>
                    </a:r>
                    <a:r>
                      <a:rPr lang="en-US" sz="1400" b="1" baseline="0"/>
                      <a:t> </a:t>
                    </a:r>
                    <a:r>
                      <a:rPr lang="en-US" sz="1400" b="1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6.2948381452318245E-3"/>
                  <c:y val="4.0044994375703037E-3"/>
                </c:manualLayout>
              </c:layout>
              <c:tx>
                <c:rich>
                  <a:bodyPr/>
                  <a:lstStyle/>
                  <a:p>
                    <a:r>
                      <a:rPr lang="en-US" sz="1400" b="1"/>
                      <a:t>13</a:t>
                    </a:r>
                  </a:p>
                  <a:p>
                    <a:r>
                      <a:rPr lang="en-US" sz="1400" b="1"/>
                      <a:t>2.3%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5.8791283902012249E-2"/>
                  <c:y val="1.9129171353580804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/>
                      <a:t>25</a:t>
                    </a:r>
                  </a:p>
                  <a:p>
                    <a:r>
                      <a:rPr lang="en-US" sz="1400" b="1"/>
                      <a:t>3.4%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3"/>
              <c:delete val="1"/>
            </c:dLbl>
            <c:txPr>
              <a:bodyPr/>
              <a:lstStyle/>
              <a:p>
                <a:pPr>
                  <a:defRPr sz="1400" b="1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0"/>
          </c:dLbls>
          <c:cat>
            <c:strRef>
              <c:f>Hoja1!$A$2:$A$5</c:f>
              <c:strCache>
                <c:ptCount val="3"/>
                <c:pt idx="0">
                  <c:v>B. PRIMARIA. J. MATINAL</c:v>
                </c:pt>
                <c:pt idx="1">
                  <c:v>B. PRIMARIA. J. VESPERTINA</c:v>
                </c:pt>
                <c:pt idx="2">
                  <c:v>MEDIA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476</c:v>
                </c:pt>
                <c:pt idx="1">
                  <c:v>13</c:v>
                </c:pt>
                <c:pt idx="2">
                  <c:v>25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200" b="1"/>
            </a:pPr>
            <a:endParaRPr lang="es-CO"/>
          </a:p>
        </c:txPr>
      </c:legendEntry>
      <c:legendEntry>
        <c:idx val="1"/>
        <c:txPr>
          <a:bodyPr/>
          <a:lstStyle/>
          <a:p>
            <a:pPr>
              <a:defRPr sz="1200" b="1"/>
            </a:pPr>
            <a:endParaRPr lang="es-CO"/>
          </a:p>
        </c:txPr>
      </c:legendEntry>
      <c:legendEntry>
        <c:idx val="2"/>
        <c:txPr>
          <a:bodyPr/>
          <a:lstStyle/>
          <a:p>
            <a:pPr>
              <a:defRPr sz="1200" b="1"/>
            </a:pPr>
            <a:endParaRPr lang="es-CO"/>
          </a:p>
        </c:txPr>
      </c:legendEntry>
      <c:legendEntry>
        <c:idx val="3"/>
        <c:delete val="1"/>
      </c:legendEntry>
      <c:layout>
        <c:manualLayout>
          <c:xMode val="edge"/>
          <c:yMode val="edge"/>
          <c:x val="0.66239658338122176"/>
          <c:y val="0.4394135108111486"/>
          <c:w val="0.32546673657734154"/>
          <c:h val="0.28774059492563425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8676509186351704"/>
          <c:y val="1.984126984126984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606681977252843E-2"/>
          <c:y val="0.15392482189726284"/>
          <c:w val="0.67289042944266375"/>
          <c:h val="0.81109892513435822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BENEFICIO DE ALMUERZOS 2013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FFFF00"/>
              </a:solidFill>
            </c:spPr>
          </c:dPt>
          <c:dPt>
            <c:idx val="1"/>
            <c:bubble3D val="0"/>
            <c:spPr>
              <a:solidFill>
                <a:srgbClr val="66FF33"/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pPr>
                      <a:defRPr sz="2400" b="1"/>
                    </a:pPr>
                    <a:r>
                      <a:rPr lang="en-US" sz="2400" b="1" smtClean="0"/>
                      <a:t>4793</a:t>
                    </a:r>
                  </a:p>
                  <a:p>
                    <a:pPr>
                      <a:defRPr sz="2400" b="1"/>
                    </a:pPr>
                    <a:r>
                      <a:rPr lang="en-US" sz="2400" b="1" smtClean="0"/>
                      <a:t> 89.3%</a:t>
                    </a:r>
                    <a:endParaRPr lang="en-US" sz="1600" b="1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6.6468722659667537E-2"/>
                  <c:y val="1.0222784651918511E-2"/>
                </c:manualLayout>
              </c:layout>
              <c:tx>
                <c:rich>
                  <a:bodyPr/>
                  <a:lstStyle/>
                  <a:p>
                    <a:pPr>
                      <a:defRPr sz="2400" b="1"/>
                    </a:pPr>
                    <a:r>
                      <a:rPr lang="en-US" sz="2400" b="1" dirty="0" smtClean="0"/>
                      <a:t>514</a:t>
                    </a:r>
                  </a:p>
                  <a:p>
                    <a:pPr>
                      <a:defRPr sz="2400" b="1"/>
                    </a:pPr>
                    <a:r>
                      <a:rPr lang="en-US" sz="2400" b="1" dirty="0" smtClean="0"/>
                      <a:t>10.7%</a:t>
                    </a:r>
                    <a:endParaRPr lang="en-US" sz="1600" b="1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3"/>
              <c:delete val="1"/>
            </c:dLbl>
            <c:txPr>
              <a:bodyPr/>
              <a:lstStyle/>
              <a:p>
                <a:pPr>
                  <a:defRPr sz="2400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0"/>
          </c:dLbls>
          <c:cat>
            <c:strRef>
              <c:f>Hoja1!$A$2:$A$5</c:f>
              <c:strCache>
                <c:ptCount val="2"/>
                <c:pt idx="0">
                  <c:v>TOTAL ESTUDIANTES</c:v>
                </c:pt>
                <c:pt idx="1">
                  <c:v>TOTAL ESTUDIANTES BENEFICIADOS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4793</c:v>
                </c:pt>
                <c:pt idx="1">
                  <c:v>514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800" b="1"/>
            </a:pPr>
            <a:endParaRPr lang="es-CO"/>
          </a:p>
        </c:txPr>
      </c:legendEntry>
      <c:legendEntry>
        <c:idx val="1"/>
        <c:txPr>
          <a:bodyPr/>
          <a:lstStyle/>
          <a:p>
            <a:pPr>
              <a:defRPr sz="1800" b="1"/>
            </a:pPr>
            <a:endParaRPr lang="es-CO"/>
          </a:p>
        </c:txPr>
      </c:legendEntry>
      <c:legendEntry>
        <c:idx val="2"/>
        <c:delete val="1"/>
      </c:legendEntry>
      <c:legendEntry>
        <c:idx val="3"/>
        <c:delete val="1"/>
      </c:legendEntry>
      <c:overlay val="0"/>
      <c:txPr>
        <a:bodyPr/>
        <a:lstStyle/>
        <a:p>
          <a:pPr>
            <a:defRPr sz="1800"/>
          </a:pPr>
          <a:endParaRPr lang="es-CO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9312598225665308E-2"/>
          <c:y val="0.19061753820439351"/>
          <c:w val="0.74650272940959117"/>
          <c:h val="0.7939615419054441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KITS ESCOLARES 2012</c:v>
                </c:pt>
              </c:strCache>
            </c:strRef>
          </c:tx>
          <c:spPr>
            <a:solidFill>
              <a:srgbClr val="7030A0"/>
            </a:solidFill>
          </c:spPr>
          <c:explosion val="25"/>
          <c:dPt>
            <c:idx val="1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2000" smtClean="0"/>
                      <a:t>210</a:t>
                    </a:r>
                  </a:p>
                  <a:p>
                    <a:r>
                      <a:rPr lang="en-US" sz="2000" smtClean="0"/>
                      <a:t>20.7%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4479297868276808"/>
                  <c:y val="4.5045367717287489E-2"/>
                </c:manualLayout>
              </c:layout>
              <c:tx>
                <c:rich>
                  <a:bodyPr/>
                  <a:lstStyle/>
                  <a:p>
                    <a:r>
                      <a:rPr lang="en-US" sz="2000" smtClean="0"/>
                      <a:t>90</a:t>
                    </a:r>
                  </a:p>
                  <a:p>
                    <a:r>
                      <a:rPr lang="en-US" sz="2000" smtClean="0"/>
                      <a:t>16.4%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000" b="1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0"/>
          </c:dLbls>
          <c:cat>
            <c:strRef>
              <c:f>Hoja1!$A$2:$A$6</c:f>
              <c:strCache>
                <c:ptCount val="2"/>
                <c:pt idx="0">
                  <c:v>J. MATINAL</c:v>
                </c:pt>
                <c:pt idx="1">
                  <c:v>J. VESPERTINA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210</c:v>
                </c:pt>
                <c:pt idx="1">
                  <c:v>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2000" b="1"/>
            </a:pPr>
            <a:endParaRPr lang="es-CO"/>
          </a:p>
        </c:txPr>
      </c:legendEntry>
      <c:legendEntry>
        <c:idx val="1"/>
        <c:txPr>
          <a:bodyPr/>
          <a:lstStyle/>
          <a:p>
            <a:pPr>
              <a:defRPr sz="2000" b="1"/>
            </a:pPr>
            <a:endParaRPr lang="es-CO"/>
          </a:p>
        </c:txPr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overlay val="0"/>
      <c:txPr>
        <a:bodyPr/>
        <a:lstStyle/>
        <a:p>
          <a:pPr>
            <a:defRPr sz="2000"/>
          </a:pPr>
          <a:endParaRPr lang="es-CO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KITS ESCOLAR 2013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2000" smtClean="0"/>
                      <a:t>126</a:t>
                    </a:r>
                  </a:p>
                  <a:p>
                    <a:r>
                      <a:rPr lang="en-US" sz="2000" smtClean="0"/>
                      <a:t>11.8%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2000" smtClean="0"/>
                      <a:t>68</a:t>
                    </a:r>
                  </a:p>
                  <a:p>
                    <a:r>
                      <a:rPr lang="en-US" sz="2000" smtClean="0"/>
                      <a:t>12.2%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000" b="1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0"/>
          </c:dLbls>
          <c:cat>
            <c:strRef>
              <c:f>Hoja1!$A$2:$A$6</c:f>
              <c:strCache>
                <c:ptCount val="2"/>
                <c:pt idx="0">
                  <c:v>J. MATINAL</c:v>
                </c:pt>
                <c:pt idx="1">
                  <c:v>J. VESPERTINA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126</c:v>
                </c:pt>
                <c:pt idx="1">
                  <c:v>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800" b="1"/>
            </a:pPr>
            <a:endParaRPr lang="es-CO"/>
          </a:p>
        </c:txPr>
      </c:legendEntry>
      <c:legendEntry>
        <c:idx val="1"/>
        <c:txPr>
          <a:bodyPr/>
          <a:lstStyle/>
          <a:p>
            <a:pPr>
              <a:defRPr sz="1800" b="1"/>
            </a:pPr>
            <a:endParaRPr lang="es-CO"/>
          </a:p>
        </c:txPr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overlay val="0"/>
      <c:txPr>
        <a:bodyPr/>
        <a:lstStyle/>
        <a:p>
          <a:pPr>
            <a:defRPr sz="1800"/>
          </a:pPr>
          <a:endParaRPr lang="es-CO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21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0.69768110236220482"/>
          <c:h val="0.96296296296296291"/>
        </c:manualLayout>
      </c:layout>
      <c:pie3DChart>
        <c:varyColors val="1"/>
        <c:ser>
          <c:idx val="0"/>
          <c:order val="0"/>
          <c:dLbls>
            <c:txPr>
              <a:bodyPr/>
              <a:lstStyle/>
              <a:p>
                <a:pPr>
                  <a:defRPr sz="2400" b="1"/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('ppto inicial'!$B$8;'ppto inicial'!$B$14;'ppto inicial'!$B$20)</c:f>
              <c:strCache>
                <c:ptCount val="3"/>
                <c:pt idx="0">
                  <c:v>TRANSFERENCIAS DE RECURSOS PUBLICOS</c:v>
                </c:pt>
                <c:pt idx="1">
                  <c:v>VENTA DE SERVICIOS EDUCATIVOS</c:v>
                </c:pt>
                <c:pt idx="2">
                  <c:v>VENTA DE OTROS SERVICIOS</c:v>
                </c:pt>
              </c:strCache>
            </c:strRef>
          </c:cat>
          <c:val>
            <c:numRef>
              <c:f>('ppto inicial'!$D$8;'ppto inicial'!$D$14;'ppto inicial'!$D$20)</c:f>
              <c:numCache>
                <c:formatCode>0.0%</c:formatCode>
                <c:ptCount val="3"/>
                <c:pt idx="0">
                  <c:v>0.71161908406665308</c:v>
                </c:pt>
                <c:pt idx="1">
                  <c:v>0.25824706891836818</c:v>
                </c:pt>
                <c:pt idx="2">
                  <c:v>3.013384701497878E-2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1206952548197666"/>
          <c:y val="2.8477179652154324E-3"/>
          <c:w val="0.28565223097112863"/>
          <c:h val="0.99633730338332571"/>
        </c:manualLayout>
      </c:layout>
      <c:overlay val="0"/>
      <c:txPr>
        <a:bodyPr/>
        <a:lstStyle/>
        <a:p>
          <a:pPr rtl="0">
            <a:defRPr sz="2000" b="1"/>
          </a:pPr>
          <a:endParaRPr lang="es-CO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567613304392316"/>
          <c:y val="2.8252405949256341E-2"/>
          <c:w val="0.89354451800791335"/>
          <c:h val="0.822411052785068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'EJECUCION_PRESUPUESTAL (2)'!$C$4</c:f>
              <c:strCache>
                <c:ptCount val="1"/>
                <c:pt idx="0">
                  <c:v>APROPIACION INICIAL</c:v>
                </c:pt>
              </c:strCache>
            </c:strRef>
          </c:tx>
          <c:invertIfNegative val="0"/>
          <c:cat>
            <c:strRef>
              <c:f>('EJECUCION_PRESUPUESTAL (2)'!$B$8;'EJECUCION_PRESUPUESTAL (2)'!$B$16;'EJECUCION_PRESUPUESTAL (2)'!$B$19;'EJECUCION_PRESUPUESTAL (2)'!$B$20;'EJECUCION_PRESUPUESTAL (2)'!$B$23)</c:f>
              <c:strCache>
                <c:ptCount val="5"/>
                <c:pt idx="0">
                  <c:v>TRANSFERENCIAS DE RECURSOS PUBLICOS</c:v>
                </c:pt>
                <c:pt idx="1">
                  <c:v>Programas Especiales (Ciclo Complementario)</c:v>
                </c:pt>
                <c:pt idx="2">
                  <c:v>Otros Servicios Educativos</c:v>
                </c:pt>
                <c:pt idx="3">
                  <c:v>VENTA DE OTROS SERVICIOS</c:v>
                </c:pt>
                <c:pt idx="4">
                  <c:v>RECURSOS DE CAPITAL</c:v>
                </c:pt>
              </c:strCache>
            </c:strRef>
          </c:cat>
          <c:val>
            <c:numRef>
              <c:f>('EJECUCION_PRESUPUESTAL (2)'!$C$9;'EJECUCION_PRESUPUESTAL (2)'!$C$16;'EJECUCION_PRESUPUESTAL (2)'!$C$19:$C$20;'EJECUCION_PRESUPUESTAL (2)'!$C$23)</c:f>
              <c:numCache>
                <c:formatCode>#,##0_ ;[Red]\-#,##0\ </c:formatCode>
                <c:ptCount val="5"/>
                <c:pt idx="0">
                  <c:v>472305500</c:v>
                </c:pt>
                <c:pt idx="1">
                  <c:v>171400000</c:v>
                </c:pt>
                <c:pt idx="2">
                  <c:v>0</c:v>
                </c:pt>
                <c:pt idx="3">
                  <c:v>20000000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'EJECUCION_PRESUPUESTAL (2)'!$F$4</c:f>
              <c:strCache>
                <c:ptCount val="1"/>
                <c:pt idx="0">
                  <c:v>PRESUPUESTO DEFINITIVO</c:v>
                </c:pt>
              </c:strCache>
            </c:strRef>
          </c:tx>
          <c:invertIfNegative val="0"/>
          <c:cat>
            <c:strRef>
              <c:f>('EJECUCION_PRESUPUESTAL (2)'!$B$8;'EJECUCION_PRESUPUESTAL (2)'!$B$16;'EJECUCION_PRESUPUESTAL (2)'!$B$19;'EJECUCION_PRESUPUESTAL (2)'!$B$20;'EJECUCION_PRESUPUESTAL (2)'!$B$23)</c:f>
              <c:strCache>
                <c:ptCount val="5"/>
                <c:pt idx="0">
                  <c:v>TRANSFERENCIAS DE RECURSOS PUBLICOS</c:v>
                </c:pt>
                <c:pt idx="1">
                  <c:v>Programas Especiales (Ciclo Complementario)</c:v>
                </c:pt>
                <c:pt idx="2">
                  <c:v>Otros Servicios Educativos</c:v>
                </c:pt>
                <c:pt idx="3">
                  <c:v>VENTA DE OTROS SERVICIOS</c:v>
                </c:pt>
                <c:pt idx="4">
                  <c:v>RECURSOS DE CAPITAL</c:v>
                </c:pt>
              </c:strCache>
            </c:strRef>
          </c:cat>
          <c:val>
            <c:numRef>
              <c:f>('EJECUCION_PRESUPUESTAL (2)'!$F$8;'EJECUCION_PRESUPUESTAL (2)'!$F$16;'EJECUCION_PRESUPUESTAL (2)'!$F$19;'EJECUCION_PRESUPUESTAL (2)'!$F$20;'EJECUCION_PRESUPUESTAL (2)'!$F$23)</c:f>
              <c:numCache>
                <c:formatCode>#,##0_ ;[Red]\-#,##0\ </c:formatCode>
                <c:ptCount val="5"/>
                <c:pt idx="0">
                  <c:v>509921400</c:v>
                </c:pt>
                <c:pt idx="1">
                  <c:v>171400000</c:v>
                </c:pt>
                <c:pt idx="2">
                  <c:v>69520000</c:v>
                </c:pt>
                <c:pt idx="3">
                  <c:v>20000000</c:v>
                </c:pt>
                <c:pt idx="4">
                  <c:v>20010050</c:v>
                </c:pt>
              </c:numCache>
            </c:numRef>
          </c:val>
        </c:ser>
        <c:ser>
          <c:idx val="2"/>
          <c:order val="2"/>
          <c:tx>
            <c:strRef>
              <c:f>'EJECUCION_PRESUPUESTAL (2)'!$G$4</c:f>
              <c:strCache>
                <c:ptCount val="1"/>
                <c:pt idx="0">
                  <c:v>RECAUDOS</c:v>
                </c:pt>
              </c:strCache>
            </c:strRef>
          </c:tx>
          <c:invertIfNegative val="0"/>
          <c:cat>
            <c:strRef>
              <c:f>('EJECUCION_PRESUPUESTAL (2)'!$B$8;'EJECUCION_PRESUPUESTAL (2)'!$B$16;'EJECUCION_PRESUPUESTAL (2)'!$B$19;'EJECUCION_PRESUPUESTAL (2)'!$B$20;'EJECUCION_PRESUPUESTAL (2)'!$B$23)</c:f>
              <c:strCache>
                <c:ptCount val="5"/>
                <c:pt idx="0">
                  <c:v>TRANSFERENCIAS DE RECURSOS PUBLICOS</c:v>
                </c:pt>
                <c:pt idx="1">
                  <c:v>Programas Especiales (Ciclo Complementario)</c:v>
                </c:pt>
                <c:pt idx="2">
                  <c:v>Otros Servicios Educativos</c:v>
                </c:pt>
                <c:pt idx="3">
                  <c:v>VENTA DE OTROS SERVICIOS</c:v>
                </c:pt>
                <c:pt idx="4">
                  <c:v>RECURSOS DE CAPITAL</c:v>
                </c:pt>
              </c:strCache>
            </c:strRef>
          </c:cat>
          <c:val>
            <c:numRef>
              <c:f>('EJECUCION_PRESUPUESTAL (2)'!$G$8;'EJECUCION_PRESUPUESTAL (2)'!$G$16;'EJECUCION_PRESUPUESTAL (2)'!$G$19;'EJECUCION_PRESUPUESTAL (2)'!$G$20;'EJECUCION_PRESUPUESTAL (2)'!$G$23)</c:f>
              <c:numCache>
                <c:formatCode>#,##0_ ;[Red]\-#,##0\ </c:formatCode>
                <c:ptCount val="5"/>
                <c:pt idx="0">
                  <c:v>402817200</c:v>
                </c:pt>
                <c:pt idx="1">
                  <c:v>95087500</c:v>
                </c:pt>
                <c:pt idx="2">
                  <c:v>15030000</c:v>
                </c:pt>
                <c:pt idx="3">
                  <c:v>12827600</c:v>
                </c:pt>
                <c:pt idx="4">
                  <c:v>20010050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6726272"/>
        <c:axId val="226727808"/>
      </c:barChart>
      <c:catAx>
        <c:axId val="226726272"/>
        <c:scaling>
          <c:orientation val="minMax"/>
        </c:scaling>
        <c:delete val="0"/>
        <c:axPos val="b"/>
        <c:numFmt formatCode="#,##0_ ;[Red]\-#,##0\ " sourceLinked="1"/>
        <c:majorTickMark val="out"/>
        <c:minorTickMark val="none"/>
        <c:tickLblPos val="nextTo"/>
        <c:crossAx val="226727808"/>
        <c:crosses val="autoZero"/>
        <c:auto val="1"/>
        <c:lblAlgn val="ctr"/>
        <c:lblOffset val="100"/>
        <c:noMultiLvlLbl val="0"/>
      </c:catAx>
      <c:valAx>
        <c:axId val="226727808"/>
        <c:scaling>
          <c:orientation val="minMax"/>
        </c:scaling>
        <c:delete val="0"/>
        <c:axPos val="l"/>
        <c:majorGridlines/>
        <c:numFmt formatCode="#,##0_ ;[Red]\-#,##0\ " sourceLinked="1"/>
        <c:majorTickMark val="out"/>
        <c:minorTickMark val="none"/>
        <c:tickLblPos val="nextTo"/>
        <c:crossAx val="2267262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7368130175584831"/>
          <c:y val="8.0552174854213232E-2"/>
          <c:w val="0.39527007695366861"/>
          <c:h val="0.18700477499110776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  <c:txPr>
        <a:bodyPr/>
        <a:lstStyle/>
        <a:p>
          <a:pPr rtl="0">
            <a:defRPr/>
          </a:pPr>
          <a:endParaRPr lang="es-CO"/>
        </a:p>
      </c:txPr>
    </c:legend>
    <c:plotVisOnly val="1"/>
    <c:dispBlanksAs val="gap"/>
    <c:showDLblsOverMax val="0"/>
  </c:chart>
  <c:txPr>
    <a:bodyPr/>
    <a:lstStyle/>
    <a:p>
      <a:pPr>
        <a:defRPr sz="1500" b="1"/>
      </a:pPr>
      <a:endParaRPr lang="es-CO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18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0.68424094656159407"/>
          <c:h val="0.99997244705899191"/>
        </c:manualLayout>
      </c:layout>
      <c:pie3DChart>
        <c:varyColors val="1"/>
        <c:ser>
          <c:idx val="0"/>
          <c:order val="0"/>
          <c:dLbls>
            <c:dLbl>
              <c:idx val="1"/>
              <c:layout>
                <c:manualLayout>
                  <c:x val="1.6512159189979898E-2"/>
                  <c:y val="-9.770559145787262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2516580713608951E-2"/>
                  <c:y val="9.0888922286393135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('Ppto Inicial'!$B$7,'Ppto Inicial'!$B$14,'Ppto Inicial'!$B$18,'Ppto Inicial'!$B$37:$B$40)</c:f>
              <c:strCache>
                <c:ptCount val="7"/>
                <c:pt idx="0">
                  <c:v>GASTOS DE PERSONAL</c:v>
                </c:pt>
                <c:pt idx="1">
                  <c:v>ADQUISICION DE BIENES</c:v>
                </c:pt>
                <c:pt idx="2">
                  <c:v>ADQUISICION DE SERVICIOS</c:v>
                </c:pt>
                <c:pt idx="3">
                  <c:v>INFRAESTRUCTURA</c:v>
                </c:pt>
                <c:pt idx="4">
                  <c:v>PROYECTOS DE INNOVACIONES PEDAGÓGICAS</c:v>
                </c:pt>
                <c:pt idx="5">
                  <c:v>REALIZACIÓN DE ACTIVIDADES CIENTÍFICAS, CULTURALES Y DEPORTIVAS</c:v>
                </c:pt>
                <c:pt idx="6">
                  <c:v>INSCRIPCIÓN EN EVENTOS CIENTÍFICOS, CULTURALES O DEPORTIVOS</c:v>
                </c:pt>
              </c:strCache>
            </c:strRef>
          </c:cat>
          <c:val>
            <c:numRef>
              <c:f>('Ppto Inicial'!$D$7,'Ppto Inicial'!$D$14,'Ppto Inicial'!$D$18,'Ppto Inicial'!$D$37:$D$40)</c:f>
              <c:numCache>
                <c:formatCode>0.0%</c:formatCode>
                <c:ptCount val="7"/>
                <c:pt idx="0">
                  <c:v>0.13258892686590665</c:v>
                </c:pt>
                <c:pt idx="1">
                  <c:v>0.2993880569017433</c:v>
                </c:pt>
                <c:pt idx="2">
                  <c:v>0.32845893246326874</c:v>
                </c:pt>
                <c:pt idx="3">
                  <c:v>0.13560231156740452</c:v>
                </c:pt>
                <c:pt idx="4">
                  <c:v>6.7801155783702258E-2</c:v>
                </c:pt>
                <c:pt idx="5">
                  <c:v>1.8080308208987268E-2</c:v>
                </c:pt>
                <c:pt idx="6">
                  <c:v>1.8080308208987268E-2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2272633359620408"/>
          <c:y val="2.6846225962742699E-2"/>
          <c:w val="0.27561807718565673"/>
          <c:h val="0.97289828312972781"/>
        </c:manualLayout>
      </c:layout>
      <c:overlay val="0"/>
      <c:txPr>
        <a:bodyPr/>
        <a:lstStyle/>
        <a:p>
          <a:pPr rtl="0">
            <a:defRPr sz="1400" b="1"/>
          </a:pPr>
          <a:endParaRPr lang="es-CO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2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3.710081595872064E-3"/>
          <c:w val="1"/>
          <c:h val="0.99237060079744221"/>
        </c:manualLayout>
      </c:layout>
      <c:pie3DChart>
        <c:varyColors val="1"/>
        <c:ser>
          <c:idx val="0"/>
          <c:order val="0"/>
          <c:dPt>
            <c:idx val="0"/>
            <c:bubble3D val="0"/>
            <c:explosion val="7"/>
          </c:dPt>
          <c:dLbls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('Gast Personal'!$B$7;'Gast Personal'!$B$14;'Gast Personal'!$B$18;'Gast Personal'!$B$37:$B$40)</c:f>
              <c:strCache>
                <c:ptCount val="7"/>
                <c:pt idx="0">
                  <c:v>GASTOS DE PERSONAL</c:v>
                </c:pt>
                <c:pt idx="1">
                  <c:v>ADQUISICION DE BIENES</c:v>
                </c:pt>
                <c:pt idx="2">
                  <c:v>ADQUISICION DE SERVICIOS</c:v>
                </c:pt>
                <c:pt idx="3">
                  <c:v>INFRAESTRUCTURA</c:v>
                </c:pt>
                <c:pt idx="4">
                  <c:v>PROYECTOS DE INNOVACIONES PEDAGÓGICAS</c:v>
                </c:pt>
                <c:pt idx="5">
                  <c:v>REALIZACIÓN DE ACTIVIDADES CIENTÍFICAS, CULTURALES Y DEPORTIVAS</c:v>
                </c:pt>
                <c:pt idx="6">
                  <c:v>INSCRIPCIÓN EN EVENTOS CIENTÍFICOS, CULTURALES O DEPORTIVOS</c:v>
                </c:pt>
              </c:strCache>
            </c:strRef>
          </c:cat>
          <c:val>
            <c:numRef>
              <c:f>('Gast Personal'!$D$7;'Gast Personal'!$D$14;'Gast Personal'!$D$18;'Gast Personal'!$D$37:$D$40)</c:f>
              <c:numCache>
                <c:formatCode>0.0%</c:formatCode>
                <c:ptCount val="7"/>
                <c:pt idx="0">
                  <c:v>7.7132058112809931E-2</c:v>
                </c:pt>
                <c:pt idx="1">
                  <c:v>0.24113947063004057</c:v>
                </c:pt>
                <c:pt idx="2">
                  <c:v>0.39277407912699663</c:v>
                </c:pt>
                <c:pt idx="3">
                  <c:v>6.9545298298435185E-2</c:v>
                </c:pt>
                <c:pt idx="4">
                  <c:v>0.18906205457421871</c:v>
                </c:pt>
                <c:pt idx="5">
                  <c:v>1.5173519628749495E-2</c:v>
                </c:pt>
                <c:pt idx="6">
                  <c:v>1.5173519628749495E-2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F422-A20B-4060-8B56-8BAC31E08A5A}" type="datetimeFigureOut">
              <a:rPr lang="es-CO" smtClean="0"/>
              <a:t>31/10/2015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80707-993F-47CB-866B-D2DF2396A3D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4318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F422-A20B-4060-8B56-8BAC31E08A5A}" type="datetimeFigureOut">
              <a:rPr lang="es-CO" smtClean="0"/>
              <a:t>31/10/2015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80707-993F-47CB-866B-D2DF2396A3D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18007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F422-A20B-4060-8B56-8BAC31E08A5A}" type="datetimeFigureOut">
              <a:rPr lang="es-CO" smtClean="0"/>
              <a:t>31/10/2015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80707-993F-47CB-866B-D2DF2396A3D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17995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BB11-4E35-47B1-AFFF-8153DA403EF1}" type="datetimeFigureOut">
              <a:rPr lang="es-CO" smtClean="0"/>
              <a:pPr/>
              <a:t>31/10/2015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1C3D-7A6E-488A-AD6E-9C16116FFD94}" type="slidenum">
              <a:rPr lang="es-CO" smtClean="0"/>
              <a:pPr/>
              <a:t>‹Nº›</a:t>
            </a:fld>
            <a:endParaRPr lang="es-CO"/>
          </a:p>
        </p:txBody>
      </p:sp>
      <p:grpSp>
        <p:nvGrpSpPr>
          <p:cNvPr id="7" name="6 Grupo"/>
          <p:cNvGrpSpPr/>
          <p:nvPr userDrawn="1"/>
        </p:nvGrpSpPr>
        <p:grpSpPr>
          <a:xfrm>
            <a:off x="8681" y="2060848"/>
            <a:ext cx="594046" cy="4797152"/>
            <a:chOff x="266283" y="722017"/>
            <a:chExt cx="473994" cy="3362936"/>
          </a:xfrm>
        </p:grpSpPr>
        <p:sp>
          <p:nvSpPr>
            <p:cNvPr id="8" name="7 Rectángulo redondeado"/>
            <p:cNvSpPr/>
            <p:nvPr/>
          </p:nvSpPr>
          <p:spPr>
            <a:xfrm>
              <a:off x="266283" y="884824"/>
              <a:ext cx="152400" cy="3200129"/>
            </a:xfrm>
            <a:prstGeom prst="roundRect">
              <a:avLst>
                <a:gd name="adj" fmla="val 1000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8 Rectángulo redondeado"/>
            <p:cNvSpPr/>
            <p:nvPr/>
          </p:nvSpPr>
          <p:spPr>
            <a:xfrm>
              <a:off x="433518" y="722017"/>
              <a:ext cx="306759" cy="1947192"/>
            </a:xfrm>
            <a:prstGeom prst="roundRect">
              <a:avLst>
                <a:gd name="adj" fmla="val 1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9 Rectángulo redondeado"/>
            <p:cNvSpPr/>
            <p:nvPr/>
          </p:nvSpPr>
          <p:spPr>
            <a:xfrm>
              <a:off x="356828" y="1605895"/>
              <a:ext cx="153379" cy="1872881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11" name="10 Rectángulo"/>
          <p:cNvSpPr/>
          <p:nvPr userDrawn="1"/>
        </p:nvSpPr>
        <p:spPr>
          <a:xfrm>
            <a:off x="92" y="0"/>
            <a:ext cx="914390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>
                <a:latin typeface="Arial Black" pitchFamily="34" charset="0"/>
              </a:rPr>
              <a:t>INSTITUCIÓN EDUCATIVA NORMAL SUPERIOR DE </a:t>
            </a:r>
            <a:r>
              <a:rPr lang="es-CO" sz="1600" dirty="0" smtClean="0">
                <a:latin typeface="Arial Black" pitchFamily="34" charset="0"/>
              </a:rPr>
              <a:t>SINCELEJO</a:t>
            </a:r>
          </a:p>
          <a:p>
            <a:r>
              <a:rPr lang="es-CO" sz="1600" dirty="0" smtClean="0">
                <a:latin typeface="Arial Black" pitchFamily="34" charset="0"/>
              </a:rPr>
              <a:t>PRESUPUESTO DE INGRESOS  Y GASTOS</a:t>
            </a:r>
          </a:p>
          <a:p>
            <a:r>
              <a:rPr lang="es-CO" sz="1600" dirty="0" smtClean="0">
                <a:latin typeface="Arial Black" pitchFamily="34" charset="0"/>
              </a:rPr>
              <a:t>CORTE A 30 DE JUNIO DE 2013</a:t>
            </a:r>
          </a:p>
        </p:txBody>
      </p:sp>
    </p:spTree>
    <p:extLst>
      <p:ext uri="{BB962C8B-B14F-4D97-AF65-F5344CB8AC3E}">
        <p14:creationId xmlns:p14="http://schemas.microsoft.com/office/powerpoint/2010/main" val="2236316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BB11-4E35-47B1-AFFF-8153DA403EF1}" type="datetimeFigureOut">
              <a:rPr lang="es-CO" smtClean="0"/>
              <a:pPr/>
              <a:t>31/10/2015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1C3D-7A6E-488A-AD6E-9C16116FFD94}" type="slidenum">
              <a:rPr lang="es-CO" smtClean="0"/>
              <a:pPr/>
              <a:t>‹Nº›</a:t>
            </a:fld>
            <a:endParaRPr lang="es-CO"/>
          </a:p>
        </p:txBody>
      </p:sp>
      <p:grpSp>
        <p:nvGrpSpPr>
          <p:cNvPr id="7" name="6 Grupo"/>
          <p:cNvGrpSpPr/>
          <p:nvPr userDrawn="1"/>
        </p:nvGrpSpPr>
        <p:grpSpPr>
          <a:xfrm>
            <a:off x="8681" y="2060848"/>
            <a:ext cx="594046" cy="4797152"/>
            <a:chOff x="266283" y="722017"/>
            <a:chExt cx="473994" cy="3362936"/>
          </a:xfrm>
        </p:grpSpPr>
        <p:sp>
          <p:nvSpPr>
            <p:cNvPr id="8" name="7 Rectángulo redondeado"/>
            <p:cNvSpPr/>
            <p:nvPr/>
          </p:nvSpPr>
          <p:spPr>
            <a:xfrm>
              <a:off x="266283" y="884824"/>
              <a:ext cx="152400" cy="3200129"/>
            </a:xfrm>
            <a:prstGeom prst="roundRect">
              <a:avLst>
                <a:gd name="adj" fmla="val 1000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8 Rectángulo redondeado"/>
            <p:cNvSpPr/>
            <p:nvPr/>
          </p:nvSpPr>
          <p:spPr>
            <a:xfrm>
              <a:off x="433518" y="722017"/>
              <a:ext cx="306759" cy="1947192"/>
            </a:xfrm>
            <a:prstGeom prst="roundRect">
              <a:avLst>
                <a:gd name="adj" fmla="val 1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9 Rectángulo redondeado"/>
            <p:cNvSpPr/>
            <p:nvPr/>
          </p:nvSpPr>
          <p:spPr>
            <a:xfrm>
              <a:off x="356828" y="1605895"/>
              <a:ext cx="153379" cy="1872881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11" name="10 Rectángulo"/>
          <p:cNvSpPr/>
          <p:nvPr userDrawn="1"/>
        </p:nvSpPr>
        <p:spPr>
          <a:xfrm>
            <a:off x="92" y="0"/>
            <a:ext cx="914390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>
                <a:latin typeface="Arial Black" pitchFamily="34" charset="0"/>
              </a:rPr>
              <a:t>INSTITUCIÓN EDUCATIVA NORMAL SUPERIOR DE </a:t>
            </a:r>
            <a:r>
              <a:rPr lang="es-CO" sz="1600" dirty="0" smtClean="0">
                <a:latin typeface="Arial Black" pitchFamily="34" charset="0"/>
              </a:rPr>
              <a:t>SINCELEJO</a:t>
            </a:r>
          </a:p>
          <a:p>
            <a:r>
              <a:rPr lang="es-CO" sz="1600" dirty="0" smtClean="0">
                <a:latin typeface="Arial Black" pitchFamily="34" charset="0"/>
              </a:rPr>
              <a:t>PRESUPUESTO DE INGRESOS  Y GASTOS</a:t>
            </a:r>
          </a:p>
          <a:p>
            <a:r>
              <a:rPr lang="es-CO" sz="1600" dirty="0" smtClean="0">
                <a:latin typeface="Arial Black" pitchFamily="34" charset="0"/>
              </a:rPr>
              <a:t>CORTE A 30 DE JUNIO DE 2013</a:t>
            </a:r>
          </a:p>
        </p:txBody>
      </p:sp>
    </p:spTree>
    <p:extLst>
      <p:ext uri="{BB962C8B-B14F-4D97-AF65-F5344CB8AC3E}">
        <p14:creationId xmlns:p14="http://schemas.microsoft.com/office/powerpoint/2010/main" val="2191529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BB11-4E35-47B1-AFFF-8153DA403EF1}" type="datetimeFigureOut">
              <a:rPr lang="es-CO" smtClean="0"/>
              <a:pPr/>
              <a:t>31/10/2015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1C3D-7A6E-488A-AD6E-9C16116FFD94}" type="slidenum">
              <a:rPr lang="es-CO" smtClean="0"/>
              <a:pPr/>
              <a:t>‹Nº›</a:t>
            </a:fld>
            <a:endParaRPr lang="es-CO"/>
          </a:p>
        </p:txBody>
      </p:sp>
      <p:grpSp>
        <p:nvGrpSpPr>
          <p:cNvPr id="7" name="6 Grupo"/>
          <p:cNvGrpSpPr/>
          <p:nvPr userDrawn="1"/>
        </p:nvGrpSpPr>
        <p:grpSpPr>
          <a:xfrm>
            <a:off x="8681" y="2060848"/>
            <a:ext cx="594046" cy="4797152"/>
            <a:chOff x="266283" y="722017"/>
            <a:chExt cx="473994" cy="3362936"/>
          </a:xfrm>
        </p:grpSpPr>
        <p:sp>
          <p:nvSpPr>
            <p:cNvPr id="8" name="7 Rectángulo redondeado"/>
            <p:cNvSpPr/>
            <p:nvPr/>
          </p:nvSpPr>
          <p:spPr>
            <a:xfrm>
              <a:off x="266283" y="884824"/>
              <a:ext cx="152400" cy="3200129"/>
            </a:xfrm>
            <a:prstGeom prst="roundRect">
              <a:avLst>
                <a:gd name="adj" fmla="val 1000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8 Rectángulo redondeado"/>
            <p:cNvSpPr/>
            <p:nvPr/>
          </p:nvSpPr>
          <p:spPr>
            <a:xfrm>
              <a:off x="433518" y="722017"/>
              <a:ext cx="306759" cy="1947192"/>
            </a:xfrm>
            <a:prstGeom prst="roundRect">
              <a:avLst>
                <a:gd name="adj" fmla="val 1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9 Rectángulo redondeado"/>
            <p:cNvSpPr/>
            <p:nvPr/>
          </p:nvSpPr>
          <p:spPr>
            <a:xfrm>
              <a:off x="356828" y="1605895"/>
              <a:ext cx="153379" cy="1872881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11" name="10 Rectángulo"/>
          <p:cNvSpPr/>
          <p:nvPr userDrawn="1"/>
        </p:nvSpPr>
        <p:spPr>
          <a:xfrm>
            <a:off x="92" y="0"/>
            <a:ext cx="914390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>
                <a:latin typeface="Arial Black" pitchFamily="34" charset="0"/>
              </a:rPr>
              <a:t>INSTITUCIÓN EDUCATIVA NORMAL SUPERIOR DE </a:t>
            </a:r>
            <a:r>
              <a:rPr lang="es-CO" sz="1600" dirty="0" smtClean="0">
                <a:latin typeface="Arial Black" pitchFamily="34" charset="0"/>
              </a:rPr>
              <a:t>SINCELEJO</a:t>
            </a:r>
          </a:p>
          <a:p>
            <a:r>
              <a:rPr lang="es-CO" sz="1600" dirty="0" smtClean="0">
                <a:latin typeface="Arial Black" pitchFamily="34" charset="0"/>
              </a:rPr>
              <a:t>PRESUPUESTO DE INGRESOS  Y GASTOS</a:t>
            </a:r>
          </a:p>
          <a:p>
            <a:r>
              <a:rPr lang="es-CO" sz="1600" dirty="0" smtClean="0">
                <a:latin typeface="Arial Black" pitchFamily="34" charset="0"/>
              </a:rPr>
              <a:t>CORTE A 30 DE JUNIO DE 2013</a:t>
            </a:r>
          </a:p>
        </p:txBody>
      </p:sp>
    </p:spTree>
    <p:extLst>
      <p:ext uri="{BB962C8B-B14F-4D97-AF65-F5344CB8AC3E}">
        <p14:creationId xmlns:p14="http://schemas.microsoft.com/office/powerpoint/2010/main" val="412224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BB11-4E35-47B1-AFFF-8153DA403EF1}" type="datetimeFigureOut">
              <a:rPr lang="es-CO" smtClean="0"/>
              <a:pPr/>
              <a:t>31/10/2015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1C3D-7A6E-488A-AD6E-9C16116FFD94}" type="slidenum">
              <a:rPr lang="es-CO" smtClean="0"/>
              <a:pPr/>
              <a:t>‹Nº›</a:t>
            </a:fld>
            <a:endParaRPr lang="es-CO"/>
          </a:p>
        </p:txBody>
      </p:sp>
      <p:grpSp>
        <p:nvGrpSpPr>
          <p:cNvPr id="7" name="6 Grupo"/>
          <p:cNvGrpSpPr/>
          <p:nvPr userDrawn="1"/>
        </p:nvGrpSpPr>
        <p:grpSpPr>
          <a:xfrm>
            <a:off x="8681" y="2060848"/>
            <a:ext cx="594046" cy="4797152"/>
            <a:chOff x="266283" y="722017"/>
            <a:chExt cx="473994" cy="3362936"/>
          </a:xfrm>
        </p:grpSpPr>
        <p:sp>
          <p:nvSpPr>
            <p:cNvPr id="8" name="7 Rectángulo redondeado"/>
            <p:cNvSpPr/>
            <p:nvPr/>
          </p:nvSpPr>
          <p:spPr>
            <a:xfrm>
              <a:off x="266283" y="884824"/>
              <a:ext cx="152400" cy="3200129"/>
            </a:xfrm>
            <a:prstGeom prst="roundRect">
              <a:avLst>
                <a:gd name="adj" fmla="val 1000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8 Rectángulo redondeado"/>
            <p:cNvSpPr/>
            <p:nvPr/>
          </p:nvSpPr>
          <p:spPr>
            <a:xfrm>
              <a:off x="433518" y="722017"/>
              <a:ext cx="306759" cy="1947192"/>
            </a:xfrm>
            <a:prstGeom prst="roundRect">
              <a:avLst>
                <a:gd name="adj" fmla="val 1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9 Rectángulo redondeado"/>
            <p:cNvSpPr/>
            <p:nvPr/>
          </p:nvSpPr>
          <p:spPr>
            <a:xfrm>
              <a:off x="356828" y="1605895"/>
              <a:ext cx="153379" cy="1872881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11" name="10 Rectángulo"/>
          <p:cNvSpPr/>
          <p:nvPr userDrawn="1"/>
        </p:nvSpPr>
        <p:spPr>
          <a:xfrm>
            <a:off x="92" y="0"/>
            <a:ext cx="914390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>
                <a:latin typeface="Arial Black" pitchFamily="34" charset="0"/>
              </a:rPr>
              <a:t>INSTITUCIÓN EDUCATIVA NORMAL SUPERIOR DE </a:t>
            </a:r>
            <a:r>
              <a:rPr lang="es-CO" sz="1600" dirty="0" smtClean="0">
                <a:latin typeface="Arial Black" pitchFamily="34" charset="0"/>
              </a:rPr>
              <a:t>SINCELEJO</a:t>
            </a:r>
          </a:p>
          <a:p>
            <a:r>
              <a:rPr lang="es-CO" sz="1600" dirty="0" smtClean="0">
                <a:latin typeface="Arial Black" pitchFamily="34" charset="0"/>
              </a:rPr>
              <a:t>PRESUPUESTO DE INGRESOS  Y GASTOS</a:t>
            </a:r>
          </a:p>
          <a:p>
            <a:r>
              <a:rPr lang="es-CO" sz="1600" dirty="0" smtClean="0">
                <a:latin typeface="Arial Black" pitchFamily="34" charset="0"/>
              </a:rPr>
              <a:t>CORTE A 30 DE JUNIO DE 2013</a:t>
            </a:r>
          </a:p>
        </p:txBody>
      </p:sp>
    </p:spTree>
    <p:extLst>
      <p:ext uri="{BB962C8B-B14F-4D97-AF65-F5344CB8AC3E}">
        <p14:creationId xmlns:p14="http://schemas.microsoft.com/office/powerpoint/2010/main" val="2930584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BB11-4E35-47B1-AFFF-8153DA403EF1}" type="datetimeFigureOut">
              <a:rPr lang="es-CO" smtClean="0"/>
              <a:pPr/>
              <a:t>31/10/2015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1C3D-7A6E-488A-AD6E-9C16116FFD94}" type="slidenum">
              <a:rPr lang="es-CO" smtClean="0"/>
              <a:pPr/>
              <a:t>‹Nº›</a:t>
            </a:fld>
            <a:endParaRPr lang="es-CO"/>
          </a:p>
        </p:txBody>
      </p:sp>
      <p:grpSp>
        <p:nvGrpSpPr>
          <p:cNvPr id="7" name="6 Grupo"/>
          <p:cNvGrpSpPr/>
          <p:nvPr userDrawn="1"/>
        </p:nvGrpSpPr>
        <p:grpSpPr>
          <a:xfrm>
            <a:off x="8681" y="2060848"/>
            <a:ext cx="594046" cy="4797152"/>
            <a:chOff x="266283" y="722017"/>
            <a:chExt cx="473994" cy="3362936"/>
          </a:xfrm>
        </p:grpSpPr>
        <p:sp>
          <p:nvSpPr>
            <p:cNvPr id="8" name="7 Rectángulo redondeado"/>
            <p:cNvSpPr/>
            <p:nvPr/>
          </p:nvSpPr>
          <p:spPr>
            <a:xfrm>
              <a:off x="266283" y="884824"/>
              <a:ext cx="152400" cy="3200129"/>
            </a:xfrm>
            <a:prstGeom prst="roundRect">
              <a:avLst>
                <a:gd name="adj" fmla="val 1000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8 Rectángulo redondeado"/>
            <p:cNvSpPr/>
            <p:nvPr/>
          </p:nvSpPr>
          <p:spPr>
            <a:xfrm>
              <a:off x="433518" y="722017"/>
              <a:ext cx="306759" cy="1947192"/>
            </a:xfrm>
            <a:prstGeom prst="roundRect">
              <a:avLst>
                <a:gd name="adj" fmla="val 1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9 Rectángulo redondeado"/>
            <p:cNvSpPr/>
            <p:nvPr/>
          </p:nvSpPr>
          <p:spPr>
            <a:xfrm>
              <a:off x="356828" y="1605895"/>
              <a:ext cx="153379" cy="1872881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11" name="10 Rectángulo"/>
          <p:cNvSpPr/>
          <p:nvPr userDrawn="1"/>
        </p:nvSpPr>
        <p:spPr>
          <a:xfrm>
            <a:off x="92" y="0"/>
            <a:ext cx="914390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>
                <a:latin typeface="Arial Black" pitchFamily="34" charset="0"/>
              </a:rPr>
              <a:t>INSTITUCIÓN EDUCATIVA NORMAL SUPERIOR DE </a:t>
            </a:r>
            <a:r>
              <a:rPr lang="es-CO" sz="1600" dirty="0" smtClean="0">
                <a:latin typeface="Arial Black" pitchFamily="34" charset="0"/>
              </a:rPr>
              <a:t>SINCELEJO</a:t>
            </a:r>
          </a:p>
          <a:p>
            <a:r>
              <a:rPr lang="es-CO" sz="1600" dirty="0" smtClean="0">
                <a:latin typeface="Arial Black" pitchFamily="34" charset="0"/>
              </a:rPr>
              <a:t>PRESUPUESTO DE INGRESOS  Y GASTOS</a:t>
            </a:r>
          </a:p>
          <a:p>
            <a:r>
              <a:rPr lang="es-CO" sz="1600" dirty="0" smtClean="0">
                <a:latin typeface="Arial Black" pitchFamily="34" charset="0"/>
              </a:rPr>
              <a:t>CORTE A 30 DE JUNIO DE 2013</a:t>
            </a:r>
          </a:p>
        </p:txBody>
      </p:sp>
    </p:spTree>
    <p:extLst>
      <p:ext uri="{BB962C8B-B14F-4D97-AF65-F5344CB8AC3E}">
        <p14:creationId xmlns:p14="http://schemas.microsoft.com/office/powerpoint/2010/main" val="1832240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BB11-4E35-47B1-AFFF-8153DA403EF1}" type="datetimeFigureOut">
              <a:rPr lang="es-CO" smtClean="0"/>
              <a:pPr/>
              <a:t>31/10/2015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1C3D-7A6E-488A-AD6E-9C16116FFD94}" type="slidenum">
              <a:rPr lang="es-CO" smtClean="0"/>
              <a:pPr/>
              <a:t>‹Nº›</a:t>
            </a:fld>
            <a:endParaRPr lang="es-CO"/>
          </a:p>
        </p:txBody>
      </p:sp>
      <p:grpSp>
        <p:nvGrpSpPr>
          <p:cNvPr id="7" name="6 Grupo"/>
          <p:cNvGrpSpPr/>
          <p:nvPr userDrawn="1"/>
        </p:nvGrpSpPr>
        <p:grpSpPr>
          <a:xfrm>
            <a:off x="8681" y="2060848"/>
            <a:ext cx="594046" cy="4797152"/>
            <a:chOff x="266283" y="722017"/>
            <a:chExt cx="473994" cy="3362936"/>
          </a:xfrm>
        </p:grpSpPr>
        <p:sp>
          <p:nvSpPr>
            <p:cNvPr id="8" name="7 Rectángulo redondeado"/>
            <p:cNvSpPr/>
            <p:nvPr/>
          </p:nvSpPr>
          <p:spPr>
            <a:xfrm>
              <a:off x="266283" y="884824"/>
              <a:ext cx="152400" cy="3200129"/>
            </a:xfrm>
            <a:prstGeom prst="roundRect">
              <a:avLst>
                <a:gd name="adj" fmla="val 1000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8 Rectángulo redondeado"/>
            <p:cNvSpPr/>
            <p:nvPr/>
          </p:nvSpPr>
          <p:spPr>
            <a:xfrm>
              <a:off x="433518" y="722017"/>
              <a:ext cx="306759" cy="1947192"/>
            </a:xfrm>
            <a:prstGeom prst="roundRect">
              <a:avLst>
                <a:gd name="adj" fmla="val 1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9 Rectángulo redondeado"/>
            <p:cNvSpPr/>
            <p:nvPr/>
          </p:nvSpPr>
          <p:spPr>
            <a:xfrm>
              <a:off x="356828" y="1605895"/>
              <a:ext cx="153379" cy="1872881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11" name="10 Rectángulo"/>
          <p:cNvSpPr/>
          <p:nvPr userDrawn="1"/>
        </p:nvSpPr>
        <p:spPr>
          <a:xfrm>
            <a:off x="92" y="0"/>
            <a:ext cx="914390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>
                <a:latin typeface="Arial Black" pitchFamily="34" charset="0"/>
              </a:rPr>
              <a:t>INSTITUCIÓN EDUCATIVA NORMAL SUPERIOR DE </a:t>
            </a:r>
            <a:r>
              <a:rPr lang="es-CO" sz="1600" dirty="0" smtClean="0">
                <a:latin typeface="Arial Black" pitchFamily="34" charset="0"/>
              </a:rPr>
              <a:t>SINCELEJO</a:t>
            </a:r>
          </a:p>
          <a:p>
            <a:r>
              <a:rPr lang="es-CO" sz="1600" dirty="0" smtClean="0">
                <a:latin typeface="Arial Black" pitchFamily="34" charset="0"/>
              </a:rPr>
              <a:t>PRESUPUESTO DE INGRESOS  Y GASTOS</a:t>
            </a:r>
          </a:p>
          <a:p>
            <a:r>
              <a:rPr lang="es-CO" sz="1600" dirty="0" smtClean="0">
                <a:latin typeface="Arial Black" pitchFamily="34" charset="0"/>
              </a:rPr>
              <a:t>CORTE A 30 DE JUNIO DE 2013</a:t>
            </a:r>
          </a:p>
        </p:txBody>
      </p:sp>
    </p:spTree>
    <p:extLst>
      <p:ext uri="{BB962C8B-B14F-4D97-AF65-F5344CB8AC3E}">
        <p14:creationId xmlns:p14="http://schemas.microsoft.com/office/powerpoint/2010/main" val="654491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BB11-4E35-47B1-AFFF-8153DA403EF1}" type="datetimeFigureOut">
              <a:rPr lang="es-CO" smtClean="0"/>
              <a:pPr/>
              <a:t>31/10/2015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1C3D-7A6E-488A-AD6E-9C16116FFD94}" type="slidenum">
              <a:rPr lang="es-CO" smtClean="0"/>
              <a:pPr/>
              <a:t>‹Nº›</a:t>
            </a:fld>
            <a:endParaRPr lang="es-CO"/>
          </a:p>
        </p:txBody>
      </p:sp>
      <p:grpSp>
        <p:nvGrpSpPr>
          <p:cNvPr id="7" name="6 Grupo"/>
          <p:cNvGrpSpPr/>
          <p:nvPr userDrawn="1"/>
        </p:nvGrpSpPr>
        <p:grpSpPr>
          <a:xfrm>
            <a:off x="8681" y="2060848"/>
            <a:ext cx="594046" cy="4797152"/>
            <a:chOff x="266283" y="722017"/>
            <a:chExt cx="473994" cy="3362936"/>
          </a:xfrm>
        </p:grpSpPr>
        <p:sp>
          <p:nvSpPr>
            <p:cNvPr id="8" name="7 Rectángulo redondeado"/>
            <p:cNvSpPr/>
            <p:nvPr/>
          </p:nvSpPr>
          <p:spPr>
            <a:xfrm>
              <a:off x="266283" y="884824"/>
              <a:ext cx="152400" cy="3200129"/>
            </a:xfrm>
            <a:prstGeom prst="roundRect">
              <a:avLst>
                <a:gd name="adj" fmla="val 1000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8 Rectángulo redondeado"/>
            <p:cNvSpPr/>
            <p:nvPr/>
          </p:nvSpPr>
          <p:spPr>
            <a:xfrm>
              <a:off x="433518" y="722017"/>
              <a:ext cx="306759" cy="1947192"/>
            </a:xfrm>
            <a:prstGeom prst="roundRect">
              <a:avLst>
                <a:gd name="adj" fmla="val 1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9 Rectángulo redondeado"/>
            <p:cNvSpPr/>
            <p:nvPr/>
          </p:nvSpPr>
          <p:spPr>
            <a:xfrm>
              <a:off x="356828" y="1605895"/>
              <a:ext cx="153379" cy="1872881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11" name="10 Rectángulo"/>
          <p:cNvSpPr/>
          <p:nvPr userDrawn="1"/>
        </p:nvSpPr>
        <p:spPr>
          <a:xfrm>
            <a:off x="92" y="0"/>
            <a:ext cx="914390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>
                <a:latin typeface="Arial Black" pitchFamily="34" charset="0"/>
              </a:rPr>
              <a:t>INSTITUCIÓN EDUCATIVA NORMAL SUPERIOR DE </a:t>
            </a:r>
            <a:r>
              <a:rPr lang="es-CO" sz="1600" dirty="0" smtClean="0">
                <a:latin typeface="Arial Black" pitchFamily="34" charset="0"/>
              </a:rPr>
              <a:t>SINCELEJO</a:t>
            </a:r>
          </a:p>
          <a:p>
            <a:r>
              <a:rPr lang="es-CO" sz="1600" dirty="0" smtClean="0">
                <a:latin typeface="Arial Black" pitchFamily="34" charset="0"/>
              </a:rPr>
              <a:t>PRESUPUESTO DE INGRESOS  Y GASTOS</a:t>
            </a:r>
          </a:p>
          <a:p>
            <a:r>
              <a:rPr lang="es-CO" sz="1600" dirty="0" smtClean="0">
                <a:latin typeface="Arial Black" pitchFamily="34" charset="0"/>
              </a:rPr>
              <a:t>CORTE A 30 DE JUNIO DE 2013</a:t>
            </a:r>
          </a:p>
        </p:txBody>
      </p:sp>
    </p:spTree>
    <p:extLst>
      <p:ext uri="{BB962C8B-B14F-4D97-AF65-F5344CB8AC3E}">
        <p14:creationId xmlns:p14="http://schemas.microsoft.com/office/powerpoint/2010/main" val="1784385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BB11-4E35-47B1-AFFF-8153DA403EF1}" type="datetimeFigureOut">
              <a:rPr lang="es-CO" smtClean="0"/>
              <a:pPr/>
              <a:t>31/10/2015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1C3D-7A6E-488A-AD6E-9C16116FFD94}" type="slidenum">
              <a:rPr lang="es-CO" smtClean="0"/>
              <a:pPr/>
              <a:t>‹Nº›</a:t>
            </a:fld>
            <a:endParaRPr lang="es-CO"/>
          </a:p>
        </p:txBody>
      </p:sp>
      <p:grpSp>
        <p:nvGrpSpPr>
          <p:cNvPr id="7" name="6 Grupo"/>
          <p:cNvGrpSpPr/>
          <p:nvPr userDrawn="1"/>
        </p:nvGrpSpPr>
        <p:grpSpPr>
          <a:xfrm>
            <a:off x="8681" y="2060848"/>
            <a:ext cx="594046" cy="4797152"/>
            <a:chOff x="266283" y="722017"/>
            <a:chExt cx="473994" cy="3362936"/>
          </a:xfrm>
        </p:grpSpPr>
        <p:sp>
          <p:nvSpPr>
            <p:cNvPr id="8" name="7 Rectángulo redondeado"/>
            <p:cNvSpPr/>
            <p:nvPr/>
          </p:nvSpPr>
          <p:spPr>
            <a:xfrm>
              <a:off x="266283" y="884824"/>
              <a:ext cx="152400" cy="3200129"/>
            </a:xfrm>
            <a:prstGeom prst="roundRect">
              <a:avLst>
                <a:gd name="adj" fmla="val 1000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8 Rectángulo redondeado"/>
            <p:cNvSpPr/>
            <p:nvPr/>
          </p:nvSpPr>
          <p:spPr>
            <a:xfrm>
              <a:off x="433518" y="722017"/>
              <a:ext cx="306759" cy="1947192"/>
            </a:xfrm>
            <a:prstGeom prst="roundRect">
              <a:avLst>
                <a:gd name="adj" fmla="val 1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9 Rectángulo redondeado"/>
            <p:cNvSpPr/>
            <p:nvPr/>
          </p:nvSpPr>
          <p:spPr>
            <a:xfrm>
              <a:off x="356828" y="1605895"/>
              <a:ext cx="153379" cy="1872881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11" name="10 Rectángulo"/>
          <p:cNvSpPr/>
          <p:nvPr userDrawn="1"/>
        </p:nvSpPr>
        <p:spPr>
          <a:xfrm>
            <a:off x="92" y="0"/>
            <a:ext cx="914390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>
                <a:latin typeface="Arial Black" pitchFamily="34" charset="0"/>
              </a:rPr>
              <a:t>INSTITUCIÓN EDUCATIVA NORMAL SUPERIOR DE </a:t>
            </a:r>
            <a:r>
              <a:rPr lang="es-CO" sz="1600" dirty="0" smtClean="0">
                <a:latin typeface="Arial Black" pitchFamily="34" charset="0"/>
              </a:rPr>
              <a:t>SINCELEJO</a:t>
            </a:r>
          </a:p>
          <a:p>
            <a:r>
              <a:rPr lang="es-CO" sz="1600" dirty="0" smtClean="0">
                <a:latin typeface="Arial Black" pitchFamily="34" charset="0"/>
              </a:rPr>
              <a:t>PRESUPUESTO DE INGRESOS  Y GASTOS</a:t>
            </a:r>
          </a:p>
          <a:p>
            <a:r>
              <a:rPr lang="es-CO" sz="1600" dirty="0" smtClean="0">
                <a:latin typeface="Arial Black" pitchFamily="34" charset="0"/>
              </a:rPr>
              <a:t>CORTE A 30 DE JUNIO DE 2013</a:t>
            </a:r>
          </a:p>
        </p:txBody>
      </p:sp>
    </p:spTree>
    <p:extLst>
      <p:ext uri="{BB962C8B-B14F-4D97-AF65-F5344CB8AC3E}">
        <p14:creationId xmlns:p14="http://schemas.microsoft.com/office/powerpoint/2010/main" val="633459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F422-A20B-4060-8B56-8BAC31E08A5A}" type="datetimeFigureOut">
              <a:rPr lang="es-CO" smtClean="0"/>
              <a:t>31/10/2015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80707-993F-47CB-866B-D2DF2396A3D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388422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BB11-4E35-47B1-AFFF-8153DA403EF1}" type="datetimeFigureOut">
              <a:rPr lang="es-CO" smtClean="0"/>
              <a:pPr/>
              <a:t>31/10/2015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1C3D-7A6E-488A-AD6E-9C16116FFD94}" type="slidenum">
              <a:rPr lang="es-CO" smtClean="0"/>
              <a:pPr/>
              <a:t>‹Nº›</a:t>
            </a:fld>
            <a:endParaRPr lang="es-CO"/>
          </a:p>
        </p:txBody>
      </p:sp>
      <p:grpSp>
        <p:nvGrpSpPr>
          <p:cNvPr id="7" name="6 Grupo"/>
          <p:cNvGrpSpPr/>
          <p:nvPr userDrawn="1"/>
        </p:nvGrpSpPr>
        <p:grpSpPr>
          <a:xfrm>
            <a:off x="8681" y="2060848"/>
            <a:ext cx="594046" cy="4797152"/>
            <a:chOff x="266283" y="722017"/>
            <a:chExt cx="473994" cy="3362936"/>
          </a:xfrm>
        </p:grpSpPr>
        <p:sp>
          <p:nvSpPr>
            <p:cNvPr id="8" name="7 Rectángulo redondeado"/>
            <p:cNvSpPr/>
            <p:nvPr/>
          </p:nvSpPr>
          <p:spPr>
            <a:xfrm>
              <a:off x="266283" y="884824"/>
              <a:ext cx="152400" cy="3200129"/>
            </a:xfrm>
            <a:prstGeom prst="roundRect">
              <a:avLst>
                <a:gd name="adj" fmla="val 1000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8 Rectángulo redondeado"/>
            <p:cNvSpPr/>
            <p:nvPr/>
          </p:nvSpPr>
          <p:spPr>
            <a:xfrm>
              <a:off x="433518" y="722017"/>
              <a:ext cx="306759" cy="1947192"/>
            </a:xfrm>
            <a:prstGeom prst="roundRect">
              <a:avLst>
                <a:gd name="adj" fmla="val 1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9 Rectángulo redondeado"/>
            <p:cNvSpPr/>
            <p:nvPr/>
          </p:nvSpPr>
          <p:spPr>
            <a:xfrm>
              <a:off x="356828" y="1605895"/>
              <a:ext cx="153379" cy="1872881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11" name="10 Rectángulo"/>
          <p:cNvSpPr/>
          <p:nvPr userDrawn="1"/>
        </p:nvSpPr>
        <p:spPr>
          <a:xfrm>
            <a:off x="92" y="0"/>
            <a:ext cx="914390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>
                <a:latin typeface="Arial Black" pitchFamily="34" charset="0"/>
              </a:rPr>
              <a:t>INSTITUCIÓN EDUCATIVA NORMAL SUPERIOR DE </a:t>
            </a:r>
            <a:r>
              <a:rPr lang="es-CO" sz="1600" dirty="0" smtClean="0">
                <a:latin typeface="Arial Black" pitchFamily="34" charset="0"/>
              </a:rPr>
              <a:t>SINCELEJO</a:t>
            </a:r>
          </a:p>
          <a:p>
            <a:r>
              <a:rPr lang="es-CO" sz="1600" dirty="0" smtClean="0">
                <a:latin typeface="Arial Black" pitchFamily="34" charset="0"/>
              </a:rPr>
              <a:t>PRESUPUESTO DE INGRESOS  Y GASTOS</a:t>
            </a:r>
          </a:p>
          <a:p>
            <a:r>
              <a:rPr lang="es-CO" sz="1600" dirty="0" smtClean="0">
                <a:latin typeface="Arial Black" pitchFamily="34" charset="0"/>
              </a:rPr>
              <a:t>CORTE A 30 DE JUNIO DE 2013</a:t>
            </a:r>
          </a:p>
        </p:txBody>
      </p:sp>
    </p:spTree>
    <p:extLst>
      <p:ext uri="{BB962C8B-B14F-4D97-AF65-F5344CB8AC3E}">
        <p14:creationId xmlns:p14="http://schemas.microsoft.com/office/powerpoint/2010/main" val="960592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BB11-4E35-47B1-AFFF-8153DA403EF1}" type="datetimeFigureOut">
              <a:rPr lang="es-CO" smtClean="0"/>
              <a:pPr/>
              <a:t>31/10/2015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1C3D-7A6E-488A-AD6E-9C16116FFD94}" type="slidenum">
              <a:rPr lang="es-CO" smtClean="0"/>
              <a:pPr/>
              <a:t>‹Nº›</a:t>
            </a:fld>
            <a:endParaRPr lang="es-CO"/>
          </a:p>
        </p:txBody>
      </p:sp>
      <p:grpSp>
        <p:nvGrpSpPr>
          <p:cNvPr id="7" name="6 Grupo"/>
          <p:cNvGrpSpPr/>
          <p:nvPr userDrawn="1"/>
        </p:nvGrpSpPr>
        <p:grpSpPr>
          <a:xfrm>
            <a:off x="8681" y="2060848"/>
            <a:ext cx="594046" cy="4797152"/>
            <a:chOff x="266283" y="722017"/>
            <a:chExt cx="473994" cy="3362936"/>
          </a:xfrm>
        </p:grpSpPr>
        <p:sp>
          <p:nvSpPr>
            <p:cNvPr id="8" name="7 Rectángulo redondeado"/>
            <p:cNvSpPr/>
            <p:nvPr/>
          </p:nvSpPr>
          <p:spPr>
            <a:xfrm>
              <a:off x="266283" y="884824"/>
              <a:ext cx="152400" cy="3200129"/>
            </a:xfrm>
            <a:prstGeom prst="roundRect">
              <a:avLst>
                <a:gd name="adj" fmla="val 1000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8 Rectángulo redondeado"/>
            <p:cNvSpPr/>
            <p:nvPr/>
          </p:nvSpPr>
          <p:spPr>
            <a:xfrm>
              <a:off x="433518" y="722017"/>
              <a:ext cx="306759" cy="1947192"/>
            </a:xfrm>
            <a:prstGeom prst="roundRect">
              <a:avLst>
                <a:gd name="adj" fmla="val 1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9 Rectángulo redondeado"/>
            <p:cNvSpPr/>
            <p:nvPr/>
          </p:nvSpPr>
          <p:spPr>
            <a:xfrm>
              <a:off x="356828" y="1605895"/>
              <a:ext cx="153379" cy="1872881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11" name="10 Rectángulo"/>
          <p:cNvSpPr/>
          <p:nvPr userDrawn="1"/>
        </p:nvSpPr>
        <p:spPr>
          <a:xfrm>
            <a:off x="92" y="0"/>
            <a:ext cx="914390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>
                <a:latin typeface="Arial Black" pitchFamily="34" charset="0"/>
              </a:rPr>
              <a:t>INSTITUCIÓN EDUCATIVA NORMAL SUPERIOR DE </a:t>
            </a:r>
            <a:r>
              <a:rPr lang="es-CO" sz="1600" dirty="0" smtClean="0">
                <a:latin typeface="Arial Black" pitchFamily="34" charset="0"/>
              </a:rPr>
              <a:t>SINCELEJO</a:t>
            </a:r>
          </a:p>
          <a:p>
            <a:r>
              <a:rPr lang="es-CO" sz="1600" dirty="0" smtClean="0">
                <a:latin typeface="Arial Black" pitchFamily="34" charset="0"/>
              </a:rPr>
              <a:t>PRESUPUESTO DE INGRESOS  Y GASTOS</a:t>
            </a:r>
          </a:p>
          <a:p>
            <a:r>
              <a:rPr lang="es-CO" sz="1600" dirty="0" smtClean="0">
                <a:latin typeface="Arial Black" pitchFamily="34" charset="0"/>
              </a:rPr>
              <a:t>CORTE A 30 DE JUNIO DE 2013</a:t>
            </a:r>
          </a:p>
        </p:txBody>
      </p:sp>
    </p:spTree>
    <p:extLst>
      <p:ext uri="{BB962C8B-B14F-4D97-AF65-F5344CB8AC3E}">
        <p14:creationId xmlns:p14="http://schemas.microsoft.com/office/powerpoint/2010/main" val="403858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BB11-4E35-47B1-AFFF-8153DA403EF1}" type="datetimeFigureOut">
              <a:rPr lang="es-CO" smtClean="0"/>
              <a:pPr/>
              <a:t>31/10/2015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1C3D-7A6E-488A-AD6E-9C16116FFD94}" type="slidenum">
              <a:rPr lang="es-CO" smtClean="0"/>
              <a:pPr/>
              <a:t>‹Nº›</a:t>
            </a:fld>
            <a:endParaRPr lang="es-CO"/>
          </a:p>
        </p:txBody>
      </p:sp>
      <p:grpSp>
        <p:nvGrpSpPr>
          <p:cNvPr id="7" name="6 Grupo"/>
          <p:cNvGrpSpPr/>
          <p:nvPr userDrawn="1"/>
        </p:nvGrpSpPr>
        <p:grpSpPr>
          <a:xfrm>
            <a:off x="8681" y="2060848"/>
            <a:ext cx="594046" cy="4797152"/>
            <a:chOff x="266283" y="722017"/>
            <a:chExt cx="473994" cy="3362936"/>
          </a:xfrm>
        </p:grpSpPr>
        <p:sp>
          <p:nvSpPr>
            <p:cNvPr id="8" name="7 Rectángulo redondeado"/>
            <p:cNvSpPr/>
            <p:nvPr/>
          </p:nvSpPr>
          <p:spPr>
            <a:xfrm>
              <a:off x="266283" y="884824"/>
              <a:ext cx="152400" cy="3200129"/>
            </a:xfrm>
            <a:prstGeom prst="roundRect">
              <a:avLst>
                <a:gd name="adj" fmla="val 1000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8 Rectángulo redondeado"/>
            <p:cNvSpPr/>
            <p:nvPr/>
          </p:nvSpPr>
          <p:spPr>
            <a:xfrm>
              <a:off x="433518" y="722017"/>
              <a:ext cx="306759" cy="1947192"/>
            </a:xfrm>
            <a:prstGeom prst="roundRect">
              <a:avLst>
                <a:gd name="adj" fmla="val 1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9 Rectángulo redondeado"/>
            <p:cNvSpPr/>
            <p:nvPr/>
          </p:nvSpPr>
          <p:spPr>
            <a:xfrm>
              <a:off x="356828" y="1605895"/>
              <a:ext cx="153379" cy="1872881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11" name="10 Rectángulo"/>
          <p:cNvSpPr/>
          <p:nvPr userDrawn="1"/>
        </p:nvSpPr>
        <p:spPr>
          <a:xfrm>
            <a:off x="92" y="0"/>
            <a:ext cx="914390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>
                <a:latin typeface="Arial Black" pitchFamily="34" charset="0"/>
              </a:rPr>
              <a:t>INSTITUCIÓN EDUCATIVA NORMAL SUPERIOR DE </a:t>
            </a:r>
            <a:r>
              <a:rPr lang="es-CO" sz="1600" dirty="0" smtClean="0">
                <a:latin typeface="Arial Black" pitchFamily="34" charset="0"/>
              </a:rPr>
              <a:t>SINCELEJO</a:t>
            </a:r>
          </a:p>
          <a:p>
            <a:r>
              <a:rPr lang="es-CO" sz="1600" dirty="0" smtClean="0">
                <a:latin typeface="Arial Black" pitchFamily="34" charset="0"/>
              </a:rPr>
              <a:t>PRESUPUESTO DE INGRESOS  Y GASTOS</a:t>
            </a:r>
          </a:p>
          <a:p>
            <a:r>
              <a:rPr lang="es-CO" sz="1600" dirty="0" smtClean="0">
                <a:latin typeface="Arial Black" pitchFamily="34" charset="0"/>
              </a:rPr>
              <a:t>CORTE A 30 DE JUNIO DE 2013</a:t>
            </a:r>
          </a:p>
        </p:txBody>
      </p:sp>
    </p:spTree>
    <p:extLst>
      <p:ext uri="{BB962C8B-B14F-4D97-AF65-F5344CB8AC3E}">
        <p14:creationId xmlns:p14="http://schemas.microsoft.com/office/powerpoint/2010/main" val="798553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BB11-4E35-47B1-AFFF-8153DA403EF1}" type="datetimeFigureOut">
              <a:rPr lang="es-CO" smtClean="0"/>
              <a:pPr/>
              <a:t>31/10/2015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1C3D-7A6E-488A-AD6E-9C16116FFD94}" type="slidenum">
              <a:rPr lang="es-CO" smtClean="0"/>
              <a:pPr/>
              <a:t>‹Nº›</a:t>
            </a:fld>
            <a:endParaRPr lang="es-CO"/>
          </a:p>
        </p:txBody>
      </p:sp>
      <p:grpSp>
        <p:nvGrpSpPr>
          <p:cNvPr id="7" name="6 Grupo"/>
          <p:cNvGrpSpPr/>
          <p:nvPr userDrawn="1"/>
        </p:nvGrpSpPr>
        <p:grpSpPr>
          <a:xfrm>
            <a:off x="8681" y="2060848"/>
            <a:ext cx="594046" cy="4797152"/>
            <a:chOff x="266283" y="722017"/>
            <a:chExt cx="473994" cy="3362936"/>
          </a:xfrm>
        </p:grpSpPr>
        <p:sp>
          <p:nvSpPr>
            <p:cNvPr id="8" name="7 Rectángulo redondeado"/>
            <p:cNvSpPr/>
            <p:nvPr/>
          </p:nvSpPr>
          <p:spPr>
            <a:xfrm>
              <a:off x="266283" y="884824"/>
              <a:ext cx="152400" cy="3200129"/>
            </a:xfrm>
            <a:prstGeom prst="roundRect">
              <a:avLst>
                <a:gd name="adj" fmla="val 1000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8 Rectángulo redondeado"/>
            <p:cNvSpPr/>
            <p:nvPr/>
          </p:nvSpPr>
          <p:spPr>
            <a:xfrm>
              <a:off x="433518" y="722017"/>
              <a:ext cx="306759" cy="1947192"/>
            </a:xfrm>
            <a:prstGeom prst="roundRect">
              <a:avLst>
                <a:gd name="adj" fmla="val 1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9 Rectángulo redondeado"/>
            <p:cNvSpPr/>
            <p:nvPr/>
          </p:nvSpPr>
          <p:spPr>
            <a:xfrm>
              <a:off x="356828" y="1605895"/>
              <a:ext cx="153379" cy="1872881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11" name="10 Rectángulo"/>
          <p:cNvSpPr/>
          <p:nvPr userDrawn="1"/>
        </p:nvSpPr>
        <p:spPr>
          <a:xfrm>
            <a:off x="92" y="0"/>
            <a:ext cx="914390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>
                <a:latin typeface="Arial Black" pitchFamily="34" charset="0"/>
              </a:rPr>
              <a:t>INSTITUCIÓN EDUCATIVA NORMAL SUPERIOR DE </a:t>
            </a:r>
            <a:r>
              <a:rPr lang="es-CO" sz="1600" dirty="0" smtClean="0">
                <a:latin typeface="Arial Black" pitchFamily="34" charset="0"/>
              </a:rPr>
              <a:t>SINCELEJO</a:t>
            </a:r>
          </a:p>
          <a:p>
            <a:r>
              <a:rPr lang="es-CO" sz="1600" dirty="0" smtClean="0">
                <a:latin typeface="Arial Black" pitchFamily="34" charset="0"/>
              </a:rPr>
              <a:t>PRESUPUESTO DE INGRESOS  Y GASTOS</a:t>
            </a:r>
          </a:p>
          <a:p>
            <a:r>
              <a:rPr lang="es-CO" sz="1600" dirty="0" smtClean="0">
                <a:latin typeface="Arial Black" pitchFamily="34" charset="0"/>
              </a:rPr>
              <a:t>CORTE A 30 DE JUNIO DE 2013</a:t>
            </a:r>
          </a:p>
        </p:txBody>
      </p:sp>
    </p:spTree>
    <p:extLst>
      <p:ext uri="{BB962C8B-B14F-4D97-AF65-F5344CB8AC3E}">
        <p14:creationId xmlns:p14="http://schemas.microsoft.com/office/powerpoint/2010/main" val="3339027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BB11-4E35-47B1-AFFF-8153DA403EF1}" type="datetimeFigureOut">
              <a:rPr lang="es-CO" smtClean="0"/>
              <a:pPr/>
              <a:t>31/10/2015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1C3D-7A6E-488A-AD6E-9C16116FFD94}" type="slidenum">
              <a:rPr lang="es-CO" smtClean="0"/>
              <a:pPr/>
              <a:t>‹Nº›</a:t>
            </a:fld>
            <a:endParaRPr lang="es-CO"/>
          </a:p>
        </p:txBody>
      </p:sp>
      <p:grpSp>
        <p:nvGrpSpPr>
          <p:cNvPr id="7" name="6 Grupo"/>
          <p:cNvGrpSpPr/>
          <p:nvPr userDrawn="1"/>
        </p:nvGrpSpPr>
        <p:grpSpPr>
          <a:xfrm>
            <a:off x="8681" y="2060848"/>
            <a:ext cx="594046" cy="4797152"/>
            <a:chOff x="266283" y="722017"/>
            <a:chExt cx="473994" cy="3362936"/>
          </a:xfrm>
        </p:grpSpPr>
        <p:sp>
          <p:nvSpPr>
            <p:cNvPr id="8" name="7 Rectángulo redondeado"/>
            <p:cNvSpPr/>
            <p:nvPr/>
          </p:nvSpPr>
          <p:spPr>
            <a:xfrm>
              <a:off x="266283" y="884824"/>
              <a:ext cx="152400" cy="3200129"/>
            </a:xfrm>
            <a:prstGeom prst="roundRect">
              <a:avLst>
                <a:gd name="adj" fmla="val 1000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8 Rectángulo redondeado"/>
            <p:cNvSpPr/>
            <p:nvPr/>
          </p:nvSpPr>
          <p:spPr>
            <a:xfrm>
              <a:off x="433518" y="722017"/>
              <a:ext cx="306759" cy="1947192"/>
            </a:xfrm>
            <a:prstGeom prst="roundRect">
              <a:avLst>
                <a:gd name="adj" fmla="val 1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9 Rectángulo redondeado"/>
            <p:cNvSpPr/>
            <p:nvPr/>
          </p:nvSpPr>
          <p:spPr>
            <a:xfrm>
              <a:off x="356828" y="1605895"/>
              <a:ext cx="153379" cy="1872881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11" name="10 Rectángulo"/>
          <p:cNvSpPr/>
          <p:nvPr userDrawn="1"/>
        </p:nvSpPr>
        <p:spPr>
          <a:xfrm>
            <a:off x="92" y="0"/>
            <a:ext cx="914390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>
                <a:latin typeface="Arial Black" pitchFamily="34" charset="0"/>
              </a:rPr>
              <a:t>INSTITUCIÓN EDUCATIVA NORMAL SUPERIOR DE </a:t>
            </a:r>
            <a:r>
              <a:rPr lang="es-CO" sz="1600" dirty="0" smtClean="0">
                <a:latin typeface="Arial Black" pitchFamily="34" charset="0"/>
              </a:rPr>
              <a:t>SINCELEJO</a:t>
            </a:r>
          </a:p>
          <a:p>
            <a:r>
              <a:rPr lang="es-CO" sz="1600" dirty="0" smtClean="0">
                <a:latin typeface="Arial Black" pitchFamily="34" charset="0"/>
              </a:rPr>
              <a:t>PRESUPUESTO DE INGRESOS  Y GASTOS</a:t>
            </a:r>
          </a:p>
          <a:p>
            <a:r>
              <a:rPr lang="es-CO" sz="1600" dirty="0" smtClean="0">
                <a:latin typeface="Arial Black" pitchFamily="34" charset="0"/>
              </a:rPr>
              <a:t>CORTE A 30 DE JUNIO DE 2013</a:t>
            </a:r>
          </a:p>
        </p:txBody>
      </p:sp>
    </p:spTree>
    <p:extLst>
      <p:ext uri="{BB962C8B-B14F-4D97-AF65-F5344CB8AC3E}">
        <p14:creationId xmlns:p14="http://schemas.microsoft.com/office/powerpoint/2010/main" val="1772141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BB11-4E35-47B1-AFFF-8153DA403EF1}" type="datetimeFigureOut">
              <a:rPr lang="es-CO" smtClean="0"/>
              <a:pPr/>
              <a:t>31/10/2015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1C3D-7A6E-488A-AD6E-9C16116FFD94}" type="slidenum">
              <a:rPr lang="es-CO" smtClean="0"/>
              <a:pPr/>
              <a:t>‹Nº›</a:t>
            </a:fld>
            <a:endParaRPr lang="es-CO"/>
          </a:p>
        </p:txBody>
      </p:sp>
      <p:grpSp>
        <p:nvGrpSpPr>
          <p:cNvPr id="7" name="6 Grupo"/>
          <p:cNvGrpSpPr/>
          <p:nvPr userDrawn="1"/>
        </p:nvGrpSpPr>
        <p:grpSpPr>
          <a:xfrm>
            <a:off x="8681" y="2060848"/>
            <a:ext cx="594046" cy="4797152"/>
            <a:chOff x="266283" y="722017"/>
            <a:chExt cx="473994" cy="3362936"/>
          </a:xfrm>
        </p:grpSpPr>
        <p:sp>
          <p:nvSpPr>
            <p:cNvPr id="8" name="7 Rectángulo redondeado"/>
            <p:cNvSpPr/>
            <p:nvPr/>
          </p:nvSpPr>
          <p:spPr>
            <a:xfrm>
              <a:off x="266283" y="884824"/>
              <a:ext cx="152400" cy="3200129"/>
            </a:xfrm>
            <a:prstGeom prst="roundRect">
              <a:avLst>
                <a:gd name="adj" fmla="val 1000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8 Rectángulo redondeado"/>
            <p:cNvSpPr/>
            <p:nvPr/>
          </p:nvSpPr>
          <p:spPr>
            <a:xfrm>
              <a:off x="433518" y="722017"/>
              <a:ext cx="306759" cy="1947192"/>
            </a:xfrm>
            <a:prstGeom prst="roundRect">
              <a:avLst>
                <a:gd name="adj" fmla="val 1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9 Rectángulo redondeado"/>
            <p:cNvSpPr/>
            <p:nvPr/>
          </p:nvSpPr>
          <p:spPr>
            <a:xfrm>
              <a:off x="356828" y="1605895"/>
              <a:ext cx="153379" cy="1872881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11" name="10 Rectángulo"/>
          <p:cNvSpPr/>
          <p:nvPr userDrawn="1"/>
        </p:nvSpPr>
        <p:spPr>
          <a:xfrm>
            <a:off x="92" y="0"/>
            <a:ext cx="914390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>
                <a:latin typeface="Arial Black" pitchFamily="34" charset="0"/>
              </a:rPr>
              <a:t>INSTITUCIÓN EDUCATIVA NORMAL SUPERIOR DE </a:t>
            </a:r>
            <a:r>
              <a:rPr lang="es-CO" sz="1600" dirty="0" smtClean="0">
                <a:latin typeface="Arial Black" pitchFamily="34" charset="0"/>
              </a:rPr>
              <a:t>SINCELEJO</a:t>
            </a:r>
          </a:p>
          <a:p>
            <a:r>
              <a:rPr lang="es-CO" sz="1600" dirty="0" smtClean="0">
                <a:latin typeface="Arial Black" pitchFamily="34" charset="0"/>
              </a:rPr>
              <a:t>PRESUPUESTO DE INGRESOS  Y GASTOS</a:t>
            </a:r>
          </a:p>
          <a:p>
            <a:r>
              <a:rPr lang="es-CO" sz="1600" dirty="0" smtClean="0">
                <a:latin typeface="Arial Black" pitchFamily="34" charset="0"/>
              </a:rPr>
              <a:t>CORTE A 30 DE JUNIO DE 2013</a:t>
            </a:r>
          </a:p>
        </p:txBody>
      </p:sp>
    </p:spTree>
    <p:extLst>
      <p:ext uri="{BB962C8B-B14F-4D97-AF65-F5344CB8AC3E}">
        <p14:creationId xmlns:p14="http://schemas.microsoft.com/office/powerpoint/2010/main" val="922594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BB11-4E35-47B1-AFFF-8153DA403EF1}" type="datetimeFigureOut">
              <a:rPr lang="es-CO" smtClean="0"/>
              <a:pPr/>
              <a:t>31/10/2015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1C3D-7A6E-488A-AD6E-9C16116FFD94}" type="slidenum">
              <a:rPr lang="es-CO" smtClean="0"/>
              <a:pPr/>
              <a:t>‹Nº›</a:t>
            </a:fld>
            <a:endParaRPr lang="es-CO"/>
          </a:p>
        </p:txBody>
      </p:sp>
      <p:grpSp>
        <p:nvGrpSpPr>
          <p:cNvPr id="7" name="6 Grupo"/>
          <p:cNvGrpSpPr/>
          <p:nvPr userDrawn="1"/>
        </p:nvGrpSpPr>
        <p:grpSpPr>
          <a:xfrm>
            <a:off x="8681" y="2060848"/>
            <a:ext cx="594046" cy="4797152"/>
            <a:chOff x="266283" y="722017"/>
            <a:chExt cx="473994" cy="3362936"/>
          </a:xfrm>
        </p:grpSpPr>
        <p:sp>
          <p:nvSpPr>
            <p:cNvPr id="8" name="7 Rectángulo redondeado"/>
            <p:cNvSpPr/>
            <p:nvPr/>
          </p:nvSpPr>
          <p:spPr>
            <a:xfrm>
              <a:off x="266283" y="884824"/>
              <a:ext cx="152400" cy="3200129"/>
            </a:xfrm>
            <a:prstGeom prst="roundRect">
              <a:avLst>
                <a:gd name="adj" fmla="val 1000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8 Rectángulo redondeado"/>
            <p:cNvSpPr/>
            <p:nvPr/>
          </p:nvSpPr>
          <p:spPr>
            <a:xfrm>
              <a:off x="433518" y="722017"/>
              <a:ext cx="306759" cy="1947192"/>
            </a:xfrm>
            <a:prstGeom prst="roundRect">
              <a:avLst>
                <a:gd name="adj" fmla="val 1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9 Rectángulo redondeado"/>
            <p:cNvSpPr/>
            <p:nvPr/>
          </p:nvSpPr>
          <p:spPr>
            <a:xfrm>
              <a:off x="356828" y="1605895"/>
              <a:ext cx="153379" cy="1872881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11" name="10 Rectángulo"/>
          <p:cNvSpPr/>
          <p:nvPr userDrawn="1"/>
        </p:nvSpPr>
        <p:spPr>
          <a:xfrm>
            <a:off x="92" y="0"/>
            <a:ext cx="914390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>
                <a:latin typeface="Arial Black" pitchFamily="34" charset="0"/>
              </a:rPr>
              <a:t>INSTITUCIÓN EDUCATIVA NORMAL SUPERIOR DE </a:t>
            </a:r>
            <a:r>
              <a:rPr lang="es-CO" sz="1600" dirty="0" smtClean="0">
                <a:latin typeface="Arial Black" pitchFamily="34" charset="0"/>
              </a:rPr>
              <a:t>SINCELEJO</a:t>
            </a:r>
          </a:p>
          <a:p>
            <a:r>
              <a:rPr lang="es-CO" sz="1600" dirty="0" smtClean="0">
                <a:latin typeface="Arial Black" pitchFamily="34" charset="0"/>
              </a:rPr>
              <a:t>PRESUPUESTO DE INGRESOS  Y GASTOS</a:t>
            </a:r>
          </a:p>
          <a:p>
            <a:r>
              <a:rPr lang="es-CO" sz="1600" dirty="0" smtClean="0">
                <a:latin typeface="Arial Black" pitchFamily="34" charset="0"/>
              </a:rPr>
              <a:t>CORTE A 30 DE JUNIO DE 2013</a:t>
            </a:r>
          </a:p>
        </p:txBody>
      </p:sp>
    </p:spTree>
    <p:extLst>
      <p:ext uri="{BB962C8B-B14F-4D97-AF65-F5344CB8AC3E}">
        <p14:creationId xmlns:p14="http://schemas.microsoft.com/office/powerpoint/2010/main" val="4105933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F422-A20B-4060-8B56-8BAC31E08A5A}" type="datetimeFigureOut">
              <a:rPr lang="es-CO" smtClean="0"/>
              <a:t>31/10/2015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80707-993F-47CB-866B-D2DF2396A3D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82147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F422-A20B-4060-8B56-8BAC31E08A5A}" type="datetimeFigureOut">
              <a:rPr lang="es-CO" smtClean="0"/>
              <a:t>31/10/2015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80707-993F-47CB-866B-D2DF2396A3D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77079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F422-A20B-4060-8B56-8BAC31E08A5A}" type="datetimeFigureOut">
              <a:rPr lang="es-CO" smtClean="0"/>
              <a:t>31/10/2015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80707-993F-47CB-866B-D2DF2396A3D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34578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F422-A20B-4060-8B56-8BAC31E08A5A}" type="datetimeFigureOut">
              <a:rPr lang="es-CO" smtClean="0"/>
              <a:t>31/10/2015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80707-993F-47CB-866B-D2DF2396A3D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825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F422-A20B-4060-8B56-8BAC31E08A5A}" type="datetimeFigureOut">
              <a:rPr lang="es-CO" smtClean="0"/>
              <a:t>31/10/2015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80707-993F-47CB-866B-D2DF2396A3D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22504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F422-A20B-4060-8B56-8BAC31E08A5A}" type="datetimeFigureOut">
              <a:rPr lang="es-CO" smtClean="0"/>
              <a:t>31/10/2015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80707-993F-47CB-866B-D2DF2396A3D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71665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F422-A20B-4060-8B56-8BAC31E08A5A}" type="datetimeFigureOut">
              <a:rPr lang="es-CO" smtClean="0"/>
              <a:t>31/10/2015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80707-993F-47CB-866B-D2DF2396A3D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42265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DF422-A20B-4060-8B56-8BAC31E08A5A}" type="datetimeFigureOut">
              <a:rPr lang="es-CO" smtClean="0"/>
              <a:t>31/10/2015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80707-993F-47CB-866B-D2DF2396A3D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36996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29.png"/><Relationship Id="rId7" Type="http://schemas.openxmlformats.org/officeDocument/2006/relationships/image" Target="../media/image44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5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:\Users\Maritza\Desktop\GUIDO FOTOS\DSC0292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9" y="21734"/>
            <a:ext cx="4185901" cy="3191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2 Imagen" descr="C:\Users\Maritza\Desktop\GUIDO FOTOS\DSC0232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0"/>
            <a:ext cx="4932040" cy="321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3 Imagen" descr="C:\Users\Maritza\Desktop\GUIDO FOTOS\IMG-20130713-0041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9" y="3231815"/>
            <a:ext cx="4329918" cy="3626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 descr="C:\Users\Maritza\Desktop\GUIDO FOTOS\DSC0264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3212975"/>
            <a:ext cx="4788024" cy="3645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448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237073" y="1052736"/>
            <a:ext cx="1310591" cy="5616624"/>
          </a:xfrm>
          <a:prstGeom prst="roundRect">
            <a:avLst>
              <a:gd name="adj" fmla="val 1000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4 Rectángulo redondeado"/>
          <p:cNvSpPr>
            <a:spLocks noChangeArrowheads="1"/>
          </p:cNvSpPr>
          <p:nvPr/>
        </p:nvSpPr>
        <p:spPr bwMode="auto">
          <a:xfrm>
            <a:off x="219234" y="90274"/>
            <a:ext cx="8891588" cy="459257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es-CO" sz="2400" b="1" dirty="0"/>
          </a:p>
          <a:p>
            <a:pPr algn="ctr"/>
            <a:endParaRPr lang="es-CO" sz="1300" dirty="0">
              <a:solidFill>
                <a:schemeClr val="bg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691680" y="206556"/>
            <a:ext cx="7032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 dirty="0"/>
              <a:t>COBERTURA </a:t>
            </a:r>
            <a:r>
              <a:rPr lang="es-CO" b="1" dirty="0" smtClean="0"/>
              <a:t>:  RETENCIÓN ESCOLAR  2013</a:t>
            </a:r>
            <a:endParaRPr lang="es-CO" b="1" dirty="0"/>
          </a:p>
        </p:txBody>
      </p:sp>
      <p:sp>
        <p:nvSpPr>
          <p:cNvPr id="4" name="3 Rectángulo"/>
          <p:cNvSpPr/>
          <p:nvPr/>
        </p:nvSpPr>
        <p:spPr>
          <a:xfrm>
            <a:off x="249324" y="1731873"/>
            <a:ext cx="34585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600" b="1" dirty="0" smtClean="0"/>
              <a:t> </a:t>
            </a:r>
            <a:endParaRPr lang="es-CO" sz="1600" b="1" dirty="0"/>
          </a:p>
        </p:txBody>
      </p:sp>
      <p:sp>
        <p:nvSpPr>
          <p:cNvPr id="2" name="1 Rectángulo"/>
          <p:cNvSpPr/>
          <p:nvPr/>
        </p:nvSpPr>
        <p:spPr>
          <a:xfrm>
            <a:off x="219235" y="3356992"/>
            <a:ext cx="11844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 smtClean="0"/>
              <a:t>KITS ESCOLAR</a:t>
            </a: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601809"/>
              </p:ext>
            </p:extLst>
          </p:nvPr>
        </p:nvGraphicFramePr>
        <p:xfrm>
          <a:off x="2411760" y="645963"/>
          <a:ext cx="6384030" cy="168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6806"/>
                <a:gridCol w="1276806"/>
                <a:gridCol w="1276806"/>
                <a:gridCol w="2553612"/>
              </a:tblGrid>
              <a:tr h="370840">
                <a:tc rowSpan="2">
                  <a:txBody>
                    <a:bodyPr/>
                    <a:lstStyle/>
                    <a:p>
                      <a:endParaRPr lang="es-CO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s-CO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s-CO" sz="1400" b="1" dirty="0" smtClean="0">
                          <a:solidFill>
                            <a:schemeClr val="tx1"/>
                          </a:solidFill>
                        </a:rPr>
                        <a:t>Año escolar </a:t>
                      </a:r>
                      <a:endParaRPr lang="es-CO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s-CO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s-CO" sz="1400" b="1" dirty="0" smtClean="0">
                          <a:solidFill>
                            <a:schemeClr val="tx1"/>
                          </a:solidFill>
                        </a:rPr>
                        <a:t>B.</a:t>
                      </a:r>
                      <a:r>
                        <a:rPr lang="es-CO" sz="1400" b="1" baseline="0" dirty="0" smtClean="0">
                          <a:solidFill>
                            <a:schemeClr val="tx1"/>
                          </a:solidFill>
                        </a:rPr>
                        <a:t> PRIMARIA</a:t>
                      </a:r>
                      <a:endParaRPr lang="es-CO" sz="1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s-CO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s-CO" sz="1400" b="1" dirty="0" smtClean="0">
                          <a:solidFill>
                            <a:schemeClr val="tx1"/>
                          </a:solidFill>
                        </a:rPr>
                        <a:t>TOTAL</a:t>
                      </a:r>
                      <a:r>
                        <a:rPr lang="es-CO" sz="1400" b="1" baseline="0" dirty="0" smtClean="0">
                          <a:solidFill>
                            <a:schemeClr val="tx1"/>
                          </a:solidFill>
                        </a:rPr>
                        <a:t> KITS ENTREGADOS</a:t>
                      </a:r>
                      <a:endParaRPr lang="es-CO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400" b="1" dirty="0" smtClean="0">
                          <a:solidFill>
                            <a:schemeClr val="tx1"/>
                          </a:solidFill>
                        </a:rPr>
                        <a:t>J.</a:t>
                      </a:r>
                      <a:r>
                        <a:rPr lang="es-CO" sz="1400" b="1" baseline="0" dirty="0" smtClean="0">
                          <a:solidFill>
                            <a:schemeClr val="tx1"/>
                          </a:solidFill>
                        </a:rPr>
                        <a:t> MATINAL</a:t>
                      </a:r>
                      <a:endParaRPr lang="es-CO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sz="1400" b="1" dirty="0" smtClean="0">
                          <a:solidFill>
                            <a:schemeClr val="tx1"/>
                          </a:solidFill>
                        </a:rPr>
                        <a:t>J. VESPERTINA</a:t>
                      </a:r>
                      <a:endParaRPr lang="es-CO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</a:tr>
              <a:tr h="244267">
                <a:tc>
                  <a:txBody>
                    <a:bodyPr/>
                    <a:lstStyle/>
                    <a:p>
                      <a:pPr algn="ctr"/>
                      <a:r>
                        <a:rPr lang="es-CO" sz="2000" b="1" dirty="0" smtClean="0">
                          <a:solidFill>
                            <a:schemeClr val="tx1"/>
                          </a:solidFill>
                        </a:rPr>
                        <a:t>2012</a:t>
                      </a:r>
                      <a:endParaRPr lang="es-CO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000" b="1" dirty="0" smtClean="0">
                          <a:solidFill>
                            <a:schemeClr val="tx1"/>
                          </a:solidFill>
                        </a:rPr>
                        <a:t>210</a:t>
                      </a:r>
                      <a:endParaRPr lang="es-CO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000" b="1" dirty="0" smtClean="0">
                          <a:solidFill>
                            <a:schemeClr val="tx1"/>
                          </a:solidFill>
                        </a:rPr>
                        <a:t>90</a:t>
                      </a:r>
                      <a:endParaRPr lang="es-CO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000" b="1" dirty="0" smtClean="0">
                          <a:solidFill>
                            <a:schemeClr val="tx1"/>
                          </a:solidFill>
                        </a:rPr>
                        <a:t>300</a:t>
                      </a:r>
                      <a:endParaRPr lang="es-CO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s-CO" sz="2000" b="1" dirty="0" smtClean="0">
                          <a:solidFill>
                            <a:schemeClr val="tx1"/>
                          </a:solidFill>
                        </a:rPr>
                        <a:t>2013</a:t>
                      </a:r>
                      <a:endParaRPr lang="es-CO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000" b="1" dirty="0" smtClean="0">
                          <a:solidFill>
                            <a:schemeClr val="tx1"/>
                          </a:solidFill>
                        </a:rPr>
                        <a:t>126</a:t>
                      </a:r>
                      <a:endParaRPr lang="es-CO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000" b="1" dirty="0" smtClean="0">
                          <a:solidFill>
                            <a:schemeClr val="tx1"/>
                          </a:solidFill>
                        </a:rPr>
                        <a:t>68</a:t>
                      </a:r>
                      <a:endParaRPr lang="es-CO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000" b="1" dirty="0" smtClean="0">
                          <a:solidFill>
                            <a:schemeClr val="tx1"/>
                          </a:solidFill>
                        </a:rPr>
                        <a:t>194</a:t>
                      </a:r>
                      <a:endParaRPr lang="es-CO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8 CuadroTexto"/>
          <p:cNvSpPr txBox="1"/>
          <p:nvPr/>
        </p:nvSpPr>
        <p:spPr>
          <a:xfrm>
            <a:off x="2699792" y="5229200"/>
            <a:ext cx="56166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 smtClean="0"/>
              <a:t>Para la entrega de los kits escolares en el año 2012 se revisó el diagnóstico realizado por la directora de grupo y los estudiantes reportados en la matrícula como vulnerables o desplazados. </a:t>
            </a:r>
            <a:endParaRPr lang="es-CO" sz="1400" b="1" dirty="0"/>
          </a:p>
        </p:txBody>
      </p:sp>
      <p:graphicFrame>
        <p:nvGraphicFramePr>
          <p:cNvPr id="10" name="9 Gráfico"/>
          <p:cNvGraphicFramePr/>
          <p:nvPr>
            <p:extLst>
              <p:ext uri="{D42A27DB-BD31-4B8C-83A1-F6EECF244321}">
                <p14:modId xmlns:p14="http://schemas.microsoft.com/office/powerpoint/2010/main" val="3827427950"/>
              </p:ext>
            </p:extLst>
          </p:nvPr>
        </p:nvGraphicFramePr>
        <p:xfrm>
          <a:off x="2003404" y="2276872"/>
          <a:ext cx="6408712" cy="26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7450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237073" y="1052736"/>
            <a:ext cx="1310591" cy="5616624"/>
          </a:xfrm>
          <a:prstGeom prst="roundRect">
            <a:avLst>
              <a:gd name="adj" fmla="val 1000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4 Rectángulo redondeado"/>
          <p:cNvSpPr>
            <a:spLocks noChangeArrowheads="1"/>
          </p:cNvSpPr>
          <p:nvPr/>
        </p:nvSpPr>
        <p:spPr bwMode="auto">
          <a:xfrm>
            <a:off x="219234" y="90274"/>
            <a:ext cx="8891588" cy="459257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es-CO" sz="2400" b="1" dirty="0"/>
          </a:p>
          <a:p>
            <a:pPr algn="ctr"/>
            <a:endParaRPr lang="es-CO" sz="1300" dirty="0">
              <a:solidFill>
                <a:schemeClr val="bg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691680" y="206556"/>
            <a:ext cx="7032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 dirty="0"/>
              <a:t>COBERTURA </a:t>
            </a:r>
            <a:r>
              <a:rPr lang="es-CO" b="1" dirty="0" smtClean="0"/>
              <a:t>:  RETENCIÓN ESCOLAR  2013</a:t>
            </a:r>
            <a:endParaRPr lang="es-CO" b="1" dirty="0"/>
          </a:p>
        </p:txBody>
      </p:sp>
      <p:sp>
        <p:nvSpPr>
          <p:cNvPr id="4" name="3 Rectángulo"/>
          <p:cNvSpPr/>
          <p:nvPr/>
        </p:nvSpPr>
        <p:spPr>
          <a:xfrm>
            <a:off x="249324" y="1731873"/>
            <a:ext cx="34585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600" b="1" dirty="0" smtClean="0"/>
              <a:t> </a:t>
            </a:r>
            <a:endParaRPr lang="es-CO" sz="1600" b="1" dirty="0"/>
          </a:p>
        </p:txBody>
      </p:sp>
      <p:sp>
        <p:nvSpPr>
          <p:cNvPr id="2" name="1 Rectángulo"/>
          <p:cNvSpPr/>
          <p:nvPr/>
        </p:nvSpPr>
        <p:spPr>
          <a:xfrm>
            <a:off x="219235" y="3356992"/>
            <a:ext cx="11844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 smtClean="0"/>
              <a:t>KITS ESCOLAR</a:t>
            </a: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64176"/>
              </p:ext>
            </p:extLst>
          </p:nvPr>
        </p:nvGraphicFramePr>
        <p:xfrm>
          <a:off x="2411760" y="645963"/>
          <a:ext cx="6384030" cy="180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6806"/>
                <a:gridCol w="1276806"/>
                <a:gridCol w="1276806"/>
                <a:gridCol w="2553612"/>
              </a:tblGrid>
              <a:tr h="370840">
                <a:tc rowSpan="2">
                  <a:txBody>
                    <a:bodyPr/>
                    <a:lstStyle/>
                    <a:p>
                      <a:endParaRPr lang="es-CO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s-CO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s-CO" sz="1000" b="1" dirty="0" smtClean="0">
                          <a:solidFill>
                            <a:schemeClr val="tx1"/>
                          </a:solidFill>
                        </a:rPr>
                        <a:t>Año escolar </a:t>
                      </a:r>
                      <a:endParaRPr lang="es-CO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s-CO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s-CO" sz="1000" b="1" dirty="0" smtClean="0">
                          <a:solidFill>
                            <a:schemeClr val="tx1"/>
                          </a:solidFill>
                        </a:rPr>
                        <a:t>B.</a:t>
                      </a:r>
                      <a:r>
                        <a:rPr lang="es-CO" sz="1000" b="1" baseline="0" dirty="0" smtClean="0">
                          <a:solidFill>
                            <a:schemeClr val="tx1"/>
                          </a:solidFill>
                        </a:rPr>
                        <a:t> PRIMARIA</a:t>
                      </a:r>
                      <a:endParaRPr lang="es-CO" sz="10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s-CO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s-CO" sz="1000" b="1" dirty="0" smtClean="0">
                          <a:solidFill>
                            <a:schemeClr val="tx1"/>
                          </a:solidFill>
                        </a:rPr>
                        <a:t>TOTAL</a:t>
                      </a:r>
                      <a:r>
                        <a:rPr lang="es-CO" sz="1000" b="1" baseline="0" dirty="0" smtClean="0">
                          <a:solidFill>
                            <a:schemeClr val="tx1"/>
                          </a:solidFill>
                        </a:rPr>
                        <a:t> KITS ENTREGADOS</a:t>
                      </a:r>
                      <a:endParaRPr lang="es-CO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000" b="1" dirty="0" smtClean="0">
                          <a:solidFill>
                            <a:schemeClr val="tx1"/>
                          </a:solidFill>
                        </a:rPr>
                        <a:t>J.</a:t>
                      </a:r>
                      <a:r>
                        <a:rPr lang="es-CO" sz="1000" b="1" baseline="0" dirty="0" smtClean="0">
                          <a:solidFill>
                            <a:schemeClr val="tx1"/>
                          </a:solidFill>
                        </a:rPr>
                        <a:t> MATINAL</a:t>
                      </a:r>
                      <a:endParaRPr lang="es-CO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sz="1000" b="1" dirty="0" smtClean="0">
                          <a:solidFill>
                            <a:schemeClr val="tx1"/>
                          </a:solidFill>
                        </a:rPr>
                        <a:t>J. VESPERTINA</a:t>
                      </a:r>
                      <a:endParaRPr lang="es-CO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</a:tr>
              <a:tr h="244267">
                <a:tc>
                  <a:txBody>
                    <a:bodyPr/>
                    <a:lstStyle/>
                    <a:p>
                      <a:pPr algn="ctr"/>
                      <a:r>
                        <a:rPr lang="es-CO" sz="2800" b="1" dirty="0" smtClean="0">
                          <a:solidFill>
                            <a:schemeClr val="tx1"/>
                          </a:solidFill>
                        </a:rPr>
                        <a:t>2012</a:t>
                      </a:r>
                      <a:endParaRPr lang="es-CO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800" b="1" dirty="0" smtClean="0">
                          <a:solidFill>
                            <a:schemeClr val="tx1"/>
                          </a:solidFill>
                        </a:rPr>
                        <a:t>210</a:t>
                      </a:r>
                      <a:endParaRPr lang="es-CO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800" b="1" dirty="0" smtClean="0">
                          <a:solidFill>
                            <a:schemeClr val="tx1"/>
                          </a:solidFill>
                        </a:rPr>
                        <a:t>90</a:t>
                      </a:r>
                      <a:endParaRPr lang="es-CO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800" b="1" dirty="0" smtClean="0">
                          <a:solidFill>
                            <a:schemeClr val="tx1"/>
                          </a:solidFill>
                        </a:rPr>
                        <a:t>300</a:t>
                      </a:r>
                      <a:endParaRPr lang="es-CO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s-CO" sz="2800" b="1" dirty="0" smtClean="0">
                          <a:solidFill>
                            <a:schemeClr val="tx1"/>
                          </a:solidFill>
                        </a:rPr>
                        <a:t>2013</a:t>
                      </a:r>
                      <a:endParaRPr lang="es-CO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800" b="1" dirty="0" smtClean="0">
                          <a:solidFill>
                            <a:schemeClr val="tx1"/>
                          </a:solidFill>
                        </a:rPr>
                        <a:t>126</a:t>
                      </a:r>
                      <a:endParaRPr lang="es-CO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800" b="1" dirty="0" smtClean="0">
                          <a:solidFill>
                            <a:schemeClr val="tx1"/>
                          </a:solidFill>
                        </a:rPr>
                        <a:t>68</a:t>
                      </a:r>
                      <a:endParaRPr lang="es-CO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800" b="1" dirty="0" smtClean="0">
                          <a:solidFill>
                            <a:schemeClr val="tx1"/>
                          </a:solidFill>
                        </a:rPr>
                        <a:t>194</a:t>
                      </a:r>
                      <a:endParaRPr lang="es-CO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9" name="8 CuadroTexto"/>
          <p:cNvSpPr txBox="1"/>
          <p:nvPr/>
        </p:nvSpPr>
        <p:spPr>
          <a:xfrm>
            <a:off x="2627784" y="5346794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 smtClean="0"/>
              <a:t>Para el año 2013 se tomó como referente la caracterización para la selección de los niños(as) que se beneficiaron con kit escolar. </a:t>
            </a:r>
            <a:endParaRPr lang="es-CO" sz="1400" b="1" dirty="0"/>
          </a:p>
        </p:txBody>
      </p:sp>
      <p:graphicFrame>
        <p:nvGraphicFramePr>
          <p:cNvPr id="11" name="10 Gráfico"/>
          <p:cNvGraphicFramePr/>
          <p:nvPr>
            <p:extLst>
              <p:ext uri="{D42A27DB-BD31-4B8C-83A1-F6EECF244321}">
                <p14:modId xmlns:p14="http://schemas.microsoft.com/office/powerpoint/2010/main" val="52489295"/>
              </p:ext>
            </p:extLst>
          </p:nvPr>
        </p:nvGraphicFramePr>
        <p:xfrm>
          <a:off x="2402156" y="2780928"/>
          <a:ext cx="606788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9295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261110"/>
              </p:ext>
            </p:extLst>
          </p:nvPr>
        </p:nvGraphicFramePr>
        <p:xfrm>
          <a:off x="395536" y="116632"/>
          <a:ext cx="8640960" cy="2286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82311"/>
                <a:gridCol w="2982278"/>
                <a:gridCol w="3976371"/>
              </a:tblGrid>
              <a:tr h="145537">
                <a:tc>
                  <a:txBody>
                    <a:bodyPr/>
                    <a:lstStyle/>
                    <a:p>
                      <a:r>
                        <a:rPr lang="es-CO" sz="10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PROCESOS</a:t>
                      </a:r>
                      <a:endParaRPr lang="es-CO" sz="10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0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COMPONENTES</a:t>
                      </a:r>
                      <a:endParaRPr lang="es-CO" sz="10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0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145537">
                <a:tc rowSpan="4">
                  <a:txBody>
                    <a:bodyPr/>
                    <a:lstStyle/>
                    <a:p>
                      <a:endParaRPr lang="es-CO" sz="100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endParaRPr lang="es-CO" sz="100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endParaRPr lang="es-CO" sz="100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r>
                        <a:rPr lang="es-CO" sz="10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TALENTO HUMANO</a:t>
                      </a:r>
                    </a:p>
                    <a:p>
                      <a:endParaRPr lang="es-CO" sz="100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endParaRPr lang="es-CO" sz="100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endParaRPr lang="es-CO" sz="100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endParaRPr lang="es-CO" sz="100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0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PLANTA DE PERSONAL</a:t>
                      </a:r>
                      <a:endParaRPr lang="es-CO" sz="10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es-CO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ASIGNACIÓN ACADÉMICA</a:t>
                      </a:r>
                    </a:p>
                    <a:p>
                      <a:endParaRPr lang="es-CO" sz="16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r>
                        <a:rPr lang="es-CO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DIPLOMADOS: </a:t>
                      </a:r>
                      <a:r>
                        <a:rPr lang="es-CO" sz="1600" b="1" dirty="0" err="1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Modificabilidad</a:t>
                      </a:r>
                      <a:r>
                        <a:rPr lang="es-CO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Estructural Cognitiva, Filosofía</a:t>
                      </a:r>
                      <a:r>
                        <a:rPr lang="es-CO" sz="1600" b="1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para Niños.</a:t>
                      </a:r>
                      <a:endParaRPr lang="es-CO" sz="16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endParaRPr lang="es-CO" sz="16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r>
                        <a:rPr lang="es-CO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CUALIFICACIÓN: PAI,</a:t>
                      </a:r>
                      <a:r>
                        <a:rPr lang="es-CO" sz="1600" b="1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PTA, INGLES, TIC’S.</a:t>
                      </a:r>
                      <a:endParaRPr lang="es-CO" sz="16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145537">
                <a:tc vMerge="1">
                  <a:txBody>
                    <a:bodyPr/>
                    <a:lstStyle/>
                    <a:p>
                      <a:endParaRPr lang="es-CO" sz="14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0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FORMACIÓN Y CAPACITACIÓN</a:t>
                      </a:r>
                      <a:endParaRPr lang="es-CO" sz="10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 sz="14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181288">
                <a:tc vMerge="1">
                  <a:txBody>
                    <a:bodyPr/>
                    <a:lstStyle/>
                    <a:p>
                      <a:endParaRPr lang="es-CO" sz="14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0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APOYO A LA INVESTIGACIÓN</a:t>
                      </a:r>
                      <a:endParaRPr lang="es-CO" sz="10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 sz="14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894269">
                <a:tc vMerge="1">
                  <a:txBody>
                    <a:bodyPr/>
                    <a:lstStyle/>
                    <a:p>
                      <a:endParaRPr lang="es-CO" sz="100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0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 sz="14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4 Imagen" descr="H:\REUNIONES\REUNIONES\DSC0010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780928"/>
            <a:ext cx="4932040" cy="4077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0929"/>
            <a:ext cx="4211960" cy="407707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6 CuadroTexto"/>
          <p:cNvSpPr txBox="1"/>
          <p:nvPr/>
        </p:nvSpPr>
        <p:spPr>
          <a:xfrm>
            <a:off x="2807803" y="2473152"/>
            <a:ext cx="367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 smtClean="0"/>
              <a:t>Cualificación en PAI E INGLÉS</a:t>
            </a:r>
            <a:endParaRPr lang="es-CO" sz="1400" b="1" dirty="0"/>
          </a:p>
        </p:txBody>
      </p:sp>
    </p:spTree>
    <p:extLst>
      <p:ext uri="{BB962C8B-B14F-4D97-AF65-F5344CB8AC3E}">
        <p14:creationId xmlns:p14="http://schemas.microsoft.com/office/powerpoint/2010/main" val="46731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G:\descarg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04"/>
            <a:ext cx="4355976" cy="3341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 descr="C:\Users\Maritza\Documents\descarga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604"/>
            <a:ext cx="4801334" cy="3341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 descr="C:\Users\Maritza\Documents\descarga (1)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6992"/>
            <a:ext cx="4355976" cy="350100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6 CuadroTexto"/>
          <p:cNvSpPr txBox="1"/>
          <p:nvPr/>
        </p:nvSpPr>
        <p:spPr>
          <a:xfrm>
            <a:off x="4932040" y="4738164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CAPACITACIÓN TIC’S: ENCUENTRO INTERNACIONAL – MEDELLÍN 2013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6543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9488480"/>
              </p:ext>
            </p:extLst>
          </p:nvPr>
        </p:nvGraphicFramePr>
        <p:xfrm>
          <a:off x="285720" y="260647"/>
          <a:ext cx="8678768" cy="6032027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8678768"/>
              </a:tblGrid>
              <a:tr h="13681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O" sz="900" dirty="0">
                        <a:latin typeface="Comic Sans MS" pitchFamily="66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000" dirty="0">
                          <a:latin typeface="Comic Sans MS" pitchFamily="66" charset="0"/>
                        </a:rPr>
                        <a:t>RENDICIÓN DE CUENTAS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000" dirty="0">
                          <a:latin typeface="Comic Sans MS" pitchFamily="66" charset="0"/>
                        </a:rPr>
                        <a:t>INFORME DE AUDIENCIA PÚBLICA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000" dirty="0">
                          <a:latin typeface="Comic Sans MS" pitchFamily="66" charset="0"/>
                        </a:rPr>
                        <a:t>INSTITUCION EDUCATIVA: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latin typeface="Comic Sans MS" pitchFamily="66" charset="0"/>
                        </a:rPr>
                        <a:t>  </a:t>
                      </a:r>
                      <a:endParaRPr lang="es-CO" sz="900" dirty="0"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17690" marR="17690" marT="0" marB="0" anchor="ctr"/>
                </a:tc>
              </a:tr>
              <a:tr h="2737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latin typeface="Comic Sans MS" pitchFamily="66" charset="0"/>
                        </a:rPr>
                        <a:t>FECHA Y PERIODO DE RENDICION DE CUENTAS</a:t>
                      </a:r>
                      <a:endParaRPr lang="es-CO" sz="900" dirty="0"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17690" marR="17690" marT="0" marB="0" anchor="ctr"/>
                </a:tc>
              </a:tr>
              <a:tr h="2303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O" sz="900" dirty="0">
                        <a:latin typeface="Comic Sans MS" pitchFamily="66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latin typeface="Comic Sans MS" pitchFamily="66" charset="0"/>
                        </a:rPr>
                        <a:t>19 </a:t>
                      </a:r>
                      <a:r>
                        <a:rPr lang="es-ES" sz="1400" dirty="0">
                          <a:latin typeface="Comic Sans MS" pitchFamily="66" charset="0"/>
                        </a:rPr>
                        <a:t>septiembre 2013</a:t>
                      </a:r>
                      <a:endParaRPr lang="es-CO" sz="1400" dirty="0"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17690" marR="17690" marT="0" marB="0" anchor="ctr"/>
                </a:tc>
              </a:tr>
              <a:tr h="5141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 u="sng" dirty="0" smtClean="0">
                          <a:latin typeface="Comic Sans MS" pitchFamily="66" charset="0"/>
                          <a:ea typeface="+mn-ea"/>
                          <a:cs typeface="+mn-cs"/>
                        </a:rPr>
                        <a:t>PLANTA</a:t>
                      </a:r>
                      <a:r>
                        <a:rPr lang="es-ES" sz="900" b="1" u="sng" baseline="0" dirty="0" smtClean="0">
                          <a:latin typeface="Comic Sans MS" pitchFamily="66" charset="0"/>
                          <a:ea typeface="+mn-ea"/>
                          <a:cs typeface="+mn-cs"/>
                        </a:rPr>
                        <a:t> DE CARGOS</a:t>
                      </a:r>
                      <a:endParaRPr lang="es-CO" sz="900" b="1" u="sng" dirty="0"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17690" marR="17690" marT="0" marB="0" anchor="ctr"/>
                </a:tc>
              </a:tr>
              <a:tr h="34729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O" sz="900" dirty="0" smtClean="0"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O" sz="900" dirty="0" smtClean="0"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O" sz="900" dirty="0"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17690" marR="17690" marT="0" marB="0" anchor="ctr"/>
                </a:tc>
              </a:tr>
            </a:tbl>
          </a:graphicData>
        </a:graphic>
      </p:graphicFrame>
      <p:pic>
        <p:nvPicPr>
          <p:cNvPr id="1026" name="Picture 2" descr="http://sincelejo-sucre.gov.co/apc-aa-files/34393335363433393561316632326138/Un_Alto_Compromis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7385"/>
            <a:ext cx="182880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6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548680"/>
            <a:ext cx="1008113" cy="936104"/>
          </a:xfrm>
          <a:prstGeom prst="rect">
            <a:avLst/>
          </a:prstGeom>
          <a:noFill/>
          <a:scene3d>
            <a:camera prst="obliqueTopLeft"/>
            <a:lightRig rig="threePt" dir="t"/>
          </a:scene3d>
          <a:sp3d>
            <a:bevelT/>
          </a:sp3d>
        </p:spPr>
      </p:pic>
      <p:sp>
        <p:nvSpPr>
          <p:cNvPr id="5" name="4 Rectángulo"/>
          <p:cNvSpPr/>
          <p:nvPr/>
        </p:nvSpPr>
        <p:spPr>
          <a:xfrm>
            <a:off x="499956" y="3068960"/>
            <a:ext cx="4572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s-CO" sz="1600" b="1" dirty="0" smtClean="0">
                <a:latin typeface="Comic Sans MS" pitchFamily="66" charset="0"/>
              </a:rPr>
              <a:t>PLANTA DE CARGOS</a:t>
            </a:r>
          </a:p>
          <a:p>
            <a:pPr algn="just"/>
            <a:endParaRPr lang="es-CO" sz="1600" b="1" dirty="0">
              <a:latin typeface="Comic Sans MS" pitchFamily="66" charset="0"/>
            </a:endParaRPr>
          </a:p>
          <a:p>
            <a:pPr algn="just"/>
            <a:endParaRPr lang="es-CO" sz="1600" b="1" dirty="0" smtClean="0">
              <a:latin typeface="Comic Sans MS" pitchFamily="66" charset="0"/>
            </a:endParaRPr>
          </a:p>
          <a:p>
            <a:pPr algn="just"/>
            <a:endParaRPr lang="es-CO" sz="1600" b="1" dirty="0">
              <a:latin typeface="Comic Sans MS" pitchFamily="66" charset="0"/>
            </a:endParaRPr>
          </a:p>
          <a:p>
            <a:pPr marL="742950" lvl="1" indent="-285750" algn="just">
              <a:buFont typeface="Wingdings" pitchFamily="2" charset="2"/>
              <a:buChar char="ü"/>
            </a:pPr>
            <a:r>
              <a:rPr lang="es-CO" sz="1600" b="1" dirty="0">
                <a:latin typeface="Comic Sans MS" pitchFamily="66" charset="0"/>
              </a:rPr>
              <a:t>1 Rector</a:t>
            </a:r>
          </a:p>
          <a:p>
            <a:pPr marL="742950" lvl="1" indent="-285750" algn="just">
              <a:buFont typeface="Wingdings" pitchFamily="2" charset="2"/>
              <a:buChar char="ü"/>
            </a:pPr>
            <a:r>
              <a:rPr lang="es-CO" sz="1600" b="1" dirty="0" smtClean="0">
                <a:latin typeface="Comic Sans MS" pitchFamily="66" charset="0"/>
              </a:rPr>
              <a:t>7 Coordinadores</a:t>
            </a:r>
            <a:endParaRPr lang="es-CO" sz="1600" b="1" dirty="0">
              <a:latin typeface="Comic Sans MS" pitchFamily="66" charset="0"/>
            </a:endParaRPr>
          </a:p>
          <a:p>
            <a:pPr marL="742950" lvl="1" indent="-285750" algn="just">
              <a:buFont typeface="Wingdings" pitchFamily="2" charset="2"/>
              <a:buChar char="ü"/>
            </a:pPr>
            <a:r>
              <a:rPr lang="es-CO" sz="1600" b="1" dirty="0" smtClean="0">
                <a:latin typeface="Comic Sans MS" pitchFamily="66" charset="0"/>
              </a:rPr>
              <a:t>1 Trabajadora Social</a:t>
            </a:r>
            <a:endParaRPr lang="es-CO" sz="1600" b="1" dirty="0">
              <a:latin typeface="Comic Sans MS" pitchFamily="66" charset="0"/>
            </a:endParaRPr>
          </a:p>
          <a:p>
            <a:pPr marL="742950" lvl="1" indent="-285750" algn="just">
              <a:buFont typeface="Wingdings" pitchFamily="2" charset="2"/>
              <a:buChar char="ü"/>
            </a:pPr>
            <a:r>
              <a:rPr lang="es-CO" sz="1600" b="1" dirty="0" smtClean="0">
                <a:latin typeface="Comic Sans MS" pitchFamily="66" charset="0"/>
              </a:rPr>
              <a:t>128 Docentes</a:t>
            </a:r>
          </a:p>
          <a:p>
            <a:pPr marL="742950" lvl="1" indent="-285750" algn="just">
              <a:buFont typeface="Wingdings" pitchFamily="2" charset="2"/>
              <a:buChar char="ü"/>
            </a:pPr>
            <a:r>
              <a:rPr lang="es-CO" sz="1600" b="1" dirty="0" smtClean="0">
                <a:latin typeface="Comic Sans MS" pitchFamily="66" charset="0"/>
              </a:rPr>
              <a:t>22 Administrativos y Servicios Generales</a:t>
            </a:r>
          </a:p>
          <a:p>
            <a:pPr marL="742950" lvl="1" indent="-285750" algn="just">
              <a:buFont typeface="Wingdings" pitchFamily="2" charset="2"/>
              <a:buChar char="ü"/>
            </a:pPr>
            <a:endParaRPr lang="es-CO" sz="16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3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C:\Users\Maritza\Desktop\GUIDO FOTOS\20 fotos (1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568952" cy="65527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896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H:\CECAR 2013\DSC022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04867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CuadroTexto"/>
          <p:cNvSpPr txBox="1"/>
          <p:nvPr/>
        </p:nvSpPr>
        <p:spPr>
          <a:xfrm>
            <a:off x="3131840" y="5939988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 smtClean="0"/>
              <a:t>PERSONAL DE ADMINISTRATIVOS Y SERVICIOS GENERALES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951357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H:\PILONIETA 2013\DSC0228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" y="-13236"/>
            <a:ext cx="4638552" cy="2866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3 Imagen" descr="H:\diplomado 2013\DSC0196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-22288"/>
            <a:ext cx="4499992" cy="287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 descr="H:\diplomado 2013\DSC0260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6993"/>
            <a:ext cx="4860032" cy="3502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 descr="H:\diplomado 2013\DSC0260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56993"/>
            <a:ext cx="4286966" cy="35010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1 CuadroTexto"/>
          <p:cNvSpPr txBox="1"/>
          <p:nvPr/>
        </p:nvSpPr>
        <p:spPr>
          <a:xfrm>
            <a:off x="3203848" y="292494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EXPERTOS EXTERNOS: DIPLOMADOS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5063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H:\diplomado 2013\DSC0195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95937" cy="2852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2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61048"/>
            <a:ext cx="1890464" cy="2996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3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1" y="3791900"/>
            <a:ext cx="1944216" cy="3135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 descr="G:\FOTOS\DSC0010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91900"/>
            <a:ext cx="4788024" cy="30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7 Imagen" descr="G:\FOTOS\DSC0010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0"/>
            <a:ext cx="4576378" cy="321473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8 CuadroTexto"/>
          <p:cNvSpPr txBox="1"/>
          <p:nvPr/>
        </p:nvSpPr>
        <p:spPr>
          <a:xfrm>
            <a:off x="251520" y="321473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EXPERTOS EXTERNOS: DIPLOMADOS</a:t>
            </a:r>
            <a:endParaRPr lang="es-CO" dirty="0"/>
          </a:p>
        </p:txBody>
      </p:sp>
      <p:sp>
        <p:nvSpPr>
          <p:cNvPr id="10" name="9 CuadroTexto"/>
          <p:cNvSpPr txBox="1"/>
          <p:nvPr/>
        </p:nvSpPr>
        <p:spPr>
          <a:xfrm>
            <a:off x="4915974" y="331305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CAPACITACION MEN: PTA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5946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373009"/>
              </p:ext>
            </p:extLst>
          </p:nvPr>
        </p:nvGraphicFramePr>
        <p:xfrm>
          <a:off x="251520" y="908720"/>
          <a:ext cx="8640960" cy="442994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82311"/>
                <a:gridCol w="2982278"/>
                <a:gridCol w="3976371"/>
              </a:tblGrid>
              <a:tr h="145537">
                <a:tc>
                  <a:txBody>
                    <a:bodyPr/>
                    <a:lstStyle/>
                    <a:p>
                      <a:endParaRPr lang="es-CO" sz="10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r>
                        <a:rPr lang="es-CO" sz="10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PROCESOS</a:t>
                      </a:r>
                      <a:endParaRPr lang="es-CO" sz="1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0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r>
                        <a:rPr lang="es-CO" sz="10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COMPONENTES</a:t>
                      </a:r>
                    </a:p>
                    <a:p>
                      <a:endParaRPr lang="es-CO" sz="10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endParaRPr lang="es-CO" sz="1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0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145537">
                <a:tc rowSpan="4">
                  <a:txBody>
                    <a:bodyPr/>
                    <a:lstStyle/>
                    <a:p>
                      <a:endParaRPr lang="es-CO" sz="10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endParaRPr lang="es-CO" sz="10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endParaRPr lang="es-CO" sz="10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endParaRPr lang="es-CO" sz="10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endParaRPr lang="es-CO" sz="10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endParaRPr lang="es-CO" sz="10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endParaRPr lang="es-CO" sz="10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endParaRPr lang="es-CO" sz="10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r>
                        <a:rPr lang="es-CO" sz="10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APOYO FINANCIERO Y CONTABLE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4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r>
                        <a:rPr lang="es-CO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PRESUPUESTO ANUAL DEL FONDO DE SERVICIOS EDUCATIVOS (FSE)</a:t>
                      </a:r>
                    </a:p>
                    <a:p>
                      <a:endParaRPr lang="es-CO" sz="14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es-CO" sz="100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endParaRPr lang="es-CO" sz="100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endParaRPr lang="es-CO" sz="100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endParaRPr lang="es-CO" sz="100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endParaRPr lang="es-CO" sz="100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s-CO" sz="2400" b="1" u="sng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s-CO" sz="2400" b="1" u="sng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s-CO" sz="2400" b="1" u="sng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PRESUPUESTO</a:t>
                      </a:r>
                      <a:endParaRPr lang="es-CO" sz="2400" b="1" u="sng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145537">
                <a:tc vMerge="1">
                  <a:txBody>
                    <a:bodyPr/>
                    <a:lstStyle/>
                    <a:p>
                      <a:endParaRPr lang="es-CO" sz="14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4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r>
                        <a:rPr lang="es-CO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CONTABILIDAD</a:t>
                      </a:r>
                    </a:p>
                    <a:p>
                      <a:endParaRPr lang="es-CO" sz="14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endParaRPr lang="es-CO" sz="14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 sz="14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181288">
                <a:tc vMerge="1">
                  <a:txBody>
                    <a:bodyPr/>
                    <a:lstStyle/>
                    <a:p>
                      <a:endParaRPr lang="es-CO" sz="14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4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r>
                        <a:rPr lang="es-CO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INGRESOS</a:t>
                      </a:r>
                      <a:r>
                        <a:rPr lang="es-CO" sz="1400" b="1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Y GASTOS</a:t>
                      </a:r>
                    </a:p>
                    <a:p>
                      <a:endParaRPr lang="es-CO" sz="14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 sz="14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894269">
                <a:tc vMerge="1">
                  <a:txBody>
                    <a:bodyPr/>
                    <a:lstStyle/>
                    <a:p>
                      <a:endParaRPr lang="es-CO" sz="100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4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r>
                        <a:rPr lang="es-CO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CONTROL FISCAL</a:t>
                      </a:r>
                      <a:endParaRPr lang="es-CO" sz="14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 sz="14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528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:\Users\Maritza\Desktop\GUIDO FOTOS\DSC0815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4427985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3 Imagen" descr="C:\Users\Maritza\Desktop\GUIDO FOTOS\DSC0301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721" y="-12238"/>
            <a:ext cx="4862280" cy="3396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 descr="C:\Users\Maritza\Desktop\GUIDO FOTOS\DSC0300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84377"/>
            <a:ext cx="4716016" cy="3473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 descr="C:\Users\Maritza\Desktop\GUIDO FOTOS\DSC0214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429000"/>
            <a:ext cx="4427985" cy="3429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168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8155762"/>
              </p:ext>
            </p:extLst>
          </p:nvPr>
        </p:nvGraphicFramePr>
        <p:xfrm>
          <a:off x="755576" y="1844824"/>
          <a:ext cx="8173539" cy="3867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0520"/>
                <a:gridCol w="1872208"/>
                <a:gridCol w="1620811"/>
              </a:tblGrid>
              <a:tr h="476710"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 smtClean="0">
                          <a:solidFill>
                            <a:schemeClr val="tx1"/>
                          </a:solidFill>
                        </a:rPr>
                        <a:t>CONCEPTO</a:t>
                      </a:r>
                      <a:endParaRPr lang="es-ES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 smtClean="0">
                          <a:solidFill>
                            <a:schemeClr val="tx1"/>
                          </a:solidFill>
                        </a:rPr>
                        <a:t>VALOR</a:t>
                      </a:r>
                      <a:endParaRPr lang="es-ES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 smtClean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es-ES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83331">
                <a:tc>
                  <a:txBody>
                    <a:bodyPr/>
                    <a:lstStyle/>
                    <a:p>
                      <a:pPr algn="l"/>
                      <a:r>
                        <a:rPr lang="es-ES" sz="1600" b="1" dirty="0" smtClean="0">
                          <a:solidFill>
                            <a:schemeClr val="tx1"/>
                          </a:solidFill>
                        </a:rPr>
                        <a:t>1. TRANSFERENCIAS DE RECURSOS PUBLICOS</a:t>
                      </a:r>
                      <a:endParaRPr lang="es-E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472.305.500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b="1" dirty="0" smtClean="0">
                          <a:solidFill>
                            <a:schemeClr val="tx1"/>
                          </a:solidFill>
                        </a:rPr>
                        <a:t>71,2%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12016">
                <a:tc>
                  <a:txBody>
                    <a:bodyPr/>
                    <a:lstStyle/>
                    <a:p>
                      <a:pPr algn="l"/>
                      <a:r>
                        <a:rPr lang="es-CO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Del S. G. P. (Prestación del Servicio Educativo)</a:t>
                      </a:r>
                      <a:endParaRPr lang="es-E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472.305.500</a:t>
                      </a:r>
                      <a:endParaRPr lang="es-ES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b="1" dirty="0" smtClean="0">
                          <a:solidFill>
                            <a:schemeClr val="tx1"/>
                          </a:solidFill>
                        </a:rPr>
                        <a:t>71,2%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12016">
                <a:tc>
                  <a:txBody>
                    <a:bodyPr/>
                    <a:lstStyle/>
                    <a:p>
                      <a:pPr algn="l"/>
                      <a:r>
                        <a:rPr lang="es-ES" sz="1600" b="1" dirty="0" smtClean="0">
                          <a:solidFill>
                            <a:schemeClr val="tx1"/>
                          </a:solidFill>
                        </a:rPr>
                        <a:t>2. INGRESOS OPERACIONALES</a:t>
                      </a:r>
                      <a:endParaRPr lang="es-E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191.400.000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b="1" dirty="0" smtClean="0">
                          <a:solidFill>
                            <a:schemeClr val="tx1"/>
                          </a:solidFill>
                        </a:rPr>
                        <a:t>28,8%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12016">
                <a:tc>
                  <a:txBody>
                    <a:bodyPr/>
                    <a:lstStyle/>
                    <a:p>
                      <a:pPr algn="l"/>
                      <a:r>
                        <a:rPr lang="es-ES" sz="1600" b="1" dirty="0" smtClean="0">
                          <a:solidFill>
                            <a:schemeClr val="tx1"/>
                          </a:solidFill>
                        </a:rPr>
                        <a:t>Programas Especiales (Ciclo Complementario)</a:t>
                      </a:r>
                      <a:endParaRPr lang="es-E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171.400.000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b="1" dirty="0" smtClean="0">
                          <a:solidFill>
                            <a:schemeClr val="tx1"/>
                          </a:solidFill>
                        </a:rPr>
                        <a:t>25,8%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83331">
                <a:tc>
                  <a:txBody>
                    <a:bodyPr/>
                    <a:lstStyle/>
                    <a:p>
                      <a:pPr algn="l"/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Venta de otros servicios</a:t>
                      </a:r>
                      <a:endParaRPr lang="es-E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20.000.000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b="1" dirty="0" smtClean="0">
                          <a:solidFill>
                            <a:schemeClr val="tx1"/>
                          </a:solidFill>
                        </a:rPr>
                        <a:t>3,0%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83331"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TOTAL PRESUPUESTO DE INGRESOS</a:t>
                      </a:r>
                      <a:endParaRPr lang="es-E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663.705.500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b="1" dirty="0" smtClean="0">
                          <a:solidFill>
                            <a:schemeClr val="tx1"/>
                          </a:solidFill>
                        </a:rPr>
                        <a:t>100,00%</a:t>
                      </a:r>
                      <a:endParaRPr lang="es-E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7 Rectángulo"/>
          <p:cNvSpPr/>
          <p:nvPr/>
        </p:nvSpPr>
        <p:spPr>
          <a:xfrm>
            <a:off x="963418" y="908720"/>
            <a:ext cx="72171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PRESUPUESTO INICIAL DE INGRESOS</a:t>
            </a:r>
            <a:endParaRPr lang="es-ES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730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0703786"/>
              </p:ext>
            </p:extLst>
          </p:nvPr>
        </p:nvGraphicFramePr>
        <p:xfrm>
          <a:off x="827584" y="1700808"/>
          <a:ext cx="8136904" cy="4320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4537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2079972" y="910461"/>
            <a:ext cx="49840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EJECUCION DE INGRESOS</a:t>
            </a:r>
            <a:endParaRPr lang="es-ES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13" name="1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625609"/>
              </p:ext>
            </p:extLst>
          </p:nvPr>
        </p:nvGraphicFramePr>
        <p:xfrm>
          <a:off x="539553" y="1656666"/>
          <a:ext cx="8496942" cy="4738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1944"/>
                <a:gridCol w="1071160"/>
                <a:gridCol w="928339"/>
                <a:gridCol w="856928"/>
                <a:gridCol w="999750"/>
                <a:gridCol w="998821"/>
              </a:tblGrid>
              <a:tr h="476710"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 smtClean="0">
                          <a:solidFill>
                            <a:schemeClr val="tx1"/>
                          </a:solidFill>
                        </a:rPr>
                        <a:t>CONCEPTO</a:t>
                      </a:r>
                      <a:endParaRPr lang="es-ES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APROPIACION INICIAL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ADICION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REDUCCION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PRESUPUESTO DEFINITIVO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RECAUDOS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1. TRANSFERENCIAS DE RECURSOS PUBLICOS</a:t>
                      </a:r>
                      <a:r>
                        <a:rPr lang="es-ES" sz="1400" b="1" baseline="0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es-ES" sz="1400" b="1" baseline="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       (SGP)</a:t>
                      </a:r>
                      <a:endParaRPr lang="es-ES" sz="1400" b="1" dirty="0" smtClean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472.305.500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37.615.900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509.921.400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402.817.200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algn="l"/>
                      <a:r>
                        <a:rPr lang="es-ES" sz="14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2. INGRESOS OPERACIONALES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191.400.000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69.520.000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260.920.000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122.945.100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algn="l"/>
                      <a:r>
                        <a:rPr lang="es-ES" sz="14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    Programas Especiales (Ciclo Complementario)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171.400.000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171.400.000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95.087.500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    Otros </a:t>
                      </a:r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Servicios Educativos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69.520.000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69.520.000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15.030.000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    Venta de otros servicios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20.000.000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20.000.000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12.827.600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            Arrendamientos (Cafetería</a:t>
                      </a:r>
                      <a:r>
                        <a:rPr lang="es-CO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</a:t>
                      </a:r>
                      <a:r>
                        <a:rPr lang="es-CO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Escolar</a:t>
                      </a:r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12.000.000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12.000.000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7.400.000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            Otros (Fotocopiadora)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8.000.000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8.000.000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5.427.600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3. RECURSOS </a:t>
                      </a:r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DE CAPITAL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20.010.050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20.010.050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20.010.050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TOTAL PRESUPUESTO DE INGRESOS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663.705.500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127.145.950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790.851.450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545.772.350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510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0140710"/>
              </p:ext>
            </p:extLst>
          </p:nvPr>
        </p:nvGraphicFramePr>
        <p:xfrm>
          <a:off x="755576" y="1097361"/>
          <a:ext cx="8388424" cy="5760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3248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3312161"/>
              </p:ext>
            </p:extLst>
          </p:nvPr>
        </p:nvGraphicFramePr>
        <p:xfrm>
          <a:off x="899593" y="1428736"/>
          <a:ext cx="8064895" cy="53586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59"/>
                <a:gridCol w="1800200"/>
                <a:gridCol w="1224136"/>
              </a:tblGrid>
              <a:tr h="398142"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 smtClean="0">
                          <a:solidFill>
                            <a:schemeClr val="tx1"/>
                          </a:solidFill>
                        </a:rPr>
                        <a:t>CONCEPTO</a:t>
                      </a:r>
                      <a:endParaRPr lang="es-ES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 smtClean="0">
                          <a:solidFill>
                            <a:schemeClr val="tx1"/>
                          </a:solidFill>
                        </a:rPr>
                        <a:t>VALOR</a:t>
                      </a:r>
                      <a:endParaRPr lang="es-ES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 smtClean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es-ES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03671">
                <a:tc>
                  <a:txBody>
                    <a:bodyPr/>
                    <a:lstStyle/>
                    <a:p>
                      <a:pPr algn="l"/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1. GASTOS DE PERSONAL</a:t>
                      </a:r>
                      <a:endParaRPr lang="es-E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88.000.000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13,3%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03671">
                <a:tc>
                  <a:txBody>
                    <a:bodyPr/>
                    <a:lstStyle/>
                    <a:p>
                      <a:pPr algn="l"/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2. GASTOS GENERALES</a:t>
                      </a:r>
                      <a:endParaRPr lang="es-E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416.705.500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62,8%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11146">
                <a:tc>
                  <a:txBody>
                    <a:bodyPr/>
                    <a:lstStyle/>
                    <a:p>
                      <a:pPr algn="l"/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     Adquisición de Bienes</a:t>
                      </a:r>
                      <a:endParaRPr lang="es-E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198.705.500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29,9%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11146">
                <a:tc>
                  <a:txBody>
                    <a:bodyPr/>
                    <a:lstStyle/>
                    <a:p>
                      <a:pPr algn="l"/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     Adquisición de Servicios</a:t>
                      </a:r>
                      <a:endParaRPr lang="es-E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218.000.000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32,8%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03671">
                <a:tc>
                  <a:txBody>
                    <a:bodyPr/>
                    <a:lstStyle/>
                    <a:p>
                      <a:pPr algn="l"/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3. GASTOS DE INVERSION</a:t>
                      </a:r>
                      <a:endParaRPr lang="es-E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159.000.000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24,0%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03671">
                <a:tc>
                  <a:txBody>
                    <a:bodyPr/>
                    <a:lstStyle/>
                    <a:p>
                      <a:pPr algn="l"/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     Infraestructura</a:t>
                      </a:r>
                      <a:endParaRPr lang="es-E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90.000.000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13,6%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39679">
                <a:tc>
                  <a:txBody>
                    <a:bodyPr/>
                    <a:lstStyle/>
                    <a:p>
                      <a:pPr algn="l"/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     Proyectos de innovaciones pedagógicas</a:t>
                      </a:r>
                      <a:endParaRPr lang="es-E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45.000.000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6,8%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39679">
                <a:tc>
                  <a:txBody>
                    <a:bodyPr/>
                    <a:lstStyle/>
                    <a:p>
                      <a:pPr marL="271463" indent="-271463" algn="l"/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     Realización de actividades científicas, culturales y                      deportivas</a:t>
                      </a:r>
                      <a:endParaRPr lang="es-E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12.000.000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1,8%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39679">
                <a:tc>
                  <a:txBody>
                    <a:bodyPr/>
                    <a:lstStyle/>
                    <a:p>
                      <a:pPr marL="271463" indent="0" algn="l"/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Inscripción en eventos científicos, culturales o deportivos</a:t>
                      </a:r>
                      <a:endParaRPr lang="es-E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12.000.000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1,8%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03671"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TOTAL PRESUPUESTO DE INGRESOS</a:t>
                      </a:r>
                      <a:endParaRPr lang="es-E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663.705.500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100,0%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7 Rectángulo"/>
          <p:cNvSpPr/>
          <p:nvPr/>
        </p:nvSpPr>
        <p:spPr>
          <a:xfrm>
            <a:off x="1619672" y="766445"/>
            <a:ext cx="669824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PRESUPUESTO INICIAL DE GASTOS</a:t>
            </a:r>
            <a:endParaRPr lang="es-ES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264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3403040"/>
              </p:ext>
            </p:extLst>
          </p:nvPr>
        </p:nvGraphicFramePr>
        <p:xfrm>
          <a:off x="683568" y="1268760"/>
          <a:ext cx="8460432" cy="558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1221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2450944" y="764704"/>
            <a:ext cx="45693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EJECUCION DE GASTOS</a:t>
            </a:r>
            <a:endParaRPr lang="es-ES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13" name="1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2462489"/>
              </p:ext>
            </p:extLst>
          </p:nvPr>
        </p:nvGraphicFramePr>
        <p:xfrm>
          <a:off x="451600" y="1428738"/>
          <a:ext cx="8568015" cy="5156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431"/>
                <a:gridCol w="1008112"/>
                <a:gridCol w="864096"/>
                <a:gridCol w="830142"/>
                <a:gridCol w="1042066"/>
                <a:gridCol w="935168"/>
              </a:tblGrid>
              <a:tr h="476710"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 smtClean="0">
                          <a:solidFill>
                            <a:schemeClr val="tx1"/>
                          </a:solidFill>
                        </a:rPr>
                        <a:t>CONCEPTO</a:t>
                      </a:r>
                      <a:endParaRPr lang="es-ES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APROPIACION INICIAL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ADICION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TRASLADO</a:t>
                      </a:r>
                      <a:endParaRPr lang="es-CO" sz="1200" b="1" i="0" u="none" strike="noStrike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PRESUPUESTO DEFINITIVO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COMPROMISO</a:t>
                      </a:r>
                      <a:endParaRPr lang="es-CO" sz="1200" b="1" i="0" u="none" strike="noStrike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1. GASTOS </a:t>
                      </a:r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DE PERSONAL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88.000.000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-27.000.000 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61.000.000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46.838.400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2. GASTOS </a:t>
                      </a:r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GENERALES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   Adquisición de bienes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198.705.500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0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-8.000.000 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190.705.500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100.269.630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   Adquisición de servicios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218.000.000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57.625.950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35.000.000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310.625.950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205.165.101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3. INVERSIÓN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   Infraestructura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90.000.000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-35.000.000 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55.000.000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23.068.750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   Proyectos de innovaciones pedagógicas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45.000.000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69.520.000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35.000.000 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149.520.000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79.520.000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marL="177800" indent="-177800" algn="l" fontAlgn="b"/>
                      <a:r>
                        <a:rPr lang="es-CO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   Realización de actividades científicas, culturales y deportivas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12.000.000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12.000.000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9.000.000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marL="177800" indent="0" algn="l" fontAlgn="b"/>
                      <a:r>
                        <a:rPr lang="es-CO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Inscripción en eventos científicos, culturales o deportivos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12.000.000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12.000.000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1.014.000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TOTAL PRESUPUESTO DE GASTOS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663.705.500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127.145.950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790.851.450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464.875.881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439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2450944" y="836711"/>
            <a:ext cx="45693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EJECUCION DE GASTOS</a:t>
            </a:r>
            <a:endParaRPr lang="es-ES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13" name="1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3431901"/>
              </p:ext>
            </p:extLst>
          </p:nvPr>
        </p:nvGraphicFramePr>
        <p:xfrm>
          <a:off x="323528" y="1483042"/>
          <a:ext cx="8496944" cy="5156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13029"/>
                <a:gridCol w="1299675"/>
                <a:gridCol w="1114007"/>
                <a:gridCol w="1070233"/>
              </a:tblGrid>
              <a:tr h="476710"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 smtClean="0">
                          <a:solidFill>
                            <a:schemeClr val="tx1"/>
                          </a:solidFill>
                        </a:rPr>
                        <a:t>CONCEPTO</a:t>
                      </a:r>
                      <a:endParaRPr lang="es-ES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PRESUPUESTO DEFINITIVO</a:t>
                      </a:r>
                      <a:endParaRPr lang="es-CO" sz="1200" b="1" i="0" u="none" strike="noStrike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EJECUTADO</a:t>
                      </a:r>
                      <a:endParaRPr lang="es-CO" sz="1200" b="1" i="0" u="none" strike="noStrike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%</a:t>
                      </a:r>
                      <a:endParaRPr lang="es-CO" sz="1200" b="1" i="0" u="none" strike="noStrike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1. GASTOS </a:t>
                      </a:r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DE PERSONAL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61.000.000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46.838.400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76,8%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2. GASTOS </a:t>
                      </a:r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GENERALES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501.331.450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305.434.731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60,9%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   Adquisición de bienes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190.705.500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100.269.630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52,6%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   Adquisición de servicios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310.625.950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205.165.101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66,0%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3. INVERSIÓN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   Infraestructura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55.000.000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23.068.750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41,9%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   Proyectos de innovaciones pedagógicas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149.520.000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79.520.000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53,2%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   Realización de actividades científicas, culturales y deportivas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12.000.000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9.000.000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75,0%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   Inscripción en eventos científicos, culturales o deportivos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12.000.000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1.014.000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8,5%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TOTAL PRESUPUESTO DE GASTOS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790.851.450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464.875.881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58,8%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940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683568" y="3212976"/>
            <a:ext cx="8423920" cy="373524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177800" indent="-177800" algn="just">
              <a:buFont typeface="Wingdings" pitchFamily="2" charset="2"/>
              <a:buChar char="ü"/>
            </a:pPr>
            <a:r>
              <a:rPr lang="es-CO" sz="1700" b="1" dirty="0" smtClean="0"/>
              <a:t>Contrato de prestación de servicios de apoyo a la gestión para el desempeño de las actividades asistenciales y de apoyo en los diferentes procesos inherentes al uso de los sistemas audiovisuales de propiedad y al servicio de carácter institucional y misional de en la IENSS</a:t>
            </a:r>
          </a:p>
          <a:p>
            <a:pPr marL="177800" indent="-177800" algn="just">
              <a:buFont typeface="Wingdings" pitchFamily="2" charset="2"/>
              <a:buChar char="ü"/>
            </a:pPr>
            <a:r>
              <a:rPr lang="es-CO" sz="1700" b="1" dirty="0" smtClean="0"/>
              <a:t>Para el desempeño de las actividades asistenciales y de apoyo en los diferentes procesos inherentes a la digitación de información de carácter institucional y misional de en la IENSS</a:t>
            </a:r>
          </a:p>
          <a:p>
            <a:pPr marL="177800" indent="-177800" algn="just">
              <a:buFont typeface="Wingdings" pitchFamily="2" charset="2"/>
              <a:buChar char="ü"/>
            </a:pPr>
            <a:r>
              <a:rPr lang="es-CO" sz="1700" b="1" dirty="0" smtClean="0"/>
              <a:t>Para el desempeño de las actividades asistenciales y de apoyo en los diferentes procesos inherentes al uso de los sistemas de copiado y reproducción de propiedad y al servicio de carácter institucional y misional de en la IENSS</a:t>
            </a:r>
          </a:p>
          <a:p>
            <a:pPr marL="177800" indent="-177800" algn="just">
              <a:buFont typeface="Wingdings" pitchFamily="2" charset="2"/>
              <a:buChar char="ü"/>
            </a:pPr>
            <a:r>
              <a:rPr lang="es-CO" sz="1700" b="1" dirty="0" smtClean="0"/>
              <a:t>Para el desempeño de las actividades asistenciales y de apoyo en los diferentes procesos de verificación de vigilancia y seguridad de las instalaciones físicas de la IENSS</a:t>
            </a:r>
          </a:p>
          <a:p>
            <a:pPr marL="177800" indent="-177800" algn="just">
              <a:buFont typeface="Wingdings" pitchFamily="2" charset="2"/>
              <a:buChar char="ü"/>
            </a:pPr>
            <a:r>
              <a:rPr lang="es-CO" sz="1700" b="1" dirty="0" smtClean="0"/>
              <a:t>Para el desempeño de las actividades asistenciales y de apoyo en los diferentes procesos de planeación administrativa, presupuestales, contractuales y de rendición de cuentas de la IENSS</a:t>
            </a:r>
            <a:endParaRPr lang="es-CO" sz="1700" b="1" dirty="0"/>
          </a:p>
        </p:txBody>
      </p:sp>
      <p:graphicFrame>
        <p:nvGraphicFramePr>
          <p:cNvPr id="11" name="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7722552"/>
              </p:ext>
            </p:extLst>
          </p:nvPr>
        </p:nvGraphicFramePr>
        <p:xfrm>
          <a:off x="4139953" y="0"/>
          <a:ext cx="4990750" cy="3717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1160280" y="1556792"/>
            <a:ext cx="2331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 smtClean="0"/>
              <a:t>GASTOS DE PERSONAL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1747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624439" y="3416686"/>
            <a:ext cx="8532440" cy="33966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177800" indent="-177800" algn="just">
              <a:buFont typeface="Wingdings" pitchFamily="2" charset="2"/>
              <a:buChar char="ü"/>
            </a:pPr>
            <a:r>
              <a:rPr lang="es-CO" b="1" dirty="0"/>
              <a:t>Compra de </a:t>
            </a:r>
            <a:r>
              <a:rPr lang="es-CO" b="1" dirty="0" smtClean="0"/>
              <a:t>computadores </a:t>
            </a:r>
            <a:r>
              <a:rPr lang="es-CO" b="1" dirty="0"/>
              <a:t>y complementos para equipos de </a:t>
            </a:r>
            <a:r>
              <a:rPr lang="es-CO" b="1" dirty="0" smtClean="0"/>
              <a:t>cómputo.</a:t>
            </a:r>
            <a:endParaRPr lang="es-CO" b="1" dirty="0"/>
          </a:p>
          <a:p>
            <a:pPr marL="177800" indent="-177800" algn="just">
              <a:buFont typeface="Wingdings" pitchFamily="2" charset="2"/>
              <a:buChar char="ü"/>
            </a:pPr>
            <a:r>
              <a:rPr lang="es-CO" b="1" dirty="0"/>
              <a:t>Suministro de materiales para construcción, necesarios para adelantar las labores de mantenimiento de las instalaciones físicas de la institución educativa.</a:t>
            </a:r>
          </a:p>
          <a:p>
            <a:pPr marL="177800" indent="-177800" algn="just">
              <a:buFont typeface="Wingdings" pitchFamily="2" charset="2"/>
              <a:buChar char="ü"/>
            </a:pPr>
            <a:r>
              <a:rPr lang="es-CO" b="1" dirty="0"/>
              <a:t>Compra de módulos de inglés básico para niños de preescolar a quinto de primaria, incluyendo instalación de software interactivo</a:t>
            </a:r>
          </a:p>
          <a:p>
            <a:pPr marL="177800" indent="-177800" algn="just">
              <a:buFont typeface="Wingdings" pitchFamily="2" charset="2"/>
              <a:buChar char="ü"/>
            </a:pPr>
            <a:r>
              <a:rPr lang="es-CO" b="1" dirty="0"/>
              <a:t>Suministro de materiales de aseo y cafetería.</a:t>
            </a:r>
          </a:p>
          <a:p>
            <a:pPr marL="177800" indent="-177800" algn="just">
              <a:buFont typeface="Wingdings" pitchFamily="2" charset="2"/>
              <a:buChar char="ü"/>
            </a:pPr>
            <a:r>
              <a:rPr lang="es-CO" b="1" dirty="0"/>
              <a:t>Suministro de armarios, estantes y archivadores.</a:t>
            </a:r>
          </a:p>
          <a:p>
            <a:pPr marL="177800" indent="-177800" algn="just">
              <a:buFont typeface="Wingdings" pitchFamily="2" charset="2"/>
              <a:buChar char="ü"/>
            </a:pPr>
            <a:r>
              <a:rPr lang="es-CO" b="1" dirty="0" smtClean="0"/>
              <a:t>Material </a:t>
            </a:r>
            <a:r>
              <a:rPr lang="es-CO" b="1" dirty="0"/>
              <a:t>didáctico para la facilitar el proceso.</a:t>
            </a:r>
          </a:p>
          <a:p>
            <a:pPr marL="177800" indent="-177800" algn="just">
              <a:buFont typeface="Wingdings" pitchFamily="2" charset="2"/>
              <a:buChar char="ü"/>
            </a:pPr>
            <a:r>
              <a:rPr lang="es-CO" b="1" dirty="0"/>
              <a:t>Papelería, accesorios y útiles de oficina</a:t>
            </a:r>
            <a:r>
              <a:rPr lang="es-CO" b="1" dirty="0" smtClean="0"/>
              <a:t>.</a:t>
            </a:r>
          </a:p>
          <a:p>
            <a:pPr marL="177800" indent="-177800" algn="just">
              <a:buFont typeface="Wingdings" pitchFamily="2" charset="2"/>
              <a:buChar char="ü"/>
            </a:pPr>
            <a:r>
              <a:rPr lang="es-CO" b="1" dirty="0" smtClean="0"/>
              <a:t>Compra de elementos básicos de enfermería para la dotación de los botiquín de primeros auxilios.</a:t>
            </a:r>
          </a:p>
          <a:p>
            <a:pPr marL="177800" indent="-177800" algn="just">
              <a:buFont typeface="Wingdings" pitchFamily="2" charset="2"/>
              <a:buChar char="ü"/>
            </a:pPr>
            <a:r>
              <a:rPr lang="es-CO" b="1" dirty="0" smtClean="0"/>
              <a:t>Compra de mobiliario escolar, etc.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025051" y="1556792"/>
            <a:ext cx="2538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 smtClean="0"/>
              <a:t>ADQUISICION DE BIENES</a:t>
            </a:r>
            <a:endParaRPr lang="es-CO" b="1" dirty="0"/>
          </a:p>
        </p:txBody>
      </p:sp>
      <p:graphicFrame>
        <p:nvGraphicFramePr>
          <p:cNvPr id="5" name="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3318330"/>
              </p:ext>
            </p:extLst>
          </p:nvPr>
        </p:nvGraphicFramePr>
        <p:xfrm>
          <a:off x="4788024" y="0"/>
          <a:ext cx="4342678" cy="3501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5011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G:\FOTOS\DSC0002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7984" cy="3212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2 Imagen" descr="G:\FOTOS\DSC0003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0"/>
            <a:ext cx="4499993" cy="3212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3 Imagen" descr="G:\FOTOS\DSC00040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5024"/>
            <a:ext cx="4427984" cy="3212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 descr="G:\FOTOS\DSC0041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3645024"/>
            <a:ext cx="4498134" cy="32129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CuadroTexto"/>
          <p:cNvSpPr txBox="1"/>
          <p:nvPr/>
        </p:nvSpPr>
        <p:spPr>
          <a:xfrm>
            <a:off x="2807803" y="3231232"/>
            <a:ext cx="367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 smtClean="0"/>
              <a:t>Proyectos Transversales</a:t>
            </a:r>
            <a:endParaRPr lang="es-CO" sz="1400" b="1" dirty="0"/>
          </a:p>
        </p:txBody>
      </p:sp>
    </p:spTree>
    <p:extLst>
      <p:ext uri="{BB962C8B-B14F-4D97-AF65-F5344CB8AC3E}">
        <p14:creationId xmlns:p14="http://schemas.microsoft.com/office/powerpoint/2010/main" val="379428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585317" y="2952295"/>
            <a:ext cx="8532440" cy="395068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177800" indent="-177800" algn="just">
              <a:buFont typeface="Wingdings" pitchFamily="2" charset="2"/>
              <a:buChar char="ü"/>
            </a:pPr>
            <a:r>
              <a:rPr lang="es-CO" dirty="0" smtClean="0"/>
              <a:t>Póliza global de manejo para la vigencia fiscal 2013</a:t>
            </a:r>
          </a:p>
          <a:p>
            <a:pPr marL="177800" indent="-177800" algn="just">
              <a:buFont typeface="Wingdings" pitchFamily="2" charset="2"/>
              <a:buChar char="ü"/>
            </a:pPr>
            <a:r>
              <a:rPr lang="es-CO" dirty="0" smtClean="0"/>
              <a:t>Mantenimiento preventivo y correctivo de mobiliario escolar</a:t>
            </a:r>
          </a:p>
          <a:p>
            <a:pPr marL="177800" indent="-177800" algn="just">
              <a:buFont typeface="Wingdings" pitchFamily="2" charset="2"/>
              <a:buChar char="ü"/>
            </a:pPr>
            <a:r>
              <a:rPr lang="es-CO" dirty="0" smtClean="0"/>
              <a:t>Servicio de internet y telefonía, gas domiciliario, agua, energía eléctrica, etc.</a:t>
            </a:r>
          </a:p>
          <a:p>
            <a:pPr marL="177800" indent="-177800" algn="just">
              <a:buFont typeface="Wingdings" pitchFamily="2" charset="2"/>
              <a:buChar char="ü"/>
            </a:pPr>
            <a:r>
              <a:rPr lang="es-CO" dirty="0" smtClean="0"/>
              <a:t>Mantenimiento preventivo y correctivo de equipos de aire acondicionado</a:t>
            </a:r>
          </a:p>
          <a:p>
            <a:pPr marL="177800" indent="-177800" algn="just">
              <a:buFont typeface="Wingdings" pitchFamily="2" charset="2"/>
              <a:buChar char="ü"/>
            </a:pPr>
            <a:r>
              <a:rPr lang="es-CO" dirty="0" smtClean="0"/>
              <a:t>Prestación de servicios de apoyo a la gestión para el desempeño de las actividades asistenciales de aseo, higiene y conservación de aulas y batería sanitaria; envío o recepción de mensajería interna y externa; mantenimiento en las áreas comunes y zonas verdes.</a:t>
            </a:r>
          </a:p>
          <a:p>
            <a:pPr marL="177800" indent="-177800" algn="just">
              <a:buFont typeface="Wingdings" pitchFamily="2" charset="2"/>
              <a:buChar char="ü"/>
            </a:pPr>
            <a:r>
              <a:rPr lang="es-CO" dirty="0" smtClean="0"/>
              <a:t>Mantenimiento y calibración de los microscopios, micro proyector y balanzas del laboratorio de ciencias.</a:t>
            </a:r>
          </a:p>
          <a:p>
            <a:pPr marL="177800" indent="-177800" algn="just">
              <a:buFont typeface="Wingdings" pitchFamily="2" charset="2"/>
              <a:buChar char="ü"/>
            </a:pPr>
            <a:r>
              <a:rPr lang="es-CO" dirty="0" smtClean="0"/>
              <a:t>Mantenimiento preventivo y correctivo de las instalaciones físicas sanitarias de la institución educativa normal superior de Sincelejo; a equipos de cómputo y puntos de red; mantenimiento preventivo y correctivo de las instalaciones eléctricas de la institución educativa normal superior de Sincelejo</a:t>
            </a:r>
            <a:endParaRPr lang="es-CO" dirty="0"/>
          </a:p>
        </p:txBody>
      </p:sp>
      <p:graphicFrame>
        <p:nvGraphicFramePr>
          <p:cNvPr id="11" name="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1970312"/>
              </p:ext>
            </p:extLst>
          </p:nvPr>
        </p:nvGraphicFramePr>
        <p:xfrm>
          <a:off x="4644008" y="193286"/>
          <a:ext cx="4906047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1025051" y="1556792"/>
            <a:ext cx="2857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 smtClean="0"/>
              <a:t>ADQUISICION DE SERVICIOS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405857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827583" y="4149080"/>
            <a:ext cx="8208913" cy="118069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177800" indent="-177800" algn="just">
              <a:buFont typeface="Wingdings" pitchFamily="2" charset="2"/>
              <a:buChar char="ü"/>
            </a:pPr>
            <a:r>
              <a:rPr lang="es-CO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CO" dirty="0" smtClean="0"/>
              <a:t>Construcción y adecuación de batería sanitaria en la sala de profesores de la sección primaria en las instalaciones de la institución educativa normal superior de Sincelejo</a:t>
            </a:r>
          </a:p>
          <a:p>
            <a:pPr marL="177800" indent="-177800" algn="just">
              <a:buFont typeface="Wingdings" pitchFamily="2" charset="2"/>
              <a:buChar char="ü"/>
            </a:pPr>
            <a:r>
              <a:rPr lang="es-CO" dirty="0" smtClean="0"/>
              <a:t>Mantenimiento preventivo y correctivo de las instalaciones físicas de la institución educativa normal superior de Sincelejo</a:t>
            </a:r>
            <a:endParaRPr lang="es-CO" dirty="0"/>
          </a:p>
        </p:txBody>
      </p:sp>
      <p:graphicFrame>
        <p:nvGraphicFramePr>
          <p:cNvPr id="11" name="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673552"/>
              </p:ext>
            </p:extLst>
          </p:nvPr>
        </p:nvGraphicFramePr>
        <p:xfrm>
          <a:off x="4139953" y="0"/>
          <a:ext cx="4990750" cy="3717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1025051" y="1556792"/>
            <a:ext cx="2040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 smtClean="0"/>
              <a:t>INFRAESTRUCTURA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61359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611560" y="4469516"/>
            <a:ext cx="8401303" cy="118069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273050" indent="-273050" algn="just">
              <a:buFont typeface="Wingdings" pitchFamily="2" charset="2"/>
              <a:buChar char="ü"/>
            </a:pPr>
            <a:r>
              <a:rPr lang="es-CO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CO" b="1" dirty="0" smtClean="0"/>
              <a:t>Contrato de prestación de servicios profesionales de apoyo a la gestión para el desempeño de las actividades transversales de la institución educativa normal superior de Sincelejo</a:t>
            </a:r>
          </a:p>
          <a:p>
            <a:pPr marL="273050" indent="-273050" algn="just">
              <a:buFont typeface="Wingdings" pitchFamily="2" charset="2"/>
              <a:buChar char="ü"/>
            </a:pPr>
            <a:r>
              <a:rPr lang="es-CO" b="1" dirty="0"/>
              <a:t>proyecto “DIPLOMADO EN FILOSOFIA PARA NIÑOS Y COMPETENCIAS DIGITALES</a:t>
            </a:r>
          </a:p>
        </p:txBody>
      </p:sp>
      <p:graphicFrame>
        <p:nvGraphicFramePr>
          <p:cNvPr id="11" name="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1367391"/>
              </p:ext>
            </p:extLst>
          </p:nvPr>
        </p:nvGraphicFramePr>
        <p:xfrm>
          <a:off x="4139953" y="0"/>
          <a:ext cx="4990750" cy="3717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1171940" y="1497558"/>
            <a:ext cx="19828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/>
              <a:t>PROYECTOS </a:t>
            </a:r>
            <a:endParaRPr lang="es-CO" b="1" dirty="0" smtClean="0"/>
          </a:p>
          <a:p>
            <a:r>
              <a:rPr lang="es-CO" b="1" dirty="0" smtClean="0"/>
              <a:t>DE INNOVACIONES</a:t>
            </a:r>
          </a:p>
          <a:p>
            <a:r>
              <a:rPr lang="es-CO" b="1" dirty="0" smtClean="0"/>
              <a:t>PEDAGÓGICAS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289415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624439" y="4365104"/>
            <a:ext cx="8532440" cy="173469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s-CO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CO" dirty="0"/>
              <a:t>Compra de implementos deportivos y uniformes en diferentes disciplinas para la práctica del deporte en niveles académicos como competitivos de la comunidad educativa de la normal superior de Sincelejo</a:t>
            </a:r>
          </a:p>
          <a:p>
            <a:pPr algn="just">
              <a:buFont typeface="Wingdings" pitchFamily="2" charset="2"/>
              <a:buChar char="ü"/>
            </a:pPr>
            <a:r>
              <a:rPr lang="es-CO" dirty="0"/>
              <a:t>Compra de vestuario para hombres y mujeres de diferentes tallas, material de apoyo logístico y accesorios para el grupo de danzas de la revista gimnastica de la comunidad educativa de la normal superior de Sincelejo</a:t>
            </a:r>
          </a:p>
        </p:txBody>
      </p:sp>
      <p:graphicFrame>
        <p:nvGraphicFramePr>
          <p:cNvPr id="11" name="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6928873"/>
              </p:ext>
            </p:extLst>
          </p:nvPr>
        </p:nvGraphicFramePr>
        <p:xfrm>
          <a:off x="4139953" y="0"/>
          <a:ext cx="4990750" cy="3717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1025051" y="1556792"/>
            <a:ext cx="28263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/>
              <a:t>REALIZACIÓN DE </a:t>
            </a:r>
            <a:endParaRPr lang="es-CO" b="1" dirty="0" smtClean="0"/>
          </a:p>
          <a:p>
            <a:r>
              <a:rPr lang="es-CO" b="1" dirty="0" smtClean="0"/>
              <a:t>ACTIVIDADES </a:t>
            </a:r>
            <a:r>
              <a:rPr lang="es-CO" b="1" dirty="0"/>
              <a:t>CIENTÍFICAS, </a:t>
            </a:r>
            <a:endParaRPr lang="es-CO" b="1" dirty="0" smtClean="0"/>
          </a:p>
          <a:p>
            <a:r>
              <a:rPr lang="es-CO" b="1" dirty="0" smtClean="0"/>
              <a:t>CULTURALES </a:t>
            </a:r>
            <a:r>
              <a:rPr lang="es-CO" b="1" dirty="0"/>
              <a:t>Y DEPORTIVAS</a:t>
            </a:r>
          </a:p>
        </p:txBody>
      </p:sp>
    </p:spTree>
    <p:extLst>
      <p:ext uri="{BB962C8B-B14F-4D97-AF65-F5344CB8AC3E}">
        <p14:creationId xmlns:p14="http://schemas.microsoft.com/office/powerpoint/2010/main" val="369253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624439" y="4613532"/>
            <a:ext cx="8532440" cy="9037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s-CO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CO" b="1" dirty="0"/>
              <a:t>Por la cual se autoriza un apoyo económico a una delegación institucional a la ciudad de Bogotá para asistir al primer encuentro del proyecto de fortalecimiento al componente de inglés en las escuelas normal superior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025051" y="1556792"/>
            <a:ext cx="26887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/>
              <a:t>INSCRIPCIÓN EN </a:t>
            </a:r>
            <a:r>
              <a:rPr lang="es-CO" b="1" dirty="0" smtClean="0"/>
              <a:t>EVENTOS</a:t>
            </a:r>
          </a:p>
          <a:p>
            <a:r>
              <a:rPr lang="es-CO" b="1" dirty="0" smtClean="0"/>
              <a:t>CIENTÍFICOS</a:t>
            </a:r>
            <a:r>
              <a:rPr lang="es-CO" b="1" dirty="0"/>
              <a:t>, </a:t>
            </a:r>
            <a:r>
              <a:rPr lang="es-CO" b="1" dirty="0" smtClean="0"/>
              <a:t>CULTURALES</a:t>
            </a:r>
          </a:p>
          <a:p>
            <a:r>
              <a:rPr lang="es-CO" b="1" dirty="0" smtClean="0"/>
              <a:t>O </a:t>
            </a:r>
            <a:r>
              <a:rPr lang="es-CO" b="1" dirty="0"/>
              <a:t>DEPORTIVOS</a:t>
            </a:r>
          </a:p>
        </p:txBody>
      </p:sp>
      <p:graphicFrame>
        <p:nvGraphicFramePr>
          <p:cNvPr id="5" name="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2517925"/>
              </p:ext>
            </p:extLst>
          </p:nvPr>
        </p:nvGraphicFramePr>
        <p:xfrm>
          <a:off x="4139953" y="0"/>
          <a:ext cx="4990750" cy="3717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3627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724192"/>
              </p:ext>
            </p:extLst>
          </p:nvPr>
        </p:nvGraphicFramePr>
        <p:xfrm>
          <a:off x="285720" y="260647"/>
          <a:ext cx="8678768" cy="640871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8678768"/>
              </a:tblGrid>
              <a:tr h="16716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O" sz="900" dirty="0">
                        <a:latin typeface="Comic Sans MS" pitchFamily="66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000" dirty="0">
                          <a:latin typeface="Comic Sans MS" pitchFamily="66" charset="0"/>
                        </a:rPr>
                        <a:t>RENDICIÓN DE CUENTAS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000" dirty="0">
                          <a:latin typeface="Comic Sans MS" pitchFamily="66" charset="0"/>
                        </a:rPr>
                        <a:t>INFORME DE AUDIENCIA PÚBLICA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000" dirty="0">
                          <a:latin typeface="Comic Sans MS" pitchFamily="66" charset="0"/>
                        </a:rPr>
                        <a:t>INSTITUCION EDUCATIVA: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latin typeface="Comic Sans MS" pitchFamily="66" charset="0"/>
                        </a:rPr>
                        <a:t>  </a:t>
                      </a:r>
                      <a:endParaRPr lang="es-CO" sz="900" dirty="0"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17690" marR="17690" marT="0" marB="0" anchor="ctr"/>
                </a:tc>
              </a:tr>
              <a:tr h="2737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O" sz="900" dirty="0"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17690" marR="17690" marT="0" marB="0" anchor="ctr"/>
                </a:tc>
              </a:tr>
              <a:tr h="44633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O" sz="900" dirty="0">
                        <a:latin typeface="Comic Sans MS" pitchFamily="66" charset="0"/>
                      </a:endParaRPr>
                    </a:p>
                  </a:txBody>
                  <a:tcPr marL="17690" marR="17690" marT="0" marB="0" anchor="ctr"/>
                </a:tc>
              </a:tr>
            </a:tbl>
          </a:graphicData>
        </a:graphic>
      </p:graphicFrame>
      <p:pic>
        <p:nvPicPr>
          <p:cNvPr id="1026" name="Picture 2" descr="http://sincelejo-sucre.gov.co/apc-aa-files/34393335363433393561316632326138/Un_Alto_Compromis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182880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6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548680"/>
            <a:ext cx="1008113" cy="936104"/>
          </a:xfrm>
          <a:prstGeom prst="rect">
            <a:avLst/>
          </a:prstGeom>
          <a:noFill/>
          <a:scene3d>
            <a:camera prst="obliqueTopLeft"/>
            <a:lightRig rig="threePt" dir="t"/>
          </a:scene3d>
          <a:sp3d>
            <a:bevelT/>
          </a:sp3d>
        </p:spPr>
      </p:pic>
      <p:sp>
        <p:nvSpPr>
          <p:cNvPr id="2" name="1 CuadroTexto"/>
          <p:cNvSpPr txBox="1"/>
          <p:nvPr/>
        </p:nvSpPr>
        <p:spPr>
          <a:xfrm>
            <a:off x="467544" y="3501008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 smtClean="0">
                <a:latin typeface="Comic Sans MS" pitchFamily="66" charset="0"/>
              </a:rPr>
              <a:t>GESTIÓN COMUNITARIA</a:t>
            </a:r>
            <a:endParaRPr lang="es-CO" sz="2400" b="1" dirty="0">
              <a:latin typeface="Comic Sans MS" pitchFamily="66" charset="0"/>
            </a:endParaRPr>
          </a:p>
        </p:txBody>
      </p:sp>
      <p:pic>
        <p:nvPicPr>
          <p:cNvPr id="10" name="Picture 8" descr="http://t0.gstatic.com/images?q=tbn:ANd9GcRiqMzAW07LinYOx4qMekGH8NjKbI9PuJTLSfEAbe4uAV_1nTz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351" y="2034443"/>
            <a:ext cx="2241663" cy="149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spanishpmo.com/wp-content/uploads/2010/Aplicaciones%20gratis%20de%20Gestion%20de%20proyecto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901" y="2034443"/>
            <a:ext cx="2012925" cy="166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http://t1.gstatic.com/images?q=tbn:ANd9GcQX5zmuUq5ZOrQ13q6vOGtrJbo85OTHsZvJ6zvfkZqsYWr5rQ8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936" y="3789040"/>
            <a:ext cx="2055966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 descr="http://t0.gstatic.com/images?q=tbn:ANd9GcRaJ5e3ly5_SDPBcmtjkAxTqPE5cIzag92xtDXpAt8qs_aVLyl-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843" y="5192799"/>
            <a:ext cx="3695016" cy="143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http://parroquiaicm.files.wordpress.com/2011/06/paz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079" y="3697587"/>
            <a:ext cx="1906562" cy="149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http://t0.gstatic.com/images?q=tbn:ANd9GcSYabBLwzFDv2JR0kHEfLss8-UbBZxvWZuYPStmOl0sNVImeHF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157192"/>
            <a:ext cx="2232248" cy="151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2" descr="http://t2.gstatic.com/images?q=tbn:ANd9GcTvbczQeHdLBPKezwneqFDTi8K5UBzPWh5WuwU8ce0fhEyIlrOlCw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157192"/>
            <a:ext cx="2452315" cy="146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96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436510"/>
              </p:ext>
            </p:extLst>
          </p:nvPr>
        </p:nvGraphicFramePr>
        <p:xfrm>
          <a:off x="323528" y="476673"/>
          <a:ext cx="8640960" cy="49072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82311"/>
                <a:gridCol w="2982278"/>
                <a:gridCol w="3976371"/>
              </a:tblGrid>
              <a:tr h="145537">
                <a:tc>
                  <a:txBody>
                    <a:bodyPr/>
                    <a:lstStyle/>
                    <a:p>
                      <a:r>
                        <a:rPr lang="es-CO" sz="10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PROCESOS</a:t>
                      </a:r>
                      <a:endParaRPr lang="es-CO" sz="1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0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COMPONENTES</a:t>
                      </a:r>
                      <a:endParaRPr lang="es-CO" sz="1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0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145537">
                <a:tc rowSpan="4">
                  <a:txBody>
                    <a:bodyPr/>
                    <a:lstStyle/>
                    <a:p>
                      <a:endParaRPr lang="es-CO" sz="10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r>
                        <a:rPr lang="es-CO" sz="10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PROYECCIÓN A LA COMUNIDAD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0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r>
                        <a:rPr lang="es-CO" sz="10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ESCUELA DE FAMILIA</a:t>
                      </a:r>
                      <a:endParaRPr lang="es-CO" sz="1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es-CO" sz="10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CARACTERIZACIÓN INSTITUCIONAL: DOCUMENTO Y VIDEO</a:t>
                      </a:r>
                    </a:p>
                    <a:p>
                      <a:endParaRPr lang="es-CO" sz="100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r>
                        <a:rPr lang="es-CO" sz="10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ESCUELA DE FAMILIA</a:t>
                      </a:r>
                    </a:p>
                    <a:p>
                      <a:endParaRPr lang="es-CO" sz="100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r>
                        <a:rPr lang="es-CO" sz="10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ACOMPAÑAMIENTO Y ASESORÍA EN:</a:t>
                      </a:r>
                    </a:p>
                    <a:p>
                      <a:r>
                        <a:rPr lang="es-CO" sz="10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FORMACIÓN Y CUALIFICACIÓN</a:t>
                      </a:r>
                      <a:r>
                        <a:rPr lang="es-CO" sz="1000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PEDAGÓGICA</a:t>
                      </a:r>
                    </a:p>
                    <a:p>
                      <a:r>
                        <a:rPr lang="es-CO" sz="1000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INVESTIGACIÓN APLICADA AL AULA</a:t>
                      </a:r>
                    </a:p>
                    <a:p>
                      <a:r>
                        <a:rPr lang="es-CO" sz="1000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COMPETENCIAS ESPECÍFICAS</a:t>
                      </a:r>
                    </a:p>
                    <a:p>
                      <a:r>
                        <a:rPr lang="es-CO" sz="1000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SITUACIONES DE APRENDIZAJE</a:t>
                      </a:r>
                    </a:p>
                    <a:p>
                      <a:endParaRPr lang="es-CO" sz="1000" baseline="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endParaRPr lang="es-CO" sz="1000" baseline="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r>
                        <a:rPr lang="es-CO" sz="1000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UNIVERSIDAD DEL MAGDALENA</a:t>
                      </a:r>
                    </a:p>
                    <a:p>
                      <a:r>
                        <a:rPr lang="es-CO" sz="1000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…</a:t>
                      </a:r>
                    </a:p>
                    <a:p>
                      <a:endParaRPr lang="es-CO" sz="1000" baseline="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endParaRPr lang="es-CO" sz="1000" baseline="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r>
                        <a:rPr lang="es-CO" sz="1000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RECURSOTECA ….</a:t>
                      </a:r>
                    </a:p>
                    <a:p>
                      <a:endParaRPr lang="es-CO" sz="1000" baseline="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r>
                        <a:rPr lang="es-CO" sz="1000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CIUDADES PROSPERAS CON LA ALCALDÍA (POLÍTICA DE PRIMERA INFANCIA)</a:t>
                      </a:r>
                    </a:p>
                    <a:p>
                      <a:endParaRPr lang="es-CO" sz="1000" baseline="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r>
                        <a:rPr lang="es-CO" sz="1000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CONTRALORÍA (CAPACITACIÓN DE PARTICIPACIÓN CIUDADANA)</a:t>
                      </a:r>
                    </a:p>
                    <a:p>
                      <a:endParaRPr lang="es-CO" sz="1000" baseline="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r>
                        <a:rPr lang="es-CO" sz="1000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DIOCESIS</a:t>
                      </a:r>
                    </a:p>
                    <a:p>
                      <a:endParaRPr lang="es-CO" sz="1000" baseline="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r>
                        <a:rPr lang="es-CO" sz="1000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REVISTA GIMNASTICA</a:t>
                      </a:r>
                    </a:p>
                    <a:p>
                      <a:endParaRPr lang="es-CO" sz="1000" baseline="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endParaRPr lang="es-CO" sz="1000" baseline="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endParaRPr lang="es-CO" sz="10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145537">
                <a:tc vMerge="1">
                  <a:txBody>
                    <a:bodyPr/>
                    <a:lstStyle/>
                    <a:p>
                      <a:endParaRPr lang="es-CO" sz="14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0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r>
                        <a:rPr lang="es-CO" sz="10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PORTAFOLIO DE SERVICIOS</a:t>
                      </a:r>
                      <a:endParaRPr lang="es-CO" sz="1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 sz="14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181288">
                <a:tc vMerge="1">
                  <a:txBody>
                    <a:bodyPr/>
                    <a:lstStyle/>
                    <a:p>
                      <a:endParaRPr lang="es-CO" sz="14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0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r>
                        <a:rPr lang="es-CO" sz="10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USO DE LA PLANTA FÍSICA Y DE LOS MEDIOS</a:t>
                      </a:r>
                      <a:endParaRPr lang="es-CO" sz="1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 sz="14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894269">
                <a:tc vMerge="1">
                  <a:txBody>
                    <a:bodyPr/>
                    <a:lstStyle/>
                    <a:p>
                      <a:endParaRPr lang="es-CO" sz="100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0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SERVICIO</a:t>
                      </a:r>
                      <a:r>
                        <a:rPr lang="es-CO" sz="1000" b="1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SOCIAL ESTUDIANTIL</a:t>
                      </a:r>
                      <a:endParaRPr lang="es-CO" sz="1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 sz="14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135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Imagen" descr="P108099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53003" y="3415120"/>
            <a:ext cx="4490997" cy="3442880"/>
          </a:xfrm>
          <a:prstGeom prst="rect">
            <a:avLst/>
          </a:prstGeom>
        </p:spPr>
      </p:pic>
      <p:pic>
        <p:nvPicPr>
          <p:cNvPr id="5" name="5 Imagen" descr="P1080986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53003" y="-1"/>
            <a:ext cx="4490997" cy="2852937"/>
          </a:xfrm>
          <a:prstGeom prst="rect">
            <a:avLst/>
          </a:prstGeom>
        </p:spPr>
      </p:pic>
      <p:pic>
        <p:nvPicPr>
          <p:cNvPr id="6" name="5 Imagen" descr="http://www.eluniversal.com.co/sites/default/files/obras_en_colegio_0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7" y="3415121"/>
            <a:ext cx="4545243" cy="344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 descr="http://4.bp.blogspot.com/_GqsXn3i27P0/R-5bSTyuTWI/AAAAAAAAAAo/9Stx-DhNc8I/S700/GRADO+005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7" y="1"/>
            <a:ext cx="4626246" cy="285293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7 CuadroTexto"/>
          <p:cNvSpPr txBox="1"/>
          <p:nvPr/>
        </p:nvSpPr>
        <p:spPr>
          <a:xfrm>
            <a:off x="355162" y="2934672"/>
            <a:ext cx="3888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/>
              <a:t>CONVENIO: I.E. – RAFAEL NÚÑEZ Y I.E. SAN JOSE</a:t>
            </a:r>
            <a:endParaRPr lang="es-CO" sz="1400" dirty="0"/>
          </a:p>
        </p:txBody>
      </p:sp>
      <p:sp>
        <p:nvSpPr>
          <p:cNvPr id="9" name="8 CuadroTexto"/>
          <p:cNvSpPr txBox="1"/>
          <p:nvPr/>
        </p:nvSpPr>
        <p:spPr>
          <a:xfrm>
            <a:off x="4954285" y="2907351"/>
            <a:ext cx="3888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/>
              <a:t>ESCUELA DE FAMILIA</a:t>
            </a:r>
            <a:endParaRPr lang="es-CO" sz="1400" dirty="0"/>
          </a:p>
        </p:txBody>
      </p:sp>
    </p:spTree>
    <p:extLst>
      <p:ext uri="{BB962C8B-B14F-4D97-AF65-F5344CB8AC3E}">
        <p14:creationId xmlns:p14="http://schemas.microsoft.com/office/powerpoint/2010/main" val="17893226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http://www.midiarioescolar.com.ar/uploads/a4dc1548af356049973fba2271ce29e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61"/>
            <a:ext cx="4427984" cy="3264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://sanvicentedepaul.wikispaces.com/file/view/GRUPO%20DE%20PREESCOLAR.jpg/373778578/800x600/GRUPO%20DE%20PREESCOL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268" y="60462"/>
            <a:ext cx="4299361" cy="322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395536" y="3284984"/>
            <a:ext cx="3888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/>
              <a:t>CONVENIO:I.E. NUESTRA SEÑORA DEL CARMEN</a:t>
            </a:r>
            <a:endParaRPr lang="es-CO" sz="1400" dirty="0"/>
          </a:p>
        </p:txBody>
      </p:sp>
      <p:sp>
        <p:nvSpPr>
          <p:cNvPr id="7" name="6 CuadroTexto"/>
          <p:cNvSpPr txBox="1"/>
          <p:nvPr/>
        </p:nvSpPr>
        <p:spPr>
          <a:xfrm>
            <a:off x="4962264" y="3284984"/>
            <a:ext cx="3888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/>
              <a:t>CONVENIO:I.E. SAN VICENTE</a:t>
            </a:r>
            <a:endParaRPr lang="es-CO" sz="14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395536" y="6532512"/>
            <a:ext cx="3888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/>
              <a:t>CONVENIO: I.E. JUANITA GARCÍA MANJARREZ</a:t>
            </a:r>
            <a:endParaRPr lang="es-CO" sz="1400" dirty="0"/>
          </a:p>
        </p:txBody>
      </p:sp>
      <p:pic>
        <p:nvPicPr>
          <p:cNvPr id="2" name="Picture 2" descr="http://juanitagarciamanjarrez.wikispaces.com/file/view/FOTO%203.jpg/436226226/640x359/FOTO%2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13" y="3592761"/>
            <a:ext cx="4193071" cy="27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lablaa.org/images_blaa_info/sucursales/sincelejo/sucurs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545" y="3617897"/>
            <a:ext cx="4509869" cy="281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4967197" y="6531023"/>
            <a:ext cx="3888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/>
              <a:t>BIBLIOTECA BANCO DE LA REPÚBLICA</a:t>
            </a:r>
            <a:endParaRPr lang="es-CO" sz="1400" dirty="0"/>
          </a:p>
        </p:txBody>
      </p:sp>
    </p:spTree>
    <p:extLst>
      <p:ext uri="{BB962C8B-B14F-4D97-AF65-F5344CB8AC3E}">
        <p14:creationId xmlns:p14="http://schemas.microsoft.com/office/powerpoint/2010/main" val="40321181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G:\FOTOS\IMG_756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176464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2 Imagen" descr="G:\FOTOS\IMG_756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28149"/>
            <a:ext cx="4716017" cy="3256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 descr="C:\Users\Maritza\Documents\mail (1)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70169"/>
            <a:ext cx="4644008" cy="307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 descr="C:\Users\Maritza\Documents\descarga (2)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8" y="3670169"/>
            <a:ext cx="4354835" cy="30711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255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G:\FOTOS\DSC0064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2" y="3193"/>
            <a:ext cx="4402742" cy="3281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2 Imagen" descr="G:\FOTOS\DSC0064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0"/>
            <a:ext cx="4420849" cy="3284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3 Imagen" descr="G:\FOTOS\DSC0195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8" y="3717033"/>
            <a:ext cx="4430742" cy="3140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 descr="G:\FOTOS\DSC0208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17033"/>
            <a:ext cx="4427984" cy="314096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CuadroTexto"/>
          <p:cNvSpPr txBox="1"/>
          <p:nvPr/>
        </p:nvSpPr>
        <p:spPr>
          <a:xfrm>
            <a:off x="3131840" y="3311289"/>
            <a:ext cx="367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 smtClean="0"/>
              <a:t>Proyectos Transversales</a:t>
            </a:r>
            <a:endParaRPr lang="es-CO" sz="1400" b="1" dirty="0"/>
          </a:p>
        </p:txBody>
      </p:sp>
    </p:spTree>
    <p:extLst>
      <p:ext uri="{BB962C8B-B14F-4D97-AF65-F5344CB8AC3E}">
        <p14:creationId xmlns:p14="http://schemas.microsoft.com/office/powerpoint/2010/main" val="205965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:\Users\Maritza\Documents\mai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464496" cy="306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2 Imagen" descr="C:\Users\Maritza\Documents\DSC0284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0" y="3501008"/>
            <a:ext cx="4629318" cy="3356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3 Imagen" descr="C:\Users\Maritza\Documents\descarga (2)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7984" cy="306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 descr="C:\Users\Maritza\Desktop\Musica carro\IMG_694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3573016"/>
            <a:ext cx="4211960" cy="326821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6 CuadroTexto"/>
          <p:cNvSpPr txBox="1"/>
          <p:nvPr/>
        </p:nvSpPr>
        <p:spPr>
          <a:xfrm>
            <a:off x="4716016" y="3164647"/>
            <a:ext cx="4320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/>
              <a:t>INSTALACIÓN DE MESAS PRIMERA INFANCIA - SINCELEJO</a:t>
            </a:r>
            <a:endParaRPr lang="es-CO" sz="1400" dirty="0"/>
          </a:p>
        </p:txBody>
      </p:sp>
    </p:spTree>
    <p:extLst>
      <p:ext uri="{BB962C8B-B14F-4D97-AF65-F5344CB8AC3E}">
        <p14:creationId xmlns:p14="http://schemas.microsoft.com/office/powerpoint/2010/main" val="308794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:\Users\Maritza\Desktop\Musica carro\IMG_689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392488" cy="2952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2 Imagen" descr="C:\Users\Maritza\Desktop\Musica carro\IMG_689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068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3 Imagen" descr="C:\Users\Maritza\Documents\GetAttachment (10)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4427984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 descr="H:\DSC0232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4391364" cy="316835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CuadroTexto"/>
          <p:cNvSpPr txBox="1"/>
          <p:nvPr/>
        </p:nvSpPr>
        <p:spPr>
          <a:xfrm>
            <a:off x="179512" y="6453336"/>
            <a:ext cx="4320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/>
              <a:t>INSTALACIÓN DE MESAS PRIMERA INFANCIA - SINCELEJO</a:t>
            </a:r>
            <a:endParaRPr lang="es-CO" sz="1400" dirty="0"/>
          </a:p>
        </p:txBody>
      </p:sp>
      <p:sp>
        <p:nvSpPr>
          <p:cNvPr id="7" name="6 CuadroTexto"/>
          <p:cNvSpPr txBox="1"/>
          <p:nvPr/>
        </p:nvSpPr>
        <p:spPr>
          <a:xfrm>
            <a:off x="2699792" y="3151528"/>
            <a:ext cx="4320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/>
              <a:t>DÍA DEL NIÑO – MUNICIPIO DE SINCELEJO</a:t>
            </a:r>
            <a:endParaRPr lang="es-CO" sz="1400" dirty="0"/>
          </a:p>
        </p:txBody>
      </p:sp>
    </p:spTree>
    <p:extLst>
      <p:ext uri="{BB962C8B-B14F-4D97-AF65-F5344CB8AC3E}">
        <p14:creationId xmlns:p14="http://schemas.microsoft.com/office/powerpoint/2010/main" val="2806782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065734"/>
              </p:ext>
            </p:extLst>
          </p:nvPr>
        </p:nvGraphicFramePr>
        <p:xfrm>
          <a:off x="251520" y="188640"/>
          <a:ext cx="8640960" cy="6492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82311"/>
                <a:gridCol w="2982278"/>
                <a:gridCol w="3976371"/>
              </a:tblGrid>
              <a:tr h="145537">
                <a:tc>
                  <a:txBody>
                    <a:bodyPr/>
                    <a:lstStyle/>
                    <a:p>
                      <a:r>
                        <a:rPr lang="es-CO" sz="10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PROCESOS</a:t>
                      </a:r>
                      <a:endParaRPr lang="es-CO" sz="1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0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COMPONENTES</a:t>
                      </a:r>
                      <a:endParaRPr lang="es-CO" sz="1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0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145537">
                <a:tc rowSpan="3">
                  <a:txBody>
                    <a:bodyPr/>
                    <a:lstStyle/>
                    <a:p>
                      <a:r>
                        <a:rPr lang="es-CO" sz="10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PREVENCIÓN</a:t>
                      </a:r>
                      <a:r>
                        <a:rPr lang="es-CO" sz="1000" b="1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DE RIESGOS</a:t>
                      </a:r>
                      <a:endParaRPr lang="es-CO" sz="10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0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r>
                        <a:rPr lang="es-CO" sz="10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PREVENIÓN DE RIESGOS FÍSICOS</a:t>
                      </a:r>
                    </a:p>
                    <a:p>
                      <a:endParaRPr lang="es-CO" sz="1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s-CO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ACONDICIONAMIENTO</a:t>
                      </a:r>
                      <a:r>
                        <a:rPr lang="es-CO" sz="1400" b="1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DE LUMINARIAS</a:t>
                      </a:r>
                    </a:p>
                    <a:p>
                      <a:endParaRPr lang="es-CO" sz="1400" b="1" baseline="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r>
                        <a:rPr lang="es-CO" sz="1400" b="1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ADECUACIÓN Y MANTENIMIENTO DE BATERIAS SANITARIAS EN TODOS LOS NIVELES Y SALAS DE PROFESORES.</a:t>
                      </a:r>
                    </a:p>
                    <a:p>
                      <a:endParaRPr lang="es-CO" sz="1400" b="1" baseline="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r>
                        <a:rPr lang="es-CO" sz="1400" b="1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CONSTRUCCIÓN DE NUEVAS BATERIAS</a:t>
                      </a:r>
                    </a:p>
                    <a:p>
                      <a:endParaRPr lang="es-CO" sz="1400" b="1" baseline="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r>
                        <a:rPr lang="es-CO" sz="1400" b="1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INSTALACIÓN DE BEBEROS Y FILTROS DE AGUA OZONIZADA.</a:t>
                      </a:r>
                    </a:p>
                    <a:p>
                      <a:endParaRPr lang="es-CO" sz="1400" b="1" baseline="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r>
                        <a:rPr lang="es-CO" sz="1400" b="1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MANTENIMIENTO DE REDES DE AGUAS RESIDUALES</a:t>
                      </a:r>
                    </a:p>
                    <a:p>
                      <a:endParaRPr lang="es-CO" sz="1400" b="1" baseline="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r>
                        <a:rPr lang="es-CO" sz="1400" b="1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MANTEIMIENTO DE REDES DE AGUA POTABLE</a:t>
                      </a:r>
                    </a:p>
                    <a:p>
                      <a:endParaRPr lang="es-CO" sz="1400" b="1" baseline="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r>
                        <a:rPr lang="es-CO" sz="1400" b="1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MANTENIMIENTO DE ALBERCAS ESTRUCTURALES Y ELECTROBOMBA</a:t>
                      </a:r>
                    </a:p>
                    <a:p>
                      <a:endParaRPr lang="es-CO" sz="1400" b="1" baseline="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r>
                        <a:rPr lang="es-CO" sz="1400" b="1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MANTENIMIENTO DE ZONAS DE RECREACIÓN</a:t>
                      </a:r>
                    </a:p>
                    <a:p>
                      <a:endParaRPr lang="es-CO" sz="1400" b="1" baseline="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r>
                        <a:rPr lang="es-CO" sz="1400" b="1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MANTEIMIENTO DE CANCHAS MÚLTIPLES</a:t>
                      </a:r>
                    </a:p>
                    <a:p>
                      <a:endParaRPr lang="es-CO" sz="1400" b="1" baseline="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r>
                        <a:rPr lang="es-CO" sz="1400" b="1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IMPLEMENTACIÓN DEPORTIVA</a:t>
                      </a:r>
                    </a:p>
                    <a:p>
                      <a:endParaRPr lang="es-CO" sz="1600" b="1" baseline="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endParaRPr lang="es-CO" sz="10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145537">
                <a:tc vMerge="1">
                  <a:txBody>
                    <a:bodyPr/>
                    <a:lstStyle/>
                    <a:p>
                      <a:endParaRPr lang="es-CO" sz="14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0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PREVENCIÓN DE RIESGOS PSICOSOCIALES</a:t>
                      </a:r>
                    </a:p>
                    <a:p>
                      <a:endParaRPr lang="es-CO" sz="10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endParaRPr lang="es-CO" sz="10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endParaRPr lang="es-CO" sz="1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 sz="14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1075557">
                <a:tc vMerge="1">
                  <a:txBody>
                    <a:bodyPr/>
                    <a:lstStyle/>
                    <a:p>
                      <a:endParaRPr lang="es-CO" sz="14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0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PROGRAMAS DE SEGURIDAD Y PROYECCIÓN</a:t>
                      </a:r>
                      <a:endParaRPr lang="es-CO" sz="1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 sz="14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717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:\Users\Maritza\Desktop\GUIDO FOTOS\SAM_087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" y="16863"/>
            <a:ext cx="4706362" cy="3196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2 Imagen" descr="C:\Users\Maritza\Desktop\GUIDO FOTOS\SAM_087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16861"/>
            <a:ext cx="4355976" cy="3196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3 Imagen" descr="C:\Users\Maritza\Desktop\GUIDO FOTOS\DSC0832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2977"/>
            <a:ext cx="4572000" cy="3638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 descr="C:\Users\Maritza\Desktop\GUIDO FOTOS\DSC0225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212977"/>
            <a:ext cx="4572000" cy="36450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899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:\Users\Maritza\Desktop\GUIDO FOTOS\SAM_087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5976" cy="2996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2 Imagen" descr="C:\Users\Maritza\Desktop\GUIDO FOTOS\DSC0211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-6700"/>
            <a:ext cx="4788024" cy="3003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3 Imagen" descr="H:\DSC0233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7" y="2996952"/>
            <a:ext cx="4359153" cy="3881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 descr="G:\FOTOS\IMG_755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19464" y="2533464"/>
            <a:ext cx="3861048" cy="47880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07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G:\FOTOS\IMG_755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716015" cy="3356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2 Imagen" descr="G:\FOTOS\IMG_755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51509" y="-535493"/>
            <a:ext cx="3356997" cy="4427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3 Imagen" descr="G:\FOTOS\IMG_756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6999"/>
            <a:ext cx="4716014" cy="350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 descr="G:\FOTOS\DSC0212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4" y="3356999"/>
            <a:ext cx="4427987" cy="3501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847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9838035"/>
              </p:ext>
            </p:extLst>
          </p:nvPr>
        </p:nvGraphicFramePr>
        <p:xfrm>
          <a:off x="285720" y="260647"/>
          <a:ext cx="8678768" cy="624068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8678768"/>
              </a:tblGrid>
              <a:tr h="14401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O" sz="900" dirty="0">
                        <a:latin typeface="Comic Sans MS" pitchFamily="66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Comic Sans MS" pitchFamily="66" charset="0"/>
                        </a:rPr>
                        <a:t>RENDICIÓN DE CUENTAS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Comic Sans MS" pitchFamily="66" charset="0"/>
                        </a:rPr>
                        <a:t>INFORME DE AUDIENCIA PÚBLICA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Comic Sans MS" pitchFamily="66" charset="0"/>
                        </a:rPr>
                        <a:t>INSTITUCION EDUCATIVA: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latin typeface="Comic Sans MS" pitchFamily="66" charset="0"/>
                        </a:rPr>
                        <a:t>  </a:t>
                      </a:r>
                      <a:endParaRPr lang="es-CO" sz="900" dirty="0"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17690" marR="17690" marT="0" marB="0" anchor="ctr"/>
                </a:tc>
              </a:tr>
              <a:tr h="2737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latin typeface="Comic Sans MS" pitchFamily="66" charset="0"/>
                        </a:rPr>
                        <a:t>FECHA Y PERIODO DE RENDICION DE CUENTAS</a:t>
                      </a:r>
                      <a:endParaRPr lang="es-CO" sz="900" dirty="0"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17690" marR="17690" marT="0" marB="0" anchor="ctr"/>
                </a:tc>
              </a:tr>
              <a:tr h="1583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latin typeface="Comic Sans MS" pitchFamily="66" charset="0"/>
                        </a:rPr>
                        <a:t>19 </a:t>
                      </a:r>
                      <a:r>
                        <a:rPr lang="es-ES" sz="1400" dirty="0">
                          <a:latin typeface="Comic Sans MS" pitchFamily="66" charset="0"/>
                        </a:rPr>
                        <a:t>septiembre 2013</a:t>
                      </a:r>
                      <a:endParaRPr lang="es-CO" sz="1400" dirty="0"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17690" marR="17690" marT="0" marB="0" anchor="ctr"/>
                </a:tc>
              </a:tr>
              <a:tr h="3617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 u="sng" dirty="0" smtClean="0">
                          <a:latin typeface="Comic Sans MS" pitchFamily="66" charset="0"/>
                          <a:ea typeface="+mn-ea"/>
                          <a:cs typeface="+mn-cs"/>
                        </a:rPr>
                        <a:t>PROYECTOS</a:t>
                      </a:r>
                      <a:r>
                        <a:rPr lang="es-ES" sz="900" b="1" u="sng" baseline="0" dirty="0" smtClean="0">
                          <a:latin typeface="Comic Sans MS" pitchFamily="66" charset="0"/>
                          <a:ea typeface="+mn-ea"/>
                          <a:cs typeface="+mn-cs"/>
                        </a:rPr>
                        <a:t> FUTUROS</a:t>
                      </a:r>
                      <a:endParaRPr lang="es-CO" sz="900" b="1" u="sng" dirty="0"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17690" marR="17690" marT="0" marB="0" anchor="ctr"/>
                </a:tc>
              </a:tr>
              <a:tr h="3472929">
                <a:tc>
                  <a:txBody>
                    <a:bodyPr/>
                    <a:lstStyle/>
                    <a:p>
                      <a:r>
                        <a:rPr lang="es-CO" sz="800" kern="1200" dirty="0" smtClean="0">
                          <a:solidFill>
                            <a:schemeClr val="dk1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Proyecto de adecuación y mantenimiento de infraestructura (Secretaría de Desarrollo y obras públicas de Sincelejo – Alcaldía) </a:t>
                      </a:r>
                    </a:p>
                    <a:p>
                      <a:r>
                        <a:rPr lang="es-CO" sz="800" kern="1200" dirty="0" smtClean="0">
                          <a:solidFill>
                            <a:schemeClr val="dk1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$ 420’000.000</a:t>
                      </a:r>
                    </a:p>
                    <a:p>
                      <a:r>
                        <a:rPr lang="es-CO" sz="800" kern="1200" dirty="0" smtClean="0">
                          <a:solidFill>
                            <a:schemeClr val="dk1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es-CO" sz="800" kern="1200" dirty="0" smtClean="0">
                          <a:solidFill>
                            <a:schemeClr val="dk1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Centro de Competitividad Regional (Recursos del Ministerio de las </a:t>
                      </a:r>
                      <a:r>
                        <a:rPr lang="es-CO" sz="800" kern="1200" dirty="0" err="1" smtClean="0">
                          <a:solidFill>
                            <a:schemeClr val="dk1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Tic’s</a:t>
                      </a:r>
                      <a:r>
                        <a:rPr lang="es-CO" sz="800" kern="1200" dirty="0" smtClean="0">
                          <a:solidFill>
                            <a:schemeClr val="dk1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) 45 computadores.</a:t>
                      </a:r>
                    </a:p>
                    <a:p>
                      <a:r>
                        <a:rPr lang="es-CO" sz="800" kern="1200" dirty="0" smtClean="0">
                          <a:solidFill>
                            <a:schemeClr val="dk1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es-CO" sz="800" kern="1200" dirty="0" smtClean="0">
                          <a:solidFill>
                            <a:schemeClr val="dk1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Parque experiencial Primera Infancia (Transición)</a:t>
                      </a:r>
                    </a:p>
                    <a:p>
                      <a:r>
                        <a:rPr lang="es-CO" sz="800" kern="1200" dirty="0" smtClean="0">
                          <a:solidFill>
                            <a:schemeClr val="dk1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es-CO" sz="800" kern="1200" dirty="0" smtClean="0">
                          <a:solidFill>
                            <a:schemeClr val="dk1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Prevención de desastres y riesgos. (Cruz Roja, Defensa Civil, Policía Nacional)</a:t>
                      </a:r>
                    </a:p>
                    <a:p>
                      <a:r>
                        <a:rPr lang="es-CO" sz="800" kern="1200" dirty="0" smtClean="0">
                          <a:solidFill>
                            <a:schemeClr val="dk1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es-CO" sz="800" kern="1200" dirty="0" smtClean="0">
                          <a:solidFill>
                            <a:schemeClr val="dk1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Supérate con el deporte adecuación de canchas, escenarios deportivos y dotación. Pista de bicicrós.</a:t>
                      </a:r>
                    </a:p>
                    <a:p>
                      <a:r>
                        <a:rPr lang="es-CO" sz="800" kern="1200" dirty="0" smtClean="0">
                          <a:solidFill>
                            <a:schemeClr val="dk1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es-CO" sz="800" kern="1200" dirty="0" smtClean="0">
                          <a:solidFill>
                            <a:schemeClr val="dk1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Canecas para el proceso de reciclaje.</a:t>
                      </a:r>
                    </a:p>
                    <a:p>
                      <a:r>
                        <a:rPr lang="es-CO" sz="800" kern="1200" dirty="0" smtClean="0">
                          <a:solidFill>
                            <a:schemeClr val="dk1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es-CO" sz="800" kern="1200" dirty="0" smtClean="0">
                          <a:solidFill>
                            <a:schemeClr val="dk1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Cerramiento 100 metros paredilla, ubicación sector norte colindante con la I. E. Dulce Nombre de Jesús</a:t>
                      </a:r>
                    </a:p>
                    <a:p>
                      <a:r>
                        <a:rPr lang="es-CO" sz="800" kern="1200" dirty="0" smtClean="0">
                          <a:solidFill>
                            <a:schemeClr val="dk1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es-CO" sz="800" kern="1200" dirty="0" smtClean="0">
                          <a:solidFill>
                            <a:schemeClr val="dk1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Construcción de empedrados para evitar la erosión en distintas zonas de la escuela.</a:t>
                      </a:r>
                    </a:p>
                    <a:p>
                      <a:r>
                        <a:rPr lang="es-CO" sz="800" kern="1200" dirty="0" smtClean="0">
                          <a:solidFill>
                            <a:schemeClr val="dk1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es-CO" sz="800" kern="1200" dirty="0" smtClean="0">
                          <a:solidFill>
                            <a:schemeClr val="dk1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Proyecto ecológico: Mirador ornitología y conservación de especies naturales que habitan en la institución.</a:t>
                      </a:r>
                    </a:p>
                    <a:p>
                      <a:r>
                        <a:rPr lang="es-CO" sz="800" kern="1200" dirty="0" smtClean="0">
                          <a:solidFill>
                            <a:schemeClr val="dk1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es-CO" sz="800" kern="1200" dirty="0" smtClean="0">
                          <a:solidFill>
                            <a:schemeClr val="dk1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Compra 2 video </a:t>
                      </a:r>
                      <a:r>
                        <a:rPr lang="es-CO" sz="800" kern="1200" dirty="0" err="1" smtClean="0">
                          <a:solidFill>
                            <a:schemeClr val="dk1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beam</a:t>
                      </a:r>
                      <a:r>
                        <a:rPr lang="es-CO" sz="800" kern="1200" dirty="0" smtClean="0">
                          <a:solidFill>
                            <a:schemeClr val="dk1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 y cambio de lentes que cumplieron su ciclo de funcionamiento.</a:t>
                      </a:r>
                    </a:p>
                    <a:p>
                      <a:r>
                        <a:rPr lang="es-CO" sz="800" kern="1200" dirty="0" smtClean="0">
                          <a:solidFill>
                            <a:schemeClr val="dk1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es-CO" sz="800" kern="1200" dirty="0" smtClean="0">
                          <a:solidFill>
                            <a:schemeClr val="dk1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Punto digital con video </a:t>
                      </a:r>
                      <a:r>
                        <a:rPr lang="es-CO" sz="800" kern="1200" dirty="0" err="1" smtClean="0">
                          <a:solidFill>
                            <a:schemeClr val="dk1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beam</a:t>
                      </a:r>
                      <a:r>
                        <a:rPr lang="es-CO" sz="800" kern="1200" dirty="0" smtClean="0">
                          <a:solidFill>
                            <a:schemeClr val="dk1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, juegos y recursos didácticos.</a:t>
                      </a:r>
                    </a:p>
                    <a:p>
                      <a:r>
                        <a:rPr lang="es-CO" sz="800" kern="1200" dirty="0" smtClean="0">
                          <a:solidFill>
                            <a:schemeClr val="dk1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es-CO" sz="800" kern="1200" dirty="0" smtClean="0">
                          <a:solidFill>
                            <a:schemeClr val="dk1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Adecuación de la sala de </a:t>
                      </a:r>
                      <a:r>
                        <a:rPr lang="es-CO" sz="800" kern="1200" dirty="0" err="1" smtClean="0">
                          <a:solidFill>
                            <a:schemeClr val="dk1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bilinguísmo</a:t>
                      </a:r>
                      <a:r>
                        <a:rPr lang="es-CO" sz="800" kern="1200" dirty="0" smtClean="0">
                          <a:solidFill>
                            <a:schemeClr val="dk1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. </a:t>
                      </a:r>
                    </a:p>
                    <a:p>
                      <a:endParaRPr lang="es-CO" sz="800" kern="1200" dirty="0" smtClean="0">
                        <a:solidFill>
                          <a:schemeClr val="dk1"/>
                        </a:solidFill>
                        <a:effectLst/>
                        <a:latin typeface="Comic Sans MS" pitchFamily="66" charset="0"/>
                        <a:ea typeface="+mn-ea"/>
                        <a:cs typeface="+mn-cs"/>
                      </a:endParaRPr>
                    </a:p>
                    <a:p>
                      <a:r>
                        <a:rPr lang="es-CO" sz="800" kern="1200" dirty="0" smtClean="0">
                          <a:solidFill>
                            <a:schemeClr val="dk1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Punto</a:t>
                      </a:r>
                      <a:r>
                        <a:rPr lang="es-CO" sz="800" kern="1200" baseline="0" dirty="0" smtClean="0">
                          <a:solidFill>
                            <a:schemeClr val="dk1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 Digital</a:t>
                      </a:r>
                    </a:p>
                    <a:p>
                      <a:endParaRPr lang="es-CO" sz="800" kern="1200" baseline="0" dirty="0" smtClean="0">
                        <a:solidFill>
                          <a:schemeClr val="dk1"/>
                        </a:solidFill>
                        <a:effectLst/>
                        <a:latin typeface="Comic Sans MS" pitchFamily="66" charset="0"/>
                        <a:ea typeface="+mn-ea"/>
                        <a:cs typeface="+mn-cs"/>
                      </a:endParaRPr>
                    </a:p>
                    <a:p>
                      <a:endParaRPr lang="es-CO" sz="800" kern="1200" baseline="0" dirty="0" smtClean="0">
                        <a:solidFill>
                          <a:schemeClr val="dk1"/>
                        </a:solidFill>
                        <a:effectLst/>
                        <a:latin typeface="Comic Sans MS" pitchFamily="66" charset="0"/>
                        <a:ea typeface="+mn-ea"/>
                        <a:cs typeface="+mn-cs"/>
                      </a:endParaRPr>
                    </a:p>
                    <a:p>
                      <a:endParaRPr lang="es-CO" sz="800" kern="1200" baseline="0" dirty="0" smtClean="0">
                        <a:solidFill>
                          <a:schemeClr val="dk1"/>
                        </a:solidFill>
                        <a:effectLst/>
                        <a:latin typeface="Comic Sans MS" pitchFamily="66" charset="0"/>
                        <a:ea typeface="+mn-ea"/>
                        <a:cs typeface="+mn-cs"/>
                      </a:endParaRPr>
                    </a:p>
                    <a:p>
                      <a:endParaRPr lang="es-CO" sz="800" kern="1200" baseline="0" dirty="0" smtClean="0">
                        <a:solidFill>
                          <a:schemeClr val="dk1"/>
                        </a:solidFill>
                        <a:effectLst/>
                        <a:latin typeface="Comic Sans MS" pitchFamily="66" charset="0"/>
                        <a:ea typeface="+mn-ea"/>
                        <a:cs typeface="+mn-cs"/>
                      </a:endParaRPr>
                    </a:p>
                    <a:p>
                      <a:endParaRPr lang="es-CO" sz="800" kern="1200" dirty="0" smtClean="0">
                        <a:solidFill>
                          <a:schemeClr val="dk1"/>
                        </a:solidFill>
                        <a:effectLst/>
                        <a:latin typeface="Comic Sans MS" pitchFamily="66" charset="0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O" sz="800" dirty="0"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17690" marR="17690" marT="0" marB="0" anchor="ctr"/>
                </a:tc>
              </a:tr>
            </a:tbl>
          </a:graphicData>
        </a:graphic>
      </p:graphicFrame>
      <p:pic>
        <p:nvPicPr>
          <p:cNvPr id="1026" name="Picture 2" descr="http://sincelejo-sucre.gov.co/apc-aa-files/34393335363433393561316632326138/Un_Alto_Compromis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7607"/>
            <a:ext cx="182880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6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548680"/>
            <a:ext cx="1008113" cy="936104"/>
          </a:xfrm>
          <a:prstGeom prst="rect">
            <a:avLst/>
          </a:prstGeom>
          <a:noFill/>
          <a:scene3d>
            <a:camera prst="obliqueTopLef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536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971600" y="2348880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dirty="0" smtClean="0">
                <a:latin typeface="Comic Sans MS" pitchFamily="66" charset="0"/>
              </a:rPr>
              <a:t>MUCHAS GRACIAS</a:t>
            </a:r>
            <a:endParaRPr lang="es-CO" sz="40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741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7171264"/>
              </p:ext>
            </p:extLst>
          </p:nvPr>
        </p:nvGraphicFramePr>
        <p:xfrm>
          <a:off x="107504" y="116632"/>
          <a:ext cx="8640960" cy="328087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82311"/>
                <a:gridCol w="2982278"/>
                <a:gridCol w="3976371"/>
              </a:tblGrid>
              <a:tr h="263352">
                <a:tc>
                  <a:txBody>
                    <a:bodyPr/>
                    <a:lstStyle/>
                    <a:p>
                      <a:r>
                        <a:rPr lang="es-CO" sz="10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PROCESOS</a:t>
                      </a:r>
                      <a:endParaRPr lang="es-CO" sz="10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0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COMPONENTES</a:t>
                      </a:r>
                      <a:endParaRPr lang="es-CO" sz="10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0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263352">
                <a:tc rowSpan="4">
                  <a:txBody>
                    <a:bodyPr/>
                    <a:lstStyle/>
                    <a:p>
                      <a:endParaRPr lang="es-CO" sz="100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endParaRPr lang="es-CO" sz="100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endParaRPr lang="es-CO" sz="100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endParaRPr lang="es-CO" sz="100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endParaRPr lang="es-CO" sz="100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endParaRPr lang="es-CO" sz="100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endParaRPr lang="es-CO" sz="100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r>
                        <a:rPr lang="es-CO" sz="10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ADMINISTRACIÓN DE SERVICIOS COMPLEMENTARIOS</a:t>
                      </a:r>
                    </a:p>
                    <a:p>
                      <a:endParaRPr lang="es-CO" sz="100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endParaRPr lang="es-CO" sz="100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endParaRPr lang="es-CO" sz="100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endParaRPr lang="es-CO" sz="100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endParaRPr lang="es-CO" sz="100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0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SERVICIO DE RESTAURANTE</a:t>
                      </a:r>
                      <a:endParaRPr lang="es-CO" sz="10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es-CO" sz="12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DOTACIÓN PARA ENFERMERÍA</a:t>
                      </a:r>
                    </a:p>
                    <a:p>
                      <a:endParaRPr lang="es-CO" sz="12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r>
                        <a:rPr lang="es-CO" sz="12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ADECUACIÓN</a:t>
                      </a:r>
                      <a:r>
                        <a:rPr lang="es-CO" sz="1200" b="1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Y MANTEIMIENTO DEL COMEDOR ESCOLAR</a:t>
                      </a:r>
                    </a:p>
                    <a:p>
                      <a:endParaRPr lang="es-CO" sz="1200" b="1" baseline="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r>
                        <a:rPr lang="es-CO" sz="1200" b="1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KITS ESCOLARES</a:t>
                      </a:r>
                    </a:p>
                    <a:p>
                      <a:endParaRPr lang="es-CO" sz="1200" b="1" baseline="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r>
                        <a:rPr lang="es-CO" sz="1200" b="1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SERVICIOS DE REFRIGERIOS</a:t>
                      </a:r>
                    </a:p>
                    <a:p>
                      <a:endParaRPr lang="es-CO" sz="1200" b="1" baseline="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r>
                        <a:rPr lang="es-CO" sz="1200" b="1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SERVICIO DE ALMUERZOS</a:t>
                      </a:r>
                    </a:p>
                    <a:p>
                      <a:endParaRPr lang="es-CO" sz="1200" b="1" baseline="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r>
                        <a:rPr lang="es-CO" sz="1200" b="1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SERVICIO TRABAJADORA SOCIAL</a:t>
                      </a:r>
                    </a:p>
                    <a:p>
                      <a:endParaRPr lang="es-CO" sz="1200" b="1" baseline="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r>
                        <a:rPr lang="es-CO" sz="1200" b="1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CONVENIO CON INSTITUCIONES EDUCATIVAS PARA EL APOYO DESDE LOS PROGRAMAS DE PSICOLOGÍA Y TRABAJO SOCIAL.</a:t>
                      </a:r>
                      <a:endParaRPr lang="es-CO" sz="12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263352">
                <a:tc vMerge="1">
                  <a:txBody>
                    <a:bodyPr/>
                    <a:lstStyle/>
                    <a:p>
                      <a:endParaRPr lang="es-CO" sz="14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0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SERVICIO DE CAFETERÍA</a:t>
                      </a:r>
                      <a:endParaRPr lang="es-CO" sz="10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 sz="14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28045">
                <a:tc vMerge="1">
                  <a:txBody>
                    <a:bodyPr/>
                    <a:lstStyle/>
                    <a:p>
                      <a:endParaRPr lang="es-CO" sz="14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00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r>
                        <a:rPr lang="es-CO" sz="10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SERVICIO DE ENFERMERÍA</a:t>
                      </a:r>
                      <a:endParaRPr lang="es-CO" sz="10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 sz="14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1618203">
                <a:tc vMerge="1">
                  <a:txBody>
                    <a:bodyPr/>
                    <a:lstStyle/>
                    <a:p>
                      <a:endParaRPr lang="es-CO" sz="100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00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endParaRPr lang="es-CO" sz="100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r>
                        <a:rPr lang="es-CO" sz="10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APOYO A LOS ESTUDIANTES</a:t>
                      </a:r>
                      <a:endParaRPr lang="es-CO" sz="10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 sz="14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2 Imagen" descr="G:\FOTOS\DSC0907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3429000"/>
            <a:ext cx="4427984" cy="3436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3 Imagen" descr="G:\FOTOS\IMG_754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716016" cy="34368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428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G:\FOTOS\IMG_757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05" y="0"/>
            <a:ext cx="4521844" cy="3212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2 Imagen" descr="G:\FOTOS\IMG_758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239" y="11827"/>
            <a:ext cx="4641761" cy="320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3 Imagen" descr="G:\FOTOS\IMG_758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05" y="3212977"/>
            <a:ext cx="4663614" cy="3661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 descr="G:\FOTOS\DSC0221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3198900"/>
            <a:ext cx="4499992" cy="3659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123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237073" y="1052736"/>
            <a:ext cx="1238583" cy="5616624"/>
          </a:xfrm>
          <a:prstGeom prst="roundRect">
            <a:avLst>
              <a:gd name="adj" fmla="val 1000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4 Rectángulo redondeado"/>
          <p:cNvSpPr>
            <a:spLocks noChangeArrowheads="1"/>
          </p:cNvSpPr>
          <p:nvPr/>
        </p:nvSpPr>
        <p:spPr bwMode="auto">
          <a:xfrm>
            <a:off x="104012" y="116632"/>
            <a:ext cx="8891588" cy="229628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es-CO" sz="2400" b="1" dirty="0"/>
          </a:p>
          <a:p>
            <a:pPr algn="ctr"/>
            <a:endParaRPr lang="es-CO" sz="1300" dirty="0">
              <a:solidFill>
                <a:schemeClr val="bg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709367" y="46780"/>
            <a:ext cx="7032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 dirty="0"/>
              <a:t>COBERTURA </a:t>
            </a:r>
            <a:r>
              <a:rPr lang="es-CO" b="1" dirty="0" smtClean="0"/>
              <a:t>:  RETENCIÓN ESCOLAR  2013</a:t>
            </a:r>
            <a:endParaRPr lang="es-CO" b="1" dirty="0"/>
          </a:p>
        </p:txBody>
      </p:sp>
      <p:sp>
        <p:nvSpPr>
          <p:cNvPr id="4" name="3 Rectángulo"/>
          <p:cNvSpPr/>
          <p:nvPr/>
        </p:nvSpPr>
        <p:spPr>
          <a:xfrm>
            <a:off x="249324" y="1731873"/>
            <a:ext cx="34585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600" b="1" dirty="0" smtClean="0"/>
              <a:t> </a:t>
            </a:r>
            <a:endParaRPr lang="es-CO" sz="1600" b="1" dirty="0"/>
          </a:p>
        </p:txBody>
      </p:sp>
      <p:sp>
        <p:nvSpPr>
          <p:cNvPr id="2" name="1 Rectángulo"/>
          <p:cNvSpPr/>
          <p:nvPr/>
        </p:nvSpPr>
        <p:spPr>
          <a:xfrm>
            <a:off x="219234" y="3356992"/>
            <a:ext cx="12564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600" b="1" dirty="0" smtClean="0"/>
              <a:t>SERVICIO DE REFRIGERIO</a:t>
            </a:r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9681405"/>
              </p:ext>
            </p:extLst>
          </p:nvPr>
        </p:nvGraphicFramePr>
        <p:xfrm>
          <a:off x="2771800" y="416112"/>
          <a:ext cx="5519992" cy="2743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66467"/>
                <a:gridCol w="195352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100" b="1" dirty="0">
                          <a:solidFill>
                            <a:schemeClr val="tx1"/>
                          </a:solidFill>
                          <a:effectLst/>
                        </a:rPr>
                        <a:t>NIVEL</a:t>
                      </a:r>
                      <a:endParaRPr lang="es-CO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100" b="1" dirty="0">
                          <a:solidFill>
                            <a:schemeClr val="tx1"/>
                          </a:solidFill>
                          <a:effectLst/>
                        </a:rPr>
                        <a:t>No. Estudiantes – Jornada Matinal</a:t>
                      </a:r>
                      <a:endParaRPr lang="es-CO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1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s-CO" sz="1100" b="1" dirty="0" smtClean="0">
                          <a:solidFill>
                            <a:schemeClr val="tx1"/>
                          </a:solidFill>
                          <a:effectLst/>
                        </a:rPr>
                        <a:t>PREESCOLAR</a:t>
                      </a:r>
                      <a:endParaRPr lang="es-CO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b="1" dirty="0" smtClean="0">
                          <a:solidFill>
                            <a:schemeClr val="tx1"/>
                          </a:solidFill>
                          <a:effectLst/>
                        </a:rPr>
                        <a:t>230</a:t>
                      </a:r>
                      <a:endParaRPr lang="es-CO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1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s-CO" sz="1100" b="1" dirty="0" smtClean="0">
                          <a:solidFill>
                            <a:schemeClr val="tx1"/>
                          </a:solidFill>
                          <a:effectLst/>
                        </a:rPr>
                        <a:t>1º </a:t>
                      </a:r>
                      <a:endParaRPr lang="es-CO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s-CO" sz="1400" b="1" dirty="0" smtClean="0">
                          <a:solidFill>
                            <a:schemeClr val="tx1"/>
                          </a:solidFill>
                          <a:effectLst/>
                        </a:rPr>
                        <a:t>233</a:t>
                      </a:r>
                      <a:endParaRPr lang="es-CO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1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s-CO" sz="1100" b="1" dirty="0" smtClean="0">
                          <a:solidFill>
                            <a:schemeClr val="tx1"/>
                          </a:solidFill>
                          <a:effectLst/>
                        </a:rPr>
                        <a:t>2º</a:t>
                      </a:r>
                      <a:endParaRPr lang="es-CO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s-CO" sz="1400" b="1" dirty="0" smtClean="0">
                          <a:solidFill>
                            <a:schemeClr val="tx1"/>
                          </a:solidFill>
                          <a:effectLst/>
                        </a:rPr>
                        <a:t>196</a:t>
                      </a:r>
                      <a:endParaRPr lang="es-CO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1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s-CO" sz="1100" b="1" dirty="0" smtClean="0">
                          <a:solidFill>
                            <a:schemeClr val="tx1"/>
                          </a:solidFill>
                          <a:effectLst/>
                        </a:rPr>
                        <a:t>3º</a:t>
                      </a:r>
                      <a:endParaRPr lang="es-CO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s-CO" sz="1400" b="1" dirty="0" smtClean="0">
                          <a:solidFill>
                            <a:schemeClr val="tx1"/>
                          </a:solidFill>
                          <a:effectLst/>
                        </a:rPr>
                        <a:t>177</a:t>
                      </a:r>
                      <a:endParaRPr lang="es-CO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1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s-CO" sz="1100" b="1" dirty="0" smtClean="0">
                          <a:solidFill>
                            <a:schemeClr val="tx1"/>
                          </a:solidFill>
                          <a:effectLst/>
                        </a:rPr>
                        <a:t>4º </a:t>
                      </a:r>
                      <a:endParaRPr lang="es-CO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s-CO" sz="1400" b="1" dirty="0" smtClean="0">
                          <a:solidFill>
                            <a:schemeClr val="tx1"/>
                          </a:solidFill>
                          <a:effectLst/>
                        </a:rPr>
                        <a:t>246</a:t>
                      </a:r>
                      <a:endParaRPr lang="es-CO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chemeClr val="tx1"/>
                          </a:solidFill>
                          <a:effectLst/>
                        </a:rPr>
                        <a:t>TOTAL DE ESTUDIANTES BENEFICIADOS CON REFRIGERIOS</a:t>
                      </a:r>
                      <a:endParaRPr lang="es-CO" sz="1100" b="1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s-CO" sz="1400" b="1" dirty="0" smtClean="0">
                          <a:solidFill>
                            <a:schemeClr val="tx1"/>
                          </a:solidFill>
                          <a:effectLst/>
                        </a:rPr>
                        <a:t>1082</a:t>
                      </a:r>
                      <a:r>
                        <a:rPr lang="es-CO" sz="1400" b="1" dirty="0">
                          <a:solidFill>
                            <a:schemeClr val="tx1"/>
                          </a:solidFill>
                          <a:effectLst/>
                        </a:rPr>
                        <a:t>, LO QUE REPRESENTA EL 23%</a:t>
                      </a:r>
                      <a:endParaRPr lang="es-CO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9 Gráfico"/>
          <p:cNvGraphicFramePr/>
          <p:nvPr>
            <p:extLst>
              <p:ext uri="{D42A27DB-BD31-4B8C-83A1-F6EECF244321}">
                <p14:modId xmlns:p14="http://schemas.microsoft.com/office/powerpoint/2010/main" val="4060299528"/>
              </p:ext>
            </p:extLst>
          </p:nvPr>
        </p:nvGraphicFramePr>
        <p:xfrm>
          <a:off x="2099844" y="3034081"/>
          <a:ext cx="6457577" cy="33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2123728" y="5946975"/>
            <a:ext cx="6409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 smtClean="0"/>
              <a:t>El refrigerio cubre el 100% de los grados: transición, 1º , 2º, 3º y 4º de la jornada matinal. Al comparar esta población con la total año escolar 2013 (4793), gozan de este beneficio es el 23%</a:t>
            </a:r>
            <a:endParaRPr lang="es-CO" sz="1600" b="1" dirty="0"/>
          </a:p>
        </p:txBody>
      </p:sp>
    </p:spTree>
    <p:extLst>
      <p:ext uri="{BB962C8B-B14F-4D97-AF65-F5344CB8AC3E}">
        <p14:creationId xmlns:p14="http://schemas.microsoft.com/office/powerpoint/2010/main" val="42457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237073" y="1052736"/>
            <a:ext cx="1382599" cy="5616624"/>
          </a:xfrm>
          <a:prstGeom prst="roundRect">
            <a:avLst>
              <a:gd name="adj" fmla="val 1000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4 Rectángulo redondeado"/>
          <p:cNvSpPr>
            <a:spLocks noChangeArrowheads="1"/>
          </p:cNvSpPr>
          <p:nvPr/>
        </p:nvSpPr>
        <p:spPr bwMode="auto">
          <a:xfrm>
            <a:off x="104012" y="116631"/>
            <a:ext cx="8891588" cy="459257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es-CO" sz="2400" b="1" dirty="0"/>
          </a:p>
          <a:p>
            <a:pPr algn="ctr"/>
            <a:endParaRPr lang="es-CO" sz="1300" dirty="0">
              <a:solidFill>
                <a:schemeClr val="bg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691680" y="161593"/>
            <a:ext cx="7032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 dirty="0"/>
              <a:t>COBERTURA </a:t>
            </a:r>
            <a:r>
              <a:rPr lang="es-CO" b="1" dirty="0" smtClean="0"/>
              <a:t>:  RETENCIÓN ESCOLAR  2013</a:t>
            </a:r>
            <a:endParaRPr lang="es-CO" b="1" dirty="0"/>
          </a:p>
        </p:txBody>
      </p:sp>
      <p:sp>
        <p:nvSpPr>
          <p:cNvPr id="4" name="3 Rectángulo"/>
          <p:cNvSpPr/>
          <p:nvPr/>
        </p:nvSpPr>
        <p:spPr>
          <a:xfrm>
            <a:off x="249324" y="1731873"/>
            <a:ext cx="34585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600" b="1" dirty="0" smtClean="0"/>
              <a:t> </a:t>
            </a:r>
            <a:endParaRPr lang="es-CO" sz="1600" b="1" dirty="0"/>
          </a:p>
        </p:txBody>
      </p:sp>
      <p:sp>
        <p:nvSpPr>
          <p:cNvPr id="2" name="1 Rectángulo"/>
          <p:cNvSpPr/>
          <p:nvPr/>
        </p:nvSpPr>
        <p:spPr>
          <a:xfrm>
            <a:off x="219235" y="3284984"/>
            <a:ext cx="15444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 smtClean="0"/>
              <a:t>SERVICIO DE ALMUERZO</a:t>
            </a:r>
          </a:p>
          <a:p>
            <a:pPr algn="ctr"/>
            <a:endParaRPr lang="es-CO" b="1" dirty="0" smtClean="0"/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6124487"/>
              </p:ext>
            </p:extLst>
          </p:nvPr>
        </p:nvGraphicFramePr>
        <p:xfrm>
          <a:off x="3707904" y="575888"/>
          <a:ext cx="4056276" cy="1600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97796"/>
                <a:gridCol w="1358480"/>
              </a:tblGrid>
              <a:tr h="233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b="1" dirty="0">
                          <a:solidFill>
                            <a:schemeClr val="tx1"/>
                          </a:solidFill>
                          <a:effectLst/>
                        </a:rPr>
                        <a:t>NIVEL</a:t>
                      </a:r>
                      <a:endParaRPr lang="es-CO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b="1">
                          <a:solidFill>
                            <a:schemeClr val="tx1"/>
                          </a:solidFill>
                          <a:effectLst/>
                        </a:rPr>
                        <a:t>No. Estudiantes</a:t>
                      </a:r>
                      <a:endParaRPr lang="es-CO" sz="1400" b="1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9904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s-CO" sz="1400" b="1" dirty="0" smtClean="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r>
                        <a:rPr lang="es-CO" sz="1400" b="1" dirty="0">
                          <a:solidFill>
                            <a:schemeClr val="tx1"/>
                          </a:solidFill>
                          <a:effectLst/>
                        </a:rPr>
                        <a:t>. PRIMARIA – J. MATINAL</a:t>
                      </a:r>
                      <a:endParaRPr lang="es-CO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b="1" dirty="0" smtClean="0">
                          <a:solidFill>
                            <a:schemeClr val="tx1"/>
                          </a:solidFill>
                          <a:effectLst/>
                        </a:rPr>
                        <a:t>476</a:t>
                      </a:r>
                      <a:endParaRPr lang="es-CO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1009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s-CO" sz="1400" b="1" dirty="0" smtClean="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r>
                        <a:rPr lang="es-CO" sz="1400" b="1" dirty="0">
                          <a:solidFill>
                            <a:schemeClr val="tx1"/>
                          </a:solidFill>
                          <a:effectLst/>
                        </a:rPr>
                        <a:t>. PRIMARIA. J. VESPERTINA</a:t>
                      </a:r>
                      <a:endParaRPr lang="es-CO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s-CO" sz="1400" b="1" dirty="0" smtClean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es-CO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330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s-CO" sz="1400" b="1" dirty="0" smtClean="0">
                          <a:solidFill>
                            <a:schemeClr val="tx1"/>
                          </a:solidFill>
                          <a:effectLst/>
                        </a:rPr>
                        <a:t>MEDIA</a:t>
                      </a:r>
                      <a:endParaRPr lang="es-CO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s-CO" sz="1400" b="1" dirty="0" smtClean="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es-CO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330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s-CO" sz="1400" b="1" dirty="0" smtClean="0">
                          <a:solidFill>
                            <a:schemeClr val="tx1"/>
                          </a:solidFill>
                          <a:effectLst/>
                        </a:rPr>
                        <a:t>TOTAL </a:t>
                      </a:r>
                      <a:r>
                        <a:rPr lang="es-CO" sz="1400" b="1" dirty="0">
                          <a:solidFill>
                            <a:schemeClr val="tx1"/>
                          </a:solidFill>
                          <a:effectLst/>
                        </a:rPr>
                        <a:t>BENEFICIADOS</a:t>
                      </a:r>
                      <a:endParaRPr lang="es-CO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s-CO" sz="1400" b="1" dirty="0" smtClean="0">
                          <a:solidFill>
                            <a:schemeClr val="tx1"/>
                          </a:solidFill>
                          <a:effectLst/>
                        </a:rPr>
                        <a:t>514</a:t>
                      </a:r>
                      <a:endParaRPr lang="es-CO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8 Gráfico"/>
          <p:cNvGraphicFramePr/>
          <p:nvPr>
            <p:extLst>
              <p:ext uri="{D42A27DB-BD31-4B8C-83A1-F6EECF244321}">
                <p14:modId xmlns:p14="http://schemas.microsoft.com/office/powerpoint/2010/main" val="3746081508"/>
              </p:ext>
            </p:extLst>
          </p:nvPr>
        </p:nvGraphicFramePr>
        <p:xfrm>
          <a:off x="1888496" y="2132856"/>
          <a:ext cx="6638528" cy="3531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2125168" y="5359905"/>
            <a:ext cx="6408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 smtClean="0"/>
              <a:t>Del servicio de almuerzo se benefician 476 estudiantes de la b. Primaria, jornada matinal lo que representa el 44.6%; 13 estudiantes de la B. Primaria jornada vespertina para un 2.3% beneficiados y 25 estudiantes de la media representa el 3.4%. Al comparar el total de la población 2013 (4793) se benefician 514, esto indica el 10.7%</a:t>
            </a:r>
            <a:endParaRPr lang="es-CO" sz="1600" b="1" dirty="0"/>
          </a:p>
        </p:txBody>
      </p:sp>
    </p:spTree>
    <p:extLst>
      <p:ext uri="{BB962C8B-B14F-4D97-AF65-F5344CB8AC3E}">
        <p14:creationId xmlns:p14="http://schemas.microsoft.com/office/powerpoint/2010/main" val="257503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237073" y="1052736"/>
            <a:ext cx="1598623" cy="5616624"/>
          </a:xfrm>
          <a:prstGeom prst="roundRect">
            <a:avLst>
              <a:gd name="adj" fmla="val 1000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4 Rectángulo redondeado"/>
          <p:cNvSpPr>
            <a:spLocks noChangeArrowheads="1"/>
          </p:cNvSpPr>
          <p:nvPr/>
        </p:nvSpPr>
        <p:spPr bwMode="auto">
          <a:xfrm>
            <a:off x="219234" y="90274"/>
            <a:ext cx="8891588" cy="782267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es-CO" sz="2400" b="1" dirty="0"/>
          </a:p>
          <a:p>
            <a:pPr algn="ctr"/>
            <a:endParaRPr lang="es-CO" sz="1300" dirty="0">
              <a:solidFill>
                <a:schemeClr val="bg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078662" y="323364"/>
            <a:ext cx="7032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 dirty="0"/>
              <a:t>COBERTURA </a:t>
            </a:r>
            <a:r>
              <a:rPr lang="es-CO" b="1" dirty="0" smtClean="0"/>
              <a:t>:  RETENCIÓN ESCOLAR  2013</a:t>
            </a:r>
            <a:endParaRPr lang="es-CO" b="1" dirty="0"/>
          </a:p>
        </p:txBody>
      </p:sp>
      <p:sp>
        <p:nvSpPr>
          <p:cNvPr id="4" name="3 Rectángulo"/>
          <p:cNvSpPr/>
          <p:nvPr/>
        </p:nvSpPr>
        <p:spPr>
          <a:xfrm>
            <a:off x="249324" y="1731873"/>
            <a:ext cx="34585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600" b="1" dirty="0" smtClean="0"/>
              <a:t> </a:t>
            </a:r>
            <a:endParaRPr lang="es-CO" sz="1600" b="1" dirty="0"/>
          </a:p>
        </p:txBody>
      </p:sp>
      <p:sp>
        <p:nvSpPr>
          <p:cNvPr id="2" name="1 Rectángulo"/>
          <p:cNvSpPr/>
          <p:nvPr/>
        </p:nvSpPr>
        <p:spPr>
          <a:xfrm>
            <a:off x="219234" y="3284984"/>
            <a:ext cx="17415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 smtClean="0"/>
              <a:t>SERVICIO DE ALMUERZO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2699792" y="5373216"/>
            <a:ext cx="55199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dirty="0"/>
              <a:t>Atendiendo a la población total año escolar 2013 solo se beneficien del servicio de almuerzo 514 lo que corresponde al </a:t>
            </a:r>
            <a:r>
              <a:rPr lang="es-CO" sz="2000" b="1" u="sng" dirty="0"/>
              <a:t>10,7%.</a:t>
            </a:r>
          </a:p>
        </p:txBody>
      </p:sp>
      <p:graphicFrame>
        <p:nvGraphicFramePr>
          <p:cNvPr id="11" name="10 Gráfico"/>
          <p:cNvGraphicFramePr/>
          <p:nvPr>
            <p:extLst>
              <p:ext uri="{D42A27DB-BD31-4B8C-83A1-F6EECF244321}">
                <p14:modId xmlns:p14="http://schemas.microsoft.com/office/powerpoint/2010/main" val="1612578657"/>
              </p:ext>
            </p:extLst>
          </p:nvPr>
        </p:nvGraphicFramePr>
        <p:xfrm>
          <a:off x="1978614" y="1268760"/>
          <a:ext cx="6266145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5367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1904</Words>
  <Application>Microsoft Office PowerPoint</Application>
  <PresentationFormat>Presentación en pantalla (4:3)</PresentationFormat>
  <Paragraphs>586</Paragraphs>
  <Slides>47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48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Maritza</dc:creator>
  <cp:lastModifiedBy>Maritza</cp:lastModifiedBy>
  <cp:revision>1</cp:revision>
  <dcterms:created xsi:type="dcterms:W3CDTF">2015-10-31T20:47:02Z</dcterms:created>
  <dcterms:modified xsi:type="dcterms:W3CDTF">2015-10-31T20:47:49Z</dcterms:modified>
</cp:coreProperties>
</file>