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47724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349463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293732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338350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28386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18902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230983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124164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93104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276838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A09099-D91B-4E13-8FC3-A3163110D32E}"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8E3F8B2-381C-4AB8-8622-5BC39E0B7773}" type="slidenum">
              <a:rPr lang="es-CO" smtClean="0"/>
              <a:t>‹Nº›</a:t>
            </a:fld>
            <a:endParaRPr lang="es-CO"/>
          </a:p>
        </p:txBody>
      </p:sp>
    </p:spTree>
    <p:extLst>
      <p:ext uri="{BB962C8B-B14F-4D97-AF65-F5344CB8AC3E}">
        <p14:creationId xmlns:p14="http://schemas.microsoft.com/office/powerpoint/2010/main" val="129906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09099-D91B-4E13-8FC3-A3163110D32E}" type="datetimeFigureOut">
              <a:rPr lang="es-CO" smtClean="0"/>
              <a:t>31/10/2015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3F8B2-381C-4AB8-8622-5BC39E0B7773}" type="slidenum">
              <a:rPr lang="es-CO" smtClean="0"/>
              <a:t>‹Nº›</a:t>
            </a:fld>
            <a:endParaRPr lang="es-CO"/>
          </a:p>
        </p:txBody>
      </p:sp>
    </p:spTree>
    <p:extLst>
      <p:ext uri="{BB962C8B-B14F-4D97-AF65-F5344CB8AC3E}">
        <p14:creationId xmlns:p14="http://schemas.microsoft.com/office/powerpoint/2010/main" val="1334035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83768" y="591355"/>
            <a:ext cx="6262464" cy="891530"/>
          </a:xfrm>
        </p:spPr>
        <p:txBody>
          <a:bodyPr>
            <a:normAutofit fontScale="90000"/>
          </a:bodyPr>
          <a:lstStyle/>
          <a:p>
            <a:r>
              <a:rPr lang="es-ES" b="1" cap="none" spc="0"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b="1" dirty="0">
              <a:solidFill>
                <a:sysClr val="windowText" lastClr="000000"/>
              </a:solidFill>
            </a:endParaRPr>
          </a:p>
        </p:txBody>
      </p:sp>
      <p:sp>
        <p:nvSpPr>
          <p:cNvPr id="3" name="2 Subtítulo"/>
          <p:cNvSpPr>
            <a:spLocks noGrp="1"/>
          </p:cNvSpPr>
          <p:nvPr>
            <p:ph type="subTitle" idx="1"/>
          </p:nvPr>
        </p:nvSpPr>
        <p:spPr>
          <a:xfrm>
            <a:off x="1480948" y="1772816"/>
            <a:ext cx="7663052" cy="694928"/>
          </a:xfrm>
          <a:solidFill>
            <a:schemeClr val="accent6">
              <a:lumMod val="75000"/>
            </a:schemeClr>
          </a:solidFill>
        </p:spPr>
        <p:txBody>
          <a:bodyPr>
            <a:normAutofit fontScale="92500"/>
          </a:bodyPr>
          <a:lstStyle/>
          <a:p>
            <a:pPr algn="l"/>
            <a:r>
              <a:rPr lang="es-CO" sz="2400" b="1" dirty="0" smtClean="0">
                <a:solidFill>
                  <a:schemeClr val="tx1"/>
                </a:solidFill>
              </a:rPr>
              <a:t>             RENDICIÓN DE CUENTAS: DE JULIO A DICIEMBRE DE 2014</a:t>
            </a:r>
            <a:endParaRPr lang="es-CO" sz="2400" b="1" dirty="0">
              <a:solidFill>
                <a:schemeClr val="tx1"/>
              </a:solidFill>
            </a:endParaRPr>
          </a:p>
        </p:txBody>
      </p:sp>
      <p:pic>
        <p:nvPicPr>
          <p:cNvPr id="4" name="3 Imagen"/>
          <p:cNvPicPr/>
          <p:nvPr/>
        </p:nvPicPr>
        <p:blipFill>
          <a:blip r:embed="rId2" cstate="print"/>
          <a:srcRect/>
          <a:stretch>
            <a:fillRect/>
          </a:stretch>
        </p:blipFill>
        <p:spPr bwMode="auto">
          <a:xfrm>
            <a:off x="683568" y="519819"/>
            <a:ext cx="1294831" cy="1133028"/>
          </a:xfrm>
          <a:prstGeom prst="rect">
            <a:avLst/>
          </a:prstGeom>
          <a:noFill/>
        </p:spPr>
      </p:pic>
      <p:pic>
        <p:nvPicPr>
          <p:cNvPr id="1026" name="Picture 2" descr="Mostrand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904" y="2463438"/>
            <a:ext cx="3181603" cy="2207543"/>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6012160" y="4725144"/>
            <a:ext cx="2664296" cy="707886"/>
          </a:xfrm>
          <a:prstGeom prst="rect">
            <a:avLst/>
          </a:prstGeom>
          <a:noFill/>
        </p:spPr>
        <p:txBody>
          <a:bodyPr wrap="square" rtlCol="0">
            <a:spAutoFit/>
          </a:bodyPr>
          <a:lstStyle/>
          <a:p>
            <a:pPr algn="just"/>
            <a:r>
              <a:rPr lang="es-CO" sz="2000" b="1" dirty="0" smtClean="0"/>
              <a:t>GUIDO NEL PÉREZ DÍAZ</a:t>
            </a:r>
          </a:p>
          <a:p>
            <a:pPr algn="just"/>
            <a:r>
              <a:rPr lang="es-CO" sz="2000" b="1" dirty="0" smtClean="0"/>
              <a:t>Rector</a:t>
            </a:r>
            <a:endParaRPr lang="es-CO" sz="20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24944"/>
            <a:ext cx="446449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11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6 Rectángulo"/>
          <p:cNvSpPr/>
          <p:nvPr/>
        </p:nvSpPr>
        <p:spPr>
          <a:xfrm>
            <a:off x="395149" y="2524911"/>
            <a:ext cx="8569339" cy="4173450"/>
          </a:xfrm>
          <a:prstGeom prst="rect">
            <a:avLst/>
          </a:prstGeom>
        </p:spPr>
        <p:txBody>
          <a:bodyPr wrap="square">
            <a:spAutoFit/>
          </a:bodyPr>
          <a:lstStyle/>
          <a:p>
            <a:pPr algn="just">
              <a:lnSpc>
                <a:spcPct val="170000"/>
              </a:lnSpc>
            </a:pPr>
            <a:r>
              <a:rPr lang="es-CO" dirty="0" smtClean="0"/>
              <a:t>Sea esta la oportunidad de agradecer nuevamente este esfuerzo conjunto y compromiso continuo con la Institución. De las realizaciones da cuenta este Informe de manera sintética y precisa. </a:t>
            </a:r>
          </a:p>
          <a:p>
            <a:pPr algn="just">
              <a:lnSpc>
                <a:spcPct val="170000"/>
              </a:lnSpc>
            </a:pPr>
            <a:r>
              <a:rPr lang="es-CO" dirty="0" smtClean="0"/>
              <a:t>Nuestra Normal avanza por el camino de mayores realizaciones, cambios</a:t>
            </a:r>
            <a:r>
              <a:rPr lang="es-CO" sz="1400" dirty="0" smtClean="0"/>
              <a:t> </a:t>
            </a:r>
            <a:r>
              <a:rPr lang="es-CO" sz="1600" dirty="0" smtClean="0"/>
              <a:t>positivos y nuevos desafíos que nos auguran pasos firmes de avance para el 2015. Es nuestro rumbo y será el fruto del esfuerzo conjunto, coordinado y constante de todos: profesores, estudiantes, padres y madres de familia, empleados, trabajadores y directivos. La excelencia académica es nuestro compromiso con la calidad. Nuevamente, mil gracias a to</a:t>
            </a:r>
            <a:r>
              <a:rPr lang="es-CO" dirty="0" smtClean="0"/>
              <a:t>dos.                                </a:t>
            </a:r>
            <a:r>
              <a:rPr lang="es-CO" b="1" dirty="0" smtClean="0"/>
              <a:t>GUIDO NEL PÉREZ DÍAZ</a:t>
            </a:r>
          </a:p>
          <a:p>
            <a:pPr algn="just">
              <a:lnSpc>
                <a:spcPct val="170000"/>
              </a:lnSpc>
            </a:pPr>
            <a:r>
              <a:rPr lang="es-CO" b="1" dirty="0" smtClean="0"/>
              <a:t>					RECTOR</a:t>
            </a:r>
            <a:endParaRPr lang="es-CO" b="1" dirty="0"/>
          </a:p>
        </p:txBody>
      </p:sp>
      <p:sp>
        <p:nvSpPr>
          <p:cNvPr id="2" name="1 Rectángulo"/>
          <p:cNvSpPr/>
          <p:nvPr/>
        </p:nvSpPr>
        <p:spPr>
          <a:xfrm>
            <a:off x="607236" y="1017219"/>
            <a:ext cx="8138996" cy="1505027"/>
          </a:xfrm>
          <a:prstGeom prst="rect">
            <a:avLst/>
          </a:prstGeom>
        </p:spPr>
        <p:txBody>
          <a:bodyPr wrap="square">
            <a:spAutoFit/>
          </a:bodyPr>
          <a:lstStyle/>
          <a:p>
            <a:pPr algn="just">
              <a:lnSpc>
                <a:spcPct val="170000"/>
              </a:lnSpc>
            </a:pPr>
            <a:r>
              <a:rPr lang="es-CO" dirty="0" smtClean="0"/>
              <a:t>La comunidad normalista, representada en todos sus estamentos, puso todas  sus energías,  ideas y  compromiso día a día en la consecución de todos estos logros que se presentan en este Informe de Gestión 2014. </a:t>
            </a:r>
            <a:endParaRPr lang="es-CO" dirty="0"/>
          </a:p>
        </p:txBody>
      </p:sp>
    </p:spTree>
    <p:extLst>
      <p:ext uri="{BB962C8B-B14F-4D97-AF65-F5344CB8AC3E}">
        <p14:creationId xmlns:p14="http://schemas.microsoft.com/office/powerpoint/2010/main" val="335166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323528" y="1268760"/>
            <a:ext cx="8422704" cy="923330"/>
          </a:xfrm>
          <a:prstGeom prst="rect">
            <a:avLst/>
          </a:prstGeom>
          <a:solidFill>
            <a:schemeClr val="accent3">
              <a:lumMod val="60000"/>
              <a:lumOff val="40000"/>
            </a:schemeClr>
          </a:solidFill>
        </p:spPr>
        <p:txBody>
          <a:bodyPr wrap="square" rtlCol="0">
            <a:spAutoFit/>
          </a:bodyPr>
          <a:lstStyle/>
          <a:p>
            <a:pPr marL="342900" indent="-342900" algn="just">
              <a:buAutoNum type="arabicPeriod"/>
            </a:pPr>
            <a:r>
              <a:rPr lang="es-CO" dirty="0" smtClean="0"/>
              <a:t>INFORME FINACIERO SEGUNDO SEMESTRE DEL AÑO 2014 Y COMPROMISOS PRESUPUESTALES, FINANCIEROS Y PROYECCIÓN DE COBERTURA – CALIDAD 2015. </a:t>
            </a:r>
            <a:endParaRPr lang="es-CO" dirty="0"/>
          </a:p>
          <a:p>
            <a:pPr algn="just"/>
            <a:r>
              <a:rPr lang="es-CO" dirty="0" smtClean="0"/>
              <a:t>RESPONSABLE: RECTOR, GUIDO N PÉREZ DÍAZ</a:t>
            </a:r>
            <a:endParaRPr lang="es-C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49" y="2420888"/>
            <a:ext cx="223837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316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88024" y="1700808"/>
            <a:ext cx="2088232" cy="2862322"/>
          </a:xfrm>
          <a:prstGeom prst="rect">
            <a:avLst/>
          </a:prstGeom>
          <a:solidFill>
            <a:srgbClr val="00B050"/>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071563"/>
            <a:ext cx="8562975" cy="4714875"/>
          </a:xfrm>
          <a:prstGeom prst="rect">
            <a:avLst/>
          </a:prstGeom>
          <a:solidFill>
            <a:srgbClr val="00B050"/>
          </a:solidFill>
          <a:ln>
            <a:noFill/>
          </a:ln>
        </p:spPr>
      </p:pic>
      <p:sp>
        <p:nvSpPr>
          <p:cNvPr id="7" name="6 CuadroTexto"/>
          <p:cNvSpPr txBox="1"/>
          <p:nvPr/>
        </p:nvSpPr>
        <p:spPr>
          <a:xfrm>
            <a:off x="4788024" y="1716832"/>
            <a:ext cx="2088232" cy="2862322"/>
          </a:xfrm>
          <a:prstGeom prst="rect">
            <a:avLst/>
          </a:prstGeom>
          <a:solidFill>
            <a:srgbClr val="00B050"/>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sp>
        <p:nvSpPr>
          <p:cNvPr id="8" name="7 CuadroTexto"/>
          <p:cNvSpPr txBox="1"/>
          <p:nvPr/>
        </p:nvSpPr>
        <p:spPr>
          <a:xfrm>
            <a:off x="4968044" y="2173506"/>
            <a:ext cx="1728192" cy="1661993"/>
          </a:xfrm>
          <a:prstGeom prst="rect">
            <a:avLst/>
          </a:prstGeom>
          <a:noFill/>
        </p:spPr>
        <p:txBody>
          <a:bodyPr wrap="square" rtlCol="0">
            <a:spAutoFit/>
          </a:bodyPr>
          <a:lstStyle/>
          <a:p>
            <a:pPr algn="ctr"/>
            <a:r>
              <a:rPr lang="es-CO" sz="1400" b="1" dirty="0" smtClean="0">
                <a:latin typeface="Arial" panose="020B0604020202020204" pitchFamily="34" charset="0"/>
                <a:cs typeface="Arial" panose="020B0604020202020204" pitchFamily="34" charset="0"/>
              </a:rPr>
              <a:t>EVOLUCIÓN DE LA POBLACIÓN ESTUDIANTIL ENTRE LOS TRES ÚLTIMOS AÑOS - MATRÍCULA (COBERTURA</a:t>
            </a:r>
            <a:r>
              <a:rPr lang="es-CO" dirty="0" smtClean="0"/>
              <a:t>)</a:t>
            </a:r>
            <a:endParaRPr lang="es-CO" dirty="0"/>
          </a:p>
        </p:txBody>
      </p:sp>
      <p:sp>
        <p:nvSpPr>
          <p:cNvPr id="10" name="9 CuadroTexto"/>
          <p:cNvSpPr txBox="1"/>
          <p:nvPr/>
        </p:nvSpPr>
        <p:spPr>
          <a:xfrm>
            <a:off x="539552" y="1716832"/>
            <a:ext cx="4176464" cy="3416320"/>
          </a:xfrm>
          <a:prstGeom prst="rect">
            <a:avLst/>
          </a:prstGeom>
          <a:solidFill>
            <a:schemeClr val="accent6">
              <a:lumMod val="75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70827"/>
            <a:ext cx="4176464" cy="475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19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88024" y="1700808"/>
            <a:ext cx="2088232" cy="2862322"/>
          </a:xfrm>
          <a:prstGeom prst="rect">
            <a:avLst/>
          </a:prstGeom>
          <a:solidFill>
            <a:srgbClr val="00B050"/>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071563"/>
            <a:ext cx="8562975" cy="4714875"/>
          </a:xfrm>
          <a:prstGeom prst="rect">
            <a:avLst/>
          </a:prstGeom>
          <a:solidFill>
            <a:srgbClr val="00B050"/>
          </a:solidFill>
          <a:ln>
            <a:noFill/>
          </a:ln>
        </p:spPr>
      </p:pic>
      <p:sp>
        <p:nvSpPr>
          <p:cNvPr id="7" name="6 CuadroTexto"/>
          <p:cNvSpPr txBox="1"/>
          <p:nvPr/>
        </p:nvSpPr>
        <p:spPr>
          <a:xfrm>
            <a:off x="7038632" y="3163870"/>
            <a:ext cx="1812540" cy="2862322"/>
          </a:xfrm>
          <a:prstGeom prst="rect">
            <a:avLst/>
          </a:prstGeom>
          <a:solidFill>
            <a:srgbClr val="00B050"/>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sp>
        <p:nvSpPr>
          <p:cNvPr id="8" name="7 CuadroTexto"/>
          <p:cNvSpPr txBox="1"/>
          <p:nvPr/>
        </p:nvSpPr>
        <p:spPr>
          <a:xfrm>
            <a:off x="7127636" y="3429000"/>
            <a:ext cx="1728192" cy="1815882"/>
          </a:xfrm>
          <a:prstGeom prst="rect">
            <a:avLst/>
          </a:prstGeom>
          <a:noFill/>
        </p:spPr>
        <p:txBody>
          <a:bodyPr wrap="square" rtlCol="0">
            <a:spAutoFit/>
          </a:bodyPr>
          <a:lstStyle/>
          <a:p>
            <a:pPr algn="ctr"/>
            <a:r>
              <a:rPr lang="es-CO" sz="1400" b="1" dirty="0" smtClean="0">
                <a:latin typeface="Arial" panose="020B0604020202020204" pitchFamily="34" charset="0"/>
                <a:cs typeface="Arial" panose="020B0604020202020204" pitchFamily="34" charset="0"/>
              </a:rPr>
              <a:t>COMPORTAMIENTO COBERTURA 2014 Y SU RELACIÓN CON DESERCIÓN, TRASLADOS, REPROBACIÓN Y APROBACIÓN</a:t>
            </a:r>
            <a:endParaRPr lang="es-CO" dirty="0"/>
          </a:p>
        </p:txBody>
      </p:sp>
      <p:sp>
        <p:nvSpPr>
          <p:cNvPr id="10" name="9 CuadroTexto"/>
          <p:cNvSpPr txBox="1"/>
          <p:nvPr/>
        </p:nvSpPr>
        <p:spPr>
          <a:xfrm>
            <a:off x="539552" y="1716832"/>
            <a:ext cx="4176464" cy="3416320"/>
          </a:xfrm>
          <a:prstGeom prst="rect">
            <a:avLst/>
          </a:prstGeom>
          <a:solidFill>
            <a:schemeClr val="accent6">
              <a:lumMod val="75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75" y="1484784"/>
            <a:ext cx="6757181"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77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80097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p:cNvPicPr/>
          <p:nvPr/>
        </p:nvPicPr>
        <p:blipFill>
          <a:blip r:embed="rId3" cstate="print"/>
          <a:srcRect/>
          <a:stretch>
            <a:fillRect/>
          </a:stretch>
        </p:blipFill>
        <p:spPr bwMode="auto">
          <a:xfrm>
            <a:off x="216172" y="188640"/>
            <a:ext cx="1078807" cy="960152"/>
          </a:xfrm>
          <a:prstGeom prst="rect">
            <a:avLst/>
          </a:prstGeom>
          <a:noFill/>
        </p:spPr>
      </p:pic>
      <p:sp>
        <p:nvSpPr>
          <p:cNvPr id="10"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11"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Tree>
    <p:extLst>
      <p:ext uri="{BB962C8B-B14F-4D97-AF65-F5344CB8AC3E}">
        <p14:creationId xmlns:p14="http://schemas.microsoft.com/office/powerpoint/2010/main" val="26453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2339752" y="910184"/>
            <a:ext cx="5112568" cy="369332"/>
          </a:xfrm>
          <a:prstGeom prst="rect">
            <a:avLst/>
          </a:prstGeom>
          <a:noFill/>
        </p:spPr>
        <p:txBody>
          <a:bodyPr wrap="square" rtlCol="0">
            <a:spAutoFit/>
          </a:bodyPr>
          <a:lstStyle/>
          <a:p>
            <a:pPr algn="ctr"/>
            <a:r>
              <a:rPr lang="es-CO" dirty="0" smtClean="0"/>
              <a:t> CALIDAD</a:t>
            </a:r>
            <a:endParaRPr lang="es-CO" dirty="0"/>
          </a:p>
        </p:txBody>
      </p:sp>
      <p:graphicFrame>
        <p:nvGraphicFramePr>
          <p:cNvPr id="7" name="6 Tabla"/>
          <p:cNvGraphicFramePr>
            <a:graphicFrameLocks noGrp="1"/>
          </p:cNvGraphicFramePr>
          <p:nvPr>
            <p:extLst>
              <p:ext uri="{D42A27DB-BD31-4B8C-83A1-F6EECF244321}">
                <p14:modId xmlns:p14="http://schemas.microsoft.com/office/powerpoint/2010/main" val="2690485033"/>
              </p:ext>
            </p:extLst>
          </p:nvPr>
        </p:nvGraphicFramePr>
        <p:xfrm>
          <a:off x="2663788" y="1340768"/>
          <a:ext cx="4464496" cy="4856480"/>
        </p:xfrm>
        <a:graphic>
          <a:graphicData uri="http://schemas.openxmlformats.org/drawingml/2006/table">
            <a:tbl>
              <a:tblPr firstRow="1" bandRow="1">
                <a:tableStyleId>{F5AB1C69-6EDB-4FF4-983F-18BD219EF322}</a:tableStyleId>
              </a:tblPr>
              <a:tblGrid>
                <a:gridCol w="4464496"/>
              </a:tblGrid>
              <a:tr h="370840">
                <a:tc>
                  <a:txBody>
                    <a:bodyPr/>
                    <a:lstStyle/>
                    <a:p>
                      <a:pPr algn="ctr"/>
                      <a:endParaRPr lang="es-CO" sz="1400" dirty="0">
                        <a:solidFill>
                          <a:schemeClr val="tx1"/>
                        </a:solidFill>
                      </a:endParaRPr>
                    </a:p>
                  </a:txBody>
                  <a:tcPr/>
                </a:tc>
              </a:tr>
              <a:tr h="370840">
                <a:tc>
                  <a:txBody>
                    <a:bodyPr/>
                    <a:lstStyle/>
                    <a:p>
                      <a:pPr algn="ctr"/>
                      <a:r>
                        <a:rPr lang="es-CO" sz="1800" b="1" dirty="0" smtClean="0"/>
                        <a:t>COMPROMISO: </a:t>
                      </a:r>
                    </a:p>
                    <a:p>
                      <a:pPr algn="ctr"/>
                      <a:r>
                        <a:rPr lang="es-CO" sz="1800" b="1" dirty="0" smtClean="0"/>
                        <a:t>VERIFICACIÓN DE LOS CRITERIOS DE CALIDAD 2015</a:t>
                      </a:r>
                      <a:endParaRPr lang="es-CO" sz="1800" b="1" dirty="0"/>
                    </a:p>
                  </a:txBody>
                  <a:tcPr/>
                </a:tc>
              </a:tr>
              <a:tr h="370840">
                <a:tc>
                  <a:txBody>
                    <a:bodyPr/>
                    <a:lstStyle/>
                    <a:p>
                      <a:pPr algn="ctr"/>
                      <a:r>
                        <a:rPr lang="es-CO" sz="1800" b="1" dirty="0" smtClean="0"/>
                        <a:t>RESIGNIFICACIÓN P.E.I.</a:t>
                      </a:r>
                    </a:p>
                    <a:p>
                      <a:pPr algn="ctr"/>
                      <a:r>
                        <a:rPr lang="es-CO" sz="1800" b="1" dirty="0" smtClean="0"/>
                        <a:t>INVESTIGACIÓN:</a:t>
                      </a:r>
                    </a:p>
                    <a:p>
                      <a:pPr algn="ctr"/>
                      <a:r>
                        <a:rPr lang="es-CO" sz="1800" b="1" dirty="0" smtClean="0"/>
                        <a:t>DIPLOMADOS</a:t>
                      </a:r>
                    </a:p>
                    <a:p>
                      <a:pPr algn="ctr"/>
                      <a:r>
                        <a:rPr lang="es-CO" sz="1800" b="1" dirty="0" smtClean="0"/>
                        <a:t>P.</a:t>
                      </a:r>
                      <a:r>
                        <a:rPr lang="es-CO" sz="1800" b="1" baseline="0" dirty="0" smtClean="0"/>
                        <a:t> TRANSVERSALES</a:t>
                      </a:r>
                    </a:p>
                    <a:p>
                      <a:pPr algn="ctr"/>
                      <a:r>
                        <a:rPr lang="es-CO" sz="1800" b="1" baseline="0" dirty="0" smtClean="0"/>
                        <a:t>PRÁCTICAS PEDAGÓGICAS</a:t>
                      </a:r>
                      <a:endParaRPr lang="es-CO" sz="1800" b="1" dirty="0"/>
                    </a:p>
                  </a:txBody>
                  <a:tcPr/>
                </a:tc>
              </a:tr>
              <a:tr h="370840">
                <a:tc>
                  <a:txBody>
                    <a:bodyPr/>
                    <a:lstStyle/>
                    <a:p>
                      <a:pPr algn="ctr"/>
                      <a:r>
                        <a:rPr lang="es-CO" sz="1800" b="1" dirty="0" smtClean="0"/>
                        <a:t>CONVENIOS</a:t>
                      </a:r>
                    </a:p>
                    <a:p>
                      <a:pPr algn="ctr"/>
                      <a:r>
                        <a:rPr lang="es-CO" sz="1800" b="1" dirty="0" smtClean="0"/>
                        <a:t>UNIPAMPLONA</a:t>
                      </a:r>
                    </a:p>
                    <a:p>
                      <a:pPr algn="ctr"/>
                      <a:r>
                        <a:rPr lang="es-CO" sz="1800" b="1" dirty="0" smtClean="0"/>
                        <a:t>CECAR</a:t>
                      </a:r>
                    </a:p>
                    <a:p>
                      <a:pPr algn="ctr"/>
                      <a:r>
                        <a:rPr lang="es-CO" sz="1800" b="1" dirty="0" smtClean="0"/>
                        <a:t>UNISUCRE</a:t>
                      </a:r>
                    </a:p>
                    <a:p>
                      <a:pPr algn="ctr"/>
                      <a:r>
                        <a:rPr lang="es-CO" sz="1800" b="1" dirty="0" smtClean="0"/>
                        <a:t>CORPOSUCRE</a:t>
                      </a:r>
                    </a:p>
                    <a:p>
                      <a:pPr algn="ctr"/>
                      <a:r>
                        <a:rPr lang="es-CO" sz="1800" b="1" dirty="0" smtClean="0"/>
                        <a:t>I.E.</a:t>
                      </a:r>
                      <a:r>
                        <a:rPr lang="es-CO" sz="1800" b="1" baseline="0" dirty="0" smtClean="0"/>
                        <a:t> PARA LAS PRÁCTICAS PEDAGÓGCAS</a:t>
                      </a:r>
                      <a:endParaRPr lang="es-CO" sz="1800" b="1" dirty="0"/>
                    </a:p>
                  </a:txBody>
                  <a:tcPr/>
                </a:tc>
              </a:tr>
              <a:tr h="370840">
                <a:tc>
                  <a:txBody>
                    <a:bodyPr/>
                    <a:lstStyle/>
                    <a:p>
                      <a:pPr algn="ctr"/>
                      <a:r>
                        <a:rPr lang="es-CO" sz="1800" b="1" dirty="0" smtClean="0"/>
                        <a:t>PREICFES</a:t>
                      </a:r>
                      <a:endParaRPr lang="es-CO" sz="1800" b="1" dirty="0"/>
                    </a:p>
                  </a:txBody>
                  <a:tcPr/>
                </a:tc>
              </a:tr>
            </a:tbl>
          </a:graphicData>
        </a:graphic>
      </p:graphicFrame>
    </p:spTree>
    <p:extLst>
      <p:ext uri="{BB962C8B-B14F-4D97-AF65-F5344CB8AC3E}">
        <p14:creationId xmlns:p14="http://schemas.microsoft.com/office/powerpoint/2010/main" val="2811736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2050" name="Picture 2" descr="C:\Users\Maritza\AppData\Local\Microsoft\Windows\INetCache\IE\3EHBEY2B\20140529_0821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956" y="2636912"/>
            <a:ext cx="6748242" cy="379588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967757" y="1468691"/>
            <a:ext cx="5760640" cy="954107"/>
          </a:xfrm>
          <a:prstGeom prst="rect">
            <a:avLst/>
          </a:prstGeom>
          <a:noFill/>
        </p:spPr>
        <p:txBody>
          <a:bodyPr wrap="square" rtlCol="0">
            <a:spAutoFit/>
          </a:bodyPr>
          <a:lstStyle/>
          <a:p>
            <a:pPr algn="ctr"/>
            <a:r>
              <a:rPr lang="es-CO" sz="1400" b="1" u="sng" dirty="0" smtClean="0">
                <a:latin typeface="Arial" panose="020B0604020202020204" pitchFamily="34" charset="0"/>
                <a:cs typeface="Arial" panose="020B0604020202020204" pitchFamily="34" charset="0"/>
              </a:rPr>
              <a:t>CALIDAD</a:t>
            </a:r>
          </a:p>
          <a:p>
            <a:pPr algn="ctr"/>
            <a:r>
              <a:rPr lang="es-CO" sz="1400" dirty="0" smtClean="0">
                <a:latin typeface="Arial" panose="020B0604020202020204" pitchFamily="34" charset="0"/>
                <a:cs typeface="Arial" panose="020B0604020202020204" pitchFamily="34" charset="0"/>
              </a:rPr>
              <a:t>LA INTERDISCIPLINARIEDAD COMO ESTRATEGIA PARA LA ARTICULACIÓN DE COMPETENCIAS ESPECÍFICAS Y TRANSVERSALES. COMPETENCIAS PARA LA VIDA</a:t>
            </a:r>
            <a:endParaRPr lang="es-CO" sz="1400" dirty="0">
              <a:latin typeface="Arial" panose="020B0604020202020204" pitchFamily="34" charset="0"/>
              <a:cs typeface="Arial" panose="020B0604020202020204" pitchFamily="34" charset="0"/>
            </a:endParaRPr>
          </a:p>
        </p:txBody>
      </p:sp>
      <p:sp>
        <p:nvSpPr>
          <p:cNvPr id="7" name="2 Subtítulo"/>
          <p:cNvSpPr txBox="1">
            <a:spLocks/>
          </p:cNvSpPr>
          <p:nvPr/>
        </p:nvSpPr>
        <p:spPr>
          <a:xfrm>
            <a:off x="201014" y="1008546"/>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Tree>
    <p:extLst>
      <p:ext uri="{BB962C8B-B14F-4D97-AF65-F5344CB8AC3E}">
        <p14:creationId xmlns:p14="http://schemas.microsoft.com/office/powerpoint/2010/main" val="1190484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3074" name="Picture 2" descr="C:\Users\Maritza\AppData\Local\Microsoft\Windows\INetCache\IE\3EHBEY2B\20140809_1055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284984"/>
            <a:ext cx="3870369" cy="27434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tza\AppData\Local\Microsoft\Windows\INetCache\IE\57MRZ5AZ\20140819_0912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544" y="3325784"/>
            <a:ext cx="4106505" cy="271576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979712" y="1772816"/>
            <a:ext cx="5760640" cy="1077218"/>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LA INTERDISCIPLINARIEDAD COMO ESTRATEGIA PARA LA ARTICULACIÓN DE COMPETENCIAS ESPECÍFICAS Y TRANSVERSALES. COMPETENCIAS PARA LA VIDA</a:t>
            </a:r>
            <a:endParaRPr lang="es-CO" sz="1600" dirty="0">
              <a:latin typeface="Arial" panose="020B0604020202020204" pitchFamily="34" charset="0"/>
              <a:cs typeface="Arial" panose="020B0604020202020204" pitchFamily="34" charset="0"/>
            </a:endParaRPr>
          </a:p>
        </p:txBody>
      </p:sp>
      <p:sp>
        <p:nvSpPr>
          <p:cNvPr id="9"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Tree>
    <p:extLst>
      <p:ext uri="{BB962C8B-B14F-4D97-AF65-F5344CB8AC3E}">
        <p14:creationId xmlns:p14="http://schemas.microsoft.com/office/powerpoint/2010/main" val="212205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4098" name="Picture 2" descr="C:\Users\Maritza\AppData\Local\Microsoft\Windows\INetCache\IE\B2UWI1GT\20140820_1426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28" y="2780928"/>
            <a:ext cx="4315256" cy="276077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itza\AppData\Local\Microsoft\Windows\INetCache\IE\3UH8FTDY\20140821_1008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726921"/>
            <a:ext cx="4499992" cy="2814777"/>
          </a:xfrm>
          <a:prstGeom prst="rect">
            <a:avLst/>
          </a:prstGeom>
          <a:noFill/>
          <a:extLst>
            <a:ext uri="{909E8E84-426E-40DD-AFC4-6F175D3DCCD1}">
              <a14:hiddenFill xmlns:a14="http://schemas.microsoft.com/office/drawing/2010/main">
                <a:solidFill>
                  <a:srgbClr val="FFFFFF"/>
                </a:solidFill>
              </a14:hiddenFill>
            </a:ext>
          </a:extLst>
        </p:spPr>
      </p:pic>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1077218"/>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LA INTERDISCIPLINARIEDAD COMO ESTRATEGIA PARA LA ARTICULACIÓN DE COMPETENCIAS ESPECÍFICAS Y TRANSVERSALES. COMPETENCIAS PARA LA VIDA</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65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1077218"/>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LA INTERDISCIPLINARIEDAD COMO ESTRATEGIA PARA LA ARTICULACIÓN DE COMPETENCIAS ESPECÍFICAS Y TRANSVERSALES. COMPETENCIAS PARA LA VIDA</a:t>
            </a:r>
            <a:endParaRPr lang="es-CO" sz="1600" dirty="0">
              <a:latin typeface="Arial" panose="020B0604020202020204" pitchFamily="34" charset="0"/>
              <a:cs typeface="Arial" panose="020B0604020202020204" pitchFamily="34" charset="0"/>
            </a:endParaRPr>
          </a:p>
        </p:txBody>
      </p:sp>
      <p:pic>
        <p:nvPicPr>
          <p:cNvPr id="5122" name="Picture 2" descr="C:\Users\Maritza\AppData\Local\Microsoft\Windows\INetCache\IE\B2UWI1GT\20140605_0804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99" y="2691057"/>
            <a:ext cx="4443986" cy="311941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tza\AppData\Local\Microsoft\Windows\INetCache\IE\57MRZ5AZ\20140610_08175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626656"/>
            <a:ext cx="4459560" cy="318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811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77" y="1124744"/>
            <a:ext cx="8409994" cy="558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36677" y="980728"/>
            <a:ext cx="4467371" cy="369332"/>
          </a:xfrm>
          <a:prstGeom prst="rect">
            <a:avLst/>
          </a:prstGeom>
          <a:solidFill>
            <a:schemeClr val="accent6">
              <a:lumMod val="75000"/>
            </a:schemeClr>
          </a:solidFill>
        </p:spPr>
        <p:txBody>
          <a:bodyPr wrap="square" rtlCol="0">
            <a:spAutoFit/>
          </a:bodyPr>
          <a:lstStyle/>
          <a:p>
            <a:endParaRPr lang="es-CO" dirty="0"/>
          </a:p>
        </p:txBody>
      </p:sp>
    </p:spTree>
    <p:extLst>
      <p:ext uri="{BB962C8B-B14F-4D97-AF65-F5344CB8AC3E}">
        <p14:creationId xmlns:p14="http://schemas.microsoft.com/office/powerpoint/2010/main" val="1896063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584775"/>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EQUIPO DE RESIGNIFICACIÓN P.E.I.</a:t>
            </a:r>
            <a:endParaRPr lang="es-CO" sz="1600" dirty="0">
              <a:latin typeface="Arial" panose="020B0604020202020204" pitchFamily="34" charset="0"/>
              <a:cs typeface="Arial" panose="020B0604020202020204" pitchFamily="34" charset="0"/>
            </a:endParaRPr>
          </a:p>
        </p:txBody>
      </p:sp>
      <p:pic>
        <p:nvPicPr>
          <p:cNvPr id="6146" name="Picture 2" descr="C:\Users\Maritza\AppData\Local\Microsoft\Windows\INetCache\IE\3UH8FTDY\20141016_0838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69" y="2641550"/>
            <a:ext cx="4067944" cy="321982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aritza\AppData\Local\Microsoft\Windows\INetCache\IE\3EHBEY2B\20141016_0846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600818"/>
            <a:ext cx="4459560" cy="333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76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584775"/>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EQUIPO DE RESIGNIFICACIÓN P.E.I.</a:t>
            </a:r>
            <a:endParaRPr lang="es-CO" sz="1600" dirty="0">
              <a:latin typeface="Arial" panose="020B0604020202020204" pitchFamily="34" charset="0"/>
              <a:cs typeface="Arial" panose="020B0604020202020204" pitchFamily="34" charset="0"/>
            </a:endParaRPr>
          </a:p>
        </p:txBody>
      </p:sp>
      <p:pic>
        <p:nvPicPr>
          <p:cNvPr id="10" name="Picture 2" descr="C:\Users\Maritza\AppData\Local\Microsoft\Windows\INetCache\IE\3UH8FTDY\20141016_0855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40" y="2099221"/>
            <a:ext cx="8172400" cy="459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73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584775"/>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DIPLOMADOS</a:t>
            </a:r>
            <a:endParaRPr lang="es-CO" sz="1600" dirty="0">
              <a:latin typeface="Arial" panose="020B0604020202020204" pitchFamily="34" charset="0"/>
              <a:cs typeface="Arial" panose="020B0604020202020204" pitchFamily="34" charset="0"/>
            </a:endParaRPr>
          </a:p>
        </p:txBody>
      </p:sp>
      <p:pic>
        <p:nvPicPr>
          <p:cNvPr id="8194" name="Picture 2" descr="C:\Users\Maritza\AppData\Local\Microsoft\Windows\INetCache\IE\3UH8FTDY\20141024_0757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44" y="2254368"/>
            <a:ext cx="4572000" cy="374638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aritza\AppData\Local\Microsoft\Windows\INetCache\IE\B2UWI1GT\20141024_0757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3214" y="2254368"/>
            <a:ext cx="4171692" cy="372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5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584775"/>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PROYECTOS TRANSVERSALES</a:t>
            </a:r>
            <a:endParaRPr lang="es-CO" sz="1600" dirty="0">
              <a:latin typeface="Arial" panose="020B0604020202020204" pitchFamily="34" charset="0"/>
              <a:cs typeface="Arial" panose="020B0604020202020204" pitchFamily="34" charset="0"/>
            </a:endParaRPr>
          </a:p>
        </p:txBody>
      </p:sp>
      <p:pic>
        <p:nvPicPr>
          <p:cNvPr id="10" name="Picture 2" descr="H:\fotos 2014\CHARLAS O REUNIONES\IMG_81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33" y="2420888"/>
            <a:ext cx="2392361"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H:\fotos 2014\CHARLAS O REUNIONES\IMG_81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276872"/>
            <a:ext cx="5542384" cy="410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84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584775"/>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PROYECTOS TRANSVERSALES - PRAES</a:t>
            </a:r>
            <a:endParaRPr lang="es-CO" sz="1600" dirty="0">
              <a:latin typeface="Arial" panose="020B0604020202020204" pitchFamily="34" charset="0"/>
              <a:cs typeface="Arial" panose="020B0604020202020204" pitchFamily="34" charset="0"/>
            </a:endParaRPr>
          </a:p>
        </p:txBody>
      </p:sp>
      <p:pic>
        <p:nvPicPr>
          <p:cNvPr id="12" name="Picture 2" descr="H:\fotos 2014\CHARLAS O REUNIONES\IMG_83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348880"/>
            <a:ext cx="6831056" cy="413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42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584775"/>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PROYECTOS TRANSVERSALES - PRAES</a:t>
            </a:r>
            <a:endParaRPr lang="es-CO" sz="1600" dirty="0">
              <a:latin typeface="Arial" panose="020B0604020202020204" pitchFamily="34" charset="0"/>
              <a:cs typeface="Arial" panose="020B0604020202020204" pitchFamily="34" charset="0"/>
            </a:endParaRPr>
          </a:p>
        </p:txBody>
      </p:sp>
      <p:pic>
        <p:nvPicPr>
          <p:cNvPr id="10" name="Picture 2" descr="C:\Users\Maritza\Desktop\Musica carro\mon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26" y="2553693"/>
            <a:ext cx="4522891" cy="2886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aritza\Desktop\Musica carro\el monstruo de la basu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727" y="2553693"/>
            <a:ext cx="4290787" cy="285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972893" y="1484784"/>
            <a:ext cx="5760640" cy="584775"/>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PROYECTOS TRANSVERSALES - EPA</a:t>
            </a:r>
            <a:endParaRPr lang="es-CO" sz="1600" dirty="0">
              <a:latin typeface="Arial" panose="020B0604020202020204" pitchFamily="34" charset="0"/>
              <a:cs typeface="Arial" panose="020B0604020202020204" pitchFamily="34" charset="0"/>
            </a:endParaRPr>
          </a:p>
        </p:txBody>
      </p:sp>
      <p:pic>
        <p:nvPicPr>
          <p:cNvPr id="12" name="Picture 2" descr="C:\Users\Maritza\Desktop\Musica carro\IMG_20140620_141039223_HD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25" y="2694105"/>
            <a:ext cx="416794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Maritza\Desktop\Musica carro\IMG_20140620_1342036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440" y="2636912"/>
            <a:ext cx="429159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45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8" name="2 Subtítulo"/>
          <p:cNvSpPr txBox="1">
            <a:spLocks/>
          </p:cNvSpPr>
          <p:nvPr/>
        </p:nvSpPr>
        <p:spPr>
          <a:xfrm>
            <a:off x="219944" y="1133593"/>
            <a:ext cx="8928992" cy="288032"/>
          </a:xfrm>
          <a:prstGeom prst="rect">
            <a:avLst/>
          </a:prstGeom>
          <a:solidFill>
            <a:srgbClr val="FF00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dirty="0" smtClean="0"/>
              <a:t>                                      REGISTRO FOTOGRÁFICO: DE JULIO A DICIEMBRE DE 2014</a:t>
            </a:r>
            <a:endParaRPr lang="es-CO" sz="2400" b="1" dirty="0"/>
          </a:p>
        </p:txBody>
      </p:sp>
      <p:sp>
        <p:nvSpPr>
          <p:cNvPr id="9" name="8 CuadroTexto"/>
          <p:cNvSpPr txBox="1"/>
          <p:nvPr/>
        </p:nvSpPr>
        <p:spPr>
          <a:xfrm>
            <a:off x="1619672" y="1484784"/>
            <a:ext cx="6113861" cy="584775"/>
          </a:xfrm>
          <a:prstGeom prst="rect">
            <a:avLst/>
          </a:prstGeom>
          <a:noFill/>
        </p:spPr>
        <p:txBody>
          <a:bodyPr wrap="square" rtlCol="0">
            <a:spAutoFit/>
          </a:bodyPr>
          <a:lstStyle/>
          <a:p>
            <a:pPr algn="ctr"/>
            <a:r>
              <a:rPr lang="es-CO" sz="1600" u="sng" dirty="0" smtClean="0">
                <a:latin typeface="Arial" panose="020B0604020202020204" pitchFamily="34" charset="0"/>
                <a:cs typeface="Arial" panose="020B0604020202020204" pitchFamily="34" charset="0"/>
              </a:rPr>
              <a:t>CALIDAD</a:t>
            </a:r>
          </a:p>
          <a:p>
            <a:pPr algn="ctr"/>
            <a:r>
              <a:rPr lang="es-CO" sz="1600" dirty="0" smtClean="0">
                <a:latin typeface="Arial" panose="020B0604020202020204" pitchFamily="34" charset="0"/>
                <a:cs typeface="Arial" panose="020B0604020202020204" pitchFamily="34" charset="0"/>
              </a:rPr>
              <a:t>UTILIZACIÓN DEL TIEMPO LIBRE, RECREACIÓN Y DEPORTE</a:t>
            </a:r>
            <a:endParaRPr lang="es-CO" sz="1600" dirty="0">
              <a:latin typeface="Arial" panose="020B0604020202020204" pitchFamily="34" charset="0"/>
              <a:cs typeface="Arial" panose="020B0604020202020204" pitchFamily="34" charset="0"/>
            </a:endParaRPr>
          </a:p>
        </p:txBody>
      </p:sp>
      <p:pic>
        <p:nvPicPr>
          <p:cNvPr id="10" name="Picture 2" descr="C:\Users\Maritza\Desktop\Musica carro\IMG-20140801-WA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862" y="2564904"/>
            <a:ext cx="4123835" cy="30928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aritza\Desktop\Musica carro\IMG-20140801-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440" y="2564904"/>
            <a:ext cx="3923928" cy="309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539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2627784" y="954273"/>
            <a:ext cx="4392488" cy="1200329"/>
          </a:xfrm>
          <a:prstGeom prst="rect">
            <a:avLst/>
          </a:prstGeom>
          <a:noFill/>
        </p:spPr>
        <p:txBody>
          <a:bodyPr wrap="square" rtlCol="0">
            <a:spAutoFit/>
          </a:bodyPr>
          <a:lstStyle/>
          <a:p>
            <a:pPr algn="ctr"/>
            <a:r>
              <a:rPr lang="es-CO" b="1" u="sng" dirty="0" smtClean="0">
                <a:latin typeface="Arial" panose="020B0604020202020204" pitchFamily="34" charset="0"/>
                <a:cs typeface="Arial" panose="020B0604020202020204" pitchFamily="34" charset="0"/>
              </a:rPr>
              <a:t>CALIDAD</a:t>
            </a:r>
          </a:p>
          <a:p>
            <a:pPr algn="ctr"/>
            <a:r>
              <a:rPr lang="es-CO" dirty="0" smtClean="0">
                <a:latin typeface="Arial" panose="020B0604020202020204" pitchFamily="34" charset="0"/>
                <a:cs typeface="Arial" panose="020B0604020202020204" pitchFamily="34" charset="0"/>
              </a:rPr>
              <a:t>EVALUACIÓN DE DESEMPEÑO DOCENTES Y DIRECTIVOS DOCENTES </a:t>
            </a:r>
            <a:endParaRPr lang="es-CO" dirty="0">
              <a:latin typeface="Arial" panose="020B0604020202020204" pitchFamily="34" charset="0"/>
              <a:cs typeface="Arial" panose="020B0604020202020204" pitchFamily="34" charset="0"/>
            </a:endParaRP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669" y="2081963"/>
            <a:ext cx="5150718" cy="475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16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2627784" y="954273"/>
            <a:ext cx="4392488" cy="1200329"/>
          </a:xfrm>
          <a:prstGeom prst="rect">
            <a:avLst/>
          </a:prstGeom>
          <a:noFill/>
        </p:spPr>
        <p:txBody>
          <a:bodyPr wrap="square" rtlCol="0">
            <a:spAutoFit/>
          </a:bodyPr>
          <a:lstStyle/>
          <a:p>
            <a:pPr algn="ctr"/>
            <a:r>
              <a:rPr lang="es-CO" b="1" u="sng" dirty="0" smtClean="0">
                <a:latin typeface="Arial" panose="020B0604020202020204" pitchFamily="34" charset="0"/>
                <a:cs typeface="Arial" panose="020B0604020202020204" pitchFamily="34" charset="0"/>
              </a:rPr>
              <a:t>CALIDAD</a:t>
            </a:r>
          </a:p>
          <a:p>
            <a:pPr algn="ctr"/>
            <a:r>
              <a:rPr lang="es-CO" dirty="0" smtClean="0">
                <a:latin typeface="Arial" panose="020B0604020202020204" pitchFamily="34" charset="0"/>
                <a:cs typeface="Arial" panose="020B0604020202020204" pitchFamily="34" charset="0"/>
              </a:rPr>
              <a:t>EVALUACIÓN DE DESEMPEÑO DOCENTES Y DIRECTIVOS DOCENTES </a:t>
            </a:r>
            <a:endParaRPr lang="es-CO" dirty="0">
              <a:latin typeface="Arial" panose="020B0604020202020204" pitchFamily="34" charset="0"/>
              <a:cs typeface="Arial" panose="020B0604020202020204" pitchFamily="34" charset="0"/>
            </a:endParaRP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52" y="1880313"/>
            <a:ext cx="7021824" cy="486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897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07504" y="68604"/>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686744" y="592520"/>
            <a:ext cx="7457256" cy="1036279"/>
          </a:xfrm>
          <a:prstGeom prst="rect">
            <a:avLst/>
          </a:prstGeom>
          <a:solidFill>
            <a:schemeClr val="accent6">
              <a:lumMod val="75000"/>
            </a:schemeClr>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a:t>
            </a:r>
          </a:p>
          <a:p>
            <a:pPr marL="0" indent="0">
              <a:buNone/>
            </a:pPr>
            <a:r>
              <a:rPr lang="es-CO" sz="2400" b="1" dirty="0"/>
              <a:t> </a:t>
            </a:r>
            <a:r>
              <a:rPr lang="es-CO" sz="2400" b="1" dirty="0" smtClean="0"/>
              <a:t>                       </a:t>
            </a:r>
            <a:r>
              <a:rPr lang="es-CO" sz="2000" b="1" dirty="0" smtClean="0"/>
              <a:t>RENDICIÓN DE CUENTAS: DE JULIO A DICIEMBRE DE 2014</a:t>
            </a:r>
            <a:endParaRPr lang="es-CO" sz="2000" b="1" dirty="0"/>
          </a:p>
        </p:txBody>
      </p:sp>
      <p:sp>
        <p:nvSpPr>
          <p:cNvPr id="2" name="1 Rectángulo"/>
          <p:cNvSpPr/>
          <p:nvPr/>
        </p:nvSpPr>
        <p:spPr>
          <a:xfrm>
            <a:off x="254496" y="2276872"/>
            <a:ext cx="6048672" cy="2308324"/>
          </a:xfrm>
          <a:prstGeom prst="rect">
            <a:avLst/>
          </a:prstGeom>
        </p:spPr>
        <p:txBody>
          <a:bodyPr wrap="square">
            <a:spAutoFit/>
          </a:bodyPr>
          <a:lstStyle/>
          <a:p>
            <a:pPr algn="just"/>
            <a:r>
              <a:rPr lang="es-CO" u="sng" dirty="0" smtClean="0"/>
              <a:t>Lugar:</a:t>
            </a:r>
            <a:r>
              <a:rPr lang="es-CO" dirty="0" smtClean="0"/>
              <a:t> </a:t>
            </a:r>
            <a:r>
              <a:rPr lang="es-CO" b="1" dirty="0" smtClean="0"/>
              <a:t>Biombo  de la Institución Educativa.</a:t>
            </a:r>
            <a:r>
              <a:rPr lang="es-CO" dirty="0" smtClean="0"/>
              <a:t> </a:t>
            </a:r>
          </a:p>
          <a:p>
            <a:pPr algn="just"/>
            <a:endParaRPr lang="es-CO" dirty="0"/>
          </a:p>
          <a:p>
            <a:pPr algn="just"/>
            <a:r>
              <a:rPr lang="es-CO" dirty="0" smtClean="0"/>
              <a:t> </a:t>
            </a:r>
            <a:r>
              <a:rPr lang="es-CO" u="sng" dirty="0" smtClean="0"/>
              <a:t>Fecha:</a:t>
            </a:r>
            <a:r>
              <a:rPr lang="es-CO" dirty="0" smtClean="0"/>
              <a:t>  </a:t>
            </a:r>
            <a:r>
              <a:rPr lang="es-CO" b="1" dirty="0" smtClean="0"/>
              <a:t>Jueves  26 de Marzo de 2015 </a:t>
            </a:r>
          </a:p>
          <a:p>
            <a:pPr algn="just"/>
            <a:endParaRPr lang="es-CO" b="1" u="sng" dirty="0"/>
          </a:p>
          <a:p>
            <a:pPr algn="just"/>
            <a:r>
              <a:rPr lang="es-CO" u="sng" dirty="0" smtClean="0"/>
              <a:t>Duración:</a:t>
            </a:r>
            <a:r>
              <a:rPr lang="es-CO" dirty="0" smtClean="0"/>
              <a:t> </a:t>
            </a:r>
            <a:r>
              <a:rPr lang="es-CO" b="1" dirty="0" smtClean="0"/>
              <a:t>4:00 P.M. a 6: 15 P.M.</a:t>
            </a:r>
            <a:r>
              <a:rPr lang="es-CO" dirty="0" smtClean="0"/>
              <a:t> </a:t>
            </a:r>
          </a:p>
          <a:p>
            <a:pPr algn="just"/>
            <a:endParaRPr lang="es-CO" dirty="0"/>
          </a:p>
          <a:p>
            <a:pPr algn="just"/>
            <a:r>
              <a:rPr lang="es-CO" dirty="0" smtClean="0"/>
              <a:t>Número de invitados y personas esperadas en la convocatoria: </a:t>
            </a:r>
            <a:r>
              <a:rPr lang="es-CO" u="sng" dirty="0" smtClean="0"/>
              <a:t>Se espera la asistencia de 80 personas.</a:t>
            </a:r>
            <a:r>
              <a:rPr lang="es-CO" dirty="0" smtClean="0"/>
              <a:t> </a:t>
            </a:r>
            <a:endParaRPr lang="es-CO"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4945111"/>
            <a:ext cx="1189037" cy="189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212" y="5007024"/>
            <a:ext cx="10477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2" name="Picture 4" descr="igua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125" y="5946655"/>
            <a:ext cx="12080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839700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CuadroTexto"/>
          <p:cNvSpPr txBox="1"/>
          <p:nvPr/>
        </p:nvSpPr>
        <p:spPr>
          <a:xfrm>
            <a:off x="2627784" y="954273"/>
            <a:ext cx="4392488" cy="600164"/>
          </a:xfrm>
          <a:prstGeom prst="rect">
            <a:avLst/>
          </a:prstGeom>
          <a:noFill/>
        </p:spPr>
        <p:txBody>
          <a:bodyPr wrap="square" rtlCol="0">
            <a:spAutoFit/>
          </a:bodyPr>
          <a:lstStyle/>
          <a:p>
            <a:pPr algn="ctr"/>
            <a:r>
              <a:rPr lang="es-CO" sz="1100" b="1" u="sng" dirty="0" smtClean="0">
                <a:latin typeface="Arial" panose="020B0604020202020204" pitchFamily="34" charset="0"/>
                <a:cs typeface="Arial" panose="020B0604020202020204" pitchFamily="34" charset="0"/>
              </a:rPr>
              <a:t>CALIDAD</a:t>
            </a:r>
          </a:p>
          <a:p>
            <a:pPr algn="ctr"/>
            <a:r>
              <a:rPr lang="es-CO" sz="1100" dirty="0" smtClean="0">
                <a:latin typeface="Arial" panose="020B0604020202020204" pitchFamily="34" charset="0"/>
                <a:cs typeface="Arial" panose="020B0604020202020204" pitchFamily="34" charset="0"/>
              </a:rPr>
              <a:t>EVALUACIÓN DE DESEMPEÑO DOCENTES Y DIRECTIVOS DOCENTES </a:t>
            </a:r>
            <a:endParaRPr lang="es-CO" sz="1100" dirty="0">
              <a:latin typeface="Arial" panose="020B0604020202020204" pitchFamily="34" charset="0"/>
              <a:cs typeface="Arial" panose="020B0604020202020204" pitchFamily="34" charset="0"/>
            </a:endParaRPr>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09597"/>
            <a:ext cx="7488832" cy="493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23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Rectángulo"/>
          <p:cNvSpPr/>
          <p:nvPr/>
        </p:nvSpPr>
        <p:spPr>
          <a:xfrm>
            <a:off x="107504" y="1124744"/>
            <a:ext cx="8638728" cy="369332"/>
          </a:xfrm>
          <a:prstGeom prst="rect">
            <a:avLst/>
          </a:prstGeom>
        </p:spPr>
        <p:txBody>
          <a:bodyPr wrap="square">
            <a:spAutoFit/>
          </a:bodyPr>
          <a:lstStyle/>
          <a:p>
            <a:r>
              <a:rPr lang="es-CO" b="1" u="sng" dirty="0" smtClean="0"/>
              <a:t>Moderadora:</a:t>
            </a:r>
            <a:r>
              <a:rPr lang="es-CO" dirty="0" smtClean="0"/>
              <a:t> Coordinadora de Práctica Pedagógica  de la Institución: </a:t>
            </a:r>
            <a:r>
              <a:rPr lang="es-CO" u="sng" dirty="0" smtClean="0"/>
              <a:t>Viviana </a:t>
            </a:r>
            <a:r>
              <a:rPr lang="es-CO" u="sng" dirty="0" err="1" smtClean="0"/>
              <a:t>Monterroza</a:t>
            </a:r>
            <a:r>
              <a:rPr lang="es-CO" dirty="0" smtClean="0"/>
              <a:t> </a:t>
            </a:r>
            <a:endParaRPr lang="es-CO" dirty="0"/>
          </a:p>
        </p:txBody>
      </p:sp>
      <p:sp>
        <p:nvSpPr>
          <p:cNvPr id="7" name="6 Rectángulo"/>
          <p:cNvSpPr/>
          <p:nvPr/>
        </p:nvSpPr>
        <p:spPr>
          <a:xfrm>
            <a:off x="251520" y="1628800"/>
            <a:ext cx="8640960" cy="3970318"/>
          </a:xfrm>
          <a:prstGeom prst="rect">
            <a:avLst/>
          </a:prstGeom>
        </p:spPr>
        <p:txBody>
          <a:bodyPr wrap="square">
            <a:spAutoFit/>
          </a:bodyPr>
          <a:lstStyle/>
          <a:p>
            <a:r>
              <a:rPr lang="es-CO" dirty="0" smtClean="0"/>
              <a:t>Tendrá las siguientes funciones: </a:t>
            </a:r>
          </a:p>
          <a:p>
            <a:pPr marL="285750" indent="-285750" algn="just">
              <a:buFont typeface="Symbol"/>
              <a:buChar char="·"/>
            </a:pPr>
            <a:r>
              <a:rPr lang="es-CO" dirty="0" smtClean="0"/>
              <a:t>Presentar la agenda del día y explicar las reglas de juego para el desarrollo de la audiencia. </a:t>
            </a:r>
          </a:p>
          <a:p>
            <a:pPr marL="285750" indent="-285750" algn="just">
              <a:buFont typeface="Symbol"/>
              <a:buChar char="·"/>
            </a:pPr>
            <a:r>
              <a:rPr lang="es-CO" dirty="0" smtClean="0"/>
              <a:t>Hacer un registro de todas las opiniones, sugerencias, inquietudes, quejas  presentadas. </a:t>
            </a:r>
          </a:p>
          <a:p>
            <a:pPr marL="285750" indent="-285750" algn="just">
              <a:buFont typeface="Symbol"/>
              <a:buChar char="·"/>
            </a:pPr>
            <a:r>
              <a:rPr lang="es-CO" dirty="0" smtClean="0"/>
              <a:t>Al finalizar el proceso, recoger la opinión de los participantes a través de una breve encuesta acerca de la metodología y contenido de la Audiencia. </a:t>
            </a:r>
          </a:p>
          <a:p>
            <a:pPr marL="285750" indent="-285750" algn="just">
              <a:buFont typeface="Symbol"/>
              <a:buChar char="·"/>
            </a:pPr>
            <a:r>
              <a:rPr lang="es-CO" dirty="0" smtClean="0"/>
              <a:t>Garantizar que todos los participantes inscritos tengan el mismo tiempo de intervención. </a:t>
            </a:r>
          </a:p>
          <a:p>
            <a:pPr marL="285750" indent="-285750" algn="just">
              <a:buFont typeface="Symbol"/>
              <a:buChar char="·"/>
            </a:pPr>
            <a:r>
              <a:rPr lang="es-CO" dirty="0" smtClean="0"/>
              <a:t>Evitar que la Audiencia se convierta en un debate. </a:t>
            </a:r>
          </a:p>
          <a:p>
            <a:pPr marL="285750" indent="-285750" algn="just">
              <a:buFont typeface="Symbol"/>
              <a:buChar char="·"/>
            </a:pPr>
            <a:r>
              <a:rPr lang="es-CO" dirty="0" smtClean="0"/>
              <a:t>Hacer que las intervenciones sean sobre el tema que se trata. </a:t>
            </a:r>
          </a:p>
          <a:p>
            <a:pPr marL="285750" indent="-285750" algn="just">
              <a:buFont typeface="Symbol"/>
              <a:buChar char="·"/>
            </a:pPr>
            <a:r>
              <a:rPr lang="es-CO" dirty="0" smtClean="0"/>
              <a:t> Recibir el formato diligenciado de los participantes y darle un orden lógico a las intervenciones de los ciudadanos (de acuerdo a los temas).</a:t>
            </a:r>
          </a:p>
          <a:p>
            <a:pPr marL="285750" indent="-285750" algn="just">
              <a:buFont typeface="Symbol"/>
              <a:buChar char="·"/>
            </a:pPr>
            <a:r>
              <a:rPr lang="es-CO" dirty="0" smtClean="0"/>
              <a:t>Presentar las conclusiones de la audiencia.</a:t>
            </a:r>
          </a:p>
          <a:p>
            <a:pPr marL="285750" indent="-285750" algn="just">
              <a:buFont typeface="Symbol"/>
              <a:buChar char="·"/>
            </a:pPr>
            <a:endParaRPr lang="es-CO" dirty="0"/>
          </a:p>
        </p:txBody>
      </p:sp>
    </p:spTree>
    <p:extLst>
      <p:ext uri="{BB962C8B-B14F-4D97-AF65-F5344CB8AC3E}">
        <p14:creationId xmlns:p14="http://schemas.microsoft.com/office/powerpoint/2010/main" val="3215993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6 Rectángulo"/>
          <p:cNvSpPr/>
          <p:nvPr/>
        </p:nvSpPr>
        <p:spPr>
          <a:xfrm>
            <a:off x="467544" y="1450326"/>
            <a:ext cx="8278688" cy="3970318"/>
          </a:xfrm>
          <a:prstGeom prst="rect">
            <a:avLst/>
          </a:prstGeom>
        </p:spPr>
        <p:txBody>
          <a:bodyPr wrap="square">
            <a:spAutoFit/>
          </a:bodyPr>
          <a:lstStyle/>
          <a:p>
            <a:pPr lvl="0"/>
            <a:r>
              <a:rPr lang="es-CO" dirty="0" smtClean="0"/>
              <a:t>Reglamento </a:t>
            </a:r>
            <a:r>
              <a:rPr lang="es-CO" dirty="0"/>
              <a:t>de la audiencia: </a:t>
            </a:r>
            <a:endParaRPr lang="es-CO" dirty="0" smtClean="0"/>
          </a:p>
          <a:p>
            <a:pPr lvl="0"/>
            <a:endParaRPr lang="es-CO" dirty="0" smtClean="0"/>
          </a:p>
          <a:p>
            <a:pPr lvl="0"/>
            <a:r>
              <a:rPr lang="es-CO" dirty="0" smtClean="0"/>
              <a:t>Las </a:t>
            </a:r>
            <a:r>
              <a:rPr lang="es-CO" dirty="0"/>
              <a:t>reglas fundamentales de la audiencia son: </a:t>
            </a:r>
            <a:endParaRPr lang="es-CO" dirty="0" smtClean="0"/>
          </a:p>
          <a:p>
            <a:pPr lvl="0"/>
            <a:endParaRPr lang="es-CO" dirty="0" smtClean="0"/>
          </a:p>
          <a:p>
            <a:pPr marL="285750" lvl="0" indent="-285750">
              <a:buFont typeface="Symbol"/>
              <a:buChar char="·"/>
            </a:pPr>
            <a:r>
              <a:rPr lang="es-CO" dirty="0" smtClean="0"/>
              <a:t>Tiempo </a:t>
            </a:r>
            <a:r>
              <a:rPr lang="es-CO" dirty="0"/>
              <a:t>de las intervenciones: Cada participante dispondrá de dos (2) minutos para su intervención. </a:t>
            </a:r>
            <a:endParaRPr lang="es-CO" dirty="0" smtClean="0"/>
          </a:p>
          <a:p>
            <a:pPr marL="285750" lvl="0" indent="-285750">
              <a:buFont typeface="Symbol"/>
              <a:buChar char="·"/>
            </a:pPr>
            <a:r>
              <a:rPr lang="es-CO" dirty="0" smtClean="0"/>
              <a:t>Número </a:t>
            </a:r>
            <a:r>
              <a:rPr lang="es-CO" dirty="0"/>
              <a:t>de intervenciones: Se permitirán un máximo de diez (10) intervenciones en la última parte de la audiencia. </a:t>
            </a:r>
            <a:endParaRPr lang="es-CO" dirty="0" smtClean="0"/>
          </a:p>
          <a:p>
            <a:pPr marL="285750" lvl="0" indent="-285750">
              <a:buFont typeface="Symbol"/>
              <a:buChar char="·"/>
            </a:pPr>
            <a:r>
              <a:rPr lang="es-CO" dirty="0" smtClean="0"/>
              <a:t>No </a:t>
            </a:r>
            <a:r>
              <a:rPr lang="es-CO" dirty="0"/>
              <a:t>se permiten aplausos en ningún momento de la audiencia. </a:t>
            </a:r>
            <a:endParaRPr lang="es-CO" dirty="0" smtClean="0"/>
          </a:p>
          <a:p>
            <a:pPr marL="285750" lvl="0" indent="-285750">
              <a:buFont typeface="Symbol"/>
              <a:buChar char="·"/>
            </a:pPr>
            <a:r>
              <a:rPr lang="es-CO" dirty="0" smtClean="0"/>
              <a:t>La </a:t>
            </a:r>
            <a:r>
              <a:rPr lang="es-CO" dirty="0"/>
              <a:t>audiencia es un espacio informativo entre la comunidad y la entidad y no un escenario de debate. </a:t>
            </a:r>
            <a:endParaRPr lang="es-CO" dirty="0" smtClean="0"/>
          </a:p>
          <a:p>
            <a:pPr marL="285750" lvl="0" indent="-285750">
              <a:buFont typeface="Symbol"/>
              <a:buChar char="·"/>
            </a:pPr>
            <a:r>
              <a:rPr lang="es-CO" dirty="0" smtClean="0"/>
              <a:t>Todas </a:t>
            </a:r>
            <a:r>
              <a:rPr lang="es-CO" dirty="0"/>
              <a:t>las intervenciones y preguntas serán documentadas y a las que no se pueda dar respuesta en el desarrollo de la audiencia se responderán en un máximo de quince (15) días con posterioridad a la misma. </a:t>
            </a:r>
          </a:p>
        </p:txBody>
      </p:sp>
    </p:spTree>
    <p:extLst>
      <p:ext uri="{BB962C8B-B14F-4D97-AF65-F5344CB8AC3E}">
        <p14:creationId xmlns:p14="http://schemas.microsoft.com/office/powerpoint/2010/main" val="3778416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Rectángulo"/>
          <p:cNvSpPr/>
          <p:nvPr/>
        </p:nvSpPr>
        <p:spPr>
          <a:xfrm>
            <a:off x="251520" y="1020873"/>
            <a:ext cx="8640960" cy="5909310"/>
          </a:xfrm>
          <a:prstGeom prst="rect">
            <a:avLst/>
          </a:prstGeom>
        </p:spPr>
        <p:txBody>
          <a:bodyPr wrap="square">
            <a:spAutoFit/>
          </a:bodyPr>
          <a:lstStyle/>
          <a:p>
            <a:pPr lvl="0"/>
            <a:r>
              <a:rPr lang="es-CO" dirty="0" smtClean="0"/>
              <a:t>AGENDA:</a:t>
            </a:r>
          </a:p>
          <a:p>
            <a:pPr marL="342900" lvl="0" indent="-342900">
              <a:buAutoNum type="arabicPeriod"/>
            </a:pPr>
            <a:r>
              <a:rPr lang="es-CO" dirty="0" smtClean="0"/>
              <a:t>Un minuto de silencio en homenaje al Padre Fernando Meza.</a:t>
            </a:r>
          </a:p>
          <a:p>
            <a:pPr marL="342900" lvl="0" indent="-342900">
              <a:buAutoNum type="arabicPeriod"/>
            </a:pPr>
            <a:r>
              <a:rPr lang="es-CO" dirty="0" smtClean="0"/>
              <a:t>Himno de la Institución Educativa</a:t>
            </a:r>
          </a:p>
          <a:p>
            <a:pPr lvl="0"/>
            <a:endParaRPr lang="es-CO" dirty="0" smtClean="0"/>
          </a:p>
          <a:p>
            <a:pPr lvl="0" algn="just"/>
            <a:r>
              <a:rPr lang="es-CO" dirty="0" smtClean="0"/>
              <a:t>3. Intervención del señor </a:t>
            </a:r>
            <a:r>
              <a:rPr lang="es-CO" dirty="0"/>
              <a:t>Rector como Representante de la institución y responsable ante los miembros de la comunidad educativa por la prestación del servicio público de </a:t>
            </a:r>
            <a:r>
              <a:rPr lang="es-CO" dirty="0" smtClean="0"/>
              <a:t>Educación </a:t>
            </a:r>
            <a:r>
              <a:rPr lang="es-CO" dirty="0"/>
              <a:t>P</a:t>
            </a:r>
            <a:r>
              <a:rPr lang="es-CO" dirty="0" smtClean="0"/>
              <a:t>reescolar</a:t>
            </a:r>
            <a:r>
              <a:rPr lang="es-CO" dirty="0"/>
              <a:t>, </a:t>
            </a:r>
            <a:r>
              <a:rPr lang="es-CO" dirty="0" smtClean="0"/>
              <a:t>Básica </a:t>
            </a:r>
            <a:r>
              <a:rPr lang="es-CO" dirty="0"/>
              <a:t>P</a:t>
            </a:r>
            <a:r>
              <a:rPr lang="es-CO" dirty="0" smtClean="0"/>
              <a:t>rimaria</a:t>
            </a:r>
            <a:r>
              <a:rPr lang="es-CO" dirty="0"/>
              <a:t>, </a:t>
            </a:r>
            <a:r>
              <a:rPr lang="es-CO" dirty="0" smtClean="0"/>
              <a:t>Básica Secundaria</a:t>
            </a:r>
            <a:r>
              <a:rPr lang="es-CO" dirty="0"/>
              <a:t>, </a:t>
            </a:r>
            <a:r>
              <a:rPr lang="es-CO" dirty="0" smtClean="0"/>
              <a:t>Media </a:t>
            </a:r>
            <a:r>
              <a:rPr lang="es-CO" dirty="0"/>
              <a:t>y Programa de Formación Complementaria, </a:t>
            </a:r>
            <a:r>
              <a:rPr lang="es-CO" dirty="0" smtClean="0"/>
              <a:t>sustenta el presupuesto ejecutado segundo semestre del año 2014 y en </a:t>
            </a:r>
            <a:r>
              <a:rPr lang="es-CO" dirty="0"/>
              <a:t>forma global los compromisos presupuestales, </a:t>
            </a:r>
            <a:r>
              <a:rPr lang="es-CO" dirty="0" smtClean="0"/>
              <a:t>financieros, proyección, cobertura </a:t>
            </a:r>
            <a:r>
              <a:rPr lang="es-CO" dirty="0"/>
              <a:t>y calidad 2015. </a:t>
            </a:r>
            <a:endParaRPr lang="es-CO" dirty="0" smtClean="0"/>
          </a:p>
          <a:p>
            <a:pPr lvl="0" algn="just"/>
            <a:endParaRPr lang="es-CO" dirty="0"/>
          </a:p>
          <a:p>
            <a:pPr lvl="0" algn="just"/>
            <a:r>
              <a:rPr lang="es-CO" dirty="0" smtClean="0"/>
              <a:t>4. Coordinador </a:t>
            </a:r>
            <a:r>
              <a:rPr lang="es-CO" dirty="0"/>
              <a:t>Napoleón Garrido con </a:t>
            </a:r>
            <a:r>
              <a:rPr lang="es-CO" dirty="0" smtClean="0"/>
              <a:t>el informe </a:t>
            </a:r>
            <a:r>
              <a:rPr lang="es-CO" dirty="0"/>
              <a:t>académico. Resultados del desempeño Interno 2014. Compromisos, tareas y </a:t>
            </a:r>
            <a:r>
              <a:rPr lang="es-CO" dirty="0" smtClean="0"/>
              <a:t>propuestas </a:t>
            </a:r>
            <a:r>
              <a:rPr lang="es-CO" dirty="0"/>
              <a:t>2015 (fortalecimiento competencias específicas, transversales, continuar la organización por conjuntos de grados y  la selección de salones fijos para dotarlos de los recursos para el aprendizaje. </a:t>
            </a:r>
            <a:r>
              <a:rPr lang="es-CO" dirty="0" err="1"/>
              <a:t>Biblioblancos</a:t>
            </a:r>
            <a:r>
              <a:rPr lang="es-CO" dirty="0"/>
              <a:t>, </a:t>
            </a:r>
            <a:r>
              <a:rPr lang="es-CO" dirty="0" err="1"/>
              <a:t>papelografo</a:t>
            </a:r>
            <a:r>
              <a:rPr lang="es-CO" dirty="0"/>
              <a:t>, tableros, estantes y recursos tecnológicos</a:t>
            </a:r>
            <a:r>
              <a:rPr lang="es-CO" dirty="0" smtClean="0"/>
              <a:t>).</a:t>
            </a:r>
          </a:p>
          <a:p>
            <a:pPr lvl="0" algn="just"/>
            <a:endParaRPr lang="es-CO" dirty="0"/>
          </a:p>
          <a:p>
            <a:pPr lvl="0" algn="just"/>
            <a:r>
              <a:rPr lang="es-CO" dirty="0"/>
              <a:t> </a:t>
            </a:r>
            <a:r>
              <a:rPr lang="es-CO" dirty="0" smtClean="0"/>
              <a:t>5. La </a:t>
            </a:r>
            <a:r>
              <a:rPr lang="es-CO" dirty="0"/>
              <a:t>docente </a:t>
            </a:r>
            <a:r>
              <a:rPr lang="es-CO" dirty="0" err="1"/>
              <a:t>Darly</a:t>
            </a:r>
            <a:r>
              <a:rPr lang="es-CO" dirty="0"/>
              <a:t> Vargas con el informe de </a:t>
            </a:r>
            <a:r>
              <a:rPr lang="es-CO" dirty="0" smtClean="0"/>
              <a:t>Convivencia</a:t>
            </a:r>
            <a:r>
              <a:rPr lang="es-CO" dirty="0"/>
              <a:t>:</a:t>
            </a:r>
            <a:r>
              <a:rPr lang="es-CO" dirty="0" smtClean="0"/>
              <a:t> Generalidades de la  </a:t>
            </a:r>
            <a:r>
              <a:rPr lang="es-CO" dirty="0"/>
              <a:t>Ley </a:t>
            </a:r>
            <a:r>
              <a:rPr lang="es-CO" dirty="0" smtClean="0"/>
              <a:t>1620, Manual </a:t>
            </a:r>
            <a:r>
              <a:rPr lang="es-CO" dirty="0"/>
              <a:t>de </a:t>
            </a:r>
            <a:r>
              <a:rPr lang="es-CO" dirty="0" smtClean="0"/>
              <a:t>Convivencia y </a:t>
            </a:r>
            <a:r>
              <a:rPr lang="es-CO" dirty="0"/>
              <a:t>Comité de Convivencia</a:t>
            </a:r>
            <a:r>
              <a:rPr lang="es-CO" dirty="0" smtClean="0"/>
              <a:t>.</a:t>
            </a:r>
          </a:p>
          <a:p>
            <a:pPr lvl="0" algn="just"/>
            <a:endParaRPr lang="es-CO" dirty="0"/>
          </a:p>
          <a:p>
            <a:pPr lvl="0" algn="just"/>
            <a:r>
              <a:rPr lang="es-CO" dirty="0"/>
              <a:t> </a:t>
            </a:r>
          </a:p>
        </p:txBody>
      </p:sp>
    </p:spTree>
    <p:extLst>
      <p:ext uri="{BB962C8B-B14F-4D97-AF65-F5344CB8AC3E}">
        <p14:creationId xmlns:p14="http://schemas.microsoft.com/office/powerpoint/2010/main" val="1863427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2" name="1 Rectángulo"/>
          <p:cNvSpPr/>
          <p:nvPr/>
        </p:nvSpPr>
        <p:spPr>
          <a:xfrm>
            <a:off x="332105" y="1268760"/>
            <a:ext cx="8414127" cy="3416320"/>
          </a:xfrm>
          <a:prstGeom prst="rect">
            <a:avLst/>
          </a:prstGeom>
        </p:spPr>
        <p:txBody>
          <a:bodyPr wrap="square">
            <a:spAutoFit/>
          </a:bodyPr>
          <a:lstStyle/>
          <a:p>
            <a:pPr lvl="0" algn="just"/>
            <a:r>
              <a:rPr lang="es-CO" dirty="0" smtClean="0"/>
              <a:t>6. El Coordinador Alfredo Reyes socializa  la articulación de la Media con el Programa de Formación Complementaria. </a:t>
            </a:r>
          </a:p>
          <a:p>
            <a:pPr lvl="0" algn="just"/>
            <a:endParaRPr lang="es-CO" dirty="0" smtClean="0"/>
          </a:p>
          <a:p>
            <a:pPr algn="just"/>
            <a:r>
              <a:rPr lang="es-CO" b="1" u="sng" dirty="0" smtClean="0"/>
              <a:t>El tiempo establecido para este bloque es de una (1) hora y (30) minutos. </a:t>
            </a:r>
          </a:p>
          <a:p>
            <a:r>
              <a:rPr lang="es-CO" dirty="0" smtClean="0"/>
              <a:t> </a:t>
            </a:r>
          </a:p>
          <a:p>
            <a:pPr lvl="0"/>
            <a:r>
              <a:rPr lang="es-CO" dirty="0" smtClean="0"/>
              <a:t>7. Intervenciones (máximo 10) dos minutos por persona. El tiempo establecido para este bloque es de veinte (20) minutos. </a:t>
            </a:r>
          </a:p>
          <a:p>
            <a:pPr lvl="0"/>
            <a:endParaRPr lang="es-CO" dirty="0" smtClean="0"/>
          </a:p>
          <a:p>
            <a:r>
              <a:rPr lang="es-CO" dirty="0" smtClean="0"/>
              <a:t> </a:t>
            </a:r>
          </a:p>
          <a:p>
            <a:pPr lvl="0" algn="just"/>
            <a:r>
              <a:rPr lang="es-CO" dirty="0" smtClean="0"/>
              <a:t>8. Cierre y evaluación de la audiencia: En esta parte se presentarán las conclusiones de la audiencia, las cuales se realizarán por parte de la  moderadora de la audiencia. El tiempo establecido para este bloque es de quince (15) minutos.</a:t>
            </a:r>
            <a:endParaRPr lang="es-CO" dirty="0"/>
          </a:p>
        </p:txBody>
      </p:sp>
    </p:spTree>
    <p:extLst>
      <p:ext uri="{BB962C8B-B14F-4D97-AF65-F5344CB8AC3E}">
        <p14:creationId xmlns:p14="http://schemas.microsoft.com/office/powerpoint/2010/main" val="388960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980728"/>
            <a:ext cx="8352928" cy="5544616"/>
          </a:xfrm>
        </p:spPr>
        <p:txBody>
          <a:bodyPr>
            <a:normAutofit fontScale="40000" lnSpcReduction="20000"/>
          </a:bodyPr>
          <a:lstStyle/>
          <a:p>
            <a:endParaRPr lang="es-CO" sz="5100" b="1" dirty="0" smtClean="0"/>
          </a:p>
          <a:p>
            <a:pPr algn="just"/>
            <a:r>
              <a:rPr lang="es-CO" sz="5100" b="1" dirty="0" smtClean="0"/>
              <a:t>Presentación </a:t>
            </a:r>
          </a:p>
          <a:p>
            <a:pPr marL="0" indent="0">
              <a:buNone/>
            </a:pPr>
            <a:endParaRPr lang="es-CO" sz="5100" b="1" dirty="0"/>
          </a:p>
          <a:p>
            <a:pPr marL="0" indent="0" algn="just">
              <a:lnSpc>
                <a:spcPct val="170000"/>
              </a:lnSpc>
              <a:buNone/>
            </a:pPr>
            <a:r>
              <a:rPr lang="es-CO" sz="4400" dirty="0" smtClean="0"/>
              <a:t>Para nuestra Institución, el segundo semestre del año 2014 (De Julio a Diciembre) fue un semestre de retos, realizaciones y de proyecciones para el año 2015. </a:t>
            </a:r>
          </a:p>
          <a:p>
            <a:pPr marL="0" indent="0" algn="just">
              <a:lnSpc>
                <a:spcPct val="170000"/>
              </a:lnSpc>
              <a:buNone/>
            </a:pPr>
            <a:endParaRPr lang="es-CO" sz="4400" dirty="0"/>
          </a:p>
          <a:p>
            <a:pPr marL="0" indent="0" algn="just">
              <a:lnSpc>
                <a:spcPct val="170000"/>
              </a:lnSpc>
              <a:buNone/>
            </a:pPr>
            <a:r>
              <a:rPr lang="es-CO" sz="4400" dirty="0" smtClean="0"/>
              <a:t>El gran reto: abordar nuevos desafíos en relación a la Naturaleza de las Escuelas Normales, los 70 años de la Institución formando maestros (as) para desempeñarse en el grado de transición o en cualquiera de los grados de la básica primaria, evaluación de la gestión financiera y administrativa alcanzada. </a:t>
            </a:r>
            <a:r>
              <a:rPr lang="es-CO" sz="4400" dirty="0"/>
              <a:t>P</a:t>
            </a:r>
            <a:r>
              <a:rPr lang="es-CO" sz="4400" dirty="0" smtClean="0"/>
              <a:t>royección de cobertura y calidad  2015; además de visionar la organización estratégica  para la verificación de los criterios de calidad por parte del Ministerio de Educación Nacional.</a:t>
            </a:r>
          </a:p>
          <a:p>
            <a:pPr marL="0" indent="0" algn="just">
              <a:lnSpc>
                <a:spcPct val="170000"/>
              </a:lnSpc>
              <a:buNone/>
            </a:pPr>
            <a:endParaRPr lang="es-CO" sz="4400" dirty="0"/>
          </a:p>
        </p:txBody>
      </p:sp>
      <p:pic>
        <p:nvPicPr>
          <p:cNvPr id="4" name="3 Imagen"/>
          <p:cNvPicPr/>
          <p:nvPr/>
        </p:nvPicPr>
        <p:blipFill>
          <a:blip r:embed="rId2" cstate="print"/>
          <a:srcRect/>
          <a:stretch>
            <a:fillRect/>
          </a:stretch>
        </p:blipFill>
        <p:spPr bwMode="auto">
          <a:xfrm>
            <a:off x="395149" y="20576"/>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Tree>
    <p:extLst>
      <p:ext uri="{BB962C8B-B14F-4D97-AF65-F5344CB8AC3E}">
        <p14:creationId xmlns:p14="http://schemas.microsoft.com/office/powerpoint/2010/main" val="2142620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39552" y="-20167"/>
            <a:ext cx="1078807" cy="960152"/>
          </a:xfrm>
          <a:prstGeom prst="rect">
            <a:avLst/>
          </a:prstGeom>
          <a:noFill/>
        </p:spPr>
      </p:pic>
      <p:sp>
        <p:nvSpPr>
          <p:cNvPr id="5" name="1 Título"/>
          <p:cNvSpPr txBox="1">
            <a:spLocks/>
          </p:cNvSpPr>
          <p:nvPr/>
        </p:nvSpPr>
        <p:spPr>
          <a:xfrm>
            <a:off x="2483768" y="20576"/>
            <a:ext cx="6262464" cy="528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LA PEDAGOGÍA, NUESTRA RAZÓN DE SER</a:t>
            </a:r>
            <a:endParaRPr lang="es-CO" sz="2800" b="1" dirty="0">
              <a:solidFill>
                <a:sysClr val="windowText" lastClr="000000"/>
              </a:solidFill>
            </a:endParaRPr>
          </a:p>
        </p:txBody>
      </p:sp>
      <p:sp>
        <p:nvSpPr>
          <p:cNvPr id="6" name="2 Subtítulo"/>
          <p:cNvSpPr txBox="1">
            <a:spLocks/>
          </p:cNvSpPr>
          <p:nvPr/>
        </p:nvSpPr>
        <p:spPr>
          <a:xfrm>
            <a:off x="1907704" y="592521"/>
            <a:ext cx="7241232" cy="347464"/>
          </a:xfrm>
          <a:prstGeom prst="rect">
            <a:avLst/>
          </a:prstGeom>
          <a:solidFill>
            <a:schemeClr val="accent6">
              <a:lumMod val="75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400" b="1" dirty="0" smtClean="0"/>
              <a:t>                                      RENDICIÓN DE CUENTAS: DE JULIO A DICIEMBRE DE 2014</a:t>
            </a:r>
            <a:endParaRPr lang="es-CO" sz="2400" b="1" dirty="0"/>
          </a:p>
        </p:txBody>
      </p:sp>
      <p:sp>
        <p:nvSpPr>
          <p:cNvPr id="7" name="6 Rectángulo"/>
          <p:cNvSpPr/>
          <p:nvPr/>
        </p:nvSpPr>
        <p:spPr>
          <a:xfrm>
            <a:off x="323528" y="982192"/>
            <a:ext cx="8568952" cy="5743111"/>
          </a:xfrm>
          <a:prstGeom prst="rect">
            <a:avLst/>
          </a:prstGeom>
        </p:spPr>
        <p:txBody>
          <a:bodyPr wrap="square">
            <a:spAutoFit/>
          </a:bodyPr>
          <a:lstStyle/>
          <a:p>
            <a:pPr algn="just">
              <a:lnSpc>
                <a:spcPct val="170000"/>
              </a:lnSpc>
            </a:pPr>
            <a:r>
              <a:rPr lang="es-CO" dirty="0" smtClean="0"/>
              <a:t>Como lo muestra el presente Informe de Rendición de Cuentas, segundo semestre académico 2014, nuestra Institución  ha madurado,  consolidando una estructura organizacional que responda a las necesidades del contexto Institucional y  al Modelo Crítico Social asumido Institucionalmente. Semestre caracterizado por la aplicación de las pruebas externas 2014, análisis de los resultados internos del desempeño de los aprendizajes (SIEE), sustentación de los artículos producto de los procesos de investigación de los maestros (as) en formación, además de presentar a la comunidad </a:t>
            </a:r>
            <a:r>
              <a:rPr lang="es-CO" dirty="0" err="1" smtClean="0"/>
              <a:t>Sincelejana</a:t>
            </a:r>
            <a:r>
              <a:rPr lang="es-CO" dirty="0" smtClean="0"/>
              <a:t> y Sucreña un grupo de ___</a:t>
            </a:r>
            <a:r>
              <a:rPr lang="es-CO" u="sng" dirty="0" smtClean="0"/>
              <a:t>326__</a:t>
            </a:r>
            <a:r>
              <a:rPr lang="es-CO" dirty="0" smtClean="0"/>
              <a:t>__ bachilleres con profundización en Pedagogía y un grupo de 132 maestros(as) superiores</a:t>
            </a:r>
            <a:r>
              <a:rPr lang="es-CO" dirty="0"/>
              <a:t>;</a:t>
            </a:r>
            <a:r>
              <a:rPr lang="es-CO" dirty="0" smtClean="0"/>
              <a:t> adicionalmente con la certificación de haber cursado un diplomado en Investigación Acción de Corte Pedagógico </a:t>
            </a:r>
            <a:r>
              <a:rPr lang="es-CO" dirty="0" err="1" smtClean="0"/>
              <a:t>ó</a:t>
            </a:r>
            <a:r>
              <a:rPr lang="es-CO" dirty="0" smtClean="0"/>
              <a:t> en Filosofía para niños; aspectos que permitieron la inserción de procesos investigativos coherentes con los contextos donde se realizan las prácticas pedagógicas investigativas. </a:t>
            </a:r>
            <a:endParaRPr lang="es-CO" dirty="0"/>
          </a:p>
        </p:txBody>
      </p:sp>
    </p:spTree>
    <p:extLst>
      <p:ext uri="{BB962C8B-B14F-4D97-AF65-F5344CB8AC3E}">
        <p14:creationId xmlns:p14="http://schemas.microsoft.com/office/powerpoint/2010/main" val="832188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1840</Words>
  <Application>Microsoft Office PowerPoint</Application>
  <PresentationFormat>Presentación en pantalla (4:3)</PresentationFormat>
  <Paragraphs>232</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LA PEDAGOGÍA, NUESTRA RAZÓN DE SER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dc:creator>
  <cp:lastModifiedBy>Maritza</cp:lastModifiedBy>
  <cp:revision>2</cp:revision>
  <dcterms:created xsi:type="dcterms:W3CDTF">2015-10-31T21:30:02Z</dcterms:created>
  <dcterms:modified xsi:type="dcterms:W3CDTF">2015-10-31T21:34:34Z</dcterms:modified>
</cp:coreProperties>
</file>