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ecilia\Documents\Coord.%20Media\2014\pruebas%20saber%2011\Puntajes%20promedio%20SABER%2011%202013%20FILTRADO.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600"/>
            </a:pPr>
            <a:r>
              <a:rPr lang="en-US" sz="1600"/>
              <a:t>% DE ESTUDIANTES POR NIVELES DE INGLÉS</a:t>
            </a:r>
          </a:p>
        </c:rich>
      </c:tx>
      <c:layout/>
      <c:overlay val="0"/>
    </c:title>
    <c:autoTitleDeleted val="0"/>
    <c:plotArea>
      <c:layout/>
      <c:barChart>
        <c:barDir val="col"/>
        <c:grouping val="clustered"/>
        <c:varyColors val="0"/>
        <c:ser>
          <c:idx val="0"/>
          <c:order val="0"/>
          <c:tx>
            <c:strRef>
              <c:f>'NIVELES DE INGLÉS'!$B$3</c:f>
              <c:strCache>
                <c:ptCount val="1"/>
                <c:pt idx="0">
                  <c:v>NACIONAL</c:v>
                </c:pt>
              </c:strCache>
            </c:strRef>
          </c:tx>
          <c:spPr>
            <a:solidFill>
              <a:srgbClr val="00B0F0"/>
            </a:solidFill>
          </c:spPr>
          <c:invertIfNegative val="0"/>
          <c:cat>
            <c:strRef>
              <c:f>'NIVELES DE INGLÉS'!$A$4:$A$8</c:f>
              <c:strCache>
                <c:ptCount val="5"/>
                <c:pt idx="0">
                  <c:v>A-</c:v>
                </c:pt>
                <c:pt idx="1">
                  <c:v>A1</c:v>
                </c:pt>
                <c:pt idx="2">
                  <c:v>A2</c:v>
                </c:pt>
                <c:pt idx="3">
                  <c:v>B+</c:v>
                </c:pt>
                <c:pt idx="4">
                  <c:v>B1</c:v>
                </c:pt>
              </c:strCache>
            </c:strRef>
          </c:cat>
          <c:val>
            <c:numRef>
              <c:f>'NIVELES DE INGLÉS'!$B$4:$B$8</c:f>
              <c:numCache>
                <c:formatCode>0.00%</c:formatCode>
                <c:ptCount val="5"/>
                <c:pt idx="0">
                  <c:v>0.54220000000000002</c:v>
                </c:pt>
                <c:pt idx="1">
                  <c:v>0.33500000000000052</c:v>
                </c:pt>
                <c:pt idx="2">
                  <c:v>6.7600000000000035E-2</c:v>
                </c:pt>
                <c:pt idx="3">
                  <c:v>1.3899999999999999E-2</c:v>
                </c:pt>
                <c:pt idx="4">
                  <c:v>4.0000000000000056E-2</c:v>
                </c:pt>
              </c:numCache>
            </c:numRef>
          </c:val>
        </c:ser>
        <c:ser>
          <c:idx val="1"/>
          <c:order val="1"/>
          <c:tx>
            <c:strRef>
              <c:f>'NIVELES DE INGLÉS'!$C$3</c:f>
              <c:strCache>
                <c:ptCount val="1"/>
                <c:pt idx="0">
                  <c:v>SUCRE</c:v>
                </c:pt>
              </c:strCache>
            </c:strRef>
          </c:tx>
          <c:spPr>
            <a:solidFill>
              <a:srgbClr val="FFC000"/>
            </a:solidFill>
          </c:spPr>
          <c:invertIfNegative val="0"/>
          <c:cat>
            <c:strRef>
              <c:f>'NIVELES DE INGLÉS'!$A$4:$A$8</c:f>
              <c:strCache>
                <c:ptCount val="5"/>
                <c:pt idx="0">
                  <c:v>A-</c:v>
                </c:pt>
                <c:pt idx="1">
                  <c:v>A1</c:v>
                </c:pt>
                <c:pt idx="2">
                  <c:v>A2</c:v>
                </c:pt>
                <c:pt idx="3">
                  <c:v>B+</c:v>
                </c:pt>
                <c:pt idx="4">
                  <c:v>B1</c:v>
                </c:pt>
              </c:strCache>
            </c:strRef>
          </c:cat>
          <c:val>
            <c:numRef>
              <c:f>'NIVELES DE INGLÉS'!$C$4:$C$8</c:f>
              <c:numCache>
                <c:formatCode>0.00%</c:formatCode>
                <c:ptCount val="5"/>
                <c:pt idx="0">
                  <c:v>0.64740000000000064</c:v>
                </c:pt>
                <c:pt idx="1">
                  <c:v>0.29580000000000045</c:v>
                </c:pt>
                <c:pt idx="2">
                  <c:v>3.5500000000000011E-2</c:v>
                </c:pt>
                <c:pt idx="3">
                  <c:v>4.1000000000000003E-3</c:v>
                </c:pt>
                <c:pt idx="4">
                  <c:v>1.6900000000000026E-2</c:v>
                </c:pt>
              </c:numCache>
            </c:numRef>
          </c:val>
        </c:ser>
        <c:ser>
          <c:idx val="2"/>
          <c:order val="2"/>
          <c:tx>
            <c:strRef>
              <c:f>'NIVELES DE INGLÉS'!$D$3</c:f>
              <c:strCache>
                <c:ptCount val="1"/>
                <c:pt idx="0">
                  <c:v>SINCELEJO</c:v>
                </c:pt>
              </c:strCache>
            </c:strRef>
          </c:tx>
          <c:spPr>
            <a:solidFill>
              <a:srgbClr val="FF0000"/>
            </a:solidFill>
          </c:spPr>
          <c:invertIfNegative val="0"/>
          <c:cat>
            <c:strRef>
              <c:f>'NIVELES DE INGLÉS'!$A$4:$A$8</c:f>
              <c:strCache>
                <c:ptCount val="5"/>
                <c:pt idx="0">
                  <c:v>A-</c:v>
                </c:pt>
                <c:pt idx="1">
                  <c:v>A1</c:v>
                </c:pt>
                <c:pt idx="2">
                  <c:v>A2</c:v>
                </c:pt>
                <c:pt idx="3">
                  <c:v>B+</c:v>
                </c:pt>
                <c:pt idx="4">
                  <c:v>B1</c:v>
                </c:pt>
              </c:strCache>
            </c:strRef>
          </c:cat>
          <c:val>
            <c:numRef>
              <c:f>'NIVELES DE INGLÉS'!$D$4:$D$8</c:f>
              <c:numCache>
                <c:formatCode>0.00%</c:formatCode>
                <c:ptCount val="5"/>
                <c:pt idx="0">
                  <c:v>0.53790000000000004</c:v>
                </c:pt>
                <c:pt idx="1">
                  <c:v>0.35310000000000002</c:v>
                </c:pt>
                <c:pt idx="2">
                  <c:v>5.9800000000000103E-2</c:v>
                </c:pt>
                <c:pt idx="3">
                  <c:v>1.0999999999999998E-2</c:v>
                </c:pt>
                <c:pt idx="4">
                  <c:v>3.6900000000000044E-2</c:v>
                </c:pt>
              </c:numCache>
            </c:numRef>
          </c:val>
        </c:ser>
        <c:ser>
          <c:idx val="3"/>
          <c:order val="3"/>
          <c:tx>
            <c:strRef>
              <c:f>'NIVELES DE INGLÉS'!$E$3</c:f>
              <c:strCache>
                <c:ptCount val="1"/>
                <c:pt idx="0">
                  <c:v>NORMAL S.</c:v>
                </c:pt>
              </c:strCache>
            </c:strRef>
          </c:tx>
          <c:spPr>
            <a:solidFill>
              <a:srgbClr val="00B050"/>
            </a:solidFill>
          </c:spPr>
          <c:invertIfNegative val="0"/>
          <c:cat>
            <c:strRef>
              <c:f>'NIVELES DE INGLÉS'!$A$4:$A$8</c:f>
              <c:strCache>
                <c:ptCount val="5"/>
                <c:pt idx="0">
                  <c:v>A-</c:v>
                </c:pt>
                <c:pt idx="1">
                  <c:v>A1</c:v>
                </c:pt>
                <c:pt idx="2">
                  <c:v>A2</c:v>
                </c:pt>
                <c:pt idx="3">
                  <c:v>B+</c:v>
                </c:pt>
                <c:pt idx="4">
                  <c:v>B1</c:v>
                </c:pt>
              </c:strCache>
            </c:strRef>
          </c:cat>
          <c:val>
            <c:numRef>
              <c:f>'NIVELES DE INGLÉS'!$E$4:$E$8</c:f>
              <c:numCache>
                <c:formatCode>0.00%</c:formatCode>
                <c:ptCount val="5"/>
                <c:pt idx="0">
                  <c:v>0.61110000000000064</c:v>
                </c:pt>
                <c:pt idx="1">
                  <c:v>0.32400000000000045</c:v>
                </c:pt>
                <c:pt idx="2">
                  <c:v>5.2400000000000065E-2</c:v>
                </c:pt>
                <c:pt idx="3">
                  <c:v>3.0000000000000044E-3</c:v>
                </c:pt>
                <c:pt idx="4">
                  <c:v>9.2000000000000068E-3</c:v>
                </c:pt>
              </c:numCache>
            </c:numRef>
          </c:val>
        </c:ser>
        <c:dLbls>
          <c:showLegendKey val="0"/>
          <c:showVal val="0"/>
          <c:showCatName val="0"/>
          <c:showSerName val="0"/>
          <c:showPercent val="0"/>
          <c:showBubbleSize val="0"/>
        </c:dLbls>
        <c:gapWidth val="150"/>
        <c:axId val="208595968"/>
        <c:axId val="208601856"/>
      </c:barChart>
      <c:catAx>
        <c:axId val="208595968"/>
        <c:scaling>
          <c:orientation val="minMax"/>
        </c:scaling>
        <c:delete val="0"/>
        <c:axPos val="b"/>
        <c:majorTickMark val="none"/>
        <c:minorTickMark val="none"/>
        <c:tickLblPos val="nextTo"/>
        <c:crossAx val="208601856"/>
        <c:crosses val="autoZero"/>
        <c:auto val="1"/>
        <c:lblAlgn val="ctr"/>
        <c:lblOffset val="100"/>
        <c:noMultiLvlLbl val="0"/>
      </c:catAx>
      <c:valAx>
        <c:axId val="208601856"/>
        <c:scaling>
          <c:orientation val="minMax"/>
        </c:scaling>
        <c:delete val="0"/>
        <c:axPos val="l"/>
        <c:majorGridlines/>
        <c:title>
          <c:layout/>
          <c:overlay val="0"/>
        </c:title>
        <c:numFmt formatCode="0.00%" sourceLinked="1"/>
        <c:majorTickMark val="none"/>
        <c:minorTickMark val="none"/>
        <c:tickLblPos val="nextTo"/>
        <c:crossAx val="20859596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992D7-BDBF-4905-9953-93D394D91BE2}" type="datetimeFigureOut">
              <a:rPr lang="es-CO" smtClean="0"/>
              <a:t>13/11/2015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CB96D4-6FE4-461A-994D-2F7D56940424}" type="slidenum">
              <a:rPr lang="es-CO" smtClean="0"/>
              <a:t>‹Nº›</a:t>
            </a:fld>
            <a:endParaRPr lang="es-CO"/>
          </a:p>
        </p:txBody>
      </p:sp>
    </p:spTree>
    <p:extLst>
      <p:ext uri="{BB962C8B-B14F-4D97-AF65-F5344CB8AC3E}">
        <p14:creationId xmlns:p14="http://schemas.microsoft.com/office/powerpoint/2010/main" val="90622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Contrastando los resultados obtenidos por los estudiantes de tercer grado en el área de matemáticas en los años 2014 y 2013, se observa una mejora significativa en los niveles SATISFACTORIO y AVANZADO, puesto que hubo un aumento de 9% y 3% ,respectivamente, en esos niveles de clasificación. Por otra se aprecia una disminución significativa en los porcentajes de estudiantes valorados en los niveles mínimo  e insuficiente. En términos generales mejoramos con respecto a los resultados del año 2013. En el histórico se observa esta misma tendencia. </a:t>
            </a:r>
            <a:endParaRPr lang="es-CO" dirty="0"/>
          </a:p>
        </p:txBody>
      </p:sp>
      <p:sp>
        <p:nvSpPr>
          <p:cNvPr id="4" name="3 Marcador de número de diapositiva"/>
          <p:cNvSpPr>
            <a:spLocks noGrp="1"/>
          </p:cNvSpPr>
          <p:nvPr>
            <p:ph type="sldNum" sz="quarter" idx="10"/>
          </p:nvPr>
        </p:nvSpPr>
        <p:spPr/>
        <p:txBody>
          <a:bodyPr/>
          <a:lstStyle/>
          <a:p>
            <a:fld id="{79BA072A-EFDC-47AA-A770-3FAB222D7E7E}" type="slidenum">
              <a:rPr lang="es-CO" smtClean="0"/>
              <a:pPr/>
              <a:t>5</a:t>
            </a:fld>
            <a:endParaRPr lang="es-CO"/>
          </a:p>
        </p:txBody>
      </p:sp>
    </p:spTree>
    <p:extLst>
      <p:ext uri="{BB962C8B-B14F-4D97-AF65-F5344CB8AC3E}">
        <p14:creationId xmlns:p14="http://schemas.microsoft.com/office/powerpoint/2010/main" val="1167561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En el diagrama se muestra las debilidades que tienen los estudiantes de tercer grado en la competencia resolución de problemas, pero en las otras competencias a pesar de los resultados no puede establecerse como fortalezas. Por otra parte, se muestra también la debilidad  en la componente numérico- variacional, pero tampoco puede afirmarse que en las otras componentes se tiene fortalezas.   </a:t>
            </a:r>
            <a:endParaRPr lang="es-CO" dirty="0"/>
          </a:p>
        </p:txBody>
      </p:sp>
      <p:sp>
        <p:nvSpPr>
          <p:cNvPr id="4" name="3 Marcador de número de diapositiva"/>
          <p:cNvSpPr>
            <a:spLocks noGrp="1"/>
          </p:cNvSpPr>
          <p:nvPr>
            <p:ph type="sldNum" sz="quarter" idx="10"/>
          </p:nvPr>
        </p:nvSpPr>
        <p:spPr/>
        <p:txBody>
          <a:bodyPr/>
          <a:lstStyle/>
          <a:p>
            <a:fld id="{79BA072A-EFDC-47AA-A770-3FAB222D7E7E}" type="slidenum">
              <a:rPr lang="es-CO" smtClean="0"/>
              <a:pPr/>
              <a:t>6</a:t>
            </a:fld>
            <a:endParaRPr lang="es-CO"/>
          </a:p>
        </p:txBody>
      </p:sp>
    </p:spTree>
    <p:extLst>
      <p:ext uri="{BB962C8B-B14F-4D97-AF65-F5344CB8AC3E}">
        <p14:creationId xmlns:p14="http://schemas.microsoft.com/office/powerpoint/2010/main" val="95920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79BA072A-EFDC-47AA-A770-3FAB222D7E7E}" type="slidenum">
              <a:rPr lang="es-CO" smtClean="0"/>
              <a:pPr/>
              <a:t>7</a:t>
            </a:fld>
            <a:endParaRPr lang="es-CO"/>
          </a:p>
        </p:txBody>
      </p:sp>
    </p:spTree>
    <p:extLst>
      <p:ext uri="{BB962C8B-B14F-4D97-AF65-F5344CB8AC3E}">
        <p14:creationId xmlns:p14="http://schemas.microsoft.com/office/powerpoint/2010/main" val="244175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Con base en los resultados que muestran los diagramas se establece que hay debilidades en todas las competencias y en todas las componentes que se evaluaron en la prueba de matemáticas. En contraste con los resultados históricos es notorio el retroceso en los procesos de desarrollo de competencias. </a:t>
            </a:r>
            <a:endParaRPr lang="es-CO" dirty="0"/>
          </a:p>
        </p:txBody>
      </p:sp>
      <p:sp>
        <p:nvSpPr>
          <p:cNvPr id="4" name="3 Marcador de número de diapositiva"/>
          <p:cNvSpPr>
            <a:spLocks noGrp="1"/>
          </p:cNvSpPr>
          <p:nvPr>
            <p:ph type="sldNum" sz="quarter" idx="10"/>
          </p:nvPr>
        </p:nvSpPr>
        <p:spPr/>
        <p:txBody>
          <a:bodyPr/>
          <a:lstStyle/>
          <a:p>
            <a:fld id="{79BA072A-EFDC-47AA-A770-3FAB222D7E7E}" type="slidenum">
              <a:rPr lang="es-CO" smtClean="0"/>
              <a:pPr/>
              <a:t>8</a:t>
            </a:fld>
            <a:endParaRPr lang="es-CO"/>
          </a:p>
        </p:txBody>
      </p:sp>
    </p:spTree>
    <p:extLst>
      <p:ext uri="{BB962C8B-B14F-4D97-AF65-F5344CB8AC3E}">
        <p14:creationId xmlns:p14="http://schemas.microsoft.com/office/powerpoint/2010/main" val="15101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79BA072A-EFDC-47AA-A770-3FAB222D7E7E}" type="slidenum">
              <a:rPr lang="es-CO" smtClean="0"/>
              <a:pPr/>
              <a:t>9</a:t>
            </a:fld>
            <a:endParaRPr lang="es-CO"/>
          </a:p>
        </p:txBody>
      </p:sp>
    </p:spTree>
    <p:extLst>
      <p:ext uri="{BB962C8B-B14F-4D97-AF65-F5344CB8AC3E}">
        <p14:creationId xmlns:p14="http://schemas.microsoft.com/office/powerpoint/2010/main" val="1470497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79BA072A-EFDC-47AA-A770-3FAB222D7E7E}" type="slidenum">
              <a:rPr lang="es-CO" smtClean="0"/>
              <a:pPr/>
              <a:t>10</a:t>
            </a:fld>
            <a:endParaRPr lang="es-CO"/>
          </a:p>
        </p:txBody>
      </p:sp>
    </p:spTree>
    <p:extLst>
      <p:ext uri="{BB962C8B-B14F-4D97-AF65-F5344CB8AC3E}">
        <p14:creationId xmlns:p14="http://schemas.microsoft.com/office/powerpoint/2010/main" val="4177378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3BCE6B0A-68F7-4A3E-824C-0AC1A882C1C6}"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DB219FB-B2D4-49A1-9C0A-F1188141AD25}" type="slidenum">
              <a:rPr lang="es-CO" smtClean="0"/>
              <a:t>‹Nº›</a:t>
            </a:fld>
            <a:endParaRPr lang="es-CO"/>
          </a:p>
        </p:txBody>
      </p:sp>
    </p:spTree>
    <p:extLst>
      <p:ext uri="{BB962C8B-B14F-4D97-AF65-F5344CB8AC3E}">
        <p14:creationId xmlns:p14="http://schemas.microsoft.com/office/powerpoint/2010/main" val="4060254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3BCE6B0A-68F7-4A3E-824C-0AC1A882C1C6}"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DB219FB-B2D4-49A1-9C0A-F1188141AD25}" type="slidenum">
              <a:rPr lang="es-CO" smtClean="0"/>
              <a:t>‹Nº›</a:t>
            </a:fld>
            <a:endParaRPr lang="es-CO"/>
          </a:p>
        </p:txBody>
      </p:sp>
    </p:spTree>
    <p:extLst>
      <p:ext uri="{BB962C8B-B14F-4D97-AF65-F5344CB8AC3E}">
        <p14:creationId xmlns:p14="http://schemas.microsoft.com/office/powerpoint/2010/main" val="2218835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3BCE6B0A-68F7-4A3E-824C-0AC1A882C1C6}"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DB219FB-B2D4-49A1-9C0A-F1188141AD25}" type="slidenum">
              <a:rPr lang="es-CO" smtClean="0"/>
              <a:t>‹Nº›</a:t>
            </a:fld>
            <a:endParaRPr lang="es-CO"/>
          </a:p>
        </p:txBody>
      </p:sp>
    </p:spTree>
    <p:extLst>
      <p:ext uri="{BB962C8B-B14F-4D97-AF65-F5344CB8AC3E}">
        <p14:creationId xmlns:p14="http://schemas.microsoft.com/office/powerpoint/2010/main" val="24332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3BCE6B0A-68F7-4A3E-824C-0AC1A882C1C6}"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DB219FB-B2D4-49A1-9C0A-F1188141AD25}" type="slidenum">
              <a:rPr lang="es-CO" smtClean="0"/>
              <a:t>‹Nº›</a:t>
            </a:fld>
            <a:endParaRPr lang="es-CO"/>
          </a:p>
        </p:txBody>
      </p:sp>
    </p:spTree>
    <p:extLst>
      <p:ext uri="{BB962C8B-B14F-4D97-AF65-F5344CB8AC3E}">
        <p14:creationId xmlns:p14="http://schemas.microsoft.com/office/powerpoint/2010/main" val="331040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BCE6B0A-68F7-4A3E-824C-0AC1A882C1C6}"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DB219FB-B2D4-49A1-9C0A-F1188141AD25}" type="slidenum">
              <a:rPr lang="es-CO" smtClean="0"/>
              <a:t>‹Nº›</a:t>
            </a:fld>
            <a:endParaRPr lang="es-CO"/>
          </a:p>
        </p:txBody>
      </p:sp>
    </p:spTree>
    <p:extLst>
      <p:ext uri="{BB962C8B-B14F-4D97-AF65-F5344CB8AC3E}">
        <p14:creationId xmlns:p14="http://schemas.microsoft.com/office/powerpoint/2010/main" val="2546544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3BCE6B0A-68F7-4A3E-824C-0AC1A882C1C6}" type="datetimeFigureOut">
              <a:rPr lang="es-CO" smtClean="0"/>
              <a:t>13/11/2015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DB219FB-B2D4-49A1-9C0A-F1188141AD25}" type="slidenum">
              <a:rPr lang="es-CO" smtClean="0"/>
              <a:t>‹Nº›</a:t>
            </a:fld>
            <a:endParaRPr lang="es-CO"/>
          </a:p>
        </p:txBody>
      </p:sp>
    </p:spTree>
    <p:extLst>
      <p:ext uri="{BB962C8B-B14F-4D97-AF65-F5344CB8AC3E}">
        <p14:creationId xmlns:p14="http://schemas.microsoft.com/office/powerpoint/2010/main" val="277666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3BCE6B0A-68F7-4A3E-824C-0AC1A882C1C6}" type="datetimeFigureOut">
              <a:rPr lang="es-CO" smtClean="0"/>
              <a:t>13/11/2015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7DB219FB-B2D4-49A1-9C0A-F1188141AD25}" type="slidenum">
              <a:rPr lang="es-CO" smtClean="0"/>
              <a:t>‹Nº›</a:t>
            </a:fld>
            <a:endParaRPr lang="es-CO"/>
          </a:p>
        </p:txBody>
      </p:sp>
    </p:spTree>
    <p:extLst>
      <p:ext uri="{BB962C8B-B14F-4D97-AF65-F5344CB8AC3E}">
        <p14:creationId xmlns:p14="http://schemas.microsoft.com/office/powerpoint/2010/main" val="138193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3BCE6B0A-68F7-4A3E-824C-0AC1A882C1C6}" type="datetimeFigureOut">
              <a:rPr lang="es-CO" smtClean="0"/>
              <a:t>13/11/2015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7DB219FB-B2D4-49A1-9C0A-F1188141AD25}" type="slidenum">
              <a:rPr lang="es-CO" smtClean="0"/>
              <a:t>‹Nº›</a:t>
            </a:fld>
            <a:endParaRPr lang="es-CO"/>
          </a:p>
        </p:txBody>
      </p:sp>
    </p:spTree>
    <p:extLst>
      <p:ext uri="{BB962C8B-B14F-4D97-AF65-F5344CB8AC3E}">
        <p14:creationId xmlns:p14="http://schemas.microsoft.com/office/powerpoint/2010/main" val="219140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BCE6B0A-68F7-4A3E-824C-0AC1A882C1C6}" type="datetimeFigureOut">
              <a:rPr lang="es-CO" smtClean="0"/>
              <a:t>13/11/2015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7DB219FB-B2D4-49A1-9C0A-F1188141AD25}" type="slidenum">
              <a:rPr lang="es-CO" smtClean="0"/>
              <a:t>‹Nº›</a:t>
            </a:fld>
            <a:endParaRPr lang="es-CO"/>
          </a:p>
        </p:txBody>
      </p:sp>
    </p:spTree>
    <p:extLst>
      <p:ext uri="{BB962C8B-B14F-4D97-AF65-F5344CB8AC3E}">
        <p14:creationId xmlns:p14="http://schemas.microsoft.com/office/powerpoint/2010/main" val="235284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BCE6B0A-68F7-4A3E-824C-0AC1A882C1C6}" type="datetimeFigureOut">
              <a:rPr lang="es-CO" smtClean="0"/>
              <a:t>13/11/2015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DB219FB-B2D4-49A1-9C0A-F1188141AD25}" type="slidenum">
              <a:rPr lang="es-CO" smtClean="0"/>
              <a:t>‹Nº›</a:t>
            </a:fld>
            <a:endParaRPr lang="es-CO"/>
          </a:p>
        </p:txBody>
      </p:sp>
    </p:spTree>
    <p:extLst>
      <p:ext uri="{BB962C8B-B14F-4D97-AF65-F5344CB8AC3E}">
        <p14:creationId xmlns:p14="http://schemas.microsoft.com/office/powerpoint/2010/main" val="245360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BCE6B0A-68F7-4A3E-824C-0AC1A882C1C6}" type="datetimeFigureOut">
              <a:rPr lang="es-CO" smtClean="0"/>
              <a:t>13/11/2015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DB219FB-B2D4-49A1-9C0A-F1188141AD25}" type="slidenum">
              <a:rPr lang="es-CO" smtClean="0"/>
              <a:t>‹Nº›</a:t>
            </a:fld>
            <a:endParaRPr lang="es-CO"/>
          </a:p>
        </p:txBody>
      </p:sp>
    </p:spTree>
    <p:extLst>
      <p:ext uri="{BB962C8B-B14F-4D97-AF65-F5344CB8AC3E}">
        <p14:creationId xmlns:p14="http://schemas.microsoft.com/office/powerpoint/2010/main" val="5755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E6B0A-68F7-4A3E-824C-0AC1A882C1C6}" type="datetimeFigureOut">
              <a:rPr lang="es-CO" smtClean="0"/>
              <a:t>13/11/2015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219FB-B2D4-49A1-9C0A-F1188141AD25}" type="slidenum">
              <a:rPr lang="es-CO" smtClean="0"/>
              <a:t>‹Nº›</a:t>
            </a:fld>
            <a:endParaRPr lang="es-CO"/>
          </a:p>
        </p:txBody>
      </p:sp>
    </p:spTree>
    <p:extLst>
      <p:ext uri="{BB962C8B-B14F-4D97-AF65-F5344CB8AC3E}">
        <p14:creationId xmlns:p14="http://schemas.microsoft.com/office/powerpoint/2010/main" val="1554255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2.jpeg"/><Relationship Id="rId4" Type="http://schemas.openxmlformats.org/officeDocument/2006/relationships/image" Target="../media/image10.png"/><Relationship Id="rId9"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jpeg"/><Relationship Id="rId7"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jpeg"/><Relationship Id="rId7"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3.tiff"/><Relationship Id="rId9" Type="http://schemas.openxmlformats.org/officeDocument/2006/relationships/image" Target="../media/image29.jpeg"/></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jpeg"/><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3.tiff"/><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image" Target="../media/image1.png"/><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395149" y="20576"/>
            <a:ext cx="1078807" cy="960152"/>
          </a:xfrm>
          <a:prstGeom prst="rect">
            <a:avLst/>
          </a:prstGeom>
          <a:noFill/>
        </p:spPr>
      </p:pic>
      <p:grpSp>
        <p:nvGrpSpPr>
          <p:cNvPr id="3" name="2 Grupo"/>
          <p:cNvGrpSpPr/>
          <p:nvPr/>
        </p:nvGrpSpPr>
        <p:grpSpPr>
          <a:xfrm>
            <a:off x="2843808" y="1001736"/>
            <a:ext cx="3312368" cy="758175"/>
            <a:chOff x="232939" y="2538840"/>
            <a:chExt cx="1788897" cy="1901676"/>
          </a:xfrm>
        </p:grpSpPr>
        <p:sp>
          <p:nvSpPr>
            <p:cNvPr id="4" name="3 Rectángulo"/>
            <p:cNvSpPr/>
            <p:nvPr/>
          </p:nvSpPr>
          <p:spPr>
            <a:xfrm>
              <a:off x="232939" y="2541904"/>
              <a:ext cx="1788897" cy="1898612"/>
            </a:xfrm>
            <a:prstGeom prst="rect">
              <a:avLst/>
            </a:prstGeom>
            <a:solidFill>
              <a:schemeClr val="accent3">
                <a:lumMod val="40000"/>
                <a:lumOff val="6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4 Rectángulo"/>
            <p:cNvSpPr/>
            <p:nvPr/>
          </p:nvSpPr>
          <p:spPr>
            <a:xfrm>
              <a:off x="232939" y="2538840"/>
              <a:ext cx="1788897" cy="18986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lvl="0" algn="ctr" defTabSz="444500">
                <a:lnSpc>
                  <a:spcPct val="90000"/>
                </a:lnSpc>
                <a:spcBef>
                  <a:spcPct val="0"/>
                </a:spcBef>
                <a:spcAft>
                  <a:spcPct val="35000"/>
                </a:spcAft>
              </a:pPr>
              <a:r>
                <a:rPr lang="es-CO" sz="1200" b="1" kern="1200" dirty="0" smtClean="0">
                  <a:latin typeface="Arial Narrow" panose="020B0606020202030204" pitchFamily="34" charset="0"/>
                </a:rPr>
                <a:t>D.01.01.</a:t>
              </a:r>
            </a:p>
            <a:p>
              <a:pPr lvl="0" algn="ctr" defTabSz="444500">
                <a:lnSpc>
                  <a:spcPct val="90000"/>
                </a:lnSpc>
                <a:spcBef>
                  <a:spcPct val="0"/>
                </a:spcBef>
                <a:spcAft>
                  <a:spcPct val="35000"/>
                </a:spcAft>
              </a:pPr>
              <a:r>
                <a:rPr lang="es-CO" sz="1200" b="1" kern="1200" dirty="0" smtClean="0">
                  <a:latin typeface="Arial Narrow" panose="020B0606020202030204" pitchFamily="34" charset="0"/>
                </a:rPr>
                <a:t>ANÁLISIS Y USO DE LOS RESULTADOS DE LAS EVALUACIONES DE ESTUDIANTES</a:t>
              </a:r>
              <a:endParaRPr lang="es-CO" sz="1200" b="1" kern="1200" dirty="0">
                <a:latin typeface="Arial Narrow" panose="020B0606020202030204" pitchFamily="34" charset="0"/>
              </a:endParaRPr>
            </a:p>
          </p:txBody>
        </p:sp>
      </p:grpSp>
      <p:sp>
        <p:nvSpPr>
          <p:cNvPr id="6" name="5 Flecha arriba"/>
          <p:cNvSpPr/>
          <p:nvPr/>
        </p:nvSpPr>
        <p:spPr>
          <a:xfrm>
            <a:off x="7550141" y="1192199"/>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7" name="6 Tabla"/>
          <p:cNvGraphicFramePr>
            <a:graphicFrameLocks noGrp="1"/>
          </p:cNvGraphicFramePr>
          <p:nvPr>
            <p:extLst>
              <p:ext uri="{D42A27DB-BD31-4B8C-83A1-F6EECF244321}">
                <p14:modId xmlns:p14="http://schemas.microsoft.com/office/powerpoint/2010/main" val="93225760"/>
              </p:ext>
            </p:extLst>
          </p:nvPr>
        </p:nvGraphicFramePr>
        <p:xfrm>
          <a:off x="179512" y="1988840"/>
          <a:ext cx="7272808" cy="1087120"/>
        </p:xfrm>
        <a:graphic>
          <a:graphicData uri="http://schemas.openxmlformats.org/drawingml/2006/table">
            <a:tbl>
              <a:tblPr firstRow="1" bandRow="1">
                <a:tableStyleId>{F5AB1C69-6EDB-4FF4-983F-18BD219EF322}</a:tableStyleId>
              </a:tblPr>
              <a:tblGrid>
                <a:gridCol w="1541240"/>
                <a:gridCol w="1541240"/>
                <a:gridCol w="892296"/>
                <a:gridCol w="892296"/>
                <a:gridCol w="1109592"/>
                <a:gridCol w="1296144"/>
              </a:tblGrid>
              <a:tr h="370840">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PRUEBA 5º -</a:t>
                      </a:r>
                      <a:r>
                        <a:rPr lang="es-CO" sz="1400" baseline="0" dirty="0" smtClean="0">
                          <a:solidFill>
                            <a:schemeClr val="tx1"/>
                          </a:solidFill>
                          <a:latin typeface="Arial" panose="020B0604020202020204" pitchFamily="34" charset="0"/>
                          <a:cs typeface="Arial" panose="020B0604020202020204" pitchFamily="34" charset="0"/>
                        </a:rPr>
                        <a:t> </a:t>
                      </a:r>
                      <a:r>
                        <a:rPr lang="es-CO" sz="1200" baseline="0" dirty="0" smtClean="0">
                          <a:solidFill>
                            <a:schemeClr val="tx1"/>
                          </a:solidFill>
                          <a:latin typeface="Arial" panose="020B0604020202020204" pitchFamily="34" charset="0"/>
                          <a:cs typeface="Arial" panose="020B0604020202020204" pitchFamily="34" charset="0"/>
                        </a:rPr>
                        <a:t>COMPETENCIAS </a:t>
                      </a:r>
                    </a:p>
                    <a:p>
                      <a:pPr algn="ctr"/>
                      <a:r>
                        <a:rPr lang="es-CO" sz="1200" baseline="0" dirty="0" smtClean="0">
                          <a:solidFill>
                            <a:schemeClr val="tx1"/>
                          </a:solidFill>
                          <a:latin typeface="Arial" panose="020B0604020202020204" pitchFamily="34" charset="0"/>
                          <a:cs typeface="Arial" panose="020B0604020202020204" pitchFamily="34" charset="0"/>
                        </a:rPr>
                        <a:t>CIUDADANAS</a:t>
                      </a:r>
                      <a:endParaRPr lang="es-CO" sz="1200" dirty="0">
                        <a:solidFill>
                          <a:schemeClr val="tx1"/>
                        </a:solidFill>
                        <a:latin typeface="Arial" panose="020B0604020202020204" pitchFamily="34" charset="0"/>
                        <a:cs typeface="Arial" panose="020B0604020202020204" pitchFamily="34" charset="0"/>
                      </a:endParaRPr>
                    </a:p>
                  </a:txBody>
                  <a:tcPr/>
                </a:tc>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200" dirty="0" smtClean="0">
                          <a:solidFill>
                            <a:schemeClr val="tx1"/>
                          </a:solidFill>
                          <a:latin typeface="Arial" panose="020B0604020202020204" pitchFamily="34" charset="0"/>
                          <a:cs typeface="Arial" panose="020B0604020202020204" pitchFamily="34" charset="0"/>
                        </a:rPr>
                        <a:t>NÚMERO DE ESTUDIANTES </a:t>
                      </a:r>
                      <a:endParaRPr lang="es-CO"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2009</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2012</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2014</a:t>
                      </a:r>
                      <a:endParaRPr lang="es-CO" sz="1400"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a:p>
                  </a:txBody>
                  <a:tcPr/>
                </a:tc>
                <a:tc vMerge="1">
                  <a:txBody>
                    <a:bodyPr/>
                    <a:lstStyle/>
                    <a:p>
                      <a:endParaRPr lang="es-CO" dirty="0"/>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286</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185</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N.D.</a:t>
                      </a:r>
                    </a:p>
                    <a:p>
                      <a:pPr algn="ctr"/>
                      <a:r>
                        <a:rPr lang="es-CO" sz="900" b="1" dirty="0" smtClean="0">
                          <a:solidFill>
                            <a:schemeClr val="tx1"/>
                          </a:solidFill>
                          <a:latin typeface="Arial" panose="020B0604020202020204" pitchFamily="34" charset="0"/>
                          <a:cs typeface="Arial" panose="020B0604020202020204" pitchFamily="34" charset="0"/>
                        </a:rPr>
                        <a:t>(NO HAY INFORMACIÓN DISPONIBLE)</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195</a:t>
                      </a:r>
                      <a:endParaRPr lang="es-CO" sz="1400"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057804746"/>
              </p:ext>
            </p:extLst>
          </p:nvPr>
        </p:nvGraphicFramePr>
        <p:xfrm>
          <a:off x="179513" y="3212976"/>
          <a:ext cx="8460939" cy="1879600"/>
        </p:xfrm>
        <a:graphic>
          <a:graphicData uri="http://schemas.openxmlformats.org/drawingml/2006/table">
            <a:tbl>
              <a:tblPr firstRow="1" bandRow="1">
                <a:tableStyleId>{F5AB1C69-6EDB-4FF4-983F-18BD219EF322}</a:tableStyleId>
              </a:tblPr>
              <a:tblGrid>
                <a:gridCol w="1008111"/>
                <a:gridCol w="1296144"/>
                <a:gridCol w="468438"/>
                <a:gridCol w="656597"/>
                <a:gridCol w="1167284"/>
                <a:gridCol w="729553"/>
                <a:gridCol w="1167284"/>
                <a:gridCol w="656597"/>
                <a:gridCol w="1310931"/>
              </a:tblGrid>
              <a:tr h="370840">
                <a:tc rowSpan="5">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5º </a:t>
                      </a:r>
                    </a:p>
                    <a:p>
                      <a:endParaRPr lang="es-CO" sz="1000" b="1" dirty="0" smtClean="0">
                        <a:solidFill>
                          <a:schemeClr val="tx1"/>
                        </a:solidFill>
                        <a:latin typeface="Arial" panose="020B0604020202020204" pitchFamily="34" charset="0"/>
                        <a:cs typeface="Arial" panose="020B0604020202020204" pitchFamily="34" charset="0"/>
                      </a:endParaRPr>
                    </a:p>
                    <a:p>
                      <a:pPr algn="ctr"/>
                      <a:r>
                        <a:rPr lang="es-CO" sz="800" b="1" dirty="0" smtClean="0">
                          <a:solidFill>
                            <a:schemeClr val="tx1"/>
                          </a:solidFill>
                          <a:latin typeface="Arial" panose="020B0604020202020204" pitchFamily="34" charset="0"/>
                          <a:cs typeface="Arial" panose="020B0604020202020204" pitchFamily="34" charset="0"/>
                        </a:rPr>
                        <a:t>COMPETENCIAS CIUDADANAS</a:t>
                      </a:r>
                      <a:endParaRPr lang="es-CO" sz="8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NIVELES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INSUFICIENTE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19%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33%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15%</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MÍNIMO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40%</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39%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56%</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SATISFACTORIO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33%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22%.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25%</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SE MANTUVO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AVANZADO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8%</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6%</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5%</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SE MANTUVO</a:t>
                      </a: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9" name="8 Flecha arriba"/>
          <p:cNvSpPr/>
          <p:nvPr/>
        </p:nvSpPr>
        <p:spPr>
          <a:xfrm rot="10800000">
            <a:off x="8388424" y="1192199"/>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Flecha arriba"/>
          <p:cNvSpPr/>
          <p:nvPr/>
        </p:nvSpPr>
        <p:spPr>
          <a:xfrm>
            <a:off x="7848364" y="3573016"/>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Flecha arriba"/>
          <p:cNvSpPr/>
          <p:nvPr/>
        </p:nvSpPr>
        <p:spPr>
          <a:xfrm>
            <a:off x="7848364" y="3933056"/>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11 CuadroTexto"/>
          <p:cNvSpPr txBox="1"/>
          <p:nvPr/>
        </p:nvSpPr>
        <p:spPr>
          <a:xfrm>
            <a:off x="8047540" y="1636618"/>
            <a:ext cx="916948" cy="369332"/>
          </a:xfrm>
          <a:prstGeom prst="rect">
            <a:avLst/>
          </a:prstGeom>
          <a:noFill/>
        </p:spPr>
        <p:txBody>
          <a:bodyPr wrap="square" rtlCol="0">
            <a:spAutoFit/>
          </a:bodyPr>
          <a:lstStyle/>
          <a:p>
            <a:pPr algn="ctr"/>
            <a:r>
              <a:rPr lang="es-CO" sz="900" dirty="0" smtClean="0"/>
              <a:t>REPRESENTA  DISMINUCIÓN</a:t>
            </a:r>
            <a:endParaRPr lang="es-CO" sz="900" dirty="0"/>
          </a:p>
        </p:txBody>
      </p:sp>
      <p:sp>
        <p:nvSpPr>
          <p:cNvPr id="13" name="12 CuadroTexto"/>
          <p:cNvSpPr txBox="1"/>
          <p:nvPr/>
        </p:nvSpPr>
        <p:spPr>
          <a:xfrm>
            <a:off x="7232899" y="1628800"/>
            <a:ext cx="795484" cy="369332"/>
          </a:xfrm>
          <a:prstGeom prst="rect">
            <a:avLst/>
          </a:prstGeom>
          <a:noFill/>
        </p:spPr>
        <p:txBody>
          <a:bodyPr wrap="square" rtlCol="0">
            <a:spAutoFit/>
          </a:bodyPr>
          <a:lstStyle/>
          <a:p>
            <a:pPr algn="ctr"/>
            <a:r>
              <a:rPr lang="es-CO" sz="900" dirty="0" smtClean="0"/>
              <a:t>REPRESENTA MEJORA</a:t>
            </a:r>
            <a:endParaRPr lang="es-CO" sz="900" dirty="0"/>
          </a:p>
        </p:txBody>
      </p:sp>
      <p:sp>
        <p:nvSpPr>
          <p:cNvPr id="14" name="13 Flecha arriba"/>
          <p:cNvSpPr/>
          <p:nvPr/>
        </p:nvSpPr>
        <p:spPr>
          <a:xfrm rot="10800000">
            <a:off x="5868145" y="4725144"/>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Flecha arriba"/>
          <p:cNvSpPr/>
          <p:nvPr/>
        </p:nvSpPr>
        <p:spPr>
          <a:xfrm rot="10800000">
            <a:off x="5857866" y="4365104"/>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Flecha arriba"/>
          <p:cNvSpPr/>
          <p:nvPr/>
        </p:nvSpPr>
        <p:spPr>
          <a:xfrm>
            <a:off x="5832140" y="3933056"/>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7 Flecha arriba"/>
          <p:cNvSpPr/>
          <p:nvPr/>
        </p:nvSpPr>
        <p:spPr>
          <a:xfrm rot="10800000">
            <a:off x="5857866" y="3623896"/>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Rectángulo"/>
          <p:cNvSpPr/>
          <p:nvPr/>
        </p:nvSpPr>
        <p:spPr>
          <a:xfrm>
            <a:off x="107504" y="5075892"/>
            <a:ext cx="8712968" cy="646331"/>
          </a:xfrm>
          <a:prstGeom prst="rect">
            <a:avLst/>
          </a:prstGeom>
        </p:spPr>
        <p:txBody>
          <a:bodyPr wrap="square">
            <a:spAutoFit/>
          </a:bodyPr>
          <a:lstStyle/>
          <a:p>
            <a:pPr algn="just"/>
            <a:r>
              <a:rPr lang="es-CO" sz="1200" b="1" dirty="0" smtClean="0"/>
              <a:t>Puede observarse en el gráfico un mejoramiento en los niveles Insuficiente y Mínimo. No obstante señalar el hecho de que el 71% de los estudiantes de este grado, han obtenido los puntajes más bajos, de los cuales, el 56% corresponde al nivel Mínimo. Sólo el 30% de la población evaluada obtuvo los puntajes deseados. </a:t>
            </a:r>
            <a:endParaRPr lang="es-CO" sz="1200" b="1" dirty="0"/>
          </a:p>
        </p:txBody>
      </p:sp>
      <p:pic>
        <p:nvPicPr>
          <p:cNvPr id="20" name="19 Imagen" descr="Escanear0002"/>
          <p:cNvPicPr/>
          <p:nvPr/>
        </p:nvPicPr>
        <p:blipFill>
          <a:blip r:embed="rId3"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sp>
        <p:nvSpPr>
          <p:cNvPr id="21" name="20 CuadroTexto"/>
          <p:cNvSpPr txBox="1"/>
          <p:nvPr/>
        </p:nvSpPr>
        <p:spPr>
          <a:xfrm>
            <a:off x="1547664" y="6093296"/>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pic>
        <p:nvPicPr>
          <p:cNvPr id="22" name="21 Imagen" descr="E:\documentos recuperados\pedagogito.1.tif"/>
          <p:cNvPicPr/>
          <p:nvPr/>
        </p:nvPicPr>
        <p:blipFill>
          <a:blip r:embed="rId4" cstate="print"/>
          <a:srcRect/>
          <a:stretch>
            <a:fillRect/>
          </a:stretch>
        </p:blipFill>
        <p:spPr bwMode="auto">
          <a:xfrm>
            <a:off x="8452776" y="5786833"/>
            <a:ext cx="627379" cy="1020135"/>
          </a:xfrm>
          <a:prstGeom prst="rect">
            <a:avLst/>
          </a:prstGeom>
          <a:noFill/>
          <a:ln w="9525">
            <a:noFill/>
            <a:miter lim="800000"/>
            <a:headEnd/>
            <a:tailEnd/>
          </a:ln>
        </p:spPr>
      </p:pic>
    </p:spTree>
    <p:extLst>
      <p:ext uri="{BB962C8B-B14F-4D97-AF65-F5344CB8AC3E}">
        <p14:creationId xmlns:p14="http://schemas.microsoft.com/office/powerpoint/2010/main" val="3547694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3" cstate="print"/>
          <a:srcRect/>
          <a:stretch>
            <a:fillRect/>
          </a:stretch>
        </p:blipFill>
        <p:spPr bwMode="auto">
          <a:xfrm>
            <a:off x="395149" y="20576"/>
            <a:ext cx="1078807" cy="960152"/>
          </a:xfrm>
          <a:prstGeom prst="rect">
            <a:avLst/>
          </a:prstGeom>
          <a:noFill/>
        </p:spPr>
      </p:pic>
      <p:graphicFrame>
        <p:nvGraphicFramePr>
          <p:cNvPr id="3" name="2 Tabla"/>
          <p:cNvGraphicFramePr>
            <a:graphicFrameLocks noGrp="1"/>
          </p:cNvGraphicFramePr>
          <p:nvPr>
            <p:extLst>
              <p:ext uri="{D42A27DB-BD31-4B8C-83A1-F6EECF244321}">
                <p14:modId xmlns:p14="http://schemas.microsoft.com/office/powerpoint/2010/main" val="3509422350"/>
              </p:ext>
            </p:extLst>
          </p:nvPr>
        </p:nvGraphicFramePr>
        <p:xfrm>
          <a:off x="395149" y="1381511"/>
          <a:ext cx="8495099" cy="1615441"/>
        </p:xfrm>
        <a:graphic>
          <a:graphicData uri="http://schemas.openxmlformats.org/drawingml/2006/table">
            <a:tbl>
              <a:tblPr firstRow="1" bandRow="1">
                <a:tableStyleId>{F5AB1C69-6EDB-4FF4-983F-18BD219EF322}</a:tableStyleId>
              </a:tblPr>
              <a:tblGrid>
                <a:gridCol w="1080120"/>
                <a:gridCol w="1296144"/>
                <a:gridCol w="576064"/>
                <a:gridCol w="576064"/>
                <a:gridCol w="1086740"/>
                <a:gridCol w="732498"/>
                <a:gridCol w="1171997"/>
                <a:gridCol w="659248"/>
                <a:gridCol w="1316224"/>
              </a:tblGrid>
              <a:tr h="370841">
                <a:tc rowSpan="3">
                  <a:txBody>
                    <a:bodyPr/>
                    <a:lstStyle/>
                    <a:p>
                      <a:endParaRPr lang="es-CO" sz="900" b="1" dirty="0" smtClean="0">
                        <a:solidFill>
                          <a:schemeClr val="tx1"/>
                        </a:solidFill>
                        <a:latin typeface="Arial" panose="020B0604020202020204" pitchFamily="34" charset="0"/>
                        <a:cs typeface="Arial" panose="020B0604020202020204" pitchFamily="34" charset="0"/>
                      </a:endParaRPr>
                    </a:p>
                    <a:p>
                      <a:endParaRPr lang="es-CO" sz="900" b="1" dirty="0" smtClean="0">
                        <a:solidFill>
                          <a:schemeClr val="tx1"/>
                        </a:solidFill>
                        <a:latin typeface="Arial" panose="020B0604020202020204" pitchFamily="34" charset="0"/>
                        <a:cs typeface="Arial" panose="020B0604020202020204" pitchFamily="34" charset="0"/>
                      </a:endParaRPr>
                    </a:p>
                    <a:p>
                      <a:r>
                        <a:rPr lang="es-CO" sz="900" b="1" dirty="0" smtClean="0">
                          <a:solidFill>
                            <a:schemeClr val="tx1"/>
                          </a:solidFill>
                          <a:latin typeface="Arial" panose="020B0604020202020204" pitchFamily="34" charset="0"/>
                          <a:cs typeface="Arial" panose="020B0604020202020204" pitchFamily="34" charset="0"/>
                        </a:rPr>
                        <a:t>PRUEBA 9º </a:t>
                      </a:r>
                    </a:p>
                    <a:p>
                      <a:endParaRPr lang="es-CO" sz="900" b="1" dirty="0" smtClean="0">
                        <a:solidFill>
                          <a:schemeClr val="tx1"/>
                        </a:solidFill>
                        <a:latin typeface="Arial" panose="020B0604020202020204" pitchFamily="34" charset="0"/>
                        <a:cs typeface="Arial" panose="020B0604020202020204" pitchFamily="34" charset="0"/>
                      </a:endParaRPr>
                    </a:p>
                    <a:p>
                      <a:pPr algn="ctr"/>
                      <a:r>
                        <a:rPr lang="es-CO" sz="900" b="1" dirty="0" smtClean="0">
                          <a:solidFill>
                            <a:schemeClr val="tx1"/>
                          </a:solidFill>
                          <a:latin typeface="Arial" panose="020B0604020202020204" pitchFamily="34" charset="0"/>
                          <a:cs typeface="Arial" panose="020B0604020202020204" pitchFamily="34" charset="0"/>
                        </a:rPr>
                        <a:t>MATEMÁTICAS</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COMPETENCIAS</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2009</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2012</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COMPARATIVO</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2013</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COMPARATIVO</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2014</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COMPARATIVO</a:t>
                      </a:r>
                      <a:endParaRPr lang="es-CO" sz="9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RAZONAMIENTO</a:t>
                      </a:r>
                      <a:r>
                        <a:rPr lang="es-CO" sz="900" b="1" baseline="0" dirty="0" smtClean="0">
                          <a:solidFill>
                            <a:schemeClr val="tx1"/>
                          </a:solidFill>
                          <a:latin typeface="Arial" panose="020B0604020202020204" pitchFamily="34" charset="0"/>
                          <a:cs typeface="Arial" panose="020B0604020202020204" pitchFamily="34" charset="0"/>
                        </a:rPr>
                        <a:t> Y ARGUMENTACIÓN</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COMUNICACIÓN,</a:t>
                      </a:r>
                      <a:r>
                        <a:rPr lang="es-CO" sz="900" b="1" baseline="0" dirty="0" smtClean="0">
                          <a:solidFill>
                            <a:schemeClr val="tx1"/>
                          </a:solidFill>
                          <a:latin typeface="Arial" panose="020B0604020202020204" pitchFamily="34" charset="0"/>
                          <a:cs typeface="Arial" panose="020B0604020202020204" pitchFamily="34" charset="0"/>
                        </a:rPr>
                        <a:t> REPRESENTACIÓN Y MODELACIÓN</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LEVE</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r>
              <a:tr h="370840">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RESOLUCIÓN DE PROBLEMAS</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092949645"/>
              </p:ext>
            </p:extLst>
          </p:nvPr>
        </p:nvGraphicFramePr>
        <p:xfrm>
          <a:off x="395149" y="3004495"/>
          <a:ext cx="8495099" cy="1559560"/>
        </p:xfrm>
        <a:graphic>
          <a:graphicData uri="http://schemas.openxmlformats.org/drawingml/2006/table">
            <a:tbl>
              <a:tblPr firstRow="1" bandRow="1">
                <a:tableStyleId>{F5AB1C69-6EDB-4FF4-983F-18BD219EF322}</a:tableStyleId>
              </a:tblPr>
              <a:tblGrid>
                <a:gridCol w="943900"/>
                <a:gridCol w="1292155"/>
                <a:gridCol w="547832"/>
                <a:gridCol w="659248"/>
                <a:gridCol w="1171997"/>
                <a:gridCol w="732498"/>
                <a:gridCol w="1171997"/>
                <a:gridCol w="659248"/>
                <a:gridCol w="1316224"/>
              </a:tblGrid>
              <a:tr h="370840">
                <a:tc rowSpan="4">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9º </a:t>
                      </a:r>
                    </a:p>
                    <a:p>
                      <a:endParaRPr lang="es-CO" sz="1000" b="1" dirty="0" smtClean="0">
                        <a:solidFill>
                          <a:schemeClr val="tx1"/>
                        </a:solidFill>
                        <a:latin typeface="Arial" panose="020B0604020202020204" pitchFamily="34" charset="0"/>
                        <a:cs typeface="Arial" panose="020B0604020202020204" pitchFamily="34" charset="0"/>
                      </a:endParaRPr>
                    </a:p>
                    <a:p>
                      <a:pPr algn="ctr"/>
                      <a:r>
                        <a:rPr lang="es-CO" sz="800" b="1" dirty="0" smtClean="0">
                          <a:solidFill>
                            <a:schemeClr val="tx1"/>
                          </a:solidFill>
                          <a:latin typeface="Arial" panose="020B0604020202020204" pitchFamily="34" charset="0"/>
                          <a:cs typeface="Arial" panose="020B0604020202020204" pitchFamily="34" charset="0"/>
                        </a:rPr>
                        <a:t>MATEMÁTICAS</a:t>
                      </a:r>
                      <a:endParaRPr lang="es-CO" sz="8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COMPONENTES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NUMÉRUCI-VARIACIONAL</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GEOMÉTRICO-MÉTRICO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ALEATORIO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401543172"/>
              </p:ext>
            </p:extLst>
          </p:nvPr>
        </p:nvGraphicFramePr>
        <p:xfrm>
          <a:off x="1763687" y="117520"/>
          <a:ext cx="6876764" cy="1234440"/>
        </p:xfrm>
        <a:graphic>
          <a:graphicData uri="http://schemas.openxmlformats.org/drawingml/2006/table">
            <a:tbl>
              <a:tblPr firstRow="1" bandRow="1">
                <a:tableStyleId>{F5AB1C69-6EDB-4FF4-983F-18BD219EF322}</a:tableStyleId>
              </a:tblPr>
              <a:tblGrid>
                <a:gridCol w="1405203"/>
                <a:gridCol w="1381345"/>
                <a:gridCol w="928732"/>
                <a:gridCol w="928732"/>
                <a:gridCol w="1158259"/>
                <a:gridCol w="1074493"/>
              </a:tblGrid>
              <a:tr h="247639">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PRUEBA 9º -</a:t>
                      </a:r>
                      <a:r>
                        <a:rPr lang="es-CO" sz="1400" baseline="0" dirty="0" smtClean="0">
                          <a:solidFill>
                            <a:schemeClr val="tx1"/>
                          </a:solidFill>
                          <a:latin typeface="Arial" panose="020B0604020202020204" pitchFamily="34" charset="0"/>
                          <a:cs typeface="Arial" panose="020B0604020202020204" pitchFamily="34" charset="0"/>
                        </a:rPr>
                        <a:t> </a:t>
                      </a:r>
                      <a:r>
                        <a:rPr lang="es-CO" sz="1200" baseline="0" dirty="0" smtClean="0">
                          <a:solidFill>
                            <a:schemeClr val="tx1"/>
                          </a:solidFill>
                          <a:latin typeface="Arial" panose="020B0604020202020204" pitchFamily="34" charset="0"/>
                          <a:cs typeface="Arial" panose="020B0604020202020204" pitchFamily="34" charset="0"/>
                        </a:rPr>
                        <a:t>MATEMÁTICAS</a:t>
                      </a:r>
                      <a:endParaRPr lang="es-CO" sz="1200" dirty="0">
                        <a:solidFill>
                          <a:schemeClr val="tx1"/>
                        </a:solidFill>
                        <a:latin typeface="Arial" panose="020B0604020202020204" pitchFamily="34" charset="0"/>
                        <a:cs typeface="Arial" panose="020B0604020202020204" pitchFamily="34" charset="0"/>
                      </a:endParaRPr>
                    </a:p>
                  </a:txBody>
                  <a:tcPr/>
                </a:tc>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NÚMERO DE </a:t>
                      </a:r>
                      <a:r>
                        <a:rPr lang="es-CO" sz="1200" dirty="0" smtClean="0">
                          <a:solidFill>
                            <a:schemeClr val="tx1"/>
                          </a:solidFill>
                          <a:latin typeface="Arial" panose="020B0604020202020204" pitchFamily="34" charset="0"/>
                          <a:cs typeface="Arial" panose="020B0604020202020204" pitchFamily="34" charset="0"/>
                        </a:rPr>
                        <a:t>ESTUDIANTES </a:t>
                      </a:r>
                      <a:endParaRPr lang="es-CO"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2009</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2012</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2014</a:t>
                      </a:r>
                      <a:endParaRPr lang="es-CO" sz="1400" dirty="0">
                        <a:solidFill>
                          <a:schemeClr val="tx1"/>
                        </a:solidFill>
                        <a:latin typeface="Arial" panose="020B0604020202020204" pitchFamily="34" charset="0"/>
                        <a:cs typeface="Arial" panose="020B0604020202020204" pitchFamily="34" charset="0"/>
                      </a:endParaRPr>
                    </a:p>
                  </a:txBody>
                  <a:tcPr/>
                </a:tc>
              </a:tr>
              <a:tr h="620793">
                <a:tc vMerge="1">
                  <a:txBody>
                    <a:bodyPr/>
                    <a:lstStyle/>
                    <a:p>
                      <a:endParaRPr lang="es-CO"/>
                    </a:p>
                  </a:txBody>
                  <a:tcPr/>
                </a:tc>
                <a:tc vMerge="1">
                  <a:txBody>
                    <a:bodyPr/>
                    <a:lstStyle/>
                    <a:p>
                      <a:endParaRPr lang="es-CO" dirty="0"/>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287</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185</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N.D.</a:t>
                      </a:r>
                    </a:p>
                    <a:p>
                      <a:pPr algn="ctr"/>
                      <a:r>
                        <a:rPr lang="es-CO" sz="900" b="1" dirty="0" smtClean="0">
                          <a:solidFill>
                            <a:schemeClr val="tx1"/>
                          </a:solidFill>
                          <a:latin typeface="Arial" panose="020B0604020202020204" pitchFamily="34" charset="0"/>
                          <a:cs typeface="Arial" panose="020B0604020202020204" pitchFamily="34" charset="0"/>
                        </a:rPr>
                        <a:t>(NO HAY INFORMACIÓN DISPONIBLE)</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N.D.</a:t>
                      </a:r>
                    </a:p>
                    <a:p>
                      <a:pPr algn="ctr"/>
                      <a:r>
                        <a:rPr lang="es-CO" sz="900" b="1" dirty="0" smtClean="0">
                          <a:solidFill>
                            <a:schemeClr val="tx1"/>
                          </a:solidFill>
                          <a:latin typeface="Arial" panose="020B0604020202020204" pitchFamily="34" charset="0"/>
                          <a:cs typeface="Arial" panose="020B0604020202020204" pitchFamily="34" charset="0"/>
                        </a:rPr>
                        <a:t>(NO HAY INFORMACIÓN DISPONIBLE</a:t>
                      </a:r>
                      <a:endParaRPr lang="es-CO" sz="900" dirty="0" smtClean="0">
                        <a:solidFill>
                          <a:schemeClr val="tx1"/>
                        </a:solidFill>
                        <a:latin typeface="Arial" panose="020B0604020202020204" pitchFamily="34" charset="0"/>
                        <a:cs typeface="Arial" panose="020B0604020202020204" pitchFamily="34" charset="0"/>
                      </a:endParaRPr>
                    </a:p>
                    <a:p>
                      <a:pPr algn="ctr"/>
                      <a:endParaRPr lang="es-CO" sz="1400" dirty="0">
                        <a:solidFill>
                          <a:schemeClr val="tx1"/>
                        </a:solidFill>
                        <a:latin typeface="Arial" panose="020B0604020202020204" pitchFamily="34" charset="0"/>
                        <a:cs typeface="Arial" panose="020B0604020202020204" pitchFamily="34" charset="0"/>
                      </a:endParaRPr>
                    </a:p>
                  </a:txBody>
                  <a:tcPr/>
                </a:tc>
              </a:tr>
            </a:tbl>
          </a:graphicData>
        </a:graphic>
      </p:graphicFrame>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9675" y="2673102"/>
            <a:ext cx="3333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5512" y="1810915"/>
            <a:ext cx="3048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8098" y="2286397"/>
            <a:ext cx="3238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8344" y="3429000"/>
            <a:ext cx="4381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0262" y="3807470"/>
            <a:ext cx="4000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2644" y="4242047"/>
            <a:ext cx="3238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772816"/>
            <a:ext cx="3333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7790" y="1810916"/>
            <a:ext cx="3048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1773" y="2276872"/>
            <a:ext cx="3333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091" y="2276872"/>
            <a:ext cx="3238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653" y="2673786"/>
            <a:ext cx="3333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236" y="2654784"/>
            <a:ext cx="3238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Flecha arriba"/>
          <p:cNvSpPr/>
          <p:nvPr/>
        </p:nvSpPr>
        <p:spPr>
          <a:xfrm>
            <a:off x="6152474" y="2276871"/>
            <a:ext cx="252028" cy="240807"/>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Flecha arriba"/>
          <p:cNvSpPr/>
          <p:nvPr/>
        </p:nvSpPr>
        <p:spPr>
          <a:xfrm>
            <a:off x="8398715" y="2208039"/>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Flecha arriba"/>
          <p:cNvSpPr/>
          <p:nvPr/>
        </p:nvSpPr>
        <p:spPr>
          <a:xfrm>
            <a:off x="6152474" y="2654784"/>
            <a:ext cx="252028" cy="314325"/>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Flecha arriba"/>
          <p:cNvSpPr/>
          <p:nvPr/>
        </p:nvSpPr>
        <p:spPr>
          <a:xfrm rot="10800000">
            <a:off x="8146687" y="2645792"/>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Flecha arriba"/>
          <p:cNvSpPr/>
          <p:nvPr/>
        </p:nvSpPr>
        <p:spPr>
          <a:xfrm rot="10800000">
            <a:off x="6102170" y="1859173"/>
            <a:ext cx="234026" cy="18923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Flecha arriba"/>
          <p:cNvSpPr/>
          <p:nvPr/>
        </p:nvSpPr>
        <p:spPr>
          <a:xfrm rot="10800000">
            <a:off x="8398715" y="1745506"/>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2745" y="3429000"/>
            <a:ext cx="3048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963" y="3861048"/>
            <a:ext cx="3333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8265" y="3861048"/>
            <a:ext cx="3238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0575" y="4184898"/>
            <a:ext cx="4381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8139" y="4184898"/>
            <a:ext cx="4381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32 Igual que"/>
          <p:cNvSpPr/>
          <p:nvPr/>
        </p:nvSpPr>
        <p:spPr>
          <a:xfrm>
            <a:off x="5860994" y="4086045"/>
            <a:ext cx="698376" cy="626330"/>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4" name="33 Flecha arriba"/>
          <p:cNvSpPr/>
          <p:nvPr/>
        </p:nvSpPr>
        <p:spPr>
          <a:xfrm>
            <a:off x="6210182" y="3807470"/>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34 Flecha arriba"/>
          <p:cNvSpPr/>
          <p:nvPr/>
        </p:nvSpPr>
        <p:spPr>
          <a:xfrm rot="10800000">
            <a:off x="8060778" y="3796903"/>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35 Flecha arriba"/>
          <p:cNvSpPr/>
          <p:nvPr/>
        </p:nvSpPr>
        <p:spPr>
          <a:xfrm>
            <a:off x="6093169" y="3429000"/>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36 Flecha arriba"/>
          <p:cNvSpPr/>
          <p:nvPr/>
        </p:nvSpPr>
        <p:spPr>
          <a:xfrm>
            <a:off x="7806897" y="3433297"/>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37 Flecha arriba"/>
          <p:cNvSpPr/>
          <p:nvPr/>
        </p:nvSpPr>
        <p:spPr>
          <a:xfrm>
            <a:off x="8298217" y="4226570"/>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Título"/>
          <p:cNvSpPr>
            <a:spLocks noGrp="1"/>
          </p:cNvSpPr>
          <p:nvPr>
            <p:ph type="title"/>
          </p:nvPr>
        </p:nvSpPr>
        <p:spPr>
          <a:xfrm>
            <a:off x="421143" y="4941168"/>
            <a:ext cx="8229600" cy="883638"/>
          </a:xfrm>
        </p:spPr>
        <p:txBody>
          <a:bodyPr>
            <a:normAutofit fontScale="90000"/>
          </a:bodyPr>
          <a:lstStyle/>
          <a:p>
            <a:pPr algn="just"/>
            <a:r>
              <a:rPr lang="es-CO" sz="1200" b="1" dirty="0" smtClean="0">
                <a:solidFill>
                  <a:schemeClr val="tx1"/>
                </a:solidFill>
              </a:rPr>
              <a:t>En los diagramas  se muestran debilidades en la competencia razonamiento y argumentación, tanto en el año 2013 como el año 2014, aunque puede decirse que históricamente ha sido siempre así. Por otra parte se observan leves fortalezas en las otras competencias. Con relación a las componentes se observan leves mejoras en la componente geometrica-metrica, pero debilidades en las otras componentes. Es necesario revisar y ajustar el plan de estudios en general.</a:t>
            </a:r>
            <a:br>
              <a:rPr lang="es-CO" sz="1200" b="1" dirty="0" smtClean="0">
                <a:solidFill>
                  <a:schemeClr val="tx1"/>
                </a:solidFill>
              </a:rPr>
            </a:br>
            <a:r>
              <a:rPr lang="es-CO" sz="1200" b="1" dirty="0" smtClean="0">
                <a:solidFill>
                  <a:schemeClr val="tx1"/>
                </a:solidFill>
              </a:rPr>
              <a:t> </a:t>
            </a:r>
            <a:br>
              <a:rPr lang="es-CO" sz="1200" b="1" dirty="0" smtClean="0">
                <a:solidFill>
                  <a:schemeClr val="tx1"/>
                </a:solidFill>
              </a:rPr>
            </a:br>
            <a:endParaRPr lang="es-CO" sz="1200" b="1" dirty="0">
              <a:solidFill>
                <a:schemeClr val="tx1"/>
              </a:solidFill>
            </a:endParaRPr>
          </a:p>
        </p:txBody>
      </p:sp>
      <p:pic>
        <p:nvPicPr>
          <p:cNvPr id="4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8450" y="3433297"/>
            <a:ext cx="3238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38 CuadroTexto"/>
          <p:cNvSpPr txBox="1"/>
          <p:nvPr/>
        </p:nvSpPr>
        <p:spPr>
          <a:xfrm>
            <a:off x="1547664" y="6093296"/>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pic>
        <p:nvPicPr>
          <p:cNvPr id="41" name="40 Imagen" descr="E:\documentos recuperados\pedagogito.1.tif"/>
          <p:cNvPicPr/>
          <p:nvPr/>
        </p:nvPicPr>
        <p:blipFill>
          <a:blip r:embed="rId9" cstate="print"/>
          <a:srcRect/>
          <a:stretch>
            <a:fillRect/>
          </a:stretch>
        </p:blipFill>
        <p:spPr bwMode="auto">
          <a:xfrm>
            <a:off x="8452776" y="5786833"/>
            <a:ext cx="627379" cy="1020135"/>
          </a:xfrm>
          <a:prstGeom prst="rect">
            <a:avLst/>
          </a:prstGeom>
          <a:noFill/>
          <a:ln w="9525">
            <a:noFill/>
            <a:miter lim="800000"/>
            <a:headEnd/>
            <a:tailEnd/>
          </a:ln>
        </p:spPr>
      </p:pic>
      <p:pic>
        <p:nvPicPr>
          <p:cNvPr id="42" name="41 Imagen" descr="Escanear0002"/>
          <p:cNvPicPr/>
          <p:nvPr/>
        </p:nvPicPr>
        <p:blipFill>
          <a:blip r:embed="rId10" cstate="print"/>
          <a:srcRect/>
          <a:stretch>
            <a:fillRect/>
          </a:stretch>
        </p:blipFill>
        <p:spPr bwMode="auto">
          <a:xfrm>
            <a:off x="181593" y="5949280"/>
            <a:ext cx="615069" cy="804112"/>
          </a:xfrm>
          <a:prstGeom prst="rect">
            <a:avLst/>
          </a:prstGeom>
          <a:noFill/>
          <a:ln w="76200" cmpd="tri">
            <a:solidFill>
              <a:srgbClr val="000000"/>
            </a:solidFill>
            <a:miter lim="800000"/>
            <a:headEnd/>
            <a:tailEnd/>
          </a:ln>
        </p:spPr>
      </p:pic>
    </p:spTree>
    <p:extLst>
      <p:ext uri="{BB962C8B-B14F-4D97-AF65-F5344CB8AC3E}">
        <p14:creationId xmlns:p14="http://schemas.microsoft.com/office/powerpoint/2010/main" val="710030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24912" y="462129"/>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64301" y="1188741"/>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69050" y="5356877"/>
            <a:ext cx="1034151" cy="1396515"/>
          </a:xfrm>
          <a:prstGeom prst="rect">
            <a:avLst/>
          </a:prstGeom>
          <a:noFill/>
          <a:ln w="76200" cmpd="tri">
            <a:solidFill>
              <a:srgbClr val="000000"/>
            </a:solidFill>
            <a:miter lim="800000"/>
            <a:headEnd/>
            <a:tailEnd/>
          </a:ln>
        </p:spPr>
      </p:pic>
      <p:sp>
        <p:nvSpPr>
          <p:cNvPr id="7" name="6 CuadroTexto"/>
          <p:cNvSpPr txBox="1"/>
          <p:nvPr/>
        </p:nvSpPr>
        <p:spPr>
          <a:xfrm>
            <a:off x="1979712" y="6071777"/>
            <a:ext cx="5760640" cy="523220"/>
          </a:xfrm>
          <a:prstGeom prst="rect">
            <a:avLst/>
          </a:prstGeom>
          <a:noFill/>
        </p:spPr>
        <p:txBody>
          <a:bodyPr wrap="square" rtlCol="0">
            <a:spAutoFit/>
          </a:bodyPr>
          <a:lstStyle/>
          <a:p>
            <a:pPr algn="ctr"/>
            <a:r>
              <a:rPr lang="es-CO" sz="1400" b="1" dirty="0" smtClean="0"/>
              <a:t>RENDICIÓN DE CUENTAS PRIMER SEMESTRE AÑO ESCOLAR 2015 (DE ENERO A JUNIO DE 2015</a:t>
            </a:r>
            <a:r>
              <a:rPr lang="es-CO" sz="1400" dirty="0" smtClean="0"/>
              <a:t>)</a:t>
            </a:r>
            <a:endParaRPr lang="es-CO" sz="1400" dirty="0"/>
          </a:p>
        </p:txBody>
      </p:sp>
      <p:pic>
        <p:nvPicPr>
          <p:cNvPr id="5" name="4 Imagen" descr="E:\documentos recuperados\pedagogito.1.tif"/>
          <p:cNvPicPr/>
          <p:nvPr/>
        </p:nvPicPr>
        <p:blipFill>
          <a:blip r:embed="rId4" cstate="print"/>
          <a:srcRect/>
          <a:stretch>
            <a:fillRect/>
          </a:stretch>
        </p:blipFill>
        <p:spPr bwMode="auto">
          <a:xfrm>
            <a:off x="8226499" y="5485854"/>
            <a:ext cx="758308" cy="1396515"/>
          </a:xfrm>
          <a:prstGeom prst="rect">
            <a:avLst/>
          </a:prstGeom>
          <a:noFill/>
          <a:ln w="9525">
            <a:noFill/>
            <a:miter lim="800000"/>
            <a:headEnd/>
            <a:tailEnd/>
          </a:ln>
        </p:spPr>
      </p:pic>
      <p:pic>
        <p:nvPicPr>
          <p:cNvPr id="43010" name="Picture 2" descr="https://fbcdn-sphotos-h-a.akamaihd.net/hphotos-ak-xpa1/v/t1.0-9/1503563_536929283114583_7380861753990232980_n.jpg?oh=fa7a873a1a0417352704def74ef19833&amp;oe=56C5EA32&amp;__gda__=1454966031_d630110f61647b648a1c330ff39f9ca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1394" y="1357305"/>
            <a:ext cx="3629843" cy="2342945"/>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https://fbcdn-sphotos-h-a.akamaihd.net/hphotos-ak-xfa1/v/t1.0-9/11024783_536929256447919_1191821618569572055_n.jpg?oh=dba201a02ff29db2902246e46567e8c6&amp;oe=56FA57E7&amp;__gda__=1455605713_99865804d15cfcbc1d3124abe2c730d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31" y="1239382"/>
            <a:ext cx="3449432" cy="2460868"/>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331640" y="332656"/>
            <a:ext cx="6624736" cy="923330"/>
          </a:xfrm>
          <a:prstGeom prst="rect">
            <a:avLst/>
          </a:prstGeom>
          <a:noFill/>
        </p:spPr>
        <p:txBody>
          <a:bodyPr wrap="square" rtlCol="0">
            <a:spAutoFit/>
          </a:bodyPr>
          <a:lstStyle/>
          <a:p>
            <a:pPr algn="ctr"/>
            <a:r>
              <a:rPr lang="es-CO" b="1" dirty="0" smtClean="0"/>
              <a:t>AJUSTE A LOS INTRUMENTOS DE SEGUIMIENTO A LOS PROCESOS DE AULA DE LOS MAESTROS Y MAESTRAS EN FORMACIÓN - 2015</a:t>
            </a:r>
            <a:endParaRPr lang="es-CO" b="1" dirty="0"/>
          </a:p>
        </p:txBody>
      </p:sp>
    </p:spTree>
    <p:extLst>
      <p:ext uri="{BB962C8B-B14F-4D97-AF65-F5344CB8AC3E}">
        <p14:creationId xmlns:p14="http://schemas.microsoft.com/office/powerpoint/2010/main" val="727638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0" y="62333"/>
            <a:ext cx="827584" cy="726612"/>
          </a:xfrm>
          <a:prstGeom prst="rect">
            <a:avLst/>
          </a:prstGeom>
          <a:noFill/>
        </p:spPr>
      </p:pic>
      <p:sp>
        <p:nvSpPr>
          <p:cNvPr id="8" name="7 CuadroTexto"/>
          <p:cNvSpPr txBox="1"/>
          <p:nvPr/>
        </p:nvSpPr>
        <p:spPr>
          <a:xfrm>
            <a:off x="828123" y="62333"/>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29275" y="1188741"/>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147496" y="5958607"/>
            <a:ext cx="532591" cy="813522"/>
          </a:xfrm>
          <a:prstGeom prst="rect">
            <a:avLst/>
          </a:prstGeom>
          <a:noFill/>
          <a:ln w="76200" cmpd="tri">
            <a:solidFill>
              <a:srgbClr val="000000"/>
            </a:solidFill>
            <a:miter lim="800000"/>
            <a:headEnd/>
            <a:tailEnd/>
          </a:ln>
        </p:spPr>
      </p:pic>
      <p:sp>
        <p:nvSpPr>
          <p:cNvPr id="7" name="6 CuadroTexto"/>
          <p:cNvSpPr txBox="1"/>
          <p:nvPr/>
        </p:nvSpPr>
        <p:spPr>
          <a:xfrm>
            <a:off x="1894091" y="6187354"/>
            <a:ext cx="5760640" cy="584775"/>
          </a:xfrm>
          <a:prstGeom prst="rect">
            <a:avLst/>
          </a:prstGeom>
          <a:noFill/>
        </p:spPr>
        <p:txBody>
          <a:bodyPr wrap="square" rtlCol="0">
            <a:spAutoFit/>
          </a:bodyPr>
          <a:lstStyle/>
          <a:p>
            <a:pPr algn="ctr"/>
            <a:r>
              <a:rPr lang="es-CO" sz="1400" b="1" dirty="0" smtClean="0"/>
              <a:t>RENDICIÓN DE CUENTAS PRIMER SEMESTRE AÑO ESCOLAR 2015 (DE ENERO A JUNIO DE 2015</a:t>
            </a:r>
            <a:r>
              <a:rPr lang="es-CO" dirty="0" smtClean="0"/>
              <a:t>)</a:t>
            </a:r>
            <a:endParaRPr lang="es-CO" dirty="0"/>
          </a:p>
        </p:txBody>
      </p:sp>
      <p:pic>
        <p:nvPicPr>
          <p:cNvPr id="5" name="4 Imagen" descr="E:\documentos recuperados\pedagogito.1.tif"/>
          <p:cNvPicPr/>
          <p:nvPr/>
        </p:nvPicPr>
        <p:blipFill>
          <a:blip r:embed="rId4" cstate="print"/>
          <a:srcRect/>
          <a:stretch>
            <a:fillRect/>
          </a:stretch>
        </p:blipFill>
        <p:spPr bwMode="auto">
          <a:xfrm>
            <a:off x="8532440" y="5919420"/>
            <a:ext cx="379154" cy="923762"/>
          </a:xfrm>
          <a:prstGeom prst="rect">
            <a:avLst/>
          </a:prstGeom>
          <a:noFill/>
          <a:ln w="9525">
            <a:noFill/>
            <a:miter lim="800000"/>
            <a:headEnd/>
            <a:tailEnd/>
          </a:ln>
        </p:spPr>
      </p:pic>
      <p:pic>
        <p:nvPicPr>
          <p:cNvPr id="37890" name="Picture 2" descr="https://fbcdn-sphotos-f-a.akamaihd.net/hphotos-ak-xfa1/v/t1.0-9/10985238_533468946793950_7192343703812345135_n.jpg?oh=7782aafb22d7fdb778ad34c83fd6befc&amp;oe=56B23411&amp;__gda__=1456563751_17352f25f27fd8a5c63deb97e8c841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532" y="1154222"/>
            <a:ext cx="3874397" cy="24702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scontent-mia1-1.xx.fbcdn.net/hphotos-xpf1/v/t1.0-9/10997368_533468830127295_5045940654027386885_n.jpg?oh=1e0018a85eb252899d57b6883961a8a7&amp;oe=56C1C4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3028" y="1165481"/>
            <a:ext cx="3584596" cy="2436689"/>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6" descr="https://scontent-mia1-1.xx.fbcdn.net/hphotos-xpf1/v/t1.0-9/10997636_533469176793927_874763941573210565_n.jpg?oh=0066e5f8d9908b3ba129050bf6d9a990&amp;oe=56B194D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756" y="3717032"/>
            <a:ext cx="3809727" cy="2319788"/>
          </a:xfrm>
          <a:prstGeom prst="rect">
            <a:avLst/>
          </a:prstGeom>
          <a:noFill/>
          <a:extLst>
            <a:ext uri="{909E8E84-426E-40DD-AFC4-6F175D3DCCD1}">
              <a14:hiddenFill xmlns:a14="http://schemas.microsoft.com/office/drawing/2010/main">
                <a:solidFill>
                  <a:srgbClr val="FFFFFF"/>
                </a:solidFill>
              </a14:hiddenFill>
            </a:ext>
          </a:extLst>
        </p:spPr>
      </p:pic>
      <p:pic>
        <p:nvPicPr>
          <p:cNvPr id="37896" name="Picture 8" descr="https://scontent-mia1-1.xx.fbcdn.net/hphotos-xaf1/v/t1.0-9/10360971_533468660127312_2974197270177639854_n.jpg?oh=fc65d710df1bbca60e0ac5efccfb56bd&amp;oe=56B5D83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3573" y="3680953"/>
            <a:ext cx="4178444" cy="2350375"/>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692131" y="62333"/>
            <a:ext cx="5963051" cy="923330"/>
          </a:xfrm>
          <a:prstGeom prst="rect">
            <a:avLst/>
          </a:prstGeom>
          <a:noFill/>
        </p:spPr>
        <p:txBody>
          <a:bodyPr wrap="square" rtlCol="0">
            <a:spAutoFit/>
          </a:bodyPr>
          <a:lstStyle/>
          <a:p>
            <a:pPr algn="ctr"/>
            <a:r>
              <a:rPr lang="es-CO" b="1" dirty="0" smtClean="0"/>
              <a:t>ASIGNACIÓN DE LAS INSTITUCIONES EDUCATIVAS PARA LA PRÁCTICA PEDAGÓGICA INVESTIGATIVA 2015</a:t>
            </a:r>
            <a:endParaRPr lang="es-CO" b="1" dirty="0"/>
          </a:p>
        </p:txBody>
      </p:sp>
    </p:spTree>
    <p:extLst>
      <p:ext uri="{BB962C8B-B14F-4D97-AF65-F5344CB8AC3E}">
        <p14:creationId xmlns:p14="http://schemas.microsoft.com/office/powerpoint/2010/main" val="560219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24912" y="462129"/>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24912" y="1188741"/>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84054" y="5676282"/>
            <a:ext cx="923689" cy="1092144"/>
          </a:xfrm>
          <a:prstGeom prst="rect">
            <a:avLst/>
          </a:prstGeom>
          <a:noFill/>
          <a:ln w="76200" cmpd="tri">
            <a:solidFill>
              <a:srgbClr val="000000"/>
            </a:solidFill>
            <a:miter lim="800000"/>
            <a:headEnd/>
            <a:tailEnd/>
          </a:ln>
        </p:spPr>
      </p:pic>
      <p:sp>
        <p:nvSpPr>
          <p:cNvPr id="7" name="6 CuadroTexto"/>
          <p:cNvSpPr txBox="1"/>
          <p:nvPr/>
        </p:nvSpPr>
        <p:spPr>
          <a:xfrm>
            <a:off x="1979712" y="6291727"/>
            <a:ext cx="5760640" cy="461665"/>
          </a:xfrm>
          <a:prstGeom prst="rect">
            <a:avLst/>
          </a:prstGeom>
          <a:noFill/>
        </p:spPr>
        <p:txBody>
          <a:bodyPr wrap="square" rtlCol="0">
            <a:spAutoFit/>
          </a:bodyPr>
          <a:lstStyle/>
          <a:p>
            <a:pPr algn="ctr"/>
            <a:r>
              <a:rPr lang="es-CO" sz="1200" b="1" dirty="0" smtClean="0"/>
              <a:t>RENDICIÓN DE CUENTAS PRIMER SEMESTRE AÑO ESCOLAR 2015 (DE ENERO A JUNIO DE 2015</a:t>
            </a:r>
            <a:r>
              <a:rPr lang="es-CO" sz="1200" dirty="0" smtClean="0"/>
              <a:t>)</a:t>
            </a:r>
            <a:endParaRPr lang="es-CO" sz="1200" dirty="0"/>
          </a:p>
        </p:txBody>
      </p:sp>
      <p:pic>
        <p:nvPicPr>
          <p:cNvPr id="5" name="4 Imagen" descr="E:\documentos recuperados\pedagogito.1.tif"/>
          <p:cNvPicPr/>
          <p:nvPr/>
        </p:nvPicPr>
        <p:blipFill>
          <a:blip r:embed="rId4" cstate="print"/>
          <a:srcRect/>
          <a:stretch>
            <a:fillRect/>
          </a:stretch>
        </p:blipFill>
        <p:spPr bwMode="auto">
          <a:xfrm>
            <a:off x="8368105" y="5634901"/>
            <a:ext cx="668391" cy="1206087"/>
          </a:xfrm>
          <a:prstGeom prst="rect">
            <a:avLst/>
          </a:prstGeom>
          <a:noFill/>
          <a:ln w="9525">
            <a:noFill/>
            <a:miter lim="800000"/>
            <a:headEnd/>
            <a:tailEnd/>
          </a:ln>
        </p:spPr>
      </p:pic>
      <p:pic>
        <p:nvPicPr>
          <p:cNvPr id="41986" name="Picture 2" descr="https://scontent-mia1-1.xx.fbcdn.net/hphotos-xfa1/v/t1.0-9/11018622_536244823183029_1024021820264914914_n.jpg?oh=658cced58d3bb51cfa2de5aebd440b53&amp;oe=56CC3CF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5573" y="1357074"/>
            <a:ext cx="2888133" cy="2348827"/>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https://fbcdn-sphotos-d-a.akamaihd.net/hphotos-ak-xfa1/v/t1.0-9/11001893_536239553183556_7215963032186905540_n.jpg?oh=206414ce9cb8b3edb699e4b972701fda&amp;oe=56CAFC36&amp;__gda__=1455555584_e4afeff2d189ce203b705f774cc484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20" y="1289585"/>
            <a:ext cx="2664416" cy="3591821"/>
          </a:xfrm>
          <a:prstGeom prst="rect">
            <a:avLst/>
          </a:prstGeom>
          <a:noFill/>
          <a:extLst>
            <a:ext uri="{909E8E84-426E-40DD-AFC4-6F175D3DCCD1}">
              <a14:hiddenFill xmlns:a14="http://schemas.microsoft.com/office/drawing/2010/main">
                <a:solidFill>
                  <a:srgbClr val="FFFFFF"/>
                </a:solidFill>
              </a14:hiddenFill>
            </a:ext>
          </a:extLst>
        </p:spPr>
      </p:pic>
      <p:pic>
        <p:nvPicPr>
          <p:cNvPr id="41992" name="Picture 8" descr="https://scontent-mia1-1.xx.fbcdn.net/hphotos-xap1/t31.0-8/1397047_536239676516877_8023545795425100576_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66428" y="1289585"/>
            <a:ext cx="3315196" cy="2483807"/>
          </a:xfrm>
          <a:prstGeom prst="rect">
            <a:avLst/>
          </a:prstGeom>
          <a:noFill/>
          <a:extLst>
            <a:ext uri="{909E8E84-426E-40DD-AFC4-6F175D3DCCD1}">
              <a14:hiddenFill xmlns:a14="http://schemas.microsoft.com/office/drawing/2010/main">
                <a:solidFill>
                  <a:srgbClr val="FFFFFF"/>
                </a:solidFill>
              </a14:hiddenFill>
            </a:ext>
          </a:extLst>
        </p:spPr>
      </p:pic>
      <p:pic>
        <p:nvPicPr>
          <p:cNvPr id="41994" name="Picture 10" descr="https://fbcdn-sphotos-b-a.akamaihd.net/hphotos-ak-xfa1/t31.0-8/11001644_536239613183550_1675112708999037042_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6569" y="3840136"/>
            <a:ext cx="3272196" cy="245159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331640" y="227998"/>
            <a:ext cx="6660680" cy="923330"/>
          </a:xfrm>
          <a:prstGeom prst="rect">
            <a:avLst/>
          </a:prstGeom>
          <a:noFill/>
        </p:spPr>
        <p:txBody>
          <a:bodyPr wrap="square" rtlCol="0">
            <a:spAutoFit/>
          </a:bodyPr>
          <a:lstStyle/>
          <a:p>
            <a:pPr algn="ctr"/>
            <a:r>
              <a:rPr lang="es-CO" b="1" dirty="0" smtClean="0"/>
              <a:t>ASIGNACIÓN DE LAS INSTITUCIONES EDUCATIVAS PARA LA PRÁCTICA PEDAGÓGICA INVESTIGATIVA Y PRESENTACIÓN DE LOS SUPERVISORES DE PRÁCTICA 2015</a:t>
            </a:r>
            <a:endParaRPr lang="es-CO" b="1" dirty="0"/>
          </a:p>
        </p:txBody>
      </p:sp>
    </p:spTree>
    <p:extLst>
      <p:ext uri="{BB962C8B-B14F-4D97-AF65-F5344CB8AC3E}">
        <p14:creationId xmlns:p14="http://schemas.microsoft.com/office/powerpoint/2010/main" val="3584310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0" y="156976"/>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24912" y="1250058"/>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69050" y="5356877"/>
            <a:ext cx="1034151" cy="1396515"/>
          </a:xfrm>
          <a:prstGeom prst="rect">
            <a:avLst/>
          </a:prstGeom>
          <a:noFill/>
          <a:ln w="76200" cmpd="tri">
            <a:solidFill>
              <a:srgbClr val="000000"/>
            </a:solidFill>
            <a:miter lim="800000"/>
            <a:headEnd/>
            <a:tailEnd/>
          </a:ln>
        </p:spPr>
      </p:pic>
      <p:sp>
        <p:nvSpPr>
          <p:cNvPr id="7" name="6 CuadroTexto"/>
          <p:cNvSpPr txBox="1"/>
          <p:nvPr/>
        </p:nvSpPr>
        <p:spPr>
          <a:xfrm>
            <a:off x="1979712" y="6292562"/>
            <a:ext cx="5760640" cy="477054"/>
          </a:xfrm>
          <a:prstGeom prst="rect">
            <a:avLst/>
          </a:prstGeom>
          <a:noFill/>
        </p:spPr>
        <p:txBody>
          <a:bodyPr wrap="square" rtlCol="0">
            <a:spAutoFit/>
          </a:bodyPr>
          <a:lstStyle/>
          <a:p>
            <a:pPr algn="ctr"/>
            <a:r>
              <a:rPr lang="es-CO" sz="1100" b="1" dirty="0" smtClean="0"/>
              <a:t>RENDICIÓN DE CUENTAS PRIMER SEMESTRE AÑO ESCOLAR 2015 (DE ENERO A JUNIO DE 2015</a:t>
            </a:r>
            <a:r>
              <a:rPr lang="es-CO" sz="1400" dirty="0" smtClean="0"/>
              <a:t>)</a:t>
            </a:r>
            <a:endParaRPr lang="es-CO" sz="1400" dirty="0"/>
          </a:p>
        </p:txBody>
      </p:sp>
      <p:pic>
        <p:nvPicPr>
          <p:cNvPr id="5" name="4 Imagen" descr="E:\documentos recuperados\pedagogito.1.tif"/>
          <p:cNvPicPr/>
          <p:nvPr/>
        </p:nvPicPr>
        <p:blipFill>
          <a:blip r:embed="rId4" cstate="print"/>
          <a:srcRect/>
          <a:stretch>
            <a:fillRect/>
          </a:stretch>
        </p:blipFill>
        <p:spPr bwMode="auto">
          <a:xfrm>
            <a:off x="8226499" y="5485854"/>
            <a:ext cx="758308" cy="1396515"/>
          </a:xfrm>
          <a:prstGeom prst="rect">
            <a:avLst/>
          </a:prstGeom>
          <a:noFill/>
          <a:ln w="9525">
            <a:noFill/>
            <a:miter lim="800000"/>
            <a:headEnd/>
            <a:tailEnd/>
          </a:ln>
        </p:spPr>
      </p:pic>
      <p:pic>
        <p:nvPicPr>
          <p:cNvPr id="120834" name="Picture 2" descr="https://fbcdn-sphotos-e-a.akamaihd.net/hphotos-ak-xat1/t31.0-8/11221809_581235852017259_1117470251728431799_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0" y="1226504"/>
            <a:ext cx="2811255" cy="2552803"/>
          </a:xfrm>
          <a:prstGeom prst="rect">
            <a:avLst/>
          </a:prstGeom>
          <a:noFill/>
          <a:extLst>
            <a:ext uri="{909E8E84-426E-40DD-AFC4-6F175D3DCCD1}">
              <a14:hiddenFill xmlns:a14="http://schemas.microsoft.com/office/drawing/2010/main">
                <a:solidFill>
                  <a:srgbClr val="FFFFFF"/>
                </a:solidFill>
              </a14:hiddenFill>
            </a:ext>
          </a:extLst>
        </p:spPr>
      </p:pic>
      <p:pic>
        <p:nvPicPr>
          <p:cNvPr id="120836" name="Picture 4" descr="https://fbcdn-sphotos-g-a.akamaihd.net/hphotos-ak-xat1/v/t1.0-9/11247890_581235825350595_5620016345629346761_n.jpg?oh=39e973511ab1e3c711e87936467dbc1d&amp;oe=56AF655C&amp;__gda__=1455800707_3dd0ff933e16021e638c53b65a1a055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1207208"/>
            <a:ext cx="2376264" cy="2572100"/>
          </a:xfrm>
          <a:prstGeom prst="rect">
            <a:avLst/>
          </a:prstGeom>
          <a:noFill/>
          <a:extLst>
            <a:ext uri="{909E8E84-426E-40DD-AFC4-6F175D3DCCD1}">
              <a14:hiddenFill xmlns:a14="http://schemas.microsoft.com/office/drawing/2010/main">
                <a:solidFill>
                  <a:srgbClr val="FFFFFF"/>
                </a:solidFill>
              </a14:hiddenFill>
            </a:ext>
          </a:extLst>
        </p:spPr>
      </p:pic>
      <p:pic>
        <p:nvPicPr>
          <p:cNvPr id="120838" name="Picture 6" descr="https://scontent-mia1-1.xx.fbcdn.net/hphotos-xft1/t31.0-8/11119943_581235772017267_6517149254112047055_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1200763"/>
            <a:ext cx="2881525" cy="24889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scontent-mia1-1.xx.fbcdn.net/hphotos-xtf1/t31.0-8/11146663_581213212019523_860453103450765841_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0790" y="3865169"/>
            <a:ext cx="3236523" cy="2427393"/>
          </a:xfrm>
          <a:prstGeom prst="rect">
            <a:avLst/>
          </a:prstGeom>
          <a:noFill/>
          <a:extLst>
            <a:ext uri="{909E8E84-426E-40DD-AFC4-6F175D3DCCD1}">
              <a14:hiddenFill xmlns:a14="http://schemas.microsoft.com/office/drawing/2010/main">
                <a:solidFill>
                  <a:srgbClr val="FFFFFF"/>
                </a:solidFill>
              </a14:hiddenFill>
            </a:ext>
          </a:extLst>
        </p:spPr>
      </p:pic>
      <p:pic>
        <p:nvPicPr>
          <p:cNvPr id="120840" name="Picture 8" descr="https://scontent-mia1-1.xx.fbcdn.net/hphotos-xpa1/t31.0-8/11313116_581213112019533_3695266252310466392_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07032" y="3779308"/>
            <a:ext cx="3119467" cy="2404804"/>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103201" y="156976"/>
            <a:ext cx="6781167" cy="1200329"/>
          </a:xfrm>
          <a:prstGeom prst="rect">
            <a:avLst/>
          </a:prstGeom>
          <a:noFill/>
        </p:spPr>
        <p:txBody>
          <a:bodyPr wrap="square" rtlCol="0">
            <a:spAutoFit/>
          </a:bodyPr>
          <a:lstStyle/>
          <a:p>
            <a:pPr algn="ctr"/>
            <a:r>
              <a:rPr lang="es-CO" b="1" dirty="0" smtClean="0"/>
              <a:t>EVIDENCIAS ENTREGADAS POR LOS SUPERVISORES DE PRÁCTICA PEDAGÓGICA A LOS MAESTROS EN FORMACIÓN PERÍODO ACADÉMICO COMPRENDIDO DE FEBRERO A JUNIO DE 2015</a:t>
            </a:r>
            <a:endParaRPr lang="es-CO" b="1" dirty="0"/>
          </a:p>
        </p:txBody>
      </p:sp>
    </p:spTree>
    <p:extLst>
      <p:ext uri="{BB962C8B-B14F-4D97-AF65-F5344CB8AC3E}">
        <p14:creationId xmlns:p14="http://schemas.microsoft.com/office/powerpoint/2010/main" val="1138226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0" y="156976"/>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0" y="1225689"/>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69050" y="6048309"/>
            <a:ext cx="779673" cy="804112"/>
          </a:xfrm>
          <a:prstGeom prst="rect">
            <a:avLst/>
          </a:prstGeom>
          <a:noFill/>
          <a:ln w="76200" cmpd="tri">
            <a:solidFill>
              <a:srgbClr val="000000"/>
            </a:solidFill>
            <a:miter lim="800000"/>
            <a:headEnd/>
            <a:tailEnd/>
          </a:ln>
        </p:spPr>
      </p:pic>
      <p:sp>
        <p:nvSpPr>
          <p:cNvPr id="7" name="6 CuadroTexto"/>
          <p:cNvSpPr txBox="1"/>
          <p:nvPr/>
        </p:nvSpPr>
        <p:spPr>
          <a:xfrm>
            <a:off x="1979712" y="6198350"/>
            <a:ext cx="5760640" cy="523220"/>
          </a:xfrm>
          <a:prstGeom prst="rect">
            <a:avLst/>
          </a:prstGeom>
          <a:noFill/>
        </p:spPr>
        <p:txBody>
          <a:bodyPr wrap="square" rtlCol="0">
            <a:spAutoFit/>
          </a:bodyPr>
          <a:lstStyle/>
          <a:p>
            <a:pPr algn="ctr"/>
            <a:r>
              <a:rPr lang="es-CO" sz="1400" b="1" dirty="0" smtClean="0"/>
              <a:t>RENDICIÓN DE CUENTAS PRIMER SEMESTRE AÑO ESCOLAR 2015 (DE ENERO A JUNIO DE 2015</a:t>
            </a:r>
            <a:r>
              <a:rPr lang="es-CO" sz="1400" dirty="0" smtClean="0"/>
              <a:t>)</a:t>
            </a:r>
            <a:endParaRPr lang="es-CO" sz="1400" dirty="0"/>
          </a:p>
        </p:txBody>
      </p:sp>
      <p:pic>
        <p:nvPicPr>
          <p:cNvPr id="5" name="4 Imagen" descr="E:\documentos recuperados\pedagogito.1.tif"/>
          <p:cNvPicPr/>
          <p:nvPr/>
        </p:nvPicPr>
        <p:blipFill>
          <a:blip r:embed="rId4" cstate="print"/>
          <a:srcRect/>
          <a:stretch>
            <a:fillRect/>
          </a:stretch>
        </p:blipFill>
        <p:spPr bwMode="auto">
          <a:xfrm>
            <a:off x="8594713" y="5733256"/>
            <a:ext cx="524375" cy="1149113"/>
          </a:xfrm>
          <a:prstGeom prst="rect">
            <a:avLst/>
          </a:prstGeom>
          <a:noFill/>
          <a:ln w="9525">
            <a:noFill/>
            <a:miter lim="800000"/>
            <a:headEnd/>
            <a:tailEnd/>
          </a:ln>
        </p:spPr>
      </p:pic>
      <p:pic>
        <p:nvPicPr>
          <p:cNvPr id="119810" name="Picture 2" descr="https://fbcdn-sphotos-e-a.akamaihd.net/hphotos-ak-xat1/t31.0-8/10842001_581212105352967_3006810012464220800_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50" y="1338961"/>
            <a:ext cx="2880320" cy="2086509"/>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1103201" y="156976"/>
            <a:ext cx="6781167" cy="1200329"/>
          </a:xfrm>
          <a:prstGeom prst="rect">
            <a:avLst/>
          </a:prstGeom>
          <a:noFill/>
        </p:spPr>
        <p:txBody>
          <a:bodyPr wrap="square" rtlCol="0">
            <a:spAutoFit/>
          </a:bodyPr>
          <a:lstStyle/>
          <a:p>
            <a:pPr algn="ctr"/>
            <a:r>
              <a:rPr lang="es-CO" b="1" dirty="0" smtClean="0"/>
              <a:t>EVIDENCIAS ENTREGADAS POR LOS SUPERVISORES DE PRÁCTICA PEDAGÓGICA A LOS MAESTROS EN FORMACIÓN PERÍODO ACADÉMICO COMPRENDIDO DE FEBRERO A JUNIO DE 2015</a:t>
            </a:r>
            <a:endParaRPr lang="es-CO" b="1" dirty="0"/>
          </a:p>
        </p:txBody>
      </p:sp>
      <p:pic>
        <p:nvPicPr>
          <p:cNvPr id="119812" name="Picture 4" descr="https://scontent-mia1-1.xx.fbcdn.net/hphotos-xtp1/t31.0-8/11109496_581211585353019_8112264259583535500_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1343638"/>
            <a:ext cx="2785614" cy="2081832"/>
          </a:xfrm>
          <a:prstGeom prst="rect">
            <a:avLst/>
          </a:prstGeom>
          <a:noFill/>
          <a:extLst>
            <a:ext uri="{909E8E84-426E-40DD-AFC4-6F175D3DCCD1}">
              <a14:hiddenFill xmlns:a14="http://schemas.microsoft.com/office/drawing/2010/main">
                <a:solidFill>
                  <a:srgbClr val="FFFFFF"/>
                </a:solidFill>
              </a14:hiddenFill>
            </a:ext>
          </a:extLst>
        </p:spPr>
      </p:pic>
      <p:pic>
        <p:nvPicPr>
          <p:cNvPr id="119814" name="Picture 6" descr="https://fbcdn-sphotos-b-a.akamaihd.net/hphotos-ak-xtf1/t31.0-8/11415595_581208098686701_7835206056014414649_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6" y="1374447"/>
            <a:ext cx="2737549" cy="2051023"/>
          </a:xfrm>
          <a:prstGeom prst="rect">
            <a:avLst/>
          </a:prstGeom>
          <a:noFill/>
          <a:extLst>
            <a:ext uri="{909E8E84-426E-40DD-AFC4-6F175D3DCCD1}">
              <a14:hiddenFill xmlns:a14="http://schemas.microsoft.com/office/drawing/2010/main">
                <a:solidFill>
                  <a:srgbClr val="FFFFFF"/>
                </a:solidFill>
              </a14:hiddenFill>
            </a:ext>
          </a:extLst>
        </p:spPr>
      </p:pic>
      <p:pic>
        <p:nvPicPr>
          <p:cNvPr id="119816" name="Picture 8" descr="https://scontent-mia1-1.xx.fbcdn.net/hphotos-xat1/t31.0-8/11412206_581208065353371_7951751625652390320_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76" y="3573016"/>
            <a:ext cx="2795267"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19818" name="Picture 10" descr="https://scontent-mia1-1.xx.fbcdn.net/hphotos-xat1/t31.0-8/11406316_581207508686760_1245786257539347125_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49370" y="3573016"/>
            <a:ext cx="3046984" cy="2240487"/>
          </a:xfrm>
          <a:prstGeom prst="rect">
            <a:avLst/>
          </a:prstGeom>
          <a:noFill/>
          <a:extLst>
            <a:ext uri="{909E8E84-426E-40DD-AFC4-6F175D3DCCD1}">
              <a14:hiddenFill xmlns:a14="http://schemas.microsoft.com/office/drawing/2010/main">
                <a:solidFill>
                  <a:srgbClr val="FFFFFF"/>
                </a:solidFill>
              </a14:hiddenFill>
            </a:ext>
          </a:extLst>
        </p:spPr>
      </p:pic>
      <p:pic>
        <p:nvPicPr>
          <p:cNvPr id="119820" name="Picture 12" descr="https://fbcdn-sphotos-e-a.akamaihd.net/hphotos-ak-xfa1/t31.0-8/10990045_581207728686738_7024705314696693577_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04316" y="3629392"/>
            <a:ext cx="2733338" cy="2127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217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395149" y="20576"/>
            <a:ext cx="1078807" cy="960152"/>
          </a:xfrm>
          <a:prstGeom prst="rect">
            <a:avLst/>
          </a:prstGeom>
          <a:noFill/>
        </p:spPr>
      </p:pic>
      <p:grpSp>
        <p:nvGrpSpPr>
          <p:cNvPr id="3" name="2 Grupo"/>
          <p:cNvGrpSpPr/>
          <p:nvPr/>
        </p:nvGrpSpPr>
        <p:grpSpPr>
          <a:xfrm>
            <a:off x="2843808" y="1001736"/>
            <a:ext cx="3312368" cy="758175"/>
            <a:chOff x="232939" y="2538840"/>
            <a:chExt cx="1788897" cy="1901676"/>
          </a:xfrm>
        </p:grpSpPr>
        <p:sp>
          <p:nvSpPr>
            <p:cNvPr id="4" name="3 Rectángulo"/>
            <p:cNvSpPr/>
            <p:nvPr/>
          </p:nvSpPr>
          <p:spPr>
            <a:xfrm>
              <a:off x="232939" y="2541904"/>
              <a:ext cx="1788897" cy="1898612"/>
            </a:xfrm>
            <a:prstGeom prst="rect">
              <a:avLst/>
            </a:prstGeom>
            <a:solidFill>
              <a:schemeClr val="accent3">
                <a:lumMod val="40000"/>
                <a:lumOff val="6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4 Rectángulo"/>
            <p:cNvSpPr/>
            <p:nvPr/>
          </p:nvSpPr>
          <p:spPr>
            <a:xfrm>
              <a:off x="232939" y="2538840"/>
              <a:ext cx="1788897" cy="18986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lvl="0" algn="ctr" defTabSz="444500">
                <a:lnSpc>
                  <a:spcPct val="90000"/>
                </a:lnSpc>
                <a:spcBef>
                  <a:spcPct val="0"/>
                </a:spcBef>
                <a:spcAft>
                  <a:spcPct val="35000"/>
                </a:spcAft>
              </a:pPr>
              <a:r>
                <a:rPr lang="es-CO" sz="1200" b="1" kern="1200" dirty="0" smtClean="0">
                  <a:latin typeface="Arial Narrow" panose="020B0606020202030204" pitchFamily="34" charset="0"/>
                </a:rPr>
                <a:t>D.01.01.</a:t>
              </a:r>
            </a:p>
            <a:p>
              <a:pPr lvl="0" algn="ctr" defTabSz="444500">
                <a:lnSpc>
                  <a:spcPct val="90000"/>
                </a:lnSpc>
                <a:spcBef>
                  <a:spcPct val="0"/>
                </a:spcBef>
                <a:spcAft>
                  <a:spcPct val="35000"/>
                </a:spcAft>
              </a:pPr>
              <a:r>
                <a:rPr lang="es-CO" sz="1200" b="1" kern="1200" dirty="0" smtClean="0">
                  <a:latin typeface="Arial Narrow" panose="020B0606020202030204" pitchFamily="34" charset="0"/>
                </a:rPr>
                <a:t>ANÁLISIS Y USO DE LOS RESULTADOS DE LAS EVALUACIONES DE ESTUDIANTES</a:t>
              </a:r>
              <a:endParaRPr lang="es-CO" sz="1200" b="1" kern="1200" dirty="0">
                <a:latin typeface="Arial Narrow" panose="020B0606020202030204" pitchFamily="34" charset="0"/>
              </a:endParaRPr>
            </a:p>
          </p:txBody>
        </p:sp>
      </p:grpSp>
      <p:sp>
        <p:nvSpPr>
          <p:cNvPr id="6" name="5 Flecha arriba"/>
          <p:cNvSpPr/>
          <p:nvPr/>
        </p:nvSpPr>
        <p:spPr>
          <a:xfrm>
            <a:off x="7550141" y="1192199"/>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7" name="6 Tabla"/>
          <p:cNvGraphicFramePr>
            <a:graphicFrameLocks noGrp="1"/>
          </p:cNvGraphicFramePr>
          <p:nvPr>
            <p:extLst>
              <p:ext uri="{D42A27DB-BD31-4B8C-83A1-F6EECF244321}">
                <p14:modId xmlns:p14="http://schemas.microsoft.com/office/powerpoint/2010/main" val="3313728996"/>
              </p:ext>
            </p:extLst>
          </p:nvPr>
        </p:nvGraphicFramePr>
        <p:xfrm>
          <a:off x="179512" y="1988840"/>
          <a:ext cx="7272808" cy="883920"/>
        </p:xfrm>
        <a:graphic>
          <a:graphicData uri="http://schemas.openxmlformats.org/drawingml/2006/table">
            <a:tbl>
              <a:tblPr firstRow="1" bandRow="1">
                <a:tableStyleId>{F5AB1C69-6EDB-4FF4-983F-18BD219EF322}</a:tableStyleId>
              </a:tblPr>
              <a:tblGrid>
                <a:gridCol w="1541240"/>
                <a:gridCol w="1541240"/>
                <a:gridCol w="892296"/>
                <a:gridCol w="892296"/>
                <a:gridCol w="1109592"/>
                <a:gridCol w="1296144"/>
              </a:tblGrid>
              <a:tr h="370840">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PRUEBA 9º -</a:t>
                      </a:r>
                      <a:r>
                        <a:rPr lang="es-CO" sz="1400" baseline="0" dirty="0" smtClean="0">
                          <a:solidFill>
                            <a:schemeClr val="tx1"/>
                          </a:solidFill>
                          <a:latin typeface="Arial" panose="020B0604020202020204" pitchFamily="34" charset="0"/>
                          <a:cs typeface="Arial" panose="020B0604020202020204" pitchFamily="34" charset="0"/>
                        </a:rPr>
                        <a:t> </a:t>
                      </a:r>
                      <a:r>
                        <a:rPr lang="es-CO" sz="1200" baseline="0" dirty="0" smtClean="0">
                          <a:solidFill>
                            <a:schemeClr val="tx1"/>
                          </a:solidFill>
                          <a:latin typeface="Arial" panose="020B0604020202020204" pitchFamily="34" charset="0"/>
                          <a:cs typeface="Arial" panose="020B0604020202020204" pitchFamily="34" charset="0"/>
                        </a:rPr>
                        <a:t>COMPETENCIAS </a:t>
                      </a:r>
                    </a:p>
                    <a:p>
                      <a:pPr algn="ctr"/>
                      <a:r>
                        <a:rPr lang="es-CO" sz="1200" baseline="0" dirty="0" smtClean="0">
                          <a:solidFill>
                            <a:schemeClr val="tx1"/>
                          </a:solidFill>
                          <a:latin typeface="Arial" panose="020B0604020202020204" pitchFamily="34" charset="0"/>
                          <a:cs typeface="Arial" panose="020B0604020202020204" pitchFamily="34" charset="0"/>
                        </a:rPr>
                        <a:t>CIUDADANAS</a:t>
                      </a:r>
                      <a:endParaRPr lang="es-CO" sz="1200" dirty="0">
                        <a:solidFill>
                          <a:schemeClr val="tx1"/>
                        </a:solidFill>
                        <a:latin typeface="Arial" panose="020B0604020202020204" pitchFamily="34" charset="0"/>
                        <a:cs typeface="Arial" panose="020B0604020202020204" pitchFamily="34" charset="0"/>
                      </a:endParaRPr>
                    </a:p>
                  </a:txBody>
                  <a:tcPr/>
                </a:tc>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200" dirty="0" smtClean="0">
                          <a:solidFill>
                            <a:schemeClr val="tx1"/>
                          </a:solidFill>
                          <a:latin typeface="Arial" panose="020B0604020202020204" pitchFamily="34" charset="0"/>
                          <a:cs typeface="Arial" panose="020B0604020202020204" pitchFamily="34" charset="0"/>
                        </a:rPr>
                        <a:t>NÚMERO DE ESTUDIANTES </a:t>
                      </a:r>
                      <a:endParaRPr lang="es-CO"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2009</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2012</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2014</a:t>
                      </a:r>
                      <a:endParaRPr lang="es-CO" sz="1400"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a:p>
                  </a:txBody>
                  <a:tcPr/>
                </a:tc>
                <a:tc vMerge="1">
                  <a:txBody>
                    <a:bodyPr/>
                    <a:lstStyle/>
                    <a:p>
                      <a:endParaRPr lang="es-CO" dirty="0"/>
                    </a:p>
                  </a:txBody>
                  <a:tcPr/>
                </a:tc>
                <a:tc>
                  <a:txBody>
                    <a:bodyPr/>
                    <a:lstStyle/>
                    <a:p>
                      <a:pPr algn="ct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332930873"/>
              </p:ext>
            </p:extLst>
          </p:nvPr>
        </p:nvGraphicFramePr>
        <p:xfrm>
          <a:off x="179513" y="3734465"/>
          <a:ext cx="8460939" cy="1879600"/>
        </p:xfrm>
        <a:graphic>
          <a:graphicData uri="http://schemas.openxmlformats.org/drawingml/2006/table">
            <a:tbl>
              <a:tblPr firstRow="1" bandRow="1">
                <a:tableStyleId>{F5AB1C69-6EDB-4FF4-983F-18BD219EF322}</a:tableStyleId>
              </a:tblPr>
              <a:tblGrid>
                <a:gridCol w="1008111"/>
                <a:gridCol w="1296144"/>
                <a:gridCol w="468438"/>
                <a:gridCol w="656597"/>
                <a:gridCol w="1167284"/>
                <a:gridCol w="729553"/>
                <a:gridCol w="1167284"/>
                <a:gridCol w="656597"/>
                <a:gridCol w="1310931"/>
              </a:tblGrid>
              <a:tr h="370840">
                <a:tc rowSpan="5">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9º </a:t>
                      </a:r>
                    </a:p>
                    <a:p>
                      <a:endParaRPr lang="es-CO" sz="1000" b="1" dirty="0" smtClean="0">
                        <a:solidFill>
                          <a:schemeClr val="tx1"/>
                        </a:solidFill>
                        <a:latin typeface="Arial" panose="020B0604020202020204" pitchFamily="34" charset="0"/>
                        <a:cs typeface="Arial" panose="020B0604020202020204" pitchFamily="34" charset="0"/>
                      </a:endParaRPr>
                    </a:p>
                    <a:p>
                      <a:pPr algn="ctr"/>
                      <a:r>
                        <a:rPr lang="es-CO" sz="800" b="1" dirty="0" smtClean="0">
                          <a:solidFill>
                            <a:schemeClr val="tx1"/>
                          </a:solidFill>
                          <a:latin typeface="Arial" panose="020B0604020202020204" pitchFamily="34" charset="0"/>
                          <a:cs typeface="Arial" panose="020B0604020202020204" pitchFamily="34" charset="0"/>
                        </a:rPr>
                        <a:t>COMPETENCIAS CIUDADANAS</a:t>
                      </a:r>
                      <a:endParaRPr lang="es-CO" sz="8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NIVELES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INSUFICIENTE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10%</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17%</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MÍNIMO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32%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37%</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SATISFACTORIO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51%</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43%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AVANZADO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6%</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9" name="8 Flecha arriba"/>
          <p:cNvSpPr/>
          <p:nvPr/>
        </p:nvSpPr>
        <p:spPr>
          <a:xfrm rot="10800000">
            <a:off x="8388424" y="1192199"/>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CuadroTexto"/>
          <p:cNvSpPr txBox="1"/>
          <p:nvPr/>
        </p:nvSpPr>
        <p:spPr>
          <a:xfrm>
            <a:off x="8047540" y="1636618"/>
            <a:ext cx="916948" cy="369332"/>
          </a:xfrm>
          <a:prstGeom prst="rect">
            <a:avLst/>
          </a:prstGeom>
          <a:noFill/>
        </p:spPr>
        <p:txBody>
          <a:bodyPr wrap="square" rtlCol="0">
            <a:spAutoFit/>
          </a:bodyPr>
          <a:lstStyle/>
          <a:p>
            <a:pPr algn="ctr"/>
            <a:r>
              <a:rPr lang="es-CO" sz="900" dirty="0" smtClean="0"/>
              <a:t>REPRESENTA  DISMINUCIÓN</a:t>
            </a:r>
            <a:endParaRPr lang="es-CO" sz="900" dirty="0"/>
          </a:p>
        </p:txBody>
      </p:sp>
      <p:sp>
        <p:nvSpPr>
          <p:cNvPr id="13" name="12 CuadroTexto"/>
          <p:cNvSpPr txBox="1"/>
          <p:nvPr/>
        </p:nvSpPr>
        <p:spPr>
          <a:xfrm>
            <a:off x="7232899" y="1628800"/>
            <a:ext cx="795484" cy="369332"/>
          </a:xfrm>
          <a:prstGeom prst="rect">
            <a:avLst/>
          </a:prstGeom>
          <a:noFill/>
        </p:spPr>
        <p:txBody>
          <a:bodyPr wrap="square" rtlCol="0">
            <a:spAutoFit/>
          </a:bodyPr>
          <a:lstStyle/>
          <a:p>
            <a:pPr algn="ctr"/>
            <a:r>
              <a:rPr lang="es-CO" sz="900" dirty="0" smtClean="0"/>
              <a:t>REPRESENTA MEJORA</a:t>
            </a:r>
            <a:endParaRPr lang="es-CO" sz="900" dirty="0"/>
          </a:p>
        </p:txBody>
      </p:sp>
      <p:sp>
        <p:nvSpPr>
          <p:cNvPr id="16" name="15 Flecha arriba"/>
          <p:cNvSpPr/>
          <p:nvPr/>
        </p:nvSpPr>
        <p:spPr>
          <a:xfrm>
            <a:off x="6012160" y="4490690"/>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7 Flecha arriba"/>
          <p:cNvSpPr/>
          <p:nvPr/>
        </p:nvSpPr>
        <p:spPr>
          <a:xfrm rot="10800000">
            <a:off x="6001882" y="4149080"/>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Flecha arriba"/>
          <p:cNvSpPr/>
          <p:nvPr/>
        </p:nvSpPr>
        <p:spPr>
          <a:xfrm rot="10800000">
            <a:off x="6012161" y="5280079"/>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Flecha arriba"/>
          <p:cNvSpPr/>
          <p:nvPr/>
        </p:nvSpPr>
        <p:spPr>
          <a:xfrm rot="10800000">
            <a:off x="6012161" y="4920039"/>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Rectángulo"/>
          <p:cNvSpPr/>
          <p:nvPr/>
        </p:nvSpPr>
        <p:spPr>
          <a:xfrm>
            <a:off x="107504" y="2924944"/>
            <a:ext cx="8856984" cy="738664"/>
          </a:xfrm>
          <a:prstGeom prst="rect">
            <a:avLst/>
          </a:prstGeom>
        </p:spPr>
        <p:txBody>
          <a:bodyPr wrap="square">
            <a:spAutoFit/>
          </a:bodyPr>
          <a:lstStyle/>
          <a:p>
            <a:pPr algn="just"/>
            <a:r>
              <a:rPr lang="es-CO" sz="1400" b="1" dirty="0" smtClean="0"/>
              <a:t>Se  observa un decrecimiento en los niveles satisfactorio y avanzado, al igual que un incremento en el nivel mínimo. Así mismo, el nivel insuficiente se incrementó, lo cual desfavorece  el desempeño de los estudiantes a nivel institucional.</a:t>
            </a:r>
            <a:endParaRPr lang="es-CO" sz="1400" b="1" dirty="0"/>
          </a:p>
        </p:txBody>
      </p:sp>
      <p:pic>
        <p:nvPicPr>
          <p:cNvPr id="17" name="16 Imagen" descr="E:\documentos recuperados\pedagogito.1.tif"/>
          <p:cNvPicPr/>
          <p:nvPr/>
        </p:nvPicPr>
        <p:blipFill>
          <a:blip r:embed="rId3" cstate="print"/>
          <a:srcRect/>
          <a:stretch>
            <a:fillRect/>
          </a:stretch>
        </p:blipFill>
        <p:spPr bwMode="auto">
          <a:xfrm>
            <a:off x="8452776" y="5786833"/>
            <a:ext cx="627379" cy="1020135"/>
          </a:xfrm>
          <a:prstGeom prst="rect">
            <a:avLst/>
          </a:prstGeom>
          <a:noFill/>
          <a:ln w="9525">
            <a:noFill/>
            <a:miter lim="800000"/>
            <a:headEnd/>
            <a:tailEnd/>
          </a:ln>
        </p:spPr>
      </p:pic>
      <p:sp>
        <p:nvSpPr>
          <p:cNvPr id="21" name="20 CuadroTexto"/>
          <p:cNvSpPr txBox="1"/>
          <p:nvPr/>
        </p:nvSpPr>
        <p:spPr>
          <a:xfrm>
            <a:off x="1547664" y="6093296"/>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pic>
        <p:nvPicPr>
          <p:cNvPr id="22" name="21 Imagen" descr="Escanear0002"/>
          <p:cNvPicPr/>
          <p:nvPr/>
        </p:nvPicPr>
        <p:blipFill>
          <a:blip r:embed="rId4"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spTree>
    <p:extLst>
      <p:ext uri="{BB962C8B-B14F-4D97-AF65-F5344CB8AC3E}">
        <p14:creationId xmlns:p14="http://schemas.microsoft.com/office/powerpoint/2010/main" val="218952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7292677" cy="443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23528" y="4797151"/>
            <a:ext cx="8496944" cy="830997"/>
          </a:xfrm>
          <a:prstGeom prst="rect">
            <a:avLst/>
          </a:prstGeom>
        </p:spPr>
        <p:txBody>
          <a:bodyPr wrap="square">
            <a:spAutoFit/>
          </a:bodyPr>
          <a:lstStyle/>
          <a:p>
            <a:pPr algn="just"/>
            <a:r>
              <a:rPr lang="es-CO" sz="1200" b="1" dirty="0" smtClean="0"/>
              <a:t>Para el caso de la Prueba Saber 11 de Ciencias Sociales y competencias ciudadanas, puede observarse la variabilidad de los puntajes promedios en el histórico, registrándose un incremento significativo en el 2014, al pasar de 44,94 en el 2013 a 52,7  en este último año, cuando se modificó la prueba para efectos de la alineación y se integró con la de Competencias ciudadanas.</a:t>
            </a:r>
            <a:endParaRPr lang="es-CO" sz="1200" b="1" dirty="0"/>
          </a:p>
        </p:txBody>
      </p:sp>
      <p:pic>
        <p:nvPicPr>
          <p:cNvPr id="4" name="3 Imagen" descr="Escanear0002"/>
          <p:cNvPicPr/>
          <p:nvPr/>
        </p:nvPicPr>
        <p:blipFill>
          <a:blip r:embed="rId3"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sp>
        <p:nvSpPr>
          <p:cNvPr id="5" name="4 CuadroTexto"/>
          <p:cNvSpPr txBox="1"/>
          <p:nvPr/>
        </p:nvSpPr>
        <p:spPr>
          <a:xfrm>
            <a:off x="1547664" y="6093296"/>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pic>
        <p:nvPicPr>
          <p:cNvPr id="6" name="5 Imagen" descr="E:\documentos recuperados\pedagogito.1.tif"/>
          <p:cNvPicPr/>
          <p:nvPr/>
        </p:nvPicPr>
        <p:blipFill>
          <a:blip r:embed="rId4" cstate="print"/>
          <a:srcRect/>
          <a:stretch>
            <a:fillRect/>
          </a:stretch>
        </p:blipFill>
        <p:spPr bwMode="auto">
          <a:xfrm>
            <a:off x="8452776" y="5786833"/>
            <a:ext cx="627379" cy="1020135"/>
          </a:xfrm>
          <a:prstGeom prst="rect">
            <a:avLst/>
          </a:prstGeom>
          <a:noFill/>
          <a:ln w="9525">
            <a:noFill/>
            <a:miter lim="800000"/>
            <a:headEnd/>
            <a:tailEnd/>
          </a:ln>
        </p:spPr>
      </p:pic>
    </p:spTree>
    <p:extLst>
      <p:ext uri="{BB962C8B-B14F-4D97-AF65-F5344CB8AC3E}">
        <p14:creationId xmlns:p14="http://schemas.microsoft.com/office/powerpoint/2010/main" val="3745290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857224" y="785794"/>
          <a:ext cx="7715304" cy="5572164"/>
        </p:xfrm>
        <a:graphic>
          <a:graphicData uri="http://schemas.openxmlformats.org/drawingml/2006/chart">
            <c:chart xmlns:c="http://schemas.openxmlformats.org/drawingml/2006/chart" xmlns:r="http://schemas.openxmlformats.org/officeDocument/2006/relationships" r:id="rId2"/>
          </a:graphicData>
        </a:graphic>
      </p:graphicFrame>
      <p:pic>
        <p:nvPicPr>
          <p:cNvPr id="3" name="2 Imagen" descr="E:\documentos recuperados\pedagogito.1.tif"/>
          <p:cNvPicPr/>
          <p:nvPr/>
        </p:nvPicPr>
        <p:blipFill>
          <a:blip r:embed="rId3" cstate="print"/>
          <a:srcRect/>
          <a:stretch>
            <a:fillRect/>
          </a:stretch>
        </p:blipFill>
        <p:spPr bwMode="auto">
          <a:xfrm>
            <a:off x="8452776" y="5786833"/>
            <a:ext cx="627379" cy="1020135"/>
          </a:xfrm>
          <a:prstGeom prst="rect">
            <a:avLst/>
          </a:prstGeom>
          <a:noFill/>
          <a:ln w="9525">
            <a:noFill/>
            <a:miter lim="800000"/>
            <a:headEnd/>
            <a:tailEnd/>
          </a:ln>
        </p:spPr>
      </p:pic>
      <p:pic>
        <p:nvPicPr>
          <p:cNvPr id="5" name="4 Imagen" descr="Escanear0002"/>
          <p:cNvPicPr/>
          <p:nvPr/>
        </p:nvPicPr>
        <p:blipFill>
          <a:blip r:embed="rId4"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sp>
        <p:nvSpPr>
          <p:cNvPr id="6" name="5 CuadroTexto"/>
          <p:cNvSpPr txBox="1"/>
          <p:nvPr/>
        </p:nvSpPr>
        <p:spPr>
          <a:xfrm>
            <a:off x="1691680" y="6351336"/>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spTree>
    <p:extLst>
      <p:ext uri="{BB962C8B-B14F-4D97-AF65-F5344CB8AC3E}">
        <p14:creationId xmlns:p14="http://schemas.microsoft.com/office/powerpoint/2010/main" val="1326270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3" cstate="print"/>
          <a:srcRect/>
          <a:stretch>
            <a:fillRect/>
          </a:stretch>
        </p:blipFill>
        <p:spPr bwMode="auto">
          <a:xfrm>
            <a:off x="395149" y="20576"/>
            <a:ext cx="1078807" cy="960152"/>
          </a:xfrm>
          <a:prstGeom prst="rect">
            <a:avLst/>
          </a:prstGeom>
          <a:noFill/>
        </p:spPr>
      </p:pic>
      <p:grpSp>
        <p:nvGrpSpPr>
          <p:cNvPr id="3" name="4 Grupo"/>
          <p:cNvGrpSpPr/>
          <p:nvPr/>
        </p:nvGrpSpPr>
        <p:grpSpPr>
          <a:xfrm>
            <a:off x="2786050" y="214290"/>
            <a:ext cx="3383806" cy="828391"/>
            <a:chOff x="194358" y="563744"/>
            <a:chExt cx="1827478" cy="2077795"/>
          </a:xfrm>
        </p:grpSpPr>
        <p:sp>
          <p:nvSpPr>
            <p:cNvPr id="6" name="5 Rectángulo"/>
            <p:cNvSpPr/>
            <p:nvPr/>
          </p:nvSpPr>
          <p:spPr>
            <a:xfrm>
              <a:off x="232939" y="563744"/>
              <a:ext cx="1788897" cy="1898612"/>
            </a:xfrm>
            <a:prstGeom prst="rect">
              <a:avLst/>
            </a:prstGeom>
            <a:solidFill>
              <a:schemeClr val="accent3">
                <a:lumMod val="40000"/>
                <a:lumOff val="6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6 Rectángulo"/>
            <p:cNvSpPr/>
            <p:nvPr/>
          </p:nvSpPr>
          <p:spPr>
            <a:xfrm>
              <a:off x="194358" y="742927"/>
              <a:ext cx="1788897" cy="18986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lvl="0" algn="ctr" defTabSz="444500">
                <a:lnSpc>
                  <a:spcPct val="90000"/>
                </a:lnSpc>
                <a:spcBef>
                  <a:spcPct val="0"/>
                </a:spcBef>
                <a:spcAft>
                  <a:spcPct val="35000"/>
                </a:spcAft>
              </a:pPr>
              <a:r>
                <a:rPr lang="es-CO" sz="1200" b="1" kern="1200" dirty="0" smtClean="0">
                  <a:latin typeface="Arial Narrow" panose="020B0606020202030204" pitchFamily="34" charset="0"/>
                </a:rPr>
                <a:t>D.01.01.</a:t>
              </a:r>
            </a:p>
            <a:p>
              <a:pPr lvl="0" algn="ctr" defTabSz="444500">
                <a:lnSpc>
                  <a:spcPct val="90000"/>
                </a:lnSpc>
                <a:spcBef>
                  <a:spcPct val="0"/>
                </a:spcBef>
                <a:spcAft>
                  <a:spcPct val="35000"/>
                </a:spcAft>
              </a:pPr>
              <a:r>
                <a:rPr lang="es-CO" sz="1200" b="1" kern="1200" dirty="0" smtClean="0">
                  <a:latin typeface="Arial Narrow" panose="020B0606020202030204" pitchFamily="34" charset="0"/>
                </a:rPr>
                <a:t>ANÁLISIS Y USO DE LOS RESULTADOS DE LAS EVALUACIONES DE ESTUDIANTES</a:t>
              </a:r>
              <a:endParaRPr lang="es-CO" sz="1200" b="1" kern="1200" dirty="0">
                <a:latin typeface="Arial Narrow" panose="020B0606020202030204" pitchFamily="34" charset="0"/>
              </a:endParaRPr>
            </a:p>
          </p:txBody>
        </p:sp>
      </p:grpSp>
      <p:sp>
        <p:nvSpPr>
          <p:cNvPr id="8" name="7 Flecha arriba"/>
          <p:cNvSpPr/>
          <p:nvPr/>
        </p:nvSpPr>
        <p:spPr>
          <a:xfrm>
            <a:off x="7429520" y="357166"/>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9" name="8 Tabla"/>
          <p:cNvGraphicFramePr>
            <a:graphicFrameLocks noGrp="1"/>
          </p:cNvGraphicFramePr>
          <p:nvPr>
            <p:extLst>
              <p:ext uri="{D42A27DB-BD31-4B8C-83A1-F6EECF244321}">
                <p14:modId xmlns:p14="http://schemas.microsoft.com/office/powerpoint/2010/main" val="2810574590"/>
              </p:ext>
            </p:extLst>
          </p:nvPr>
        </p:nvGraphicFramePr>
        <p:xfrm>
          <a:off x="785786" y="1285860"/>
          <a:ext cx="6384035" cy="889000"/>
        </p:xfrm>
        <a:graphic>
          <a:graphicData uri="http://schemas.openxmlformats.org/drawingml/2006/table">
            <a:tbl>
              <a:tblPr firstRow="1" bandRow="1">
                <a:tableStyleId>{F5AB1C69-6EDB-4FF4-983F-18BD219EF322}</a:tableStyleId>
              </a:tblPr>
              <a:tblGrid>
                <a:gridCol w="1329328"/>
                <a:gridCol w="1266025"/>
                <a:gridCol w="771917"/>
                <a:gridCol w="771917"/>
                <a:gridCol w="1122424"/>
                <a:gridCol w="1122424"/>
              </a:tblGrid>
              <a:tr h="370840">
                <a:tc rowSpan="2">
                  <a:txBody>
                    <a:bodyPr/>
                    <a:lstStyle/>
                    <a:p>
                      <a:pPr algn="ctr"/>
                      <a:endParaRPr lang="es-CO" sz="1200" dirty="0" smtClean="0">
                        <a:solidFill>
                          <a:schemeClr val="tx1"/>
                        </a:solidFill>
                        <a:latin typeface="Arial" panose="020B0604020202020204" pitchFamily="34" charset="0"/>
                        <a:cs typeface="Arial" panose="020B0604020202020204" pitchFamily="34" charset="0"/>
                      </a:endParaRPr>
                    </a:p>
                    <a:p>
                      <a:pPr algn="ctr"/>
                      <a:r>
                        <a:rPr lang="es-CO" sz="1200" dirty="0" smtClean="0">
                          <a:solidFill>
                            <a:schemeClr val="tx1"/>
                          </a:solidFill>
                          <a:latin typeface="Arial" panose="020B0604020202020204" pitchFamily="34" charset="0"/>
                          <a:cs typeface="Arial" panose="020B0604020202020204" pitchFamily="34" charset="0"/>
                        </a:rPr>
                        <a:t>PRUEBA 3º -</a:t>
                      </a:r>
                      <a:r>
                        <a:rPr lang="es-CO" sz="1200" baseline="0" dirty="0" smtClean="0">
                          <a:solidFill>
                            <a:schemeClr val="tx1"/>
                          </a:solidFill>
                          <a:latin typeface="Arial" panose="020B0604020202020204" pitchFamily="34" charset="0"/>
                          <a:cs typeface="Arial" panose="020B0604020202020204" pitchFamily="34" charset="0"/>
                        </a:rPr>
                        <a:t> MATEMÁTICAS</a:t>
                      </a:r>
                      <a:endParaRPr lang="es-CO" sz="1200" dirty="0">
                        <a:solidFill>
                          <a:schemeClr val="tx1"/>
                        </a:solidFill>
                        <a:latin typeface="Arial" panose="020B0604020202020204" pitchFamily="34" charset="0"/>
                        <a:cs typeface="Arial" panose="020B0604020202020204" pitchFamily="34" charset="0"/>
                      </a:endParaRPr>
                    </a:p>
                  </a:txBody>
                  <a:tcPr/>
                </a:tc>
                <a:tc rowSpan="2">
                  <a:txBody>
                    <a:bodyPr/>
                    <a:lstStyle/>
                    <a:p>
                      <a:pPr algn="ctr"/>
                      <a:endParaRPr lang="es-CO" sz="1200" dirty="0" smtClean="0">
                        <a:solidFill>
                          <a:schemeClr val="tx1"/>
                        </a:solidFill>
                        <a:latin typeface="Arial" panose="020B0604020202020204" pitchFamily="34" charset="0"/>
                        <a:cs typeface="Arial" panose="020B0604020202020204" pitchFamily="34" charset="0"/>
                      </a:endParaRPr>
                    </a:p>
                    <a:p>
                      <a:pPr algn="ctr"/>
                      <a:r>
                        <a:rPr lang="es-CO" sz="1200" dirty="0" smtClean="0">
                          <a:solidFill>
                            <a:schemeClr val="tx1"/>
                          </a:solidFill>
                          <a:latin typeface="Arial" panose="020B0604020202020204" pitchFamily="34" charset="0"/>
                          <a:cs typeface="Arial" panose="020B0604020202020204" pitchFamily="34" charset="0"/>
                        </a:rPr>
                        <a:t>NÚMERO DE ESTUDIANTES </a:t>
                      </a:r>
                      <a:endParaRPr lang="es-CO"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2009</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2012</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2014</a:t>
                      </a:r>
                      <a:endParaRPr lang="es-CO" sz="1400"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a:p>
                  </a:txBody>
                  <a:tcPr/>
                </a:tc>
                <a:tc vMerge="1">
                  <a:txBody>
                    <a:bodyPr/>
                    <a:lstStyle/>
                    <a:p>
                      <a:endParaRPr lang="es-CO" dirty="0"/>
                    </a:p>
                  </a:txBody>
                  <a:tcPr/>
                </a:tc>
                <a:tc>
                  <a:txBody>
                    <a:bodyPr/>
                    <a:lstStyle/>
                    <a:p>
                      <a:pPr algn="ct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167</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141</a:t>
                      </a:r>
                      <a:endParaRPr lang="es-CO" sz="1400"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1838957875"/>
              </p:ext>
            </p:extLst>
          </p:nvPr>
        </p:nvGraphicFramePr>
        <p:xfrm>
          <a:off x="505273" y="2571744"/>
          <a:ext cx="8638727" cy="1940560"/>
        </p:xfrm>
        <a:graphic>
          <a:graphicData uri="http://schemas.openxmlformats.org/drawingml/2006/table">
            <a:tbl>
              <a:tblPr firstRow="1" bandRow="1">
                <a:tableStyleId>{F5AB1C69-6EDB-4FF4-983F-18BD219EF322}</a:tableStyleId>
              </a:tblPr>
              <a:tblGrid>
                <a:gridCol w="1152129"/>
                <a:gridCol w="1121732"/>
                <a:gridCol w="557094"/>
                <a:gridCol w="670394"/>
                <a:gridCol w="1191812"/>
                <a:gridCol w="744882"/>
                <a:gridCol w="1191812"/>
                <a:gridCol w="670394"/>
                <a:gridCol w="1338478"/>
              </a:tblGrid>
              <a:tr h="370840">
                <a:tc rowSpan="5">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3º </a:t>
                      </a:r>
                    </a:p>
                    <a:p>
                      <a:endParaRPr lang="es-CO" sz="1000" b="1" dirty="0" smtClean="0">
                        <a:solidFill>
                          <a:schemeClr val="tx1"/>
                        </a:solidFill>
                        <a:latin typeface="Arial" panose="020B0604020202020204" pitchFamily="34" charset="0"/>
                        <a:cs typeface="Arial" panose="020B0604020202020204" pitchFamily="34" charset="0"/>
                      </a:endParaRPr>
                    </a:p>
                    <a:p>
                      <a:pPr algn="ctr"/>
                      <a:r>
                        <a:rPr lang="es-CO" sz="1000" b="1" dirty="0" smtClean="0">
                          <a:solidFill>
                            <a:schemeClr val="tx1"/>
                          </a:solidFill>
                          <a:latin typeface="Arial" panose="020B0604020202020204" pitchFamily="34" charset="0"/>
                          <a:cs typeface="Arial" panose="020B0604020202020204" pitchFamily="34" charset="0"/>
                        </a:rPr>
                        <a:t>MATEMÁTICAS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NIVELES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chemeClr val="tx1"/>
                          </a:solidFill>
                          <a:latin typeface="Arial" panose="020B0604020202020204" pitchFamily="34" charset="0"/>
                          <a:cs typeface="Arial" panose="020B0604020202020204" pitchFamily="34" charset="0"/>
                        </a:rPr>
                        <a:t>AÑO 2012</a:t>
                      </a:r>
                      <a:endParaRPr lang="es-CO" sz="12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chemeClr val="tx1"/>
                          </a:solidFill>
                          <a:latin typeface="Arial" panose="020B0604020202020204" pitchFamily="34" charset="0"/>
                          <a:cs typeface="Arial" panose="020B0604020202020204" pitchFamily="34" charset="0"/>
                        </a:rPr>
                        <a:t>AÑO 2014</a:t>
                      </a:r>
                      <a:endParaRPr lang="es-CO" sz="1200" b="1" dirty="0">
                        <a:solidFill>
                          <a:schemeClr val="tx1"/>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INSUFICIENTE</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rgbClr val="FF0000"/>
                          </a:solidFill>
                          <a:latin typeface="Arial" panose="020B0604020202020204" pitchFamily="34" charset="0"/>
                          <a:cs typeface="Arial" panose="020B0604020202020204" pitchFamily="34" charset="0"/>
                        </a:rPr>
                        <a:t>24%</a:t>
                      </a:r>
                      <a:endParaRPr lang="es-CO" sz="1200" b="1" dirty="0">
                        <a:solidFill>
                          <a:srgbClr val="FF0000"/>
                        </a:solidFill>
                        <a:latin typeface="Arial" panose="020B0604020202020204" pitchFamily="34" charset="0"/>
                        <a:cs typeface="Arial" panose="020B0604020202020204" pitchFamily="34" charset="0"/>
                      </a:endParaRPr>
                    </a:p>
                  </a:txBody>
                  <a:tcPr>
                    <a:solidFill>
                      <a:srgbClr val="FFFF00"/>
                    </a:solidFill>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chemeClr val="tx1"/>
                          </a:solidFill>
                          <a:latin typeface="Arial" panose="020B0604020202020204" pitchFamily="34" charset="0"/>
                          <a:cs typeface="Arial" panose="020B0604020202020204" pitchFamily="34" charset="0"/>
                        </a:rPr>
                        <a:t>30%</a:t>
                      </a:r>
                      <a:endParaRPr lang="es-CO" sz="12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rgbClr val="FF0000"/>
                          </a:solidFill>
                          <a:latin typeface="Arial" panose="020B0604020202020204" pitchFamily="34" charset="0"/>
                          <a:cs typeface="Arial" panose="020B0604020202020204" pitchFamily="34" charset="0"/>
                        </a:rPr>
                        <a:t>25%</a:t>
                      </a:r>
                      <a:endParaRPr lang="es-CO" sz="1200" b="1" dirty="0">
                        <a:solidFill>
                          <a:srgbClr val="FF0000"/>
                        </a:solidFill>
                        <a:latin typeface="Arial" panose="020B0604020202020204" pitchFamily="34" charset="0"/>
                        <a:cs typeface="Arial" panose="020B0604020202020204" pitchFamily="34" charset="0"/>
                      </a:endParaRPr>
                    </a:p>
                  </a:txBody>
                  <a:tcPr>
                    <a:solidFill>
                      <a:srgbClr val="FFFF00"/>
                    </a:solidFill>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MÍNIMO</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rgbClr val="FF0000"/>
                          </a:solidFill>
                          <a:latin typeface="Arial" panose="020B0604020202020204" pitchFamily="34" charset="0"/>
                          <a:cs typeface="Arial" panose="020B0604020202020204" pitchFamily="34" charset="0"/>
                        </a:rPr>
                        <a:t>46%</a:t>
                      </a:r>
                      <a:endParaRPr lang="es-CO" sz="1200" b="1" dirty="0">
                        <a:solidFill>
                          <a:srgbClr val="FF0000"/>
                        </a:solidFill>
                        <a:latin typeface="Arial" panose="020B0604020202020204" pitchFamily="34" charset="0"/>
                        <a:cs typeface="Arial" panose="020B0604020202020204" pitchFamily="34" charset="0"/>
                      </a:endParaRPr>
                    </a:p>
                  </a:txBody>
                  <a:tcPr>
                    <a:solidFill>
                      <a:srgbClr val="FFFF00"/>
                    </a:solidFill>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chemeClr val="tx1"/>
                          </a:solidFill>
                          <a:latin typeface="Arial" panose="020B0604020202020204" pitchFamily="34" charset="0"/>
                          <a:cs typeface="Arial" panose="020B0604020202020204" pitchFamily="34" charset="0"/>
                        </a:rPr>
                        <a:t>40%</a:t>
                      </a:r>
                      <a:endParaRPr lang="es-CO" sz="12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rgbClr val="FF0000"/>
                          </a:solidFill>
                          <a:latin typeface="Arial" panose="020B0604020202020204" pitchFamily="34" charset="0"/>
                          <a:cs typeface="Arial" panose="020B0604020202020204" pitchFamily="34" charset="0"/>
                        </a:rPr>
                        <a:t>33%</a:t>
                      </a:r>
                      <a:endParaRPr lang="es-CO" sz="1200" b="1" dirty="0">
                        <a:solidFill>
                          <a:srgbClr val="FF0000"/>
                        </a:solidFill>
                        <a:latin typeface="Arial" panose="020B0604020202020204" pitchFamily="34" charset="0"/>
                        <a:cs typeface="Arial" panose="020B0604020202020204" pitchFamily="34" charset="0"/>
                      </a:endParaRPr>
                    </a:p>
                  </a:txBody>
                  <a:tcPr>
                    <a:solidFill>
                      <a:srgbClr val="FFFF00"/>
                    </a:solidFill>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SATISFACTORIO</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rgbClr val="FF0000"/>
                          </a:solidFill>
                          <a:latin typeface="Arial" panose="020B0604020202020204" pitchFamily="34" charset="0"/>
                          <a:cs typeface="Arial" panose="020B0604020202020204" pitchFamily="34" charset="0"/>
                        </a:rPr>
                        <a:t>24%</a:t>
                      </a:r>
                      <a:endParaRPr lang="es-CO" sz="1200" b="1" dirty="0">
                        <a:solidFill>
                          <a:srgbClr val="FF0000"/>
                        </a:solidFill>
                        <a:latin typeface="Arial" panose="020B0604020202020204" pitchFamily="34" charset="0"/>
                        <a:cs typeface="Arial" panose="020B0604020202020204" pitchFamily="34" charset="0"/>
                      </a:endParaRPr>
                    </a:p>
                  </a:txBody>
                  <a:tcPr>
                    <a:solidFill>
                      <a:srgbClr val="FFFF00"/>
                    </a:solidFill>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chemeClr val="tx1"/>
                          </a:solidFill>
                          <a:latin typeface="Arial" panose="020B0604020202020204" pitchFamily="34" charset="0"/>
                          <a:cs typeface="Arial" panose="020B0604020202020204" pitchFamily="34" charset="0"/>
                        </a:rPr>
                        <a:t>21%</a:t>
                      </a:r>
                      <a:endParaRPr lang="es-CO" sz="12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rgbClr val="FF0000"/>
                          </a:solidFill>
                          <a:latin typeface="Arial" panose="020B0604020202020204" pitchFamily="34" charset="0"/>
                          <a:cs typeface="Arial" panose="020B0604020202020204" pitchFamily="34" charset="0"/>
                        </a:rPr>
                        <a:t>30%</a:t>
                      </a:r>
                      <a:endParaRPr lang="es-CO" sz="1200" b="1" dirty="0">
                        <a:solidFill>
                          <a:srgbClr val="FF0000"/>
                        </a:solidFill>
                        <a:latin typeface="Arial" panose="020B0604020202020204" pitchFamily="34" charset="0"/>
                        <a:cs typeface="Arial" panose="020B0604020202020204" pitchFamily="34" charset="0"/>
                      </a:endParaRPr>
                    </a:p>
                  </a:txBody>
                  <a:tcPr>
                    <a:solidFill>
                      <a:srgbClr val="FFFF00"/>
                    </a:solidFill>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AVANZADO</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rgbClr val="FF0000"/>
                          </a:solidFill>
                          <a:latin typeface="Arial" panose="020B0604020202020204" pitchFamily="34" charset="0"/>
                          <a:cs typeface="Arial" panose="020B0604020202020204" pitchFamily="34" charset="0"/>
                        </a:rPr>
                        <a:t>5%</a:t>
                      </a:r>
                      <a:endParaRPr lang="es-CO" sz="1200" b="1" dirty="0">
                        <a:solidFill>
                          <a:srgbClr val="FF0000"/>
                        </a:solidFill>
                        <a:latin typeface="Arial" panose="020B0604020202020204" pitchFamily="34" charset="0"/>
                        <a:cs typeface="Arial" panose="020B0604020202020204" pitchFamily="34" charset="0"/>
                      </a:endParaRPr>
                    </a:p>
                  </a:txBody>
                  <a:tcPr>
                    <a:solidFill>
                      <a:srgbClr val="FFFF00"/>
                    </a:solidFill>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chemeClr val="tx1"/>
                          </a:solidFill>
                          <a:latin typeface="Arial" panose="020B0604020202020204" pitchFamily="34" charset="0"/>
                          <a:cs typeface="Arial" panose="020B0604020202020204" pitchFamily="34" charset="0"/>
                        </a:rPr>
                        <a:t>9%</a:t>
                      </a:r>
                      <a:endParaRPr lang="es-CO" sz="12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rgbClr val="FF0000"/>
                          </a:solidFill>
                          <a:latin typeface="Arial" panose="020B0604020202020204" pitchFamily="34" charset="0"/>
                          <a:cs typeface="Arial" panose="020B0604020202020204" pitchFamily="34" charset="0"/>
                        </a:rPr>
                        <a:t>12%</a:t>
                      </a:r>
                      <a:endParaRPr lang="es-CO" sz="1200" b="1" dirty="0">
                        <a:solidFill>
                          <a:srgbClr val="FF0000"/>
                        </a:solidFill>
                        <a:latin typeface="Arial" panose="020B0604020202020204" pitchFamily="34" charset="0"/>
                        <a:cs typeface="Arial" panose="020B0604020202020204" pitchFamily="34" charset="0"/>
                      </a:endParaRPr>
                    </a:p>
                  </a:txBody>
                  <a:tcPr>
                    <a:solidFill>
                      <a:srgbClr val="FFFF00"/>
                    </a:solidFill>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11" name="10 Flecha arriba"/>
          <p:cNvSpPr/>
          <p:nvPr/>
        </p:nvSpPr>
        <p:spPr>
          <a:xfrm rot="10800000">
            <a:off x="8286776" y="357166"/>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Flecha arriba"/>
          <p:cNvSpPr/>
          <p:nvPr/>
        </p:nvSpPr>
        <p:spPr>
          <a:xfrm rot="10800000">
            <a:off x="8429652" y="3429000"/>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Flecha arriba"/>
          <p:cNvSpPr/>
          <p:nvPr/>
        </p:nvSpPr>
        <p:spPr>
          <a:xfrm>
            <a:off x="8215338" y="3857628"/>
            <a:ext cx="142876" cy="285752"/>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Flecha arriba"/>
          <p:cNvSpPr/>
          <p:nvPr/>
        </p:nvSpPr>
        <p:spPr>
          <a:xfrm>
            <a:off x="8501090" y="4143380"/>
            <a:ext cx="142876" cy="292204"/>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CuadroTexto"/>
          <p:cNvSpPr txBox="1"/>
          <p:nvPr/>
        </p:nvSpPr>
        <p:spPr>
          <a:xfrm>
            <a:off x="8072462" y="928670"/>
            <a:ext cx="916948" cy="369332"/>
          </a:xfrm>
          <a:prstGeom prst="rect">
            <a:avLst/>
          </a:prstGeom>
          <a:noFill/>
        </p:spPr>
        <p:txBody>
          <a:bodyPr wrap="square" rtlCol="0">
            <a:spAutoFit/>
          </a:bodyPr>
          <a:lstStyle/>
          <a:p>
            <a:pPr algn="ctr"/>
            <a:r>
              <a:rPr lang="es-CO" sz="900" dirty="0" smtClean="0"/>
              <a:t>REPRESENTA  DISMINUCIÓN</a:t>
            </a:r>
            <a:endParaRPr lang="es-CO" sz="900" dirty="0"/>
          </a:p>
        </p:txBody>
      </p:sp>
      <p:sp>
        <p:nvSpPr>
          <p:cNvPr id="16" name="15 CuadroTexto"/>
          <p:cNvSpPr txBox="1"/>
          <p:nvPr/>
        </p:nvSpPr>
        <p:spPr>
          <a:xfrm>
            <a:off x="7215206" y="928670"/>
            <a:ext cx="795484" cy="369332"/>
          </a:xfrm>
          <a:prstGeom prst="rect">
            <a:avLst/>
          </a:prstGeom>
          <a:noFill/>
        </p:spPr>
        <p:txBody>
          <a:bodyPr wrap="square" rtlCol="0">
            <a:spAutoFit/>
          </a:bodyPr>
          <a:lstStyle/>
          <a:p>
            <a:pPr algn="ctr"/>
            <a:r>
              <a:rPr lang="es-CO" sz="900" dirty="0" smtClean="0"/>
              <a:t>REPRESENTA MEJORA</a:t>
            </a:r>
            <a:endParaRPr lang="es-CO" sz="900" dirty="0"/>
          </a:p>
        </p:txBody>
      </p:sp>
      <p:sp>
        <p:nvSpPr>
          <p:cNvPr id="19" name="18 Flecha arriba"/>
          <p:cNvSpPr/>
          <p:nvPr/>
        </p:nvSpPr>
        <p:spPr>
          <a:xfrm>
            <a:off x="6444208" y="3083137"/>
            <a:ext cx="142876" cy="285752"/>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Flecha arriba"/>
          <p:cNvSpPr/>
          <p:nvPr/>
        </p:nvSpPr>
        <p:spPr>
          <a:xfrm rot="10800000">
            <a:off x="6360782" y="3446995"/>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20 Flecha arriba"/>
          <p:cNvSpPr/>
          <p:nvPr/>
        </p:nvSpPr>
        <p:spPr>
          <a:xfrm rot="10800000">
            <a:off x="6506796" y="3820632"/>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Flecha arriba"/>
          <p:cNvSpPr/>
          <p:nvPr/>
        </p:nvSpPr>
        <p:spPr>
          <a:xfrm>
            <a:off x="6360782" y="4149678"/>
            <a:ext cx="142876" cy="292204"/>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Flecha arriba"/>
          <p:cNvSpPr/>
          <p:nvPr/>
        </p:nvSpPr>
        <p:spPr>
          <a:xfrm rot="10800000">
            <a:off x="8245063" y="3071433"/>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CuadroTexto"/>
          <p:cNvSpPr txBox="1"/>
          <p:nvPr/>
        </p:nvSpPr>
        <p:spPr>
          <a:xfrm>
            <a:off x="500034" y="4581128"/>
            <a:ext cx="8286808" cy="1200329"/>
          </a:xfrm>
          <a:prstGeom prst="rect">
            <a:avLst/>
          </a:prstGeom>
          <a:noFill/>
        </p:spPr>
        <p:txBody>
          <a:bodyPr wrap="square" rtlCol="0">
            <a:spAutoFit/>
          </a:bodyPr>
          <a:lstStyle/>
          <a:p>
            <a:pPr algn="just"/>
            <a:r>
              <a:rPr lang="es-CO" sz="1200" b="1" dirty="0" smtClean="0"/>
              <a:t>Contrastando los resultados obtenidos por los estudiantes de tercer grado en el área de matemáticas en los años 2014 y 2013, se observa una mejora significativa en los niveles SATISFACTORIO y AVANZADO, puesto que hubo un aumento de 9% y 3% ,respectivamente, en esos niveles de clasificación. Por otra se aprecia una disminución significativa en los porcentajes de estudiantes valorados en los niveles mínimo  e insuficiente. En términos generales mejoramos con respecto a los resultados del año 2013. En el histórico se observa esta misma tendencia. </a:t>
            </a:r>
            <a:endParaRPr lang="es-CO" sz="1200" b="1" dirty="0"/>
          </a:p>
        </p:txBody>
      </p:sp>
      <p:sp>
        <p:nvSpPr>
          <p:cNvPr id="25" name="24 CuadroTexto"/>
          <p:cNvSpPr txBox="1"/>
          <p:nvPr/>
        </p:nvSpPr>
        <p:spPr>
          <a:xfrm>
            <a:off x="1547664" y="6093296"/>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pic>
        <p:nvPicPr>
          <p:cNvPr id="26" name="25 Imagen" descr="E:\documentos recuperados\pedagogito.1.tif"/>
          <p:cNvPicPr/>
          <p:nvPr/>
        </p:nvPicPr>
        <p:blipFill>
          <a:blip r:embed="rId4" cstate="print"/>
          <a:srcRect/>
          <a:stretch>
            <a:fillRect/>
          </a:stretch>
        </p:blipFill>
        <p:spPr bwMode="auto">
          <a:xfrm>
            <a:off x="8452776" y="5786833"/>
            <a:ext cx="627379" cy="1020135"/>
          </a:xfrm>
          <a:prstGeom prst="rect">
            <a:avLst/>
          </a:prstGeom>
          <a:noFill/>
          <a:ln w="9525">
            <a:noFill/>
            <a:miter lim="800000"/>
            <a:headEnd/>
            <a:tailEnd/>
          </a:ln>
        </p:spPr>
      </p:pic>
      <p:pic>
        <p:nvPicPr>
          <p:cNvPr id="27" name="26 Imagen" descr="Escanear0002"/>
          <p:cNvPicPr/>
          <p:nvPr/>
        </p:nvPicPr>
        <p:blipFill>
          <a:blip r:embed="rId5"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spTree>
    <p:extLst>
      <p:ext uri="{BB962C8B-B14F-4D97-AF65-F5344CB8AC3E}">
        <p14:creationId xmlns:p14="http://schemas.microsoft.com/office/powerpoint/2010/main" val="958624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3" cstate="print"/>
          <a:srcRect/>
          <a:stretch>
            <a:fillRect/>
          </a:stretch>
        </p:blipFill>
        <p:spPr bwMode="auto">
          <a:xfrm>
            <a:off x="395149" y="20576"/>
            <a:ext cx="1078807" cy="960152"/>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696616396"/>
              </p:ext>
            </p:extLst>
          </p:nvPr>
        </p:nvGraphicFramePr>
        <p:xfrm>
          <a:off x="428596" y="1643050"/>
          <a:ext cx="8495099" cy="1615440"/>
        </p:xfrm>
        <a:graphic>
          <a:graphicData uri="http://schemas.openxmlformats.org/drawingml/2006/table">
            <a:tbl>
              <a:tblPr firstRow="1" bandRow="1">
                <a:tableStyleId>{F5AB1C69-6EDB-4FF4-983F-18BD219EF322}</a:tableStyleId>
              </a:tblPr>
              <a:tblGrid>
                <a:gridCol w="1080120"/>
                <a:gridCol w="1296144"/>
                <a:gridCol w="576064"/>
                <a:gridCol w="576064"/>
                <a:gridCol w="1086740"/>
                <a:gridCol w="732498"/>
                <a:gridCol w="1171997"/>
                <a:gridCol w="659248"/>
                <a:gridCol w="1316224"/>
              </a:tblGrid>
              <a:tr h="370840">
                <a:tc rowSpan="3">
                  <a:txBody>
                    <a:bodyPr/>
                    <a:lstStyle/>
                    <a:p>
                      <a:endParaRPr lang="es-CO" sz="900" b="1" dirty="0" smtClean="0">
                        <a:solidFill>
                          <a:schemeClr val="tx1"/>
                        </a:solidFill>
                        <a:latin typeface="Arial" panose="020B0604020202020204" pitchFamily="34" charset="0"/>
                        <a:cs typeface="Arial" panose="020B0604020202020204" pitchFamily="34" charset="0"/>
                      </a:endParaRPr>
                    </a:p>
                    <a:p>
                      <a:endParaRPr lang="es-CO" sz="900" b="1" dirty="0" smtClean="0">
                        <a:solidFill>
                          <a:schemeClr val="tx1"/>
                        </a:solidFill>
                        <a:latin typeface="Arial" panose="020B0604020202020204" pitchFamily="34" charset="0"/>
                        <a:cs typeface="Arial" panose="020B0604020202020204" pitchFamily="34" charset="0"/>
                      </a:endParaRPr>
                    </a:p>
                    <a:p>
                      <a:r>
                        <a:rPr lang="es-CO" sz="900" b="1" dirty="0" smtClean="0">
                          <a:solidFill>
                            <a:schemeClr val="tx1"/>
                          </a:solidFill>
                          <a:latin typeface="Arial" panose="020B0604020202020204" pitchFamily="34" charset="0"/>
                          <a:cs typeface="Arial" panose="020B0604020202020204" pitchFamily="34" charset="0"/>
                        </a:rPr>
                        <a:t>PRUEBA 3º </a:t>
                      </a:r>
                    </a:p>
                    <a:p>
                      <a:endParaRPr lang="es-CO" sz="900" b="1" dirty="0" smtClean="0">
                        <a:solidFill>
                          <a:schemeClr val="tx1"/>
                        </a:solidFill>
                        <a:latin typeface="Arial" panose="020B0604020202020204" pitchFamily="34" charset="0"/>
                        <a:cs typeface="Arial" panose="020B0604020202020204" pitchFamily="34" charset="0"/>
                      </a:endParaRPr>
                    </a:p>
                    <a:p>
                      <a:pPr algn="ctr"/>
                      <a:r>
                        <a:rPr lang="es-CO" sz="900" b="1" dirty="0" smtClean="0">
                          <a:solidFill>
                            <a:schemeClr val="tx1"/>
                          </a:solidFill>
                          <a:latin typeface="Arial" panose="020B0604020202020204" pitchFamily="34" charset="0"/>
                          <a:cs typeface="Arial" panose="020B0604020202020204" pitchFamily="34" charset="0"/>
                        </a:rPr>
                        <a:t>MATEMÁTICAS</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COMPETENCIAS</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2009</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2012</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COMPARATIVO</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2013</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COMPARATIVO</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2014</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COMPARATIVO</a:t>
                      </a:r>
                      <a:endParaRPr lang="es-CO" sz="9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RAZONAMIENTO</a:t>
                      </a:r>
                      <a:r>
                        <a:rPr lang="es-CO" sz="900" b="1" baseline="0" dirty="0" smtClean="0">
                          <a:solidFill>
                            <a:schemeClr val="tx1"/>
                          </a:solidFill>
                          <a:latin typeface="Arial" panose="020B0604020202020204" pitchFamily="34" charset="0"/>
                          <a:cs typeface="Arial" panose="020B0604020202020204" pitchFamily="34" charset="0"/>
                        </a:rPr>
                        <a:t> Y ARGUMENTACIÓN</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LEVE</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COMUNICACIÓN,</a:t>
                      </a:r>
                      <a:r>
                        <a:rPr lang="es-CO" sz="900" b="1" baseline="0" dirty="0" smtClean="0">
                          <a:solidFill>
                            <a:schemeClr val="tx1"/>
                          </a:solidFill>
                          <a:latin typeface="Arial" panose="020B0604020202020204" pitchFamily="34" charset="0"/>
                          <a:cs typeface="Arial" panose="020B0604020202020204" pitchFamily="34" charset="0"/>
                        </a:rPr>
                        <a:t> REPRESENTACIÓN Y MODELACIÓN</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LEVE</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r>
              <a:tr h="370840">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RESOLUCIÓN DE PROBLEMAS</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201320344"/>
              </p:ext>
            </p:extLst>
          </p:nvPr>
        </p:nvGraphicFramePr>
        <p:xfrm>
          <a:off x="357158" y="3643314"/>
          <a:ext cx="8495099" cy="1559560"/>
        </p:xfrm>
        <a:graphic>
          <a:graphicData uri="http://schemas.openxmlformats.org/drawingml/2006/table">
            <a:tbl>
              <a:tblPr firstRow="1" bandRow="1">
                <a:tableStyleId>{F5AB1C69-6EDB-4FF4-983F-18BD219EF322}</a:tableStyleId>
              </a:tblPr>
              <a:tblGrid>
                <a:gridCol w="943900"/>
                <a:gridCol w="1292155"/>
                <a:gridCol w="547832"/>
                <a:gridCol w="659248"/>
                <a:gridCol w="1171997"/>
                <a:gridCol w="732498"/>
                <a:gridCol w="1171997"/>
                <a:gridCol w="659248"/>
                <a:gridCol w="1316224"/>
              </a:tblGrid>
              <a:tr h="370840">
                <a:tc rowSpan="4">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3º </a:t>
                      </a:r>
                    </a:p>
                    <a:p>
                      <a:endParaRPr lang="es-CO" sz="1000" b="1" dirty="0" smtClean="0">
                        <a:solidFill>
                          <a:schemeClr val="tx1"/>
                        </a:solidFill>
                        <a:latin typeface="Arial" panose="020B0604020202020204" pitchFamily="34" charset="0"/>
                        <a:cs typeface="Arial" panose="020B0604020202020204" pitchFamily="34" charset="0"/>
                      </a:endParaRPr>
                    </a:p>
                    <a:p>
                      <a:pPr algn="ctr"/>
                      <a:r>
                        <a:rPr lang="es-CO" sz="800" b="1" dirty="0" smtClean="0">
                          <a:solidFill>
                            <a:schemeClr val="tx1"/>
                          </a:solidFill>
                          <a:latin typeface="Arial" panose="020B0604020202020204" pitchFamily="34" charset="0"/>
                          <a:cs typeface="Arial" panose="020B0604020202020204" pitchFamily="34" charset="0"/>
                        </a:rPr>
                        <a:t>MATEMÁTICAS</a:t>
                      </a:r>
                      <a:endParaRPr lang="es-CO" sz="8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COMPONENTES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NUMÉRUCI-VARIACIONAL</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GEOMÉTRICO-MÉTRICO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LEVE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ALEATORIO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LEVE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97045677"/>
              </p:ext>
            </p:extLst>
          </p:nvPr>
        </p:nvGraphicFramePr>
        <p:xfrm>
          <a:off x="2143108" y="357166"/>
          <a:ext cx="6456427" cy="889000"/>
        </p:xfrm>
        <a:graphic>
          <a:graphicData uri="http://schemas.openxmlformats.org/drawingml/2006/table">
            <a:tbl>
              <a:tblPr firstRow="1" bandRow="1">
                <a:tableStyleId>{F5AB1C69-6EDB-4FF4-983F-18BD219EF322}</a:tableStyleId>
              </a:tblPr>
              <a:tblGrid>
                <a:gridCol w="1319312"/>
                <a:gridCol w="1296912"/>
                <a:gridCol w="871963"/>
                <a:gridCol w="871963"/>
                <a:gridCol w="1183378"/>
                <a:gridCol w="912899"/>
              </a:tblGrid>
              <a:tr h="370840">
                <a:tc rowSpan="2">
                  <a:txBody>
                    <a:bodyPr/>
                    <a:lstStyle/>
                    <a:p>
                      <a:pPr algn="ctr"/>
                      <a:endParaRPr lang="es-CO" sz="1200" dirty="0" smtClean="0">
                        <a:solidFill>
                          <a:schemeClr val="tx1"/>
                        </a:solidFill>
                        <a:latin typeface="Arial" panose="020B0604020202020204" pitchFamily="34" charset="0"/>
                        <a:cs typeface="Arial" panose="020B0604020202020204" pitchFamily="34" charset="0"/>
                      </a:endParaRPr>
                    </a:p>
                    <a:p>
                      <a:pPr algn="ctr"/>
                      <a:r>
                        <a:rPr lang="es-CO" sz="1200" dirty="0" smtClean="0">
                          <a:solidFill>
                            <a:schemeClr val="tx1"/>
                          </a:solidFill>
                          <a:latin typeface="Arial" panose="020B0604020202020204" pitchFamily="34" charset="0"/>
                          <a:cs typeface="Arial" panose="020B0604020202020204" pitchFamily="34" charset="0"/>
                        </a:rPr>
                        <a:t>PRUEBA 3º -</a:t>
                      </a:r>
                      <a:r>
                        <a:rPr lang="es-CO" sz="1200" baseline="0" dirty="0" smtClean="0">
                          <a:solidFill>
                            <a:schemeClr val="tx1"/>
                          </a:solidFill>
                          <a:latin typeface="Arial" panose="020B0604020202020204" pitchFamily="34" charset="0"/>
                          <a:cs typeface="Arial" panose="020B0604020202020204" pitchFamily="34" charset="0"/>
                        </a:rPr>
                        <a:t> MATEMÁTICAS</a:t>
                      </a:r>
                      <a:endParaRPr lang="es-CO" sz="1200" dirty="0">
                        <a:solidFill>
                          <a:schemeClr val="tx1"/>
                        </a:solidFill>
                        <a:latin typeface="Arial" panose="020B0604020202020204" pitchFamily="34" charset="0"/>
                        <a:cs typeface="Arial" panose="020B0604020202020204" pitchFamily="34" charset="0"/>
                      </a:endParaRPr>
                    </a:p>
                  </a:txBody>
                  <a:tcPr/>
                </a:tc>
                <a:tc rowSpan="2">
                  <a:txBody>
                    <a:bodyPr/>
                    <a:lstStyle/>
                    <a:p>
                      <a:pPr algn="ctr"/>
                      <a:endParaRPr lang="es-CO" sz="1200" dirty="0" smtClean="0">
                        <a:solidFill>
                          <a:schemeClr val="tx1"/>
                        </a:solidFill>
                        <a:latin typeface="Arial" panose="020B0604020202020204" pitchFamily="34" charset="0"/>
                        <a:cs typeface="Arial" panose="020B0604020202020204" pitchFamily="34" charset="0"/>
                      </a:endParaRPr>
                    </a:p>
                    <a:p>
                      <a:pPr algn="ctr"/>
                      <a:r>
                        <a:rPr lang="es-CO" sz="1200" dirty="0" smtClean="0">
                          <a:solidFill>
                            <a:schemeClr val="tx1"/>
                          </a:solidFill>
                          <a:latin typeface="Arial" panose="020B0604020202020204" pitchFamily="34" charset="0"/>
                          <a:cs typeface="Arial" panose="020B0604020202020204" pitchFamily="34" charset="0"/>
                        </a:rPr>
                        <a:t>NÚMERO DE ESTUDIANTES </a:t>
                      </a:r>
                      <a:endParaRPr lang="es-CO"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2009</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2012</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2014</a:t>
                      </a:r>
                      <a:endParaRPr lang="es-CO" sz="1400"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a:p>
                  </a:txBody>
                  <a:tcPr/>
                </a:tc>
                <a:tc vMerge="1">
                  <a:txBody>
                    <a:bodyPr/>
                    <a:lstStyle/>
                    <a:p>
                      <a:endParaRPr lang="es-CO" dirty="0"/>
                    </a:p>
                  </a:txBody>
                  <a:tcPr/>
                </a:tc>
                <a:tc>
                  <a:txBody>
                    <a:bodyPr/>
                    <a:lstStyle/>
                    <a:p>
                      <a:pPr algn="ct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167</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141</a:t>
                      </a:r>
                      <a:endParaRPr lang="es-CO" sz="1400" dirty="0">
                        <a:solidFill>
                          <a:schemeClr val="tx1"/>
                        </a:solidFill>
                        <a:latin typeface="Arial" panose="020B0604020202020204" pitchFamily="34" charset="0"/>
                        <a:cs typeface="Arial" panose="020B0604020202020204" pitchFamily="34" charset="0"/>
                      </a:endParaRPr>
                    </a:p>
                  </a:txBody>
                  <a:tcPr/>
                </a:tc>
              </a:tr>
            </a:tbl>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8082" y="2071678"/>
            <a:ext cx="342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44" y="2500306"/>
            <a:ext cx="342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44" y="2857496"/>
            <a:ext cx="342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330" y="4071942"/>
            <a:ext cx="342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2330" y="4572008"/>
            <a:ext cx="3143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2330" y="5072074"/>
            <a:ext cx="3143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539552" y="5229236"/>
            <a:ext cx="7991872" cy="830997"/>
          </a:xfrm>
          <a:prstGeom prst="rect">
            <a:avLst/>
          </a:prstGeom>
          <a:noFill/>
        </p:spPr>
        <p:txBody>
          <a:bodyPr wrap="square" rtlCol="0">
            <a:spAutoFit/>
          </a:bodyPr>
          <a:lstStyle/>
          <a:p>
            <a:pPr algn="just"/>
            <a:r>
              <a:rPr lang="es-CO" sz="1200" b="1" dirty="0" smtClean="0"/>
              <a:t>En el diagrama se muestra las debilidades que tienen los estudiantes de tercer grado en la competencia resolución de problemas, pero en las otras competencias a pesar de los resultados no puede establecerse como fortalezas. Por otra parte, se muestra también la debilidad  en la componente numérico- variacional, pero tampoco puede afirmarse que en las otras componentes se tiene fortalezas.   </a:t>
            </a:r>
            <a:endParaRPr lang="es-CO" sz="1200" b="1" dirty="0"/>
          </a:p>
        </p:txBody>
      </p:sp>
      <p:pic>
        <p:nvPicPr>
          <p:cNvPr id="14" name="13 Imagen" descr="Escanear0002"/>
          <p:cNvPicPr/>
          <p:nvPr/>
        </p:nvPicPr>
        <p:blipFill>
          <a:blip r:embed="rId7"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pic>
        <p:nvPicPr>
          <p:cNvPr id="15" name="14 Imagen" descr="E:\documentos recuperados\pedagogito.1.tif"/>
          <p:cNvPicPr/>
          <p:nvPr/>
        </p:nvPicPr>
        <p:blipFill>
          <a:blip r:embed="rId8" cstate="print"/>
          <a:srcRect/>
          <a:stretch>
            <a:fillRect/>
          </a:stretch>
        </p:blipFill>
        <p:spPr bwMode="auto">
          <a:xfrm>
            <a:off x="8452776" y="5786833"/>
            <a:ext cx="627379" cy="1020135"/>
          </a:xfrm>
          <a:prstGeom prst="rect">
            <a:avLst/>
          </a:prstGeom>
          <a:noFill/>
          <a:ln w="9525">
            <a:noFill/>
            <a:miter lim="800000"/>
            <a:headEnd/>
            <a:tailEnd/>
          </a:ln>
        </p:spPr>
      </p:pic>
      <p:sp>
        <p:nvSpPr>
          <p:cNvPr id="16" name="15 CuadroTexto"/>
          <p:cNvSpPr txBox="1"/>
          <p:nvPr/>
        </p:nvSpPr>
        <p:spPr>
          <a:xfrm>
            <a:off x="1547664" y="6093296"/>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spTree>
    <p:extLst>
      <p:ext uri="{BB962C8B-B14F-4D97-AF65-F5344CB8AC3E}">
        <p14:creationId xmlns:p14="http://schemas.microsoft.com/office/powerpoint/2010/main" val="1284858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3" cstate="print"/>
          <a:srcRect/>
          <a:stretch>
            <a:fillRect/>
          </a:stretch>
        </p:blipFill>
        <p:spPr bwMode="auto">
          <a:xfrm>
            <a:off x="395149" y="20576"/>
            <a:ext cx="1078807" cy="960152"/>
          </a:xfrm>
          <a:prstGeom prst="rect">
            <a:avLst/>
          </a:prstGeom>
          <a:noFill/>
        </p:spPr>
      </p:pic>
      <p:grpSp>
        <p:nvGrpSpPr>
          <p:cNvPr id="3" name="4 Grupo"/>
          <p:cNvGrpSpPr/>
          <p:nvPr/>
        </p:nvGrpSpPr>
        <p:grpSpPr>
          <a:xfrm>
            <a:off x="2786050" y="142852"/>
            <a:ext cx="3312368" cy="758175"/>
            <a:chOff x="232939" y="2538840"/>
            <a:chExt cx="1788897" cy="1901676"/>
          </a:xfrm>
        </p:grpSpPr>
        <p:sp>
          <p:nvSpPr>
            <p:cNvPr id="6" name="5 Rectángulo"/>
            <p:cNvSpPr/>
            <p:nvPr/>
          </p:nvSpPr>
          <p:spPr>
            <a:xfrm>
              <a:off x="232939" y="2541904"/>
              <a:ext cx="1788897" cy="1898612"/>
            </a:xfrm>
            <a:prstGeom prst="rect">
              <a:avLst/>
            </a:prstGeom>
            <a:solidFill>
              <a:schemeClr val="accent3">
                <a:lumMod val="40000"/>
                <a:lumOff val="6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6 Rectángulo"/>
            <p:cNvSpPr/>
            <p:nvPr/>
          </p:nvSpPr>
          <p:spPr>
            <a:xfrm>
              <a:off x="232939" y="2538840"/>
              <a:ext cx="1788897" cy="18986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lvl="0" algn="ctr" defTabSz="444500">
                <a:lnSpc>
                  <a:spcPct val="90000"/>
                </a:lnSpc>
                <a:spcBef>
                  <a:spcPct val="0"/>
                </a:spcBef>
                <a:spcAft>
                  <a:spcPct val="35000"/>
                </a:spcAft>
              </a:pPr>
              <a:r>
                <a:rPr lang="es-CO" sz="1200" b="1" kern="1200" dirty="0" smtClean="0">
                  <a:latin typeface="Arial Narrow" panose="020B0606020202030204" pitchFamily="34" charset="0"/>
                </a:rPr>
                <a:t>D.01.01.</a:t>
              </a:r>
            </a:p>
            <a:p>
              <a:pPr lvl="0" algn="ctr" defTabSz="444500">
                <a:lnSpc>
                  <a:spcPct val="90000"/>
                </a:lnSpc>
                <a:spcBef>
                  <a:spcPct val="0"/>
                </a:spcBef>
                <a:spcAft>
                  <a:spcPct val="35000"/>
                </a:spcAft>
              </a:pPr>
              <a:r>
                <a:rPr lang="es-CO" sz="1200" b="1" kern="1200" dirty="0" smtClean="0">
                  <a:latin typeface="Arial Narrow" panose="020B0606020202030204" pitchFamily="34" charset="0"/>
                </a:rPr>
                <a:t>ANÁLISIS Y USO DE LOS RESULTADOS DE LAS EVALUACIONES DE ESTUDIANTES</a:t>
              </a:r>
              <a:endParaRPr lang="es-CO" sz="1200" b="1" kern="1200" dirty="0">
                <a:latin typeface="Arial Narrow" panose="020B0606020202030204" pitchFamily="34" charset="0"/>
              </a:endParaRPr>
            </a:p>
          </p:txBody>
        </p:sp>
      </p:grpSp>
      <p:sp>
        <p:nvSpPr>
          <p:cNvPr id="8" name="7 Flecha arriba"/>
          <p:cNvSpPr/>
          <p:nvPr/>
        </p:nvSpPr>
        <p:spPr>
          <a:xfrm>
            <a:off x="7500958" y="214290"/>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9" name="8 Tabla"/>
          <p:cNvGraphicFramePr>
            <a:graphicFrameLocks noGrp="1"/>
          </p:cNvGraphicFramePr>
          <p:nvPr>
            <p:extLst>
              <p:ext uri="{D42A27DB-BD31-4B8C-83A1-F6EECF244321}">
                <p14:modId xmlns:p14="http://schemas.microsoft.com/office/powerpoint/2010/main" val="3148219383"/>
              </p:ext>
            </p:extLst>
          </p:nvPr>
        </p:nvGraphicFramePr>
        <p:xfrm>
          <a:off x="642910" y="1285860"/>
          <a:ext cx="7272808" cy="1087120"/>
        </p:xfrm>
        <a:graphic>
          <a:graphicData uri="http://schemas.openxmlformats.org/drawingml/2006/table">
            <a:tbl>
              <a:tblPr firstRow="1" bandRow="1">
                <a:tableStyleId>{F5AB1C69-6EDB-4FF4-983F-18BD219EF322}</a:tableStyleId>
              </a:tblPr>
              <a:tblGrid>
                <a:gridCol w="1541240"/>
                <a:gridCol w="1541240"/>
                <a:gridCol w="892296"/>
                <a:gridCol w="892296"/>
                <a:gridCol w="1109592"/>
                <a:gridCol w="1296144"/>
              </a:tblGrid>
              <a:tr h="370840">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PRUEBA 5º -</a:t>
                      </a:r>
                      <a:r>
                        <a:rPr lang="es-CO" sz="1400" baseline="0" dirty="0" smtClean="0">
                          <a:solidFill>
                            <a:schemeClr val="tx1"/>
                          </a:solidFill>
                          <a:latin typeface="Arial" panose="020B0604020202020204" pitchFamily="34" charset="0"/>
                          <a:cs typeface="Arial" panose="020B0604020202020204" pitchFamily="34" charset="0"/>
                        </a:rPr>
                        <a:t> </a:t>
                      </a:r>
                      <a:r>
                        <a:rPr lang="es-CO" sz="1200" baseline="0" dirty="0" smtClean="0">
                          <a:solidFill>
                            <a:schemeClr val="tx1"/>
                          </a:solidFill>
                          <a:latin typeface="Arial" panose="020B0604020202020204" pitchFamily="34" charset="0"/>
                          <a:cs typeface="Arial" panose="020B0604020202020204" pitchFamily="34" charset="0"/>
                        </a:rPr>
                        <a:t>MATEMÁTICAS</a:t>
                      </a:r>
                      <a:endParaRPr lang="es-CO" sz="1200" dirty="0">
                        <a:solidFill>
                          <a:schemeClr val="tx1"/>
                        </a:solidFill>
                        <a:latin typeface="Arial" panose="020B0604020202020204" pitchFamily="34" charset="0"/>
                        <a:cs typeface="Arial" panose="020B0604020202020204" pitchFamily="34" charset="0"/>
                      </a:endParaRPr>
                    </a:p>
                  </a:txBody>
                  <a:tcPr/>
                </a:tc>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200" dirty="0" smtClean="0">
                          <a:solidFill>
                            <a:schemeClr val="tx1"/>
                          </a:solidFill>
                          <a:latin typeface="Arial" panose="020B0604020202020204" pitchFamily="34" charset="0"/>
                          <a:cs typeface="Arial" panose="020B0604020202020204" pitchFamily="34" charset="0"/>
                        </a:rPr>
                        <a:t>NÚMERO DE ESTUDIANTES </a:t>
                      </a:r>
                      <a:endParaRPr lang="es-CO"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2009</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2012</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2014</a:t>
                      </a:r>
                      <a:endParaRPr lang="es-CO" sz="1400"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a:p>
                  </a:txBody>
                  <a:tcPr/>
                </a:tc>
                <a:tc vMerge="1">
                  <a:txBody>
                    <a:bodyPr/>
                    <a:lstStyle/>
                    <a:p>
                      <a:endParaRPr lang="es-CO" dirty="0"/>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217</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157</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smtClean="0">
                        <a:solidFill>
                          <a:schemeClr val="tx1"/>
                        </a:solidFill>
                        <a:latin typeface="Arial" panose="020B0604020202020204" pitchFamily="34" charset="0"/>
                        <a:cs typeface="Arial" panose="020B0604020202020204" pitchFamily="34" charset="0"/>
                      </a:endParaRPr>
                    </a:p>
                    <a:p>
                      <a:pPr algn="ctr"/>
                      <a:endParaRPr lang="es-CO" sz="900" b="1"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400" dirty="0" smtClean="0">
                          <a:solidFill>
                            <a:schemeClr val="tx1"/>
                          </a:solidFill>
                          <a:latin typeface="Arial" panose="020B0604020202020204" pitchFamily="34" charset="0"/>
                          <a:cs typeface="Arial" panose="020B0604020202020204" pitchFamily="34" charset="0"/>
                        </a:rPr>
                        <a:t>91</a:t>
                      </a:r>
                      <a:endParaRPr lang="es-CO" sz="1400" b="1" dirty="0" smtClean="0">
                        <a:solidFill>
                          <a:schemeClr val="tx1"/>
                        </a:solidFill>
                        <a:latin typeface="Arial" panose="020B0604020202020204" pitchFamily="34" charset="0"/>
                        <a:cs typeface="Arial" panose="020B0604020202020204" pitchFamily="34" charset="0"/>
                      </a:endParaRPr>
                    </a:p>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141</a:t>
                      </a:r>
                      <a:endParaRPr lang="es-CO" sz="1400"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1618385386"/>
              </p:ext>
            </p:extLst>
          </p:nvPr>
        </p:nvGraphicFramePr>
        <p:xfrm>
          <a:off x="285720" y="2786058"/>
          <a:ext cx="8460939" cy="1879600"/>
        </p:xfrm>
        <a:graphic>
          <a:graphicData uri="http://schemas.openxmlformats.org/drawingml/2006/table">
            <a:tbl>
              <a:tblPr firstRow="1" bandRow="1">
                <a:tableStyleId>{F5AB1C69-6EDB-4FF4-983F-18BD219EF322}</a:tableStyleId>
              </a:tblPr>
              <a:tblGrid>
                <a:gridCol w="940104"/>
                <a:gridCol w="1286959"/>
                <a:gridCol w="545630"/>
                <a:gridCol w="656597"/>
                <a:gridCol w="1167284"/>
                <a:gridCol w="729553"/>
                <a:gridCol w="1167284"/>
                <a:gridCol w="656597"/>
                <a:gridCol w="1310931"/>
              </a:tblGrid>
              <a:tr h="370840">
                <a:tc rowSpan="5">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5º </a:t>
                      </a:r>
                    </a:p>
                    <a:p>
                      <a:endParaRPr lang="es-CO" sz="1000" b="1" dirty="0" smtClean="0">
                        <a:solidFill>
                          <a:schemeClr val="tx1"/>
                        </a:solidFill>
                        <a:latin typeface="Arial" panose="020B0604020202020204" pitchFamily="34" charset="0"/>
                        <a:cs typeface="Arial" panose="020B0604020202020204" pitchFamily="34" charset="0"/>
                      </a:endParaRPr>
                    </a:p>
                    <a:p>
                      <a:pPr algn="ctr"/>
                      <a:r>
                        <a:rPr lang="es-CO" sz="800" b="1" dirty="0" smtClean="0">
                          <a:solidFill>
                            <a:schemeClr val="tx1"/>
                          </a:solidFill>
                          <a:latin typeface="Arial" panose="020B0604020202020204" pitchFamily="34" charset="0"/>
                          <a:cs typeface="Arial" panose="020B0604020202020204" pitchFamily="34" charset="0"/>
                        </a:rPr>
                        <a:t>MATEMÁTICAS</a:t>
                      </a:r>
                      <a:endParaRPr lang="es-CO" sz="8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NIVELES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INSUFICIENTE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38%</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35%</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56%</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54%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MÍNIMO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36%</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37%</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28%</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30%</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SATISFACTORIO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20%</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23%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AVANZADO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7%</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6%</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11" name="10 Flecha arriba"/>
          <p:cNvSpPr/>
          <p:nvPr/>
        </p:nvSpPr>
        <p:spPr>
          <a:xfrm rot="10800000">
            <a:off x="8358214" y="214290"/>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Flecha arriba"/>
          <p:cNvSpPr/>
          <p:nvPr/>
        </p:nvSpPr>
        <p:spPr>
          <a:xfrm rot="10800000">
            <a:off x="4143372" y="4357693"/>
            <a:ext cx="285752" cy="19854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Flecha arriba"/>
          <p:cNvSpPr/>
          <p:nvPr/>
        </p:nvSpPr>
        <p:spPr>
          <a:xfrm>
            <a:off x="4143372" y="3643314"/>
            <a:ext cx="214314" cy="220467"/>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Flecha arriba"/>
          <p:cNvSpPr/>
          <p:nvPr/>
        </p:nvSpPr>
        <p:spPr>
          <a:xfrm>
            <a:off x="4143372" y="3214686"/>
            <a:ext cx="217734" cy="220626"/>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CuadroTexto"/>
          <p:cNvSpPr txBox="1"/>
          <p:nvPr/>
        </p:nvSpPr>
        <p:spPr>
          <a:xfrm>
            <a:off x="8072462" y="785794"/>
            <a:ext cx="916948" cy="369332"/>
          </a:xfrm>
          <a:prstGeom prst="rect">
            <a:avLst/>
          </a:prstGeom>
          <a:noFill/>
        </p:spPr>
        <p:txBody>
          <a:bodyPr wrap="square" rtlCol="0">
            <a:spAutoFit/>
          </a:bodyPr>
          <a:lstStyle/>
          <a:p>
            <a:pPr algn="ctr"/>
            <a:r>
              <a:rPr lang="es-CO" sz="900" dirty="0" smtClean="0"/>
              <a:t>REPRESENTA  DISMINUCIÓN</a:t>
            </a:r>
            <a:endParaRPr lang="es-CO" sz="900" dirty="0"/>
          </a:p>
        </p:txBody>
      </p:sp>
      <p:sp>
        <p:nvSpPr>
          <p:cNvPr id="16" name="15 CuadroTexto"/>
          <p:cNvSpPr txBox="1"/>
          <p:nvPr/>
        </p:nvSpPr>
        <p:spPr>
          <a:xfrm>
            <a:off x="7286644" y="785794"/>
            <a:ext cx="795484" cy="369332"/>
          </a:xfrm>
          <a:prstGeom prst="rect">
            <a:avLst/>
          </a:prstGeom>
          <a:noFill/>
        </p:spPr>
        <p:txBody>
          <a:bodyPr wrap="square" rtlCol="0">
            <a:spAutoFit/>
          </a:bodyPr>
          <a:lstStyle/>
          <a:p>
            <a:pPr algn="ctr"/>
            <a:r>
              <a:rPr lang="es-CO" sz="900" dirty="0" smtClean="0"/>
              <a:t>REPRESENTA MEJORA</a:t>
            </a:r>
            <a:endParaRPr lang="es-CO" sz="900" dirty="0"/>
          </a:p>
        </p:txBody>
      </p:sp>
      <p:sp>
        <p:nvSpPr>
          <p:cNvPr id="17" name="16 Flecha arriba"/>
          <p:cNvSpPr/>
          <p:nvPr/>
        </p:nvSpPr>
        <p:spPr>
          <a:xfrm>
            <a:off x="4143372" y="4000505"/>
            <a:ext cx="214314" cy="142876"/>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20 Flecha arriba"/>
          <p:cNvSpPr/>
          <p:nvPr/>
        </p:nvSpPr>
        <p:spPr>
          <a:xfrm rot="10800000">
            <a:off x="6072198" y="3214686"/>
            <a:ext cx="285752" cy="19854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Flecha arriba"/>
          <p:cNvSpPr/>
          <p:nvPr/>
        </p:nvSpPr>
        <p:spPr>
          <a:xfrm rot="10800000">
            <a:off x="6143636" y="4000504"/>
            <a:ext cx="285752" cy="21431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Flecha arriba"/>
          <p:cNvSpPr/>
          <p:nvPr/>
        </p:nvSpPr>
        <p:spPr>
          <a:xfrm rot="10800000">
            <a:off x="6143636" y="4357694"/>
            <a:ext cx="285752" cy="19854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Flecha arriba"/>
          <p:cNvSpPr/>
          <p:nvPr/>
        </p:nvSpPr>
        <p:spPr>
          <a:xfrm rot="10800000">
            <a:off x="6143636" y="3643314"/>
            <a:ext cx="285752" cy="19854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Flecha arriba"/>
          <p:cNvSpPr/>
          <p:nvPr/>
        </p:nvSpPr>
        <p:spPr>
          <a:xfrm>
            <a:off x="8001024" y="3214686"/>
            <a:ext cx="217734" cy="220626"/>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25 Flecha arriba"/>
          <p:cNvSpPr/>
          <p:nvPr/>
        </p:nvSpPr>
        <p:spPr>
          <a:xfrm>
            <a:off x="8001024" y="3643314"/>
            <a:ext cx="217734" cy="220626"/>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26 Flecha arriba"/>
          <p:cNvSpPr/>
          <p:nvPr/>
        </p:nvSpPr>
        <p:spPr>
          <a:xfrm rot="10800000">
            <a:off x="8001024" y="4000504"/>
            <a:ext cx="285752" cy="21431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27 Flecha arriba"/>
          <p:cNvSpPr/>
          <p:nvPr/>
        </p:nvSpPr>
        <p:spPr>
          <a:xfrm>
            <a:off x="8072462" y="4286256"/>
            <a:ext cx="217734" cy="220626"/>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28 Título"/>
          <p:cNvSpPr>
            <a:spLocks noGrp="1"/>
          </p:cNvSpPr>
          <p:nvPr>
            <p:ph type="title"/>
          </p:nvPr>
        </p:nvSpPr>
        <p:spPr>
          <a:xfrm>
            <a:off x="357158" y="4857760"/>
            <a:ext cx="8501122" cy="875496"/>
          </a:xfrm>
        </p:spPr>
        <p:txBody>
          <a:bodyPr>
            <a:noAutofit/>
          </a:bodyPr>
          <a:lstStyle/>
          <a:p>
            <a:pPr algn="just"/>
            <a:r>
              <a:rPr lang="es-CO" sz="1100" b="1" dirty="0" smtClean="0">
                <a:solidFill>
                  <a:schemeClr val="tx1"/>
                </a:solidFill>
                <a:latin typeface="Aharoni" panose="02010803020104030203" pitchFamily="2" charset="-79"/>
                <a:cs typeface="Aharoni" panose="02010803020104030203" pitchFamily="2" charset="-79"/>
              </a:rPr>
              <a:t>Al contrastar los resultados obtenidos en los años 2014 y 2013 se observa que la I.E.N.S.S  mantuvo los mismos porcentajes de estudiantes en cada uno de los niveles valorados, pues las diferencias entre los resultados no son estadísticamente diferentes. Con relación a los resultados históricos se aprecia una desmejora significativa en los resultados, porque pasamos de tener en promedio un 28% de estudiantes en los niveles Satisfactorio y Avanzado, a un 16% en el año 2014. Esto es un motivo para revisar que está pasando en los procesos formativos de la básica primaria.</a:t>
            </a:r>
            <a:endParaRPr lang="es-CO" sz="1100" b="1" dirty="0">
              <a:solidFill>
                <a:schemeClr val="tx1"/>
              </a:solidFill>
              <a:latin typeface="Aharoni" panose="02010803020104030203" pitchFamily="2" charset="-79"/>
              <a:cs typeface="Aharoni" panose="02010803020104030203" pitchFamily="2" charset="-79"/>
            </a:endParaRPr>
          </a:p>
        </p:txBody>
      </p:sp>
      <p:sp>
        <p:nvSpPr>
          <p:cNvPr id="30" name="29 CuadroTexto"/>
          <p:cNvSpPr txBox="1"/>
          <p:nvPr/>
        </p:nvSpPr>
        <p:spPr>
          <a:xfrm>
            <a:off x="1547664" y="6093296"/>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pic>
        <p:nvPicPr>
          <p:cNvPr id="31" name="30 Imagen" descr="E:\documentos recuperados\pedagogito.1.tif"/>
          <p:cNvPicPr/>
          <p:nvPr/>
        </p:nvPicPr>
        <p:blipFill>
          <a:blip r:embed="rId4" cstate="print"/>
          <a:srcRect/>
          <a:stretch>
            <a:fillRect/>
          </a:stretch>
        </p:blipFill>
        <p:spPr bwMode="auto">
          <a:xfrm>
            <a:off x="8452776" y="5786833"/>
            <a:ext cx="627379" cy="1020135"/>
          </a:xfrm>
          <a:prstGeom prst="rect">
            <a:avLst/>
          </a:prstGeom>
          <a:noFill/>
          <a:ln w="9525">
            <a:noFill/>
            <a:miter lim="800000"/>
            <a:headEnd/>
            <a:tailEnd/>
          </a:ln>
        </p:spPr>
      </p:pic>
      <p:pic>
        <p:nvPicPr>
          <p:cNvPr id="32" name="31 Imagen" descr="Escanear0002"/>
          <p:cNvPicPr/>
          <p:nvPr/>
        </p:nvPicPr>
        <p:blipFill>
          <a:blip r:embed="rId5"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spTree>
    <p:extLst>
      <p:ext uri="{BB962C8B-B14F-4D97-AF65-F5344CB8AC3E}">
        <p14:creationId xmlns:p14="http://schemas.microsoft.com/office/powerpoint/2010/main" val="2094676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3" cstate="print"/>
          <a:srcRect/>
          <a:stretch>
            <a:fillRect/>
          </a:stretch>
        </p:blipFill>
        <p:spPr bwMode="auto">
          <a:xfrm>
            <a:off x="395149" y="20576"/>
            <a:ext cx="1078807" cy="960152"/>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082871241"/>
              </p:ext>
            </p:extLst>
          </p:nvPr>
        </p:nvGraphicFramePr>
        <p:xfrm>
          <a:off x="142844" y="1428736"/>
          <a:ext cx="8495099" cy="1615440"/>
        </p:xfrm>
        <a:graphic>
          <a:graphicData uri="http://schemas.openxmlformats.org/drawingml/2006/table">
            <a:tbl>
              <a:tblPr firstRow="1" bandRow="1">
                <a:tableStyleId>{F5AB1C69-6EDB-4FF4-983F-18BD219EF322}</a:tableStyleId>
              </a:tblPr>
              <a:tblGrid>
                <a:gridCol w="1080120"/>
                <a:gridCol w="1296144"/>
                <a:gridCol w="576064"/>
                <a:gridCol w="576064"/>
                <a:gridCol w="1086740"/>
                <a:gridCol w="732498"/>
                <a:gridCol w="1171997"/>
                <a:gridCol w="659248"/>
                <a:gridCol w="1316224"/>
              </a:tblGrid>
              <a:tr h="370840">
                <a:tc rowSpan="3">
                  <a:txBody>
                    <a:bodyPr/>
                    <a:lstStyle/>
                    <a:p>
                      <a:pPr algn="ctr"/>
                      <a:endParaRPr lang="es-CO" sz="900" b="1" dirty="0" smtClean="0">
                        <a:solidFill>
                          <a:schemeClr val="tx1"/>
                        </a:solidFill>
                        <a:latin typeface="Arial" panose="020B0604020202020204" pitchFamily="34" charset="0"/>
                        <a:cs typeface="Arial" panose="020B0604020202020204" pitchFamily="34" charset="0"/>
                      </a:endParaRPr>
                    </a:p>
                    <a:p>
                      <a:pPr algn="ctr"/>
                      <a:endParaRPr lang="es-CO" sz="900" b="1" dirty="0" smtClean="0">
                        <a:solidFill>
                          <a:schemeClr val="tx1"/>
                        </a:solidFill>
                        <a:latin typeface="Arial" panose="020B0604020202020204" pitchFamily="34" charset="0"/>
                        <a:cs typeface="Arial" panose="020B0604020202020204" pitchFamily="34" charset="0"/>
                      </a:endParaRPr>
                    </a:p>
                    <a:p>
                      <a:pPr algn="ctr"/>
                      <a:r>
                        <a:rPr lang="es-CO" sz="900" b="1" dirty="0" smtClean="0">
                          <a:solidFill>
                            <a:schemeClr val="tx1"/>
                          </a:solidFill>
                          <a:latin typeface="Arial" panose="020B0604020202020204" pitchFamily="34" charset="0"/>
                          <a:cs typeface="Arial" panose="020B0604020202020204" pitchFamily="34" charset="0"/>
                        </a:rPr>
                        <a:t>PRUEBA 5º </a:t>
                      </a:r>
                    </a:p>
                    <a:p>
                      <a:pPr algn="ctr"/>
                      <a:endParaRPr lang="es-CO" sz="900" b="1" dirty="0" smtClean="0">
                        <a:solidFill>
                          <a:schemeClr val="tx1"/>
                        </a:solidFill>
                        <a:latin typeface="Arial" panose="020B0604020202020204" pitchFamily="34" charset="0"/>
                        <a:cs typeface="Arial" panose="020B0604020202020204" pitchFamily="34" charset="0"/>
                      </a:endParaRPr>
                    </a:p>
                    <a:p>
                      <a:pPr algn="ctr"/>
                      <a:r>
                        <a:rPr lang="es-CO" sz="900" b="1" dirty="0" smtClean="0">
                          <a:solidFill>
                            <a:schemeClr val="tx1"/>
                          </a:solidFill>
                          <a:latin typeface="Arial" panose="020B0604020202020204" pitchFamily="34" charset="0"/>
                          <a:cs typeface="Arial" panose="020B0604020202020204" pitchFamily="34" charset="0"/>
                        </a:rPr>
                        <a:t>MATEMÁTICAS</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COMPETENCIAS</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2009</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2012</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COMPARATIVO</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2013</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COMPARATIVO</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2014</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COMPARATIVO</a:t>
                      </a:r>
                      <a:endParaRPr lang="es-CO" sz="9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RAZONAMIENTO</a:t>
                      </a:r>
                      <a:r>
                        <a:rPr lang="es-CO" sz="900" b="1" baseline="0" dirty="0" smtClean="0">
                          <a:solidFill>
                            <a:schemeClr val="tx1"/>
                          </a:solidFill>
                          <a:latin typeface="Arial" panose="020B0604020202020204" pitchFamily="34" charset="0"/>
                          <a:cs typeface="Arial" panose="020B0604020202020204" pitchFamily="34" charset="0"/>
                        </a:rPr>
                        <a:t> Y ARGUMENTACIÓN</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COMUNICACIÓN,</a:t>
                      </a:r>
                      <a:r>
                        <a:rPr lang="es-CO" sz="900" b="1" baseline="0" dirty="0" smtClean="0">
                          <a:solidFill>
                            <a:schemeClr val="tx1"/>
                          </a:solidFill>
                          <a:latin typeface="Arial" panose="020B0604020202020204" pitchFamily="34" charset="0"/>
                          <a:cs typeface="Arial" panose="020B0604020202020204" pitchFamily="34" charset="0"/>
                        </a:rPr>
                        <a:t> REPRESENTACIÓN Y MODELACIÓN</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LEVE</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r>
              <a:tr h="370840">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RESOLUCIÓN DE PROBLEMAS</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154574739"/>
              </p:ext>
            </p:extLst>
          </p:nvPr>
        </p:nvGraphicFramePr>
        <p:xfrm>
          <a:off x="214282" y="3143248"/>
          <a:ext cx="8495099" cy="1559560"/>
        </p:xfrm>
        <a:graphic>
          <a:graphicData uri="http://schemas.openxmlformats.org/drawingml/2006/table">
            <a:tbl>
              <a:tblPr firstRow="1" bandRow="1">
                <a:tableStyleId>{F5AB1C69-6EDB-4FF4-983F-18BD219EF322}</a:tableStyleId>
              </a:tblPr>
              <a:tblGrid>
                <a:gridCol w="943900"/>
                <a:gridCol w="1292155"/>
                <a:gridCol w="547832"/>
                <a:gridCol w="659248"/>
                <a:gridCol w="1171997"/>
                <a:gridCol w="732498"/>
                <a:gridCol w="1171997"/>
                <a:gridCol w="659248"/>
                <a:gridCol w="1316224"/>
              </a:tblGrid>
              <a:tr h="370840">
                <a:tc rowSpan="4">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5º </a:t>
                      </a:r>
                    </a:p>
                    <a:p>
                      <a:endParaRPr lang="es-CO" sz="1000" b="1" dirty="0" smtClean="0">
                        <a:solidFill>
                          <a:schemeClr val="tx1"/>
                        </a:solidFill>
                        <a:latin typeface="Arial" panose="020B0604020202020204" pitchFamily="34" charset="0"/>
                        <a:cs typeface="Arial" panose="020B0604020202020204" pitchFamily="34" charset="0"/>
                      </a:endParaRPr>
                    </a:p>
                    <a:p>
                      <a:pPr algn="ctr"/>
                      <a:r>
                        <a:rPr lang="es-CO" sz="800" b="1" dirty="0" smtClean="0">
                          <a:solidFill>
                            <a:schemeClr val="tx1"/>
                          </a:solidFill>
                          <a:latin typeface="Arial" panose="020B0604020202020204" pitchFamily="34" charset="0"/>
                          <a:cs typeface="Arial" panose="020B0604020202020204" pitchFamily="34" charset="0"/>
                        </a:rPr>
                        <a:t>MATEMÁTICAS</a:t>
                      </a:r>
                      <a:endParaRPr lang="es-CO" sz="8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COMPONENTES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NUMÉRUCI-VARIACIONAL</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GEOMÉTRICO-MÉTRICO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ALEATORIO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188989507"/>
              </p:ext>
            </p:extLst>
          </p:nvPr>
        </p:nvGraphicFramePr>
        <p:xfrm>
          <a:off x="1500166" y="357166"/>
          <a:ext cx="6912767" cy="889000"/>
        </p:xfrm>
        <a:graphic>
          <a:graphicData uri="http://schemas.openxmlformats.org/drawingml/2006/table">
            <a:tbl>
              <a:tblPr firstRow="1" bandRow="1">
                <a:tableStyleId>{F5AB1C69-6EDB-4FF4-983F-18BD219EF322}</a:tableStyleId>
              </a:tblPr>
              <a:tblGrid>
                <a:gridCol w="1412560"/>
                <a:gridCol w="1388577"/>
                <a:gridCol w="933594"/>
                <a:gridCol w="933594"/>
                <a:gridCol w="1164323"/>
                <a:gridCol w="1080119"/>
              </a:tblGrid>
              <a:tr h="370840">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PRUEBA 5º -</a:t>
                      </a:r>
                      <a:r>
                        <a:rPr lang="es-CO" sz="1400" baseline="0" dirty="0" smtClean="0">
                          <a:solidFill>
                            <a:schemeClr val="tx1"/>
                          </a:solidFill>
                          <a:latin typeface="Arial" panose="020B0604020202020204" pitchFamily="34" charset="0"/>
                          <a:cs typeface="Arial" panose="020B0604020202020204" pitchFamily="34" charset="0"/>
                        </a:rPr>
                        <a:t> </a:t>
                      </a:r>
                      <a:r>
                        <a:rPr lang="es-CO" sz="1200" baseline="0" dirty="0" smtClean="0">
                          <a:solidFill>
                            <a:schemeClr val="tx1"/>
                          </a:solidFill>
                          <a:latin typeface="Arial" panose="020B0604020202020204" pitchFamily="34" charset="0"/>
                          <a:cs typeface="Arial" panose="020B0604020202020204" pitchFamily="34" charset="0"/>
                        </a:rPr>
                        <a:t>MATEMÁTICAS</a:t>
                      </a:r>
                      <a:endParaRPr lang="es-CO" sz="1200" dirty="0">
                        <a:solidFill>
                          <a:schemeClr val="tx1"/>
                        </a:solidFill>
                        <a:latin typeface="Arial" panose="020B0604020202020204" pitchFamily="34" charset="0"/>
                        <a:cs typeface="Arial" panose="020B0604020202020204" pitchFamily="34" charset="0"/>
                      </a:endParaRPr>
                    </a:p>
                  </a:txBody>
                  <a:tcPr/>
                </a:tc>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NÚMERO DE </a:t>
                      </a:r>
                      <a:r>
                        <a:rPr lang="es-CO" sz="1200" dirty="0" smtClean="0">
                          <a:solidFill>
                            <a:schemeClr val="tx1"/>
                          </a:solidFill>
                          <a:latin typeface="Arial" panose="020B0604020202020204" pitchFamily="34" charset="0"/>
                          <a:cs typeface="Arial" panose="020B0604020202020204" pitchFamily="34" charset="0"/>
                        </a:rPr>
                        <a:t>ESTUDIANTES </a:t>
                      </a:r>
                      <a:endParaRPr lang="es-CO"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2009</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2012</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2014</a:t>
                      </a:r>
                      <a:endParaRPr lang="es-CO" sz="1400"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a:p>
                  </a:txBody>
                  <a:tcPr/>
                </a:tc>
                <a:tc vMerge="1">
                  <a:txBody>
                    <a:bodyPr/>
                    <a:lstStyle/>
                    <a:p>
                      <a:endParaRPr lang="es-CO" dirty="0"/>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217</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157</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91</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a:solidFill>
                          <a:schemeClr val="tx1"/>
                        </a:solidFill>
                        <a:latin typeface="Arial" panose="020B0604020202020204" pitchFamily="34" charset="0"/>
                        <a:cs typeface="Arial" panose="020B0604020202020204" pitchFamily="34" charset="0"/>
                      </a:endParaRPr>
                    </a:p>
                  </a:txBody>
                  <a:tcPr/>
                </a:tc>
              </a:tr>
            </a:tbl>
          </a:graphicData>
        </a:graphic>
      </p:graphicFrame>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1857364"/>
            <a:ext cx="3333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714620"/>
            <a:ext cx="3333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16" y="2357430"/>
            <a:ext cx="3143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9454" y="4357694"/>
            <a:ext cx="3143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454" y="4000504"/>
            <a:ext cx="3333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454" y="3571876"/>
            <a:ext cx="3333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Título"/>
          <p:cNvSpPr>
            <a:spLocks noGrp="1"/>
          </p:cNvSpPr>
          <p:nvPr>
            <p:ph type="title"/>
          </p:nvPr>
        </p:nvSpPr>
        <p:spPr>
          <a:xfrm>
            <a:off x="285720" y="4929198"/>
            <a:ext cx="8429684" cy="372010"/>
          </a:xfrm>
        </p:spPr>
        <p:txBody>
          <a:bodyPr>
            <a:normAutofit fontScale="90000"/>
          </a:bodyPr>
          <a:lstStyle/>
          <a:p>
            <a:pPr algn="just"/>
            <a:r>
              <a:rPr lang="es-CO" sz="1200" b="1" dirty="0" smtClean="0">
                <a:solidFill>
                  <a:schemeClr val="tx1"/>
                </a:solidFill>
              </a:rPr>
              <a:t>Con base en los resultados que muestran los diagramas se establece que hay debilidades en todas las competencias y en todas las componentes que se evaluaron en la prueba de matemáticas. En contraste con los resultados históricos es notorio el retroceso en los procesos de desarrollo de competencias. </a:t>
            </a:r>
            <a:endParaRPr lang="es-CO" sz="1200" b="1" dirty="0">
              <a:solidFill>
                <a:schemeClr val="tx1"/>
              </a:solidFill>
            </a:endParaRPr>
          </a:p>
        </p:txBody>
      </p:sp>
      <p:pic>
        <p:nvPicPr>
          <p:cNvPr id="15" name="14 Imagen" descr="Escanear0002"/>
          <p:cNvPicPr/>
          <p:nvPr/>
        </p:nvPicPr>
        <p:blipFill>
          <a:blip r:embed="rId6" cstate="print"/>
          <a:srcRect/>
          <a:stretch>
            <a:fillRect/>
          </a:stretch>
        </p:blipFill>
        <p:spPr bwMode="auto">
          <a:xfrm>
            <a:off x="181593" y="5949280"/>
            <a:ext cx="615069" cy="804112"/>
          </a:xfrm>
          <a:prstGeom prst="rect">
            <a:avLst/>
          </a:prstGeom>
          <a:noFill/>
          <a:ln w="76200" cmpd="tri">
            <a:solidFill>
              <a:srgbClr val="000000"/>
            </a:solidFill>
            <a:miter lim="800000"/>
            <a:headEnd/>
            <a:tailEnd/>
          </a:ln>
        </p:spPr>
      </p:pic>
      <p:sp>
        <p:nvSpPr>
          <p:cNvPr id="16" name="15 CuadroTexto"/>
          <p:cNvSpPr txBox="1"/>
          <p:nvPr/>
        </p:nvSpPr>
        <p:spPr>
          <a:xfrm>
            <a:off x="1547664" y="6093296"/>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pic>
        <p:nvPicPr>
          <p:cNvPr id="17" name="16 Imagen" descr="E:\documentos recuperados\pedagogito.1.tif"/>
          <p:cNvPicPr/>
          <p:nvPr/>
        </p:nvPicPr>
        <p:blipFill>
          <a:blip r:embed="rId7" cstate="print"/>
          <a:srcRect/>
          <a:stretch>
            <a:fillRect/>
          </a:stretch>
        </p:blipFill>
        <p:spPr bwMode="auto">
          <a:xfrm>
            <a:off x="8452776" y="5786833"/>
            <a:ext cx="627379" cy="1020135"/>
          </a:xfrm>
          <a:prstGeom prst="rect">
            <a:avLst/>
          </a:prstGeom>
          <a:noFill/>
          <a:ln w="9525">
            <a:noFill/>
            <a:miter lim="800000"/>
            <a:headEnd/>
            <a:tailEnd/>
          </a:ln>
        </p:spPr>
      </p:pic>
    </p:spTree>
    <p:extLst>
      <p:ext uri="{BB962C8B-B14F-4D97-AF65-F5344CB8AC3E}">
        <p14:creationId xmlns:p14="http://schemas.microsoft.com/office/powerpoint/2010/main" val="4292897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3" cstate="print"/>
          <a:srcRect/>
          <a:stretch>
            <a:fillRect/>
          </a:stretch>
        </p:blipFill>
        <p:spPr bwMode="auto">
          <a:xfrm>
            <a:off x="395149" y="20576"/>
            <a:ext cx="1078807" cy="960152"/>
          </a:xfrm>
          <a:prstGeom prst="rect">
            <a:avLst/>
          </a:prstGeom>
          <a:noFill/>
        </p:spPr>
      </p:pic>
      <p:grpSp>
        <p:nvGrpSpPr>
          <p:cNvPr id="3" name="2 Grupo"/>
          <p:cNvGrpSpPr/>
          <p:nvPr/>
        </p:nvGrpSpPr>
        <p:grpSpPr>
          <a:xfrm>
            <a:off x="2843808" y="332656"/>
            <a:ext cx="3312368" cy="758175"/>
            <a:chOff x="232939" y="2538840"/>
            <a:chExt cx="1788897" cy="1901676"/>
          </a:xfrm>
        </p:grpSpPr>
        <p:sp>
          <p:nvSpPr>
            <p:cNvPr id="4" name="3 Rectángulo"/>
            <p:cNvSpPr/>
            <p:nvPr/>
          </p:nvSpPr>
          <p:spPr>
            <a:xfrm>
              <a:off x="232939" y="2541904"/>
              <a:ext cx="1788897" cy="1898612"/>
            </a:xfrm>
            <a:prstGeom prst="rect">
              <a:avLst/>
            </a:prstGeom>
            <a:solidFill>
              <a:schemeClr val="accent3">
                <a:lumMod val="40000"/>
                <a:lumOff val="6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4 Rectángulo"/>
            <p:cNvSpPr/>
            <p:nvPr/>
          </p:nvSpPr>
          <p:spPr>
            <a:xfrm>
              <a:off x="232939" y="2538840"/>
              <a:ext cx="1788897" cy="18986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lvl="0" algn="ctr" defTabSz="444500">
                <a:lnSpc>
                  <a:spcPct val="90000"/>
                </a:lnSpc>
                <a:spcBef>
                  <a:spcPct val="0"/>
                </a:spcBef>
                <a:spcAft>
                  <a:spcPct val="35000"/>
                </a:spcAft>
              </a:pPr>
              <a:r>
                <a:rPr lang="es-CO" sz="1200" b="1" kern="1200" dirty="0" smtClean="0">
                  <a:latin typeface="Arial Narrow" panose="020B0606020202030204" pitchFamily="34" charset="0"/>
                </a:rPr>
                <a:t>D.01.01.</a:t>
              </a:r>
            </a:p>
            <a:p>
              <a:pPr lvl="0" algn="ctr" defTabSz="444500">
                <a:lnSpc>
                  <a:spcPct val="90000"/>
                </a:lnSpc>
                <a:spcBef>
                  <a:spcPct val="0"/>
                </a:spcBef>
                <a:spcAft>
                  <a:spcPct val="35000"/>
                </a:spcAft>
              </a:pPr>
              <a:r>
                <a:rPr lang="es-CO" sz="1200" b="1" kern="1200" dirty="0" smtClean="0">
                  <a:latin typeface="Arial Narrow" panose="020B0606020202030204" pitchFamily="34" charset="0"/>
                </a:rPr>
                <a:t>ANÁLISIS Y USO DE LOS RESULTADOS DE LAS EVALUACIONES DE ESTUDIANTES</a:t>
              </a:r>
              <a:endParaRPr lang="es-CO" sz="1200" b="1" kern="1200" dirty="0">
                <a:latin typeface="Arial Narrow" panose="020B0606020202030204" pitchFamily="34" charset="0"/>
              </a:endParaRPr>
            </a:p>
          </p:txBody>
        </p:sp>
      </p:grpSp>
      <p:sp>
        <p:nvSpPr>
          <p:cNvPr id="6" name="5 Flecha arriba"/>
          <p:cNvSpPr/>
          <p:nvPr/>
        </p:nvSpPr>
        <p:spPr>
          <a:xfrm>
            <a:off x="7467335" y="500652"/>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7" name="6 Tabla"/>
          <p:cNvGraphicFramePr>
            <a:graphicFrameLocks noGrp="1"/>
          </p:cNvGraphicFramePr>
          <p:nvPr>
            <p:extLst>
              <p:ext uri="{D42A27DB-BD31-4B8C-83A1-F6EECF244321}">
                <p14:modId xmlns:p14="http://schemas.microsoft.com/office/powerpoint/2010/main" val="58774943"/>
              </p:ext>
            </p:extLst>
          </p:nvPr>
        </p:nvGraphicFramePr>
        <p:xfrm>
          <a:off x="559041" y="1336710"/>
          <a:ext cx="7272808" cy="1270000"/>
        </p:xfrm>
        <a:graphic>
          <a:graphicData uri="http://schemas.openxmlformats.org/drawingml/2006/table">
            <a:tbl>
              <a:tblPr firstRow="1" bandRow="1">
                <a:tableStyleId>{F5AB1C69-6EDB-4FF4-983F-18BD219EF322}</a:tableStyleId>
              </a:tblPr>
              <a:tblGrid>
                <a:gridCol w="1541240"/>
                <a:gridCol w="1541240"/>
                <a:gridCol w="892296"/>
                <a:gridCol w="892296"/>
                <a:gridCol w="1109592"/>
                <a:gridCol w="1296144"/>
              </a:tblGrid>
              <a:tr h="370840">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PRUEBA 9º -</a:t>
                      </a:r>
                      <a:r>
                        <a:rPr lang="es-CO" sz="1400" baseline="0" dirty="0" smtClean="0">
                          <a:solidFill>
                            <a:schemeClr val="tx1"/>
                          </a:solidFill>
                          <a:latin typeface="Arial" panose="020B0604020202020204" pitchFamily="34" charset="0"/>
                          <a:cs typeface="Arial" panose="020B0604020202020204" pitchFamily="34" charset="0"/>
                        </a:rPr>
                        <a:t> </a:t>
                      </a:r>
                      <a:r>
                        <a:rPr lang="es-CO" sz="1200" baseline="0" dirty="0" smtClean="0">
                          <a:solidFill>
                            <a:schemeClr val="tx1"/>
                          </a:solidFill>
                          <a:latin typeface="Arial" panose="020B0604020202020204" pitchFamily="34" charset="0"/>
                          <a:cs typeface="Arial" panose="020B0604020202020204" pitchFamily="34" charset="0"/>
                        </a:rPr>
                        <a:t>MATEMÁTICAS</a:t>
                      </a:r>
                      <a:endParaRPr lang="es-CO" sz="1200" dirty="0">
                        <a:solidFill>
                          <a:schemeClr val="tx1"/>
                        </a:solidFill>
                        <a:latin typeface="Arial" panose="020B0604020202020204" pitchFamily="34" charset="0"/>
                        <a:cs typeface="Arial" panose="020B0604020202020204" pitchFamily="34" charset="0"/>
                      </a:endParaRPr>
                    </a:p>
                  </a:txBody>
                  <a:tcPr/>
                </a:tc>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200" dirty="0" smtClean="0">
                          <a:solidFill>
                            <a:schemeClr val="tx1"/>
                          </a:solidFill>
                          <a:latin typeface="Arial" panose="020B0604020202020204" pitchFamily="34" charset="0"/>
                          <a:cs typeface="Arial" panose="020B0604020202020204" pitchFamily="34" charset="0"/>
                        </a:rPr>
                        <a:t>NÚMERO DE ESTUDIANTES </a:t>
                      </a:r>
                      <a:endParaRPr lang="es-CO"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2009</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2012</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2014</a:t>
                      </a:r>
                      <a:endParaRPr lang="es-CO" sz="1400"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a:p>
                  </a:txBody>
                  <a:tcPr/>
                </a:tc>
                <a:tc vMerge="1">
                  <a:txBody>
                    <a:bodyPr/>
                    <a:lstStyle/>
                    <a:p>
                      <a:endParaRPr lang="es-CO" dirty="0"/>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287</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185</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N.D.</a:t>
                      </a:r>
                    </a:p>
                    <a:p>
                      <a:pPr algn="ctr"/>
                      <a:r>
                        <a:rPr lang="es-CO" sz="900" b="1" dirty="0" smtClean="0">
                          <a:solidFill>
                            <a:schemeClr val="tx1"/>
                          </a:solidFill>
                          <a:latin typeface="Arial" panose="020B0604020202020204" pitchFamily="34" charset="0"/>
                          <a:cs typeface="Arial" panose="020B0604020202020204" pitchFamily="34" charset="0"/>
                        </a:rPr>
                        <a:t>(NO HAY INFORMACIÓN DISPONIBLE)</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dirty="0" smtClean="0">
                          <a:solidFill>
                            <a:schemeClr val="tx1"/>
                          </a:solidFill>
                          <a:latin typeface="Arial" panose="020B0604020202020204" pitchFamily="34" charset="0"/>
                          <a:cs typeface="Arial" panose="020B0604020202020204" pitchFamily="34" charset="0"/>
                        </a:rPr>
                        <a:t>N.D.</a:t>
                      </a:r>
                    </a:p>
                    <a:p>
                      <a:pPr marL="0" marR="0" indent="0" algn="ctr" defTabSz="914400" rtl="0" eaLnBrk="1" fontAlgn="auto" latinLnBrk="0" hangingPunct="1">
                        <a:lnSpc>
                          <a:spcPct val="100000"/>
                        </a:lnSpc>
                        <a:spcBef>
                          <a:spcPts val="0"/>
                        </a:spcBef>
                        <a:spcAft>
                          <a:spcPts val="0"/>
                        </a:spcAft>
                        <a:buClrTx/>
                        <a:buSzTx/>
                        <a:buFontTx/>
                        <a:buNone/>
                        <a:tabLst/>
                        <a:defRPr/>
                      </a:pPr>
                      <a:r>
                        <a:rPr lang="es-CO" sz="900" b="1" dirty="0" smtClean="0">
                          <a:solidFill>
                            <a:schemeClr val="tx1"/>
                          </a:solidFill>
                          <a:latin typeface="Arial" panose="020B0604020202020204" pitchFamily="34" charset="0"/>
                          <a:cs typeface="Arial" panose="020B0604020202020204" pitchFamily="34" charset="0"/>
                        </a:rPr>
                        <a:t>(NO HAY INFORMACIÓN DISPONIBLE)</a:t>
                      </a:r>
                    </a:p>
                    <a:p>
                      <a:pPr algn="ctr"/>
                      <a:endParaRPr lang="es-CO" sz="1400"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754241199"/>
              </p:ext>
            </p:extLst>
          </p:nvPr>
        </p:nvGraphicFramePr>
        <p:xfrm>
          <a:off x="124142" y="2622138"/>
          <a:ext cx="8460939" cy="1940560"/>
        </p:xfrm>
        <a:graphic>
          <a:graphicData uri="http://schemas.openxmlformats.org/drawingml/2006/table">
            <a:tbl>
              <a:tblPr firstRow="1" bandRow="1">
                <a:tableStyleId>{F5AB1C69-6EDB-4FF4-983F-18BD219EF322}</a:tableStyleId>
              </a:tblPr>
              <a:tblGrid>
                <a:gridCol w="940104"/>
                <a:gridCol w="1286959"/>
                <a:gridCol w="545630"/>
                <a:gridCol w="656597"/>
                <a:gridCol w="1167284"/>
                <a:gridCol w="729553"/>
                <a:gridCol w="1167284"/>
                <a:gridCol w="656597"/>
                <a:gridCol w="1310931"/>
              </a:tblGrid>
              <a:tr h="370840">
                <a:tc rowSpan="5">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9º </a:t>
                      </a:r>
                    </a:p>
                    <a:p>
                      <a:endParaRPr lang="es-CO" sz="1000" b="1" dirty="0" smtClean="0">
                        <a:solidFill>
                          <a:schemeClr val="tx1"/>
                        </a:solidFill>
                        <a:latin typeface="Arial" panose="020B0604020202020204" pitchFamily="34" charset="0"/>
                        <a:cs typeface="Arial" panose="020B0604020202020204" pitchFamily="34" charset="0"/>
                      </a:endParaRPr>
                    </a:p>
                    <a:p>
                      <a:pPr algn="ctr"/>
                      <a:r>
                        <a:rPr lang="es-CO" sz="800" b="1" dirty="0" smtClean="0">
                          <a:solidFill>
                            <a:schemeClr val="tx1"/>
                          </a:solidFill>
                          <a:latin typeface="Arial" panose="020B0604020202020204" pitchFamily="34" charset="0"/>
                          <a:cs typeface="Arial" panose="020B0604020202020204" pitchFamily="34" charset="0"/>
                        </a:rPr>
                        <a:t>MATEMÁTICAS</a:t>
                      </a:r>
                      <a:endParaRPr lang="es-CO" sz="8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NIVELES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rgbClr val="FF0000"/>
                          </a:solidFill>
                          <a:latin typeface="Arial" panose="020B0604020202020204" pitchFamily="34" charset="0"/>
                          <a:cs typeface="Arial" panose="020B0604020202020204" pitchFamily="34" charset="0"/>
                        </a:rPr>
                        <a:t>AÑO 2012</a:t>
                      </a:r>
                      <a:endParaRPr lang="es-CO" sz="1200" b="1" dirty="0">
                        <a:solidFill>
                          <a:srgbClr val="FF0000"/>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rgbClr val="FF0000"/>
                          </a:solidFill>
                          <a:latin typeface="Arial" panose="020B0604020202020204" pitchFamily="34" charset="0"/>
                          <a:cs typeface="Arial" panose="020B0604020202020204" pitchFamily="34" charset="0"/>
                        </a:rPr>
                        <a:t>AÑO 2014</a:t>
                      </a:r>
                      <a:endParaRPr lang="es-CO" sz="1200" b="1" dirty="0">
                        <a:solidFill>
                          <a:srgbClr val="FF0000"/>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INSUFICIENTE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21%</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rgbClr val="FF0000"/>
                          </a:solidFill>
                          <a:latin typeface="Arial" panose="020B0604020202020204" pitchFamily="34" charset="0"/>
                          <a:cs typeface="Arial" panose="020B0604020202020204" pitchFamily="34" charset="0"/>
                        </a:rPr>
                        <a:t>28%</a:t>
                      </a:r>
                      <a:endParaRPr lang="es-CO" sz="1200" b="1" dirty="0">
                        <a:solidFill>
                          <a:srgbClr val="FF0000"/>
                        </a:solidFill>
                        <a:latin typeface="Arial" panose="020B0604020202020204" pitchFamily="34" charset="0"/>
                        <a:cs typeface="Arial" panose="020B0604020202020204" pitchFamily="34" charset="0"/>
                      </a:endParaRPr>
                    </a:p>
                  </a:txBody>
                  <a:tcPr>
                    <a:solidFill>
                      <a:srgbClr val="FFFF00"/>
                    </a:solidFill>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35%</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rgbClr val="FF0000"/>
                          </a:solidFill>
                          <a:latin typeface="Arial" panose="020B0604020202020204" pitchFamily="34" charset="0"/>
                          <a:cs typeface="Arial" panose="020B0604020202020204" pitchFamily="34" charset="0"/>
                        </a:rPr>
                        <a:t>27</a:t>
                      </a:r>
                      <a:endParaRPr lang="es-CO" sz="1200" b="1" dirty="0">
                        <a:solidFill>
                          <a:srgbClr val="FF0000"/>
                        </a:solidFill>
                        <a:latin typeface="Arial" panose="020B0604020202020204" pitchFamily="34" charset="0"/>
                        <a:cs typeface="Arial" panose="020B0604020202020204" pitchFamily="34" charset="0"/>
                      </a:endParaRPr>
                    </a:p>
                  </a:txBody>
                  <a:tcPr>
                    <a:solidFill>
                      <a:srgbClr val="FFFF00"/>
                    </a:solidFill>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MÍNIMO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65%</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rgbClr val="FF0000"/>
                          </a:solidFill>
                          <a:latin typeface="Arial" panose="020B0604020202020204" pitchFamily="34" charset="0"/>
                          <a:cs typeface="Arial" panose="020B0604020202020204" pitchFamily="34" charset="0"/>
                        </a:rPr>
                        <a:t>62%</a:t>
                      </a:r>
                      <a:endParaRPr lang="es-CO" sz="1200" b="1" dirty="0">
                        <a:solidFill>
                          <a:srgbClr val="FF0000"/>
                        </a:solidFill>
                        <a:latin typeface="Arial" panose="020B0604020202020204" pitchFamily="34" charset="0"/>
                        <a:cs typeface="Arial" panose="020B0604020202020204" pitchFamily="34" charset="0"/>
                      </a:endParaRPr>
                    </a:p>
                  </a:txBody>
                  <a:tcPr>
                    <a:solidFill>
                      <a:srgbClr val="FFFF00"/>
                    </a:solidFill>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60%</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rgbClr val="FF0000"/>
                          </a:solidFill>
                          <a:latin typeface="Arial" panose="020B0604020202020204" pitchFamily="34" charset="0"/>
                          <a:cs typeface="Arial" panose="020B0604020202020204" pitchFamily="34" charset="0"/>
                        </a:rPr>
                        <a:t>56</a:t>
                      </a:r>
                      <a:endParaRPr lang="es-CO" sz="1200" b="1" dirty="0">
                        <a:solidFill>
                          <a:srgbClr val="FF0000"/>
                        </a:solidFill>
                        <a:latin typeface="Arial" panose="020B0604020202020204" pitchFamily="34" charset="0"/>
                        <a:cs typeface="Arial" panose="020B0604020202020204" pitchFamily="34" charset="0"/>
                      </a:endParaRPr>
                    </a:p>
                  </a:txBody>
                  <a:tcPr>
                    <a:solidFill>
                      <a:srgbClr val="FFFF00"/>
                    </a:solidFill>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SATISFACTORIO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rgbClr val="FF0000"/>
                          </a:solidFill>
                          <a:latin typeface="Arial" panose="020B0604020202020204" pitchFamily="34" charset="0"/>
                          <a:cs typeface="Arial" panose="020B0604020202020204" pitchFamily="34" charset="0"/>
                        </a:rPr>
                        <a:t>9%</a:t>
                      </a:r>
                      <a:endParaRPr lang="es-CO" sz="1200" b="1" dirty="0">
                        <a:solidFill>
                          <a:srgbClr val="FF0000"/>
                        </a:solidFill>
                        <a:latin typeface="Arial" panose="020B0604020202020204" pitchFamily="34" charset="0"/>
                        <a:cs typeface="Arial" panose="020B0604020202020204" pitchFamily="34" charset="0"/>
                      </a:endParaRPr>
                    </a:p>
                  </a:txBody>
                  <a:tcPr>
                    <a:solidFill>
                      <a:srgbClr val="FFFF00"/>
                    </a:solidFill>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6%</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rgbClr val="FF0000"/>
                          </a:solidFill>
                          <a:latin typeface="Arial" panose="020B0604020202020204" pitchFamily="34" charset="0"/>
                          <a:cs typeface="Arial" panose="020B0604020202020204" pitchFamily="34" charset="0"/>
                        </a:rPr>
                        <a:t>16</a:t>
                      </a:r>
                      <a:endParaRPr lang="es-CO" sz="1200" b="1" dirty="0">
                        <a:solidFill>
                          <a:srgbClr val="FF0000"/>
                        </a:solidFill>
                        <a:latin typeface="Arial" panose="020B0604020202020204" pitchFamily="34" charset="0"/>
                        <a:cs typeface="Arial" panose="020B0604020202020204" pitchFamily="34" charset="0"/>
                      </a:endParaRPr>
                    </a:p>
                  </a:txBody>
                  <a:tcPr>
                    <a:solidFill>
                      <a:srgbClr val="FFFF00"/>
                    </a:solidFill>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AVANZADO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1%</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rgbClr val="FF0000"/>
                          </a:solidFill>
                          <a:latin typeface="Arial" panose="020B0604020202020204" pitchFamily="34" charset="0"/>
                          <a:cs typeface="Arial" panose="020B0604020202020204" pitchFamily="34" charset="0"/>
                        </a:rPr>
                        <a:t>1%</a:t>
                      </a:r>
                      <a:endParaRPr lang="es-CO" sz="1200" b="1" dirty="0">
                        <a:solidFill>
                          <a:srgbClr val="FF0000"/>
                        </a:solidFill>
                        <a:latin typeface="Arial" panose="020B0604020202020204" pitchFamily="34" charset="0"/>
                        <a:cs typeface="Arial" panose="020B0604020202020204" pitchFamily="34" charset="0"/>
                      </a:endParaRPr>
                    </a:p>
                  </a:txBody>
                  <a:tcPr>
                    <a:solidFill>
                      <a:srgbClr val="FFFF00"/>
                    </a:solidFill>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SE MANTUV0</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0%</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b="1" dirty="0" smtClean="0">
                          <a:solidFill>
                            <a:srgbClr val="FF0000"/>
                          </a:solidFill>
                          <a:latin typeface="Arial" panose="020B0604020202020204" pitchFamily="34" charset="0"/>
                          <a:cs typeface="Arial" panose="020B0604020202020204" pitchFamily="34" charset="0"/>
                        </a:rPr>
                        <a:t>1</a:t>
                      </a:r>
                      <a:endParaRPr lang="es-CO" sz="1200" b="1" dirty="0">
                        <a:solidFill>
                          <a:srgbClr val="FF0000"/>
                        </a:solidFill>
                        <a:latin typeface="Arial" panose="020B0604020202020204" pitchFamily="34" charset="0"/>
                        <a:cs typeface="Arial" panose="020B0604020202020204" pitchFamily="34" charset="0"/>
                      </a:endParaRPr>
                    </a:p>
                  </a:txBody>
                  <a:tcPr>
                    <a:solidFill>
                      <a:srgbClr val="FFFF00"/>
                    </a:solidFill>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9" name="8 Flecha arriba"/>
          <p:cNvSpPr/>
          <p:nvPr/>
        </p:nvSpPr>
        <p:spPr>
          <a:xfrm rot="10800000">
            <a:off x="8312714" y="500652"/>
            <a:ext cx="252028" cy="40802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Flecha arriba"/>
          <p:cNvSpPr/>
          <p:nvPr/>
        </p:nvSpPr>
        <p:spPr>
          <a:xfrm rot="10800000">
            <a:off x="4116744" y="3140968"/>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CuadroTexto"/>
          <p:cNvSpPr txBox="1"/>
          <p:nvPr/>
        </p:nvSpPr>
        <p:spPr>
          <a:xfrm>
            <a:off x="7986821" y="911357"/>
            <a:ext cx="916948" cy="369332"/>
          </a:xfrm>
          <a:prstGeom prst="rect">
            <a:avLst/>
          </a:prstGeom>
          <a:noFill/>
        </p:spPr>
        <p:txBody>
          <a:bodyPr wrap="square" rtlCol="0">
            <a:spAutoFit/>
          </a:bodyPr>
          <a:lstStyle/>
          <a:p>
            <a:pPr algn="ctr"/>
            <a:r>
              <a:rPr lang="es-CO" sz="900" dirty="0" smtClean="0"/>
              <a:t>REPRESENTA  DISMINUCIÓN</a:t>
            </a:r>
            <a:endParaRPr lang="es-CO" sz="900" dirty="0"/>
          </a:p>
        </p:txBody>
      </p:sp>
      <p:sp>
        <p:nvSpPr>
          <p:cNvPr id="12" name="11 CuadroTexto"/>
          <p:cNvSpPr txBox="1"/>
          <p:nvPr/>
        </p:nvSpPr>
        <p:spPr>
          <a:xfrm>
            <a:off x="7167127" y="967378"/>
            <a:ext cx="795484" cy="369332"/>
          </a:xfrm>
          <a:prstGeom prst="rect">
            <a:avLst/>
          </a:prstGeom>
          <a:noFill/>
        </p:spPr>
        <p:txBody>
          <a:bodyPr wrap="square" rtlCol="0">
            <a:spAutoFit/>
          </a:bodyPr>
          <a:lstStyle/>
          <a:p>
            <a:pPr algn="ctr"/>
            <a:r>
              <a:rPr lang="es-CO" sz="900" dirty="0" smtClean="0"/>
              <a:t>REPRESENTA MEJORA</a:t>
            </a:r>
            <a:endParaRPr lang="es-CO" sz="900" dirty="0"/>
          </a:p>
        </p:txBody>
      </p:sp>
      <p:sp>
        <p:nvSpPr>
          <p:cNvPr id="13" name="12 Flecha arriba"/>
          <p:cNvSpPr/>
          <p:nvPr/>
        </p:nvSpPr>
        <p:spPr>
          <a:xfrm rot="10800000">
            <a:off x="4111068" y="3473828"/>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Flecha arriba"/>
          <p:cNvSpPr/>
          <p:nvPr/>
        </p:nvSpPr>
        <p:spPr>
          <a:xfrm rot="10800000">
            <a:off x="4128310" y="3850484"/>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7 Flecha arriba"/>
          <p:cNvSpPr/>
          <p:nvPr/>
        </p:nvSpPr>
        <p:spPr>
          <a:xfrm>
            <a:off x="7836597" y="3850483"/>
            <a:ext cx="252028" cy="343815"/>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Título"/>
          <p:cNvSpPr>
            <a:spLocks noGrp="1"/>
          </p:cNvSpPr>
          <p:nvPr>
            <p:ph type="title"/>
          </p:nvPr>
        </p:nvSpPr>
        <p:spPr>
          <a:xfrm>
            <a:off x="316522" y="4592858"/>
            <a:ext cx="8229600" cy="924374"/>
          </a:xfrm>
          <a:ln>
            <a:solidFill>
              <a:srgbClr val="002060"/>
            </a:solidFill>
          </a:ln>
        </p:spPr>
        <p:txBody>
          <a:bodyPr>
            <a:normAutofit fontScale="90000"/>
          </a:bodyPr>
          <a:lstStyle/>
          <a:p>
            <a:r>
              <a:rPr lang="es-CO" sz="1200" b="1" dirty="0" smtClean="0">
                <a:solidFill>
                  <a:schemeClr val="tx1"/>
                </a:solidFill>
              </a:rPr>
              <a:t>Contrastando los resultados obtenidos en los años 2014 y 2013, se observa una significativa diferencia a favor de los resultados obtenidos en el año 2014, esto indica que se obtuvieron mejores desempeños en los niveles Satisfactorio y Avanzado, pasando del 10% al 17%, y una gran disminución en los porcentajes de estudiantes con desempeños Mínimo e Insuficiente. </a:t>
            </a:r>
            <a:endParaRPr lang="es-CO" sz="1200" b="1" dirty="0">
              <a:solidFill>
                <a:schemeClr val="tx1"/>
              </a:solidFill>
            </a:endParaRPr>
          </a:p>
        </p:txBody>
      </p:sp>
      <p:sp>
        <p:nvSpPr>
          <p:cNvPr id="20" name="19 Flecha arriba"/>
          <p:cNvSpPr/>
          <p:nvPr/>
        </p:nvSpPr>
        <p:spPr>
          <a:xfrm>
            <a:off x="5868144" y="3089021"/>
            <a:ext cx="106973" cy="315498"/>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20 Flecha arriba"/>
          <p:cNvSpPr/>
          <p:nvPr/>
        </p:nvSpPr>
        <p:spPr>
          <a:xfrm rot="10800000">
            <a:off x="5808479" y="3473829"/>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Flecha arriba"/>
          <p:cNvSpPr/>
          <p:nvPr/>
        </p:nvSpPr>
        <p:spPr>
          <a:xfrm rot="10800000">
            <a:off x="5831507" y="3867810"/>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Flecha arriba"/>
          <p:cNvSpPr/>
          <p:nvPr/>
        </p:nvSpPr>
        <p:spPr>
          <a:xfrm rot="10800000">
            <a:off x="5808479" y="4237858"/>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Flecha arriba"/>
          <p:cNvSpPr/>
          <p:nvPr/>
        </p:nvSpPr>
        <p:spPr>
          <a:xfrm rot="10800000">
            <a:off x="7873670" y="3095359"/>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Flecha arriba"/>
          <p:cNvSpPr/>
          <p:nvPr/>
        </p:nvSpPr>
        <p:spPr>
          <a:xfrm rot="10800000">
            <a:off x="7873670" y="3473829"/>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25 Flecha arriba"/>
          <p:cNvSpPr/>
          <p:nvPr/>
        </p:nvSpPr>
        <p:spPr>
          <a:xfrm>
            <a:off x="7873670" y="4203204"/>
            <a:ext cx="252028" cy="343815"/>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26 Imagen" descr="E:\documentos recuperados\pedagogito.1.tif"/>
          <p:cNvPicPr/>
          <p:nvPr/>
        </p:nvPicPr>
        <p:blipFill>
          <a:blip r:embed="rId4" cstate="print"/>
          <a:srcRect/>
          <a:stretch>
            <a:fillRect/>
          </a:stretch>
        </p:blipFill>
        <p:spPr bwMode="auto">
          <a:xfrm>
            <a:off x="8452776" y="5786833"/>
            <a:ext cx="627379" cy="1020135"/>
          </a:xfrm>
          <a:prstGeom prst="rect">
            <a:avLst/>
          </a:prstGeom>
          <a:noFill/>
          <a:ln w="9525">
            <a:noFill/>
            <a:miter lim="800000"/>
            <a:headEnd/>
            <a:tailEnd/>
          </a:ln>
        </p:spPr>
      </p:pic>
      <p:pic>
        <p:nvPicPr>
          <p:cNvPr id="28" name="27 Imagen" descr="Escanear0002"/>
          <p:cNvPicPr/>
          <p:nvPr/>
        </p:nvPicPr>
        <p:blipFill>
          <a:blip r:embed="rId5" cstate="print"/>
          <a:srcRect/>
          <a:stretch>
            <a:fillRect/>
          </a:stretch>
        </p:blipFill>
        <p:spPr bwMode="auto">
          <a:xfrm>
            <a:off x="181593" y="5949280"/>
            <a:ext cx="615069" cy="804112"/>
          </a:xfrm>
          <a:prstGeom prst="rect">
            <a:avLst/>
          </a:prstGeom>
          <a:noFill/>
          <a:ln w="76200" cmpd="tri">
            <a:solidFill>
              <a:srgbClr val="000000"/>
            </a:solidFill>
            <a:miter lim="800000"/>
            <a:headEnd/>
            <a:tailEnd/>
          </a:ln>
        </p:spPr>
      </p:pic>
      <p:sp>
        <p:nvSpPr>
          <p:cNvPr id="29" name="28 CuadroTexto"/>
          <p:cNvSpPr txBox="1"/>
          <p:nvPr/>
        </p:nvSpPr>
        <p:spPr>
          <a:xfrm>
            <a:off x="1547664" y="6093296"/>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spTree>
    <p:extLst>
      <p:ext uri="{BB962C8B-B14F-4D97-AF65-F5344CB8AC3E}">
        <p14:creationId xmlns:p14="http://schemas.microsoft.com/office/powerpoint/2010/main" val="2952176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1783</Words>
  <Application>Microsoft Office PowerPoint</Application>
  <PresentationFormat>Presentación en pantalla (4:3)</PresentationFormat>
  <Paragraphs>536</Paragraphs>
  <Slides>15</Slides>
  <Notes>6</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Al contrastar los resultados obtenidos en los años 2014 y 2013 se observa que la I.E.N.S.S  mantuvo los mismos porcentajes de estudiantes en cada uno de los niveles valorados, pues las diferencias entre los resultados no son estadísticamente diferentes. Con relación a los resultados históricos se aprecia una desmejora significativa en los resultados, porque pasamos de tener en promedio un 28% de estudiantes en los niveles Satisfactorio y Avanzado, a un 16% en el año 2014. Esto es un motivo para revisar que está pasando en los procesos formativos de la básica primaria.</vt:lpstr>
      <vt:lpstr>Con base en los resultados que muestran los diagramas se establece que hay debilidades en todas las competencias y en todas las componentes que se evaluaron en la prueba de matemáticas. En contraste con los resultados históricos es notorio el retroceso en los procesos de desarrollo de competencias. </vt:lpstr>
      <vt:lpstr>Contrastando los resultados obtenidos en los años 2014 y 2013, se observa una significativa diferencia a favor de los resultados obtenidos en el año 2014, esto indica que se obtuvieron mejores desempeños en los niveles Satisfactorio y Avanzado, pasando del 10% al 17%, y una gran disminución en los porcentajes de estudiantes con desempeños Mínimo e Insuficiente. </vt:lpstr>
      <vt:lpstr>En los diagramas  se muestran debilidades en la competencia razonamiento y argumentación, tanto en el año 2013 como el año 2014, aunque puede decirse que históricamente ha sido siempre así. Por otra parte se observan leves fortalezas en las otras competencias. Con relación a las componentes se observan leves mejoras en la componente geometrica-metrica, pero debilidades en las otras componentes. Es necesario revisar y ajustar el plan de estudios en general.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Maritza</dc:creator>
  <cp:lastModifiedBy>Maritza</cp:lastModifiedBy>
  <cp:revision>1</cp:revision>
  <dcterms:created xsi:type="dcterms:W3CDTF">2015-11-13T23:13:28Z</dcterms:created>
  <dcterms:modified xsi:type="dcterms:W3CDTF">2015-11-13T23:13:47Z</dcterms:modified>
</cp:coreProperties>
</file>