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019361262578549"/>
          <c:y val="0.10241088503021495"/>
          <c:w val="0.82144383173011493"/>
          <c:h val="0.68498680486498897"/>
        </c:manualLayout>
      </c:layout>
      <c:bar3DChart>
        <c:barDir val="col"/>
        <c:grouping val="clustered"/>
        <c:varyColors val="0"/>
        <c:ser>
          <c:idx val="0"/>
          <c:order val="0"/>
          <c:tx>
            <c:strRef>
              <c:f>Hoja1!$B$18:$B$19</c:f>
              <c:strCache>
                <c:ptCount val="1"/>
                <c:pt idx="0">
                  <c:v>LENGUAJE - LECTURA CRÍTICA PROM</c:v>
                </c:pt>
              </c:strCache>
            </c:strRef>
          </c:tx>
          <c:invertIfNegative val="0"/>
          <c:dLbls>
            <c:txPr>
              <a:bodyPr/>
              <a:lstStyle/>
              <a:p>
                <a:pPr>
                  <a:defRPr sz="1600" b="1"/>
                </a:pPr>
                <a:endParaRPr lang="es-CO"/>
              </a:p>
            </c:txPr>
            <c:showLegendKey val="0"/>
            <c:showVal val="1"/>
            <c:showCatName val="0"/>
            <c:showSerName val="0"/>
            <c:showPercent val="0"/>
            <c:showBubbleSize val="0"/>
            <c:showLeaderLines val="0"/>
          </c:dLbls>
          <c:cat>
            <c:strRef>
              <c:f>Hoja1!$A$20:$A$29</c:f>
              <c:strCache>
                <c:ptCount val="10"/>
                <c:pt idx="1">
                  <c:v>3°</c:v>
                </c:pt>
                <c:pt idx="3">
                  <c:v>5°</c:v>
                </c:pt>
                <c:pt idx="5">
                  <c:v>9°</c:v>
                </c:pt>
                <c:pt idx="7">
                  <c:v>11°M</c:v>
                </c:pt>
                <c:pt idx="9">
                  <c:v>11°V</c:v>
                </c:pt>
              </c:strCache>
            </c:strRef>
          </c:cat>
          <c:val>
            <c:numRef>
              <c:f>Hoja1!$B$20:$B$29</c:f>
              <c:numCache>
                <c:formatCode>General</c:formatCode>
                <c:ptCount val="10"/>
                <c:pt idx="1">
                  <c:v>300</c:v>
                </c:pt>
                <c:pt idx="3">
                  <c:v>276</c:v>
                </c:pt>
                <c:pt idx="5">
                  <c:v>307</c:v>
                </c:pt>
                <c:pt idx="7">
                  <c:v>264</c:v>
                </c:pt>
                <c:pt idx="9">
                  <c:v>250</c:v>
                </c:pt>
              </c:numCache>
            </c:numRef>
          </c:val>
        </c:ser>
        <c:ser>
          <c:idx val="1"/>
          <c:order val="1"/>
          <c:tx>
            <c:strRef>
              <c:f>Hoja1!$C$18:$C$19</c:f>
              <c:strCache>
                <c:ptCount val="1"/>
                <c:pt idx="0">
                  <c:v>LENGUAJE - LECTURA CRÍTICA D.E.</c:v>
                </c:pt>
              </c:strCache>
            </c:strRef>
          </c:tx>
          <c:spPr>
            <a:solidFill>
              <a:srgbClr val="00B0F0"/>
            </a:solidFill>
          </c:spPr>
          <c:invertIfNegative val="0"/>
          <c:dLbls>
            <c:txPr>
              <a:bodyPr/>
              <a:lstStyle/>
              <a:p>
                <a:pPr>
                  <a:defRPr sz="1600" b="1"/>
                </a:pPr>
                <a:endParaRPr lang="es-CO"/>
              </a:p>
            </c:txPr>
            <c:showLegendKey val="0"/>
            <c:showVal val="1"/>
            <c:showCatName val="0"/>
            <c:showSerName val="0"/>
            <c:showPercent val="0"/>
            <c:showBubbleSize val="0"/>
            <c:showLeaderLines val="0"/>
          </c:dLbls>
          <c:cat>
            <c:strRef>
              <c:f>Hoja1!$A$20:$A$29</c:f>
              <c:strCache>
                <c:ptCount val="10"/>
                <c:pt idx="1">
                  <c:v>3°</c:v>
                </c:pt>
                <c:pt idx="3">
                  <c:v>5°</c:v>
                </c:pt>
                <c:pt idx="5">
                  <c:v>9°</c:v>
                </c:pt>
                <c:pt idx="7">
                  <c:v>11°M</c:v>
                </c:pt>
                <c:pt idx="9">
                  <c:v>11°V</c:v>
                </c:pt>
              </c:strCache>
            </c:strRef>
          </c:cat>
          <c:val>
            <c:numRef>
              <c:f>Hoja1!$C$20:$C$29</c:f>
              <c:numCache>
                <c:formatCode>General</c:formatCode>
                <c:ptCount val="10"/>
                <c:pt idx="1">
                  <c:v>64</c:v>
                </c:pt>
                <c:pt idx="3">
                  <c:v>71</c:v>
                </c:pt>
                <c:pt idx="5">
                  <c:v>84</c:v>
                </c:pt>
                <c:pt idx="7">
                  <c:v>75</c:v>
                </c:pt>
                <c:pt idx="9">
                  <c:v>80</c:v>
                </c:pt>
              </c:numCache>
            </c:numRef>
          </c:val>
        </c:ser>
        <c:dLbls>
          <c:showLegendKey val="0"/>
          <c:showVal val="1"/>
          <c:showCatName val="0"/>
          <c:showSerName val="0"/>
          <c:showPercent val="0"/>
          <c:showBubbleSize val="0"/>
        </c:dLbls>
        <c:gapWidth val="75"/>
        <c:shape val="box"/>
        <c:axId val="181341568"/>
        <c:axId val="181347456"/>
        <c:axId val="0"/>
      </c:bar3DChart>
      <c:catAx>
        <c:axId val="181341568"/>
        <c:scaling>
          <c:orientation val="minMax"/>
        </c:scaling>
        <c:delete val="0"/>
        <c:axPos val="b"/>
        <c:majorTickMark val="none"/>
        <c:minorTickMark val="none"/>
        <c:tickLblPos val="nextTo"/>
        <c:crossAx val="181347456"/>
        <c:crosses val="autoZero"/>
        <c:auto val="1"/>
        <c:lblAlgn val="ctr"/>
        <c:lblOffset val="100"/>
        <c:noMultiLvlLbl val="0"/>
      </c:catAx>
      <c:valAx>
        <c:axId val="181347456"/>
        <c:scaling>
          <c:orientation val="minMax"/>
        </c:scaling>
        <c:delete val="0"/>
        <c:axPos val="l"/>
        <c:numFmt formatCode="General" sourceLinked="1"/>
        <c:majorTickMark val="none"/>
        <c:minorTickMark val="none"/>
        <c:tickLblPos val="nextTo"/>
        <c:txPr>
          <a:bodyPr/>
          <a:lstStyle/>
          <a:p>
            <a:pPr>
              <a:defRPr sz="1600" b="1"/>
            </a:pPr>
            <a:endParaRPr lang="es-CO"/>
          </a:p>
        </c:txPr>
        <c:crossAx val="181341568"/>
        <c:crosses val="autoZero"/>
        <c:crossBetween val="between"/>
      </c:valAx>
    </c:plotArea>
    <c:legend>
      <c:legendPos val="b"/>
      <c:layout>
        <c:manualLayout>
          <c:xMode val="edge"/>
          <c:yMode val="edge"/>
          <c:x val="0.19645244190025193"/>
          <c:y val="0.83535837221754761"/>
          <c:w val="0.61562957284035935"/>
          <c:h val="4.3208138912261912E-2"/>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0.07291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390477" cy="20000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57146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307091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78234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34755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209777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121224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321265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265889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270678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53187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9B6525-C156-427E-9652-E1E58EE9A480}"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49CC3E8-FF6A-43A8-8A2E-4BDA986E816A}" type="slidenum">
              <a:rPr lang="es-CO" smtClean="0"/>
              <a:t>‹Nº›</a:t>
            </a:fld>
            <a:endParaRPr lang="es-CO"/>
          </a:p>
        </p:txBody>
      </p:sp>
    </p:spTree>
    <p:extLst>
      <p:ext uri="{BB962C8B-B14F-4D97-AF65-F5344CB8AC3E}">
        <p14:creationId xmlns:p14="http://schemas.microsoft.com/office/powerpoint/2010/main" val="12958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B6525-C156-427E-9652-E1E58EE9A480}" type="datetimeFigureOut">
              <a:rPr lang="es-CO" smtClean="0"/>
              <a:t>13/11/2015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CC3E8-FF6A-43A8-8A2E-4BDA986E816A}" type="slidenum">
              <a:rPr lang="es-CO" smtClean="0"/>
              <a:t>‹Nº›</a:t>
            </a:fld>
            <a:endParaRPr lang="es-CO"/>
          </a:p>
        </p:txBody>
      </p:sp>
    </p:spTree>
    <p:extLst>
      <p:ext uri="{BB962C8B-B14F-4D97-AF65-F5344CB8AC3E}">
        <p14:creationId xmlns:p14="http://schemas.microsoft.com/office/powerpoint/2010/main" val="50000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jpeg"/><Relationship Id="rId4" Type="http://schemas.openxmlformats.org/officeDocument/2006/relationships/image" Target="../media/image16.png"/><Relationship Id="rId9"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tiff"/><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10.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8 Gráfico"/>
          <p:cNvGraphicFramePr>
            <a:graphicFrameLocks/>
          </p:cNvGraphicFramePr>
          <p:nvPr>
            <p:extLst>
              <p:ext uri="{D42A27DB-BD31-4B8C-83A1-F6EECF244321}">
                <p14:modId xmlns:p14="http://schemas.microsoft.com/office/powerpoint/2010/main" val="304259928"/>
              </p:ext>
            </p:extLst>
          </p:nvPr>
        </p:nvGraphicFramePr>
        <p:xfrm>
          <a:off x="0" y="0"/>
          <a:ext cx="8928395"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323528" y="4653136"/>
            <a:ext cx="8568952" cy="1200329"/>
          </a:xfrm>
          <a:prstGeom prst="rect">
            <a:avLst/>
          </a:prstGeom>
        </p:spPr>
        <p:txBody>
          <a:bodyPr wrap="square">
            <a:spAutoFit/>
          </a:bodyPr>
          <a:lstStyle/>
          <a:p>
            <a:pPr algn="just"/>
            <a:r>
              <a:rPr lang="es-CO" sz="1200" b="1" dirty="0"/>
              <a:t>Para efectos de dar cuenta de la alineación  de las diferentes pruebas, hubo necesidad de realizar el cálculo de la equivalencia  de resultados, unificando la escala, por cuanto corresponden a escalas diferentes (</a:t>
            </a:r>
            <a:r>
              <a:rPr lang="es-CO" sz="1200" b="1" dirty="0" smtClean="0"/>
              <a:t>3°,5°,9° </a:t>
            </a:r>
            <a:r>
              <a:rPr lang="es-CO" sz="1200" b="1" dirty="0"/>
              <a:t>frente a </a:t>
            </a:r>
            <a:r>
              <a:rPr lang="es-CO" sz="1200" b="1" dirty="0" smtClean="0"/>
              <a:t>11°). Se determinó equipararlas en la escala que va de 0 a 500 puntos. </a:t>
            </a:r>
            <a:r>
              <a:rPr lang="es-CO" sz="1200" b="1" dirty="0"/>
              <a:t>Conforme con ello, se observa que los mejores promedios corresponden a los grados 3° y  </a:t>
            </a:r>
            <a:r>
              <a:rPr lang="es-CO" sz="1200" b="1" dirty="0" smtClean="0"/>
              <a:t>9° y las </a:t>
            </a:r>
            <a:r>
              <a:rPr lang="es-CO" sz="1200" b="1" dirty="0"/>
              <a:t>mayores dificultades se presentan en </a:t>
            </a:r>
            <a:r>
              <a:rPr lang="es-CO" sz="1200" b="1" dirty="0" smtClean="0"/>
              <a:t>el grado 11°. A excepción de 3°, se observan desviaciones </a:t>
            </a:r>
            <a:r>
              <a:rPr lang="es-CO" sz="1200" b="1" dirty="0" err="1" smtClean="0"/>
              <a:t>estandar</a:t>
            </a:r>
            <a:r>
              <a:rPr lang="es-CO" sz="1200" b="1" dirty="0" smtClean="0"/>
              <a:t> demasiado altas (demasiada heterogeneidad y dispersión de la población).</a:t>
            </a:r>
            <a:endParaRPr lang="es-CO" sz="1200" b="1" dirty="0"/>
          </a:p>
        </p:txBody>
      </p:sp>
      <p:pic>
        <p:nvPicPr>
          <p:cNvPr id="4" name="3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5" name="4 CuadroTexto"/>
          <p:cNvSpPr txBox="1"/>
          <p:nvPr/>
        </p:nvSpPr>
        <p:spPr>
          <a:xfrm>
            <a:off x="1331640" y="6136680"/>
            <a:ext cx="5760640" cy="523220"/>
          </a:xfrm>
          <a:prstGeom prst="rect">
            <a:avLst/>
          </a:prstGeom>
          <a:noFill/>
        </p:spPr>
        <p:txBody>
          <a:bodyPr wrap="square" rtlCol="0">
            <a:spAutoFit/>
          </a:bodyPr>
          <a:lstStyle/>
          <a:p>
            <a:pPr algn="ctr"/>
            <a:r>
              <a:rPr lang="es-CO" sz="1400" b="1" dirty="0" smtClean="0"/>
              <a:t>RENDICIÓN DE CUENTAS PRIMER SEMESTRE AÑO ESCOLAR 2015 (DE ENERO A JUNIO DE 2015</a:t>
            </a:r>
            <a:r>
              <a:rPr lang="es-CO" sz="1400" dirty="0" smtClean="0"/>
              <a:t>)</a:t>
            </a:r>
            <a:endParaRPr lang="es-CO" sz="1400" dirty="0"/>
          </a:p>
        </p:txBody>
      </p:sp>
      <p:pic>
        <p:nvPicPr>
          <p:cNvPr id="6" name="5 Imagen" descr="E:\documentos recuperados\pedagogito.1.tif"/>
          <p:cNvPicPr/>
          <p:nvPr/>
        </p:nvPicPr>
        <p:blipFill>
          <a:blip r:embed="rId4" cstate="print"/>
          <a:srcRect/>
          <a:stretch>
            <a:fillRect/>
          </a:stretch>
        </p:blipFill>
        <p:spPr bwMode="auto">
          <a:xfrm>
            <a:off x="8100392" y="5733257"/>
            <a:ext cx="627379" cy="1020135"/>
          </a:xfrm>
          <a:prstGeom prst="rect">
            <a:avLst/>
          </a:prstGeom>
          <a:noFill/>
          <a:ln w="9525">
            <a:noFill/>
            <a:miter lim="800000"/>
            <a:headEnd/>
            <a:tailEnd/>
          </a:ln>
        </p:spPr>
      </p:pic>
    </p:spTree>
    <p:extLst>
      <p:ext uri="{BB962C8B-B14F-4D97-AF65-F5344CB8AC3E}">
        <p14:creationId xmlns:p14="http://schemas.microsoft.com/office/powerpoint/2010/main" val="103054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a:stretch>
            <a:fillRect/>
          </a:stretch>
        </p:blipFill>
        <p:spPr bwMode="auto">
          <a:xfrm>
            <a:off x="395149" y="20576"/>
            <a:ext cx="1078807" cy="960152"/>
          </a:xfrm>
          <a:prstGeom prst="rect">
            <a:avLst/>
          </a:prstGeom>
          <a:noFill/>
        </p:spPr>
      </p:pic>
      <p:grpSp>
        <p:nvGrpSpPr>
          <p:cNvPr id="9" name="8 Grupo"/>
          <p:cNvGrpSpPr/>
          <p:nvPr/>
        </p:nvGrpSpPr>
        <p:grpSpPr>
          <a:xfrm>
            <a:off x="2843808" y="1001736"/>
            <a:ext cx="3312368" cy="758175"/>
            <a:chOff x="232939" y="2538840"/>
            <a:chExt cx="1788897" cy="1901676"/>
          </a:xfrm>
        </p:grpSpPr>
        <p:sp>
          <p:nvSpPr>
            <p:cNvPr id="10" name="9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12" name="11 Flecha arriba"/>
          <p:cNvSpPr/>
          <p:nvPr/>
        </p:nvSpPr>
        <p:spPr>
          <a:xfrm>
            <a:off x="7550141" y="1192199"/>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3" name="12 Tabla"/>
          <p:cNvGraphicFramePr>
            <a:graphicFrameLocks noGrp="1"/>
          </p:cNvGraphicFramePr>
          <p:nvPr>
            <p:extLst>
              <p:ext uri="{D42A27DB-BD31-4B8C-83A1-F6EECF244321}">
                <p14:modId xmlns:p14="http://schemas.microsoft.com/office/powerpoint/2010/main" val="3455941820"/>
              </p:ext>
            </p:extLst>
          </p:nvPr>
        </p:nvGraphicFramePr>
        <p:xfrm>
          <a:off x="179512" y="1988840"/>
          <a:ext cx="7272808" cy="108712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CIENCIAS NATURALES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286</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185</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195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73237742"/>
              </p:ext>
            </p:extLst>
          </p:nvPr>
        </p:nvGraphicFramePr>
        <p:xfrm>
          <a:off x="179513" y="2924944"/>
          <a:ext cx="8460939" cy="1879600"/>
        </p:xfrm>
        <a:graphic>
          <a:graphicData uri="http://schemas.openxmlformats.org/drawingml/2006/table">
            <a:tbl>
              <a:tblPr firstRow="1" bandRow="1">
                <a:tableStyleId>{F5AB1C69-6EDB-4FF4-983F-18BD219EF322}</a:tableStyleId>
              </a:tblPr>
              <a:tblGrid>
                <a:gridCol w="940104"/>
                <a:gridCol w="1286959"/>
                <a:gridCol w="545630"/>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CIENCIAS</a:t>
                      </a:r>
                      <a:r>
                        <a:rPr lang="es-CO" sz="800" b="1" baseline="0" dirty="0" smtClean="0">
                          <a:solidFill>
                            <a:schemeClr val="tx1"/>
                          </a:solidFill>
                          <a:latin typeface="Arial" panose="020B0604020202020204" pitchFamily="34" charset="0"/>
                          <a:cs typeface="Arial" panose="020B0604020202020204" pitchFamily="34" charset="0"/>
                        </a:rPr>
                        <a:t> NATURALES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5" name="14 Flecha arriba"/>
          <p:cNvSpPr/>
          <p:nvPr/>
        </p:nvSpPr>
        <p:spPr>
          <a:xfrm rot="10800000">
            <a:off x="8388424" y="1192199"/>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arriba"/>
          <p:cNvSpPr/>
          <p:nvPr/>
        </p:nvSpPr>
        <p:spPr>
          <a:xfrm>
            <a:off x="4103948" y="328498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rriba"/>
          <p:cNvSpPr/>
          <p:nvPr/>
        </p:nvSpPr>
        <p:spPr>
          <a:xfrm>
            <a:off x="4067944" y="443711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CuadroTexto"/>
          <p:cNvSpPr txBox="1"/>
          <p:nvPr/>
        </p:nvSpPr>
        <p:spPr>
          <a:xfrm>
            <a:off x="8047540" y="1636618"/>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9" name="18 CuadroTexto"/>
          <p:cNvSpPr txBox="1"/>
          <p:nvPr/>
        </p:nvSpPr>
        <p:spPr>
          <a:xfrm>
            <a:off x="7232899" y="162880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20" name="19 Flecha arriba"/>
          <p:cNvSpPr/>
          <p:nvPr/>
        </p:nvSpPr>
        <p:spPr>
          <a:xfrm rot="10800000">
            <a:off x="7915055" y="3335864"/>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a:off x="4067944" y="364502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4129674" y="4127951"/>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179512" y="4906034"/>
            <a:ext cx="8856984" cy="646331"/>
          </a:xfrm>
          <a:prstGeom prst="rect">
            <a:avLst/>
          </a:prstGeom>
        </p:spPr>
        <p:txBody>
          <a:bodyPr wrap="square">
            <a:spAutoFit/>
          </a:bodyPr>
          <a:lstStyle/>
          <a:p>
            <a:pPr algn="just"/>
            <a:r>
              <a:rPr lang="es-CO" sz="1200" b="1" dirty="0" smtClean="0"/>
              <a:t>El histórico indica que la mayoría de estudiantes se ha mantenido en el nivel mínimo. Igualmente, los niveles Satisfactorio y Avanzado, ha mantenido sus porcentajes a lo largo de los años, por lo que no se observa mejoramiento en los resultados.</a:t>
            </a:r>
            <a:endParaRPr lang="es-CO" sz="1200" b="1" dirty="0"/>
          </a:p>
        </p:txBody>
      </p:sp>
      <p:pic>
        <p:nvPicPr>
          <p:cNvPr id="21" name="20 Imagen" descr="E:\documentos recuperados\pedagogito.1.tif"/>
          <p:cNvPicPr/>
          <p:nvPr/>
        </p:nvPicPr>
        <p:blipFill>
          <a:blip r:embed="rId3" cstate="print"/>
          <a:srcRect/>
          <a:stretch>
            <a:fillRect/>
          </a:stretch>
        </p:blipFill>
        <p:spPr bwMode="auto">
          <a:xfrm>
            <a:off x="8452776" y="5786833"/>
            <a:ext cx="627379" cy="1020135"/>
          </a:xfrm>
          <a:prstGeom prst="rect">
            <a:avLst/>
          </a:prstGeom>
          <a:noFill/>
          <a:ln w="9525">
            <a:noFill/>
            <a:miter lim="800000"/>
            <a:headEnd/>
            <a:tailEnd/>
          </a:ln>
        </p:spPr>
      </p:pic>
      <p:pic>
        <p:nvPicPr>
          <p:cNvPr id="24" name="23 Imagen" descr="Escanear0002"/>
          <p:cNvPicPr/>
          <p:nvPr/>
        </p:nvPicPr>
        <p:blipFill>
          <a:blip r:embed="rId4"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25" name="24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31020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aphicFrame>
        <p:nvGraphicFramePr>
          <p:cNvPr id="3" name="2 Tabla"/>
          <p:cNvGraphicFramePr>
            <a:graphicFrameLocks noGrp="1"/>
          </p:cNvGraphicFramePr>
          <p:nvPr>
            <p:extLst>
              <p:ext uri="{D42A27DB-BD31-4B8C-83A1-F6EECF244321}">
                <p14:modId xmlns:p14="http://schemas.microsoft.com/office/powerpoint/2010/main" val="142834627"/>
              </p:ext>
            </p:extLst>
          </p:nvPr>
        </p:nvGraphicFramePr>
        <p:xfrm>
          <a:off x="181357" y="1556792"/>
          <a:ext cx="8495099" cy="1615440"/>
        </p:xfrm>
        <a:graphic>
          <a:graphicData uri="http://schemas.openxmlformats.org/drawingml/2006/table">
            <a:tbl>
              <a:tblPr firstRow="1" bandRow="1">
                <a:tableStyleId>{F5AB1C69-6EDB-4FF4-983F-18BD219EF322}</a:tableStyleId>
              </a:tblPr>
              <a:tblGrid>
                <a:gridCol w="1080120"/>
                <a:gridCol w="1296144"/>
                <a:gridCol w="576064"/>
                <a:gridCol w="576064"/>
                <a:gridCol w="1086740"/>
                <a:gridCol w="732498"/>
                <a:gridCol w="1171997"/>
                <a:gridCol w="659248"/>
                <a:gridCol w="1316224"/>
              </a:tblGrid>
              <a:tr h="370840">
                <a:tc rowSpan="3">
                  <a:txBody>
                    <a:bodyPr/>
                    <a:lstStyle/>
                    <a:p>
                      <a:endParaRPr lang="es-CO" sz="900" b="1" dirty="0" smtClean="0">
                        <a:solidFill>
                          <a:schemeClr val="tx1"/>
                        </a:solidFill>
                        <a:latin typeface="Arial" panose="020B0604020202020204" pitchFamily="34" charset="0"/>
                        <a:cs typeface="Arial" panose="020B0604020202020204" pitchFamily="34" charset="0"/>
                      </a:endParaRPr>
                    </a:p>
                    <a:p>
                      <a:endParaRPr lang="es-CO" sz="900" b="1" dirty="0" smtClean="0">
                        <a:solidFill>
                          <a:schemeClr val="tx1"/>
                        </a:solidFill>
                        <a:latin typeface="Arial" panose="020B0604020202020204" pitchFamily="34" charset="0"/>
                        <a:cs typeface="Arial" panose="020B0604020202020204" pitchFamily="34" charset="0"/>
                      </a:endParaRPr>
                    </a:p>
                    <a:p>
                      <a:r>
                        <a:rPr lang="es-CO" sz="900" b="1" dirty="0" smtClean="0">
                          <a:solidFill>
                            <a:schemeClr val="tx1"/>
                          </a:solidFill>
                          <a:latin typeface="Arial" panose="020B0604020202020204" pitchFamily="34" charset="0"/>
                          <a:cs typeface="Arial" panose="020B0604020202020204" pitchFamily="34" charset="0"/>
                        </a:rPr>
                        <a:t>PRUEBA 9º </a:t>
                      </a:r>
                    </a:p>
                    <a:p>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CIENCIAS</a:t>
                      </a:r>
                      <a:r>
                        <a:rPr lang="es-CO" sz="900" b="1" baseline="0" dirty="0" smtClean="0">
                          <a:solidFill>
                            <a:schemeClr val="tx1"/>
                          </a:solidFill>
                          <a:latin typeface="Arial" panose="020B0604020202020204" pitchFamily="34" charset="0"/>
                          <a:cs typeface="Arial" panose="020B0604020202020204" pitchFamily="34" charset="0"/>
                        </a:rPr>
                        <a:t> NATURALES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COMPETENCIAS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2009</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2012</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2013</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2014</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USO DEL CONOCIMIENO CIENTÍFICO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EXPLICACIÓN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INDAGACIÓN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609790625"/>
              </p:ext>
            </p:extLst>
          </p:nvPr>
        </p:nvGraphicFramePr>
        <p:xfrm>
          <a:off x="107503" y="4941168"/>
          <a:ext cx="8495099" cy="1508760"/>
        </p:xfrm>
        <a:graphic>
          <a:graphicData uri="http://schemas.openxmlformats.org/drawingml/2006/table">
            <a:tbl>
              <a:tblPr firstRow="1" bandRow="1">
                <a:tableStyleId>{F5AB1C69-6EDB-4FF4-983F-18BD219EF322}</a:tableStyleId>
              </a:tblPr>
              <a:tblGrid>
                <a:gridCol w="943900"/>
                <a:gridCol w="1292155"/>
                <a:gridCol w="547832"/>
                <a:gridCol w="659248"/>
                <a:gridCol w="1171997"/>
                <a:gridCol w="732498"/>
                <a:gridCol w="1171997"/>
                <a:gridCol w="659248"/>
                <a:gridCol w="1316224"/>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CIENCIAS</a:t>
                      </a:r>
                      <a:r>
                        <a:rPr lang="es-CO" sz="800" b="1" baseline="0" dirty="0" smtClean="0">
                          <a:solidFill>
                            <a:schemeClr val="tx1"/>
                          </a:solidFill>
                          <a:latin typeface="Arial" panose="020B0604020202020204" pitchFamily="34" charset="0"/>
                          <a:cs typeface="Arial" panose="020B0604020202020204" pitchFamily="34" charset="0"/>
                        </a:rPr>
                        <a:t> NATURALES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ENTORNO VIVO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ENTORNO</a:t>
                      </a:r>
                      <a:r>
                        <a:rPr lang="es-CO" sz="1000" b="1" baseline="0" dirty="0" smtClean="0">
                          <a:solidFill>
                            <a:schemeClr val="tx1"/>
                          </a:solidFill>
                          <a:latin typeface="Arial" panose="020B0604020202020204" pitchFamily="34" charset="0"/>
                          <a:cs typeface="Arial" panose="020B0604020202020204" pitchFamily="34" charset="0"/>
                        </a:rPr>
                        <a:t> FÍSICO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CTS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26086835"/>
              </p:ext>
            </p:extLst>
          </p:nvPr>
        </p:nvGraphicFramePr>
        <p:xfrm>
          <a:off x="1835696" y="260648"/>
          <a:ext cx="6912767" cy="1087120"/>
        </p:xfrm>
        <a:graphic>
          <a:graphicData uri="http://schemas.openxmlformats.org/drawingml/2006/table">
            <a:tbl>
              <a:tblPr firstRow="1" bandRow="1">
                <a:tableStyleId>{F5AB1C69-6EDB-4FF4-983F-18BD219EF322}</a:tableStyleId>
              </a:tblPr>
              <a:tblGrid>
                <a:gridCol w="1412560"/>
                <a:gridCol w="1388577"/>
                <a:gridCol w="933594"/>
                <a:gridCol w="933594"/>
                <a:gridCol w="1164323"/>
                <a:gridCol w="1080119"/>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CIENCIAS NATURALES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a:t>
                      </a:r>
                      <a:r>
                        <a:rPr lang="es-CO" sz="1200" dirty="0" smtClean="0">
                          <a:solidFill>
                            <a:schemeClr val="tx1"/>
                          </a:solidFill>
                          <a:latin typeface="Arial" panose="020B0604020202020204" pitchFamily="34" charset="0"/>
                          <a:cs typeface="Arial" panose="020B0604020202020204" pitchFamily="34" charset="0"/>
                        </a:rPr>
                        <a:t>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286</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185</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195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488" y="2000647"/>
            <a:ext cx="304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588" y="2504703"/>
            <a:ext cx="266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2852936"/>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905" y="5327873"/>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9380" y="5750396"/>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430" y="6139011"/>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521" y="1988840"/>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521" y="2852936"/>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5805264"/>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6139011"/>
            <a:ext cx="3238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5390356"/>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521" y="2492896"/>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7504" y="3244334"/>
            <a:ext cx="8856983" cy="2862322"/>
          </a:xfrm>
          <a:prstGeom prst="rect">
            <a:avLst/>
          </a:prstGeom>
        </p:spPr>
        <p:txBody>
          <a:bodyPr wrap="square">
            <a:spAutoFit/>
          </a:bodyPr>
          <a:lstStyle/>
          <a:p>
            <a:pPr algn="just"/>
            <a:r>
              <a:rPr lang="es-ES" b="1" dirty="0" smtClean="0">
                <a:latin typeface="Times New Roman" pitchFamily="18" charset="0"/>
                <a:cs typeface="Times New Roman" pitchFamily="18" charset="0"/>
              </a:rPr>
              <a:t>El histórico evidencia mejoramiento sólo en la competencia «Explicación», pues  el  </a:t>
            </a:r>
            <a:r>
              <a:rPr lang="es-CO" b="1" dirty="0" smtClean="0">
                <a:latin typeface="Times New Roman" pitchFamily="18" charset="0"/>
                <a:cs typeface="Times New Roman" pitchFamily="18" charset="0"/>
              </a:rPr>
              <a:t>USO </a:t>
            </a:r>
            <a:r>
              <a:rPr lang="es-CO" b="1" dirty="0">
                <a:latin typeface="Times New Roman" pitchFamily="18" charset="0"/>
                <a:cs typeface="Times New Roman" pitchFamily="18" charset="0"/>
              </a:rPr>
              <a:t>DEL CONOCIMIENO </a:t>
            </a:r>
            <a:r>
              <a:rPr lang="es-CO" b="1" dirty="0" smtClean="0">
                <a:latin typeface="Times New Roman" pitchFamily="18" charset="0"/>
                <a:cs typeface="Times New Roman" pitchFamily="18" charset="0"/>
              </a:rPr>
              <a:t>CIENTÍFICO  y  la INDAGACIÓN se muestran débiles. Por su parte, el componente CTS, es el único que registra  fortalezas con tendencia a mantenerse en esta condición, observándose, además, un leve mejoramiento en el componente  «</a:t>
            </a:r>
            <a:r>
              <a:rPr lang="es-CO" b="1" dirty="0">
                <a:latin typeface="Times New Roman" pitchFamily="18" charset="0"/>
                <a:cs typeface="Times New Roman" pitchFamily="18" charset="0"/>
              </a:rPr>
              <a:t>ENTORNO </a:t>
            </a:r>
            <a:r>
              <a:rPr lang="es-CO" b="1" dirty="0" smtClean="0">
                <a:latin typeface="Times New Roman" pitchFamily="18" charset="0"/>
                <a:cs typeface="Times New Roman" pitchFamily="18" charset="0"/>
              </a:rPr>
              <a:t>VIVO» . </a:t>
            </a:r>
            <a:r>
              <a:rPr lang="es-CO" b="1" dirty="0">
                <a:latin typeface="Times New Roman" pitchFamily="18" charset="0"/>
                <a:cs typeface="Times New Roman" pitchFamily="18" charset="0"/>
              </a:rPr>
              <a:t>ENTORNO </a:t>
            </a:r>
            <a:r>
              <a:rPr lang="es-CO" b="1" dirty="0" smtClean="0">
                <a:latin typeface="Times New Roman" pitchFamily="18" charset="0"/>
                <a:cs typeface="Times New Roman" pitchFamily="18" charset="0"/>
              </a:rPr>
              <a:t>FÍSICO es el componente que presenta debilidades en el año 2014.</a:t>
            </a:r>
            <a:endParaRPr lang="es-CO" b="1" dirty="0">
              <a:latin typeface="Times New Roman" pitchFamily="18" charset="0"/>
              <a:cs typeface="Times New Roman" pitchFamily="18" charset="0"/>
            </a:endParaRPr>
          </a:p>
          <a:p>
            <a:endParaRPr lang="es-CO" dirty="0">
              <a:solidFill>
                <a:srgbClr val="7030A0"/>
              </a:solidFill>
              <a:latin typeface="Times New Roman" pitchFamily="18" charset="0"/>
              <a:cs typeface="Times New Roman" pitchFamily="18" charset="0"/>
            </a:endParaRPr>
          </a:p>
          <a:p>
            <a:endParaRPr lang="es-CO" dirty="0">
              <a:solidFill>
                <a:srgbClr val="7030A0"/>
              </a:solidFill>
              <a:latin typeface="Times New Roman" pitchFamily="18" charset="0"/>
              <a:cs typeface="Times New Roman" pitchFamily="18" charset="0"/>
            </a:endParaRPr>
          </a:p>
          <a:p>
            <a:endParaRPr lang="es-CO" dirty="0">
              <a:solidFill>
                <a:srgbClr val="7030A0"/>
              </a:solidFill>
              <a:latin typeface="Times New Roman" pitchFamily="18" charset="0"/>
              <a:cs typeface="Times New Roman" pitchFamily="18" charset="0"/>
            </a:endParaRPr>
          </a:p>
          <a:p>
            <a:r>
              <a:rPr lang="es-ES" dirty="0" smtClean="0">
                <a:solidFill>
                  <a:srgbClr val="7030A0"/>
                </a:solidFill>
                <a:latin typeface="Times New Roman" pitchFamily="18" charset="0"/>
                <a:cs typeface="Times New Roman" pitchFamily="18" charset="0"/>
              </a:rPr>
              <a:t> </a:t>
            </a:r>
            <a:endParaRPr lang="es-CO" dirty="0">
              <a:solidFill>
                <a:srgbClr val="7030A0"/>
              </a:solidFill>
              <a:latin typeface="Times New Roman" pitchFamily="18" charset="0"/>
              <a:cs typeface="Times New Roman" pitchFamily="18" charset="0"/>
            </a:endParaRPr>
          </a:p>
        </p:txBody>
      </p:sp>
      <p:sp>
        <p:nvSpPr>
          <p:cNvPr id="21" name="20 CuadroTexto"/>
          <p:cNvSpPr txBox="1"/>
          <p:nvPr/>
        </p:nvSpPr>
        <p:spPr>
          <a:xfrm>
            <a:off x="1398746" y="6434305"/>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2" name="21 Imagen" descr="E:\documentos recuperados\pedagogito.1.tif"/>
          <p:cNvPicPr/>
          <p:nvPr/>
        </p:nvPicPr>
        <p:blipFill>
          <a:blip r:embed="rId9" cstate="print"/>
          <a:srcRect/>
          <a:stretch>
            <a:fillRect/>
          </a:stretch>
        </p:blipFill>
        <p:spPr bwMode="auto">
          <a:xfrm>
            <a:off x="8452776" y="5786833"/>
            <a:ext cx="627379" cy="1020135"/>
          </a:xfrm>
          <a:prstGeom prst="rect">
            <a:avLst/>
          </a:prstGeom>
          <a:noFill/>
          <a:ln w="9525">
            <a:noFill/>
            <a:miter lim="800000"/>
            <a:headEnd/>
            <a:tailEnd/>
          </a:ln>
        </p:spPr>
      </p:pic>
      <p:pic>
        <p:nvPicPr>
          <p:cNvPr id="23" name="22 Imagen" descr="Escanear0002"/>
          <p:cNvPicPr/>
          <p:nvPr/>
        </p:nvPicPr>
        <p:blipFill>
          <a:blip r:embed="rId10"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22293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18654"/>
            <a:ext cx="7571184" cy="418058"/>
          </a:xfrm>
        </p:spPr>
        <p:txBody>
          <a:bodyPr>
            <a:noAutofit/>
          </a:bodyPr>
          <a:lstStyle/>
          <a:p>
            <a:pPr algn="ctr"/>
            <a:r>
              <a:rPr lang="es-CO" sz="1600" b="1" dirty="0" smtClean="0">
                <a:solidFill>
                  <a:schemeClr val="tx1"/>
                </a:solidFill>
              </a:rPr>
              <a:t>Comparativo promedios históricos de Biología frente a la prueba integrada de </a:t>
            </a:r>
            <a:r>
              <a:rPr lang="es-CO" sz="2400" b="1" dirty="0" smtClean="0">
                <a:solidFill>
                  <a:schemeClr val="tx1"/>
                </a:solidFill>
              </a:rPr>
              <a:t>Ciencias Naturales 2014</a:t>
            </a:r>
            <a:endParaRPr lang="es-CO" sz="24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81" y="836712"/>
            <a:ext cx="7201619" cy="390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367457" y="3244334"/>
            <a:ext cx="409086" cy="369332"/>
          </a:xfrm>
          <a:prstGeom prst="rect">
            <a:avLst/>
          </a:prstGeom>
        </p:spPr>
        <p:txBody>
          <a:bodyPr wrap="none">
            <a:spAutoFit/>
          </a:bodyPr>
          <a:lstStyle/>
          <a:p>
            <a:r>
              <a:rPr lang="es-ES" dirty="0"/>
              <a:t>El </a:t>
            </a:r>
            <a:endParaRPr lang="es-CO" dirty="0"/>
          </a:p>
        </p:txBody>
      </p:sp>
      <p:sp>
        <p:nvSpPr>
          <p:cNvPr id="4" name="3 Rectángulo"/>
          <p:cNvSpPr/>
          <p:nvPr/>
        </p:nvSpPr>
        <p:spPr>
          <a:xfrm>
            <a:off x="107504" y="4859868"/>
            <a:ext cx="8856984" cy="954107"/>
          </a:xfrm>
          <a:prstGeom prst="rect">
            <a:avLst/>
          </a:prstGeom>
        </p:spPr>
        <p:txBody>
          <a:bodyPr wrap="square">
            <a:spAutoFit/>
          </a:bodyPr>
          <a:lstStyle/>
          <a:p>
            <a:pPr algn="just"/>
            <a:r>
              <a:rPr lang="es-ES" sz="1400" b="1" dirty="0" smtClean="0"/>
              <a:t>El histórico muestra cómo la prueba oscilaba de 45 puntos de promedio a 47 aprox., registrándose las mayores bajas en el año 2010 (44,71). En el 2013 se obtuvo un puntaje de 45,62 mientras en el 2014, la prueba integrada de Ciencias Naturales registró un incremento  significativo (52,83 puntos de promedio)</a:t>
            </a:r>
            <a:endParaRPr lang="es-CO" sz="1400" b="1" dirty="0"/>
          </a:p>
        </p:txBody>
      </p:sp>
      <p:pic>
        <p:nvPicPr>
          <p:cNvPr id="6" name="5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7" name="6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sp>
        <p:nvSpPr>
          <p:cNvPr id="8" name="7 CuadroTexto"/>
          <p:cNvSpPr txBox="1"/>
          <p:nvPr/>
        </p:nvSpPr>
        <p:spPr>
          <a:xfrm>
            <a:off x="1487137" y="6066067"/>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155012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5250" y="-171400"/>
            <a:ext cx="7772400" cy="1143000"/>
          </a:xfrm>
        </p:spPr>
        <p:txBody>
          <a:bodyPr>
            <a:normAutofit/>
          </a:bodyPr>
          <a:lstStyle/>
          <a:p>
            <a:pPr algn="ctr"/>
            <a:r>
              <a:rPr lang="es-CO" sz="1800" b="1" dirty="0">
                <a:solidFill>
                  <a:schemeClr val="tx1"/>
                </a:solidFill>
              </a:rPr>
              <a:t>Comparativo promedios históricos de </a:t>
            </a:r>
            <a:r>
              <a:rPr lang="es-CO" sz="1800" b="1" dirty="0" smtClean="0">
                <a:solidFill>
                  <a:schemeClr val="tx1"/>
                </a:solidFill>
              </a:rPr>
              <a:t>Física frente </a:t>
            </a:r>
            <a:r>
              <a:rPr lang="es-CO" sz="1800" b="1" dirty="0">
                <a:solidFill>
                  <a:schemeClr val="tx1"/>
                </a:solidFill>
              </a:rPr>
              <a:t>a la prueba integrada de Ciencias Naturales 2014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77" y="847975"/>
            <a:ext cx="7004645" cy="413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5229200"/>
            <a:ext cx="8784976" cy="646331"/>
          </a:xfrm>
          <a:prstGeom prst="rect">
            <a:avLst/>
          </a:prstGeom>
        </p:spPr>
        <p:txBody>
          <a:bodyPr wrap="square">
            <a:spAutoFit/>
          </a:bodyPr>
          <a:lstStyle/>
          <a:p>
            <a:pPr algn="just"/>
            <a:r>
              <a:rPr lang="es-ES" sz="1200" b="1" dirty="0" smtClean="0"/>
              <a:t>Física había registrado puntajes muy bajos (43,24 en el 2008), pero había alcanzado un incremento de 3 puntos hacia el año 2013 (46,28). Sin embargo,  el promedio obtenido en el 2014 evidencia  un notable mejoramiento, al registrar 52,83 puntos en promedio</a:t>
            </a:r>
            <a:r>
              <a:rPr lang="es-ES" sz="1200" dirty="0" smtClean="0">
                <a:solidFill>
                  <a:srgbClr val="7030A0"/>
                </a:solidFill>
              </a:rPr>
              <a:t>. </a:t>
            </a:r>
            <a:endParaRPr lang="es-CO" sz="1200" dirty="0">
              <a:solidFill>
                <a:srgbClr val="7030A0"/>
              </a:solidFill>
            </a:endParaRPr>
          </a:p>
        </p:txBody>
      </p:sp>
      <p:sp>
        <p:nvSpPr>
          <p:cNvPr id="5" name="4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6" name="5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7" name="6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894174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15416"/>
            <a:ext cx="7772400" cy="1143000"/>
          </a:xfrm>
        </p:spPr>
        <p:txBody>
          <a:bodyPr>
            <a:normAutofit/>
          </a:bodyPr>
          <a:lstStyle/>
          <a:p>
            <a:pPr algn="ctr"/>
            <a:r>
              <a:rPr lang="es-CO" sz="1800" b="1" dirty="0">
                <a:solidFill>
                  <a:schemeClr val="tx1"/>
                </a:solidFill>
              </a:rPr>
              <a:t>Comparativo promedios históricos de </a:t>
            </a:r>
            <a:r>
              <a:rPr lang="es-CO" sz="1800" b="1" dirty="0" smtClean="0">
                <a:solidFill>
                  <a:schemeClr val="tx1"/>
                </a:solidFill>
              </a:rPr>
              <a:t>Química frente </a:t>
            </a:r>
            <a:r>
              <a:rPr lang="es-CO" sz="1800" b="1" dirty="0">
                <a:solidFill>
                  <a:schemeClr val="tx1"/>
                </a:solidFill>
              </a:rPr>
              <a:t>a la prueba integrada de </a:t>
            </a:r>
            <a:r>
              <a:rPr lang="es-CO" sz="1800" b="1" dirty="0" smtClean="0">
                <a:solidFill>
                  <a:schemeClr val="tx1"/>
                </a:solidFill>
              </a:rPr>
              <a:t>Ciencias Naturales 2014</a:t>
            </a:r>
            <a:endParaRPr lang="es-CO" sz="18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22" y="692696"/>
            <a:ext cx="6942162" cy="414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5003884"/>
            <a:ext cx="8640960" cy="553998"/>
          </a:xfrm>
          <a:prstGeom prst="rect">
            <a:avLst/>
          </a:prstGeom>
        </p:spPr>
        <p:txBody>
          <a:bodyPr wrap="square">
            <a:spAutoFit/>
          </a:bodyPr>
          <a:lstStyle/>
          <a:p>
            <a:r>
              <a:rPr lang="es-ES" sz="1200" b="1" dirty="0" smtClean="0"/>
              <a:t>El caso de Química también resulta significativo, pues de  44,89 en el 2013, </a:t>
            </a:r>
            <a:r>
              <a:rPr lang="es-ES" sz="1200" b="1" dirty="0"/>
              <a:t>a</a:t>
            </a:r>
            <a:r>
              <a:rPr lang="es-ES" sz="1200" b="1" dirty="0" smtClean="0"/>
              <a:t>lcanzó  52,83 en la prueba integrada 2014, lo cual registra un incremento de 8  puntos aprox</a:t>
            </a:r>
            <a:r>
              <a:rPr lang="es-ES" b="1" dirty="0" smtClean="0"/>
              <a:t>.</a:t>
            </a:r>
            <a:endParaRPr lang="es-CO" b="1" dirty="0"/>
          </a:p>
        </p:txBody>
      </p:sp>
      <p:pic>
        <p:nvPicPr>
          <p:cNvPr id="5" name="4 Imagen" descr="E:\documentos recuperados\pedagogito.1.tif"/>
          <p:cNvPicPr/>
          <p:nvPr/>
        </p:nvPicPr>
        <p:blipFill>
          <a:blip r:embed="rId3" cstate="print"/>
          <a:srcRect/>
          <a:stretch>
            <a:fillRect/>
          </a:stretch>
        </p:blipFill>
        <p:spPr bwMode="auto">
          <a:xfrm>
            <a:off x="8452776" y="5786833"/>
            <a:ext cx="627379" cy="1020135"/>
          </a:xfrm>
          <a:prstGeom prst="rect">
            <a:avLst/>
          </a:prstGeom>
          <a:noFill/>
          <a:ln w="9525">
            <a:noFill/>
            <a:miter lim="800000"/>
            <a:headEnd/>
            <a:tailEnd/>
          </a:ln>
        </p:spPr>
      </p:pic>
      <p:pic>
        <p:nvPicPr>
          <p:cNvPr id="6" name="5 Imagen" descr="Escanear0002"/>
          <p:cNvPicPr/>
          <p:nvPr/>
        </p:nvPicPr>
        <p:blipFill>
          <a:blip r:embed="rId4"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7" name="6 CuadroTexto"/>
          <p:cNvSpPr txBox="1"/>
          <p:nvPr/>
        </p:nvSpPr>
        <p:spPr>
          <a:xfrm>
            <a:off x="1547664" y="6093296"/>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274307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14283" y="357166"/>
            <a:ext cx="857256" cy="785818"/>
          </a:xfrm>
          <a:prstGeom prst="rect">
            <a:avLst/>
          </a:prstGeom>
          <a:noFill/>
        </p:spPr>
      </p:pic>
      <p:grpSp>
        <p:nvGrpSpPr>
          <p:cNvPr id="5" name="4 Grupo"/>
          <p:cNvGrpSpPr/>
          <p:nvPr/>
        </p:nvGrpSpPr>
        <p:grpSpPr>
          <a:xfrm>
            <a:off x="1187624" y="1001737"/>
            <a:ext cx="5760640" cy="634882"/>
            <a:chOff x="232939" y="2538840"/>
            <a:chExt cx="1788897" cy="1901676"/>
          </a:xfrm>
        </p:grpSpPr>
        <p:sp>
          <p:nvSpPr>
            <p:cNvPr id="6" name="5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8" name="7 Flecha arriba"/>
          <p:cNvSpPr/>
          <p:nvPr/>
        </p:nvSpPr>
        <p:spPr>
          <a:xfrm>
            <a:off x="7562030" y="1175327"/>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3096545386"/>
              </p:ext>
            </p:extLst>
          </p:nvPr>
        </p:nvGraphicFramePr>
        <p:xfrm>
          <a:off x="251520" y="1844824"/>
          <a:ext cx="6696744" cy="822960"/>
        </p:xfrm>
        <a:graphic>
          <a:graphicData uri="http://schemas.openxmlformats.org/drawingml/2006/table">
            <a:tbl>
              <a:tblPr firstRow="1" bandRow="1">
                <a:tableStyleId>{F5AB1C69-6EDB-4FF4-983F-18BD219EF322}</a:tableStyleId>
              </a:tblPr>
              <a:tblGrid>
                <a:gridCol w="1339349"/>
                <a:gridCol w="1666610"/>
                <a:gridCol w="1012087"/>
                <a:gridCol w="1339349"/>
                <a:gridCol w="1339349"/>
              </a:tblGrid>
              <a:tr h="300376">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3º - LENGUAJE</a:t>
                      </a:r>
                      <a:endParaRPr lang="es-CO" sz="14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ESTUDIANTES </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419704">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161</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140</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019154998"/>
              </p:ext>
            </p:extLst>
          </p:nvPr>
        </p:nvGraphicFramePr>
        <p:xfrm>
          <a:off x="251520" y="2708920"/>
          <a:ext cx="8351082" cy="1940560"/>
        </p:xfrm>
        <a:graphic>
          <a:graphicData uri="http://schemas.openxmlformats.org/drawingml/2006/table">
            <a:tbl>
              <a:tblPr firstRow="1" bandRow="1">
                <a:tableStyleId>{5C22544A-7EE6-4342-B048-85BDC9FD1C3A}</a:tableStyleId>
              </a:tblPr>
              <a:tblGrid>
                <a:gridCol w="927898"/>
                <a:gridCol w="1270249"/>
                <a:gridCol w="538545"/>
                <a:gridCol w="648072"/>
                <a:gridCol w="1152128"/>
                <a:gridCol w="720080"/>
                <a:gridCol w="1152128"/>
                <a:gridCol w="648072"/>
                <a:gridCol w="1293910"/>
              </a:tblGrid>
              <a:tr h="370840">
                <a:tc rowSpan="5">
                  <a:txBody>
                    <a:bodyPr/>
                    <a:lstStyle/>
                    <a:p>
                      <a:endParaRPr lang="es-CO" sz="1000" dirty="0" smtClean="0"/>
                    </a:p>
                    <a:p>
                      <a:endParaRPr lang="es-CO" sz="1000" dirty="0" smtClean="0"/>
                    </a:p>
                    <a:p>
                      <a:endParaRPr lang="es-CO" sz="1000" dirty="0" smtClean="0"/>
                    </a:p>
                    <a:p>
                      <a:endParaRPr lang="es-CO" sz="1000" dirty="0" smtClean="0"/>
                    </a:p>
                    <a:p>
                      <a:r>
                        <a:rPr lang="es-CO" sz="1000" dirty="0" smtClean="0"/>
                        <a:t>PRUEBA 3º </a:t>
                      </a:r>
                    </a:p>
                    <a:p>
                      <a:endParaRPr lang="es-CO" sz="1000" dirty="0" smtClean="0"/>
                    </a:p>
                    <a:p>
                      <a:r>
                        <a:rPr lang="es-CO" sz="1000" dirty="0" smtClean="0"/>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dirty="0" smtClean="0"/>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dirty="0" smtClean="0"/>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AÑO 2012</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s-CO" sz="1000" dirty="0" smtClean="0"/>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AÑO 2013</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dirty="0" smtClean="0"/>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AÑO 2014</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s-CO" sz="1000" dirty="0" smtClean="0"/>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dirty="0" smtClean="0"/>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30%</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12%.</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17%</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dirty="0" smtClean="0"/>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35%</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43%.</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37%</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dirty="0" smtClean="0"/>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29%</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38%.</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35%</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dirty="0" smtClean="0"/>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6%</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7%.</a:t>
                      </a:r>
                      <a:endParaRPr lang="es-CO" sz="12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smtClean="0"/>
                        <a:t>12%</a:t>
                      </a:r>
                      <a:endParaRPr lang="es-CO" sz="1200" b="1"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4" name="13 Flecha arriba"/>
          <p:cNvSpPr/>
          <p:nvPr/>
        </p:nvSpPr>
        <p:spPr>
          <a:xfrm>
            <a:off x="7972976" y="422108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arriba"/>
          <p:cNvSpPr/>
          <p:nvPr/>
        </p:nvSpPr>
        <p:spPr>
          <a:xfrm rot="10800000">
            <a:off x="8281011" y="1196070"/>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CuadroTexto"/>
          <p:cNvSpPr txBox="1"/>
          <p:nvPr/>
        </p:nvSpPr>
        <p:spPr>
          <a:xfrm>
            <a:off x="7164288" y="1628800"/>
            <a:ext cx="990110"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7" name="16 CuadroTexto"/>
          <p:cNvSpPr txBox="1"/>
          <p:nvPr/>
        </p:nvSpPr>
        <p:spPr>
          <a:xfrm>
            <a:off x="8047540" y="1636618"/>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sp>
        <p:nvSpPr>
          <p:cNvPr id="18" name="2 Subtítulo"/>
          <p:cNvSpPr txBox="1">
            <a:spLocks/>
          </p:cNvSpPr>
          <p:nvPr/>
        </p:nvSpPr>
        <p:spPr>
          <a:xfrm>
            <a:off x="1571604" y="357166"/>
            <a:ext cx="7169794" cy="357190"/>
          </a:xfrm>
          <a:prstGeom prst="rect">
            <a:avLst/>
          </a:prstGeom>
          <a:solidFill>
            <a:srgbClr val="00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CO" sz="1400" b="1" dirty="0" smtClean="0"/>
              <a:t>                                     ESQUEMA TOMADO DE  RENDICIÓN DE CUENTAS 2014</a:t>
            </a:r>
            <a:endParaRPr lang="es-CO" sz="1400" b="1" dirty="0"/>
          </a:p>
        </p:txBody>
      </p:sp>
      <p:sp>
        <p:nvSpPr>
          <p:cNvPr id="19" name="18 Flecha arriba"/>
          <p:cNvSpPr/>
          <p:nvPr/>
        </p:nvSpPr>
        <p:spPr>
          <a:xfrm>
            <a:off x="6084168" y="314096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a:off x="6012160" y="350100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a:off x="6120172" y="386104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a:off x="6012160" y="422108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8028385" y="314096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rot="10800000">
            <a:off x="8028385" y="350100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rot="10800000">
            <a:off x="8028385" y="386104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214282" y="4599558"/>
            <a:ext cx="8784975" cy="1200329"/>
          </a:xfrm>
          <a:prstGeom prst="rect">
            <a:avLst/>
          </a:prstGeom>
        </p:spPr>
        <p:txBody>
          <a:bodyPr wrap="square">
            <a:spAutoFit/>
          </a:bodyPr>
          <a:lstStyle/>
          <a:p>
            <a:pPr algn="just"/>
            <a:r>
              <a:rPr lang="es-CO" sz="1200" b="1" dirty="0"/>
              <a:t>Los resultados obtenidos evidencian mayores dificultades que las registradas en el año 2013. Puede observarse  una disminución en los diferentes niveles de desempeño, con un aumento de la población ubicada en el nivel insuficiente y una leve mejoría en el nivel avanzado. </a:t>
            </a:r>
            <a:r>
              <a:rPr lang="es-CO" sz="1200" b="1" dirty="0" smtClean="0"/>
              <a:t>La </a:t>
            </a:r>
            <a:r>
              <a:rPr lang="es-CO" sz="1200" b="1" dirty="0"/>
              <a:t>prueba de Lenguaje, en el nivel Insuficiente año </a:t>
            </a:r>
            <a:r>
              <a:rPr lang="es-CO" sz="1200" b="1" dirty="0" smtClean="0"/>
              <a:t>2013, </a:t>
            </a:r>
            <a:r>
              <a:rPr lang="es-CO" sz="1200" b="1" dirty="0"/>
              <a:t>mejoró y en el 2014 </a:t>
            </a:r>
            <a:r>
              <a:rPr lang="es-CO" sz="1200" b="1" dirty="0" smtClean="0"/>
              <a:t>disminuyó. El </a:t>
            </a:r>
            <a:r>
              <a:rPr lang="es-CO" sz="1200" b="1" dirty="0"/>
              <a:t>nivel mínimo año 2013 mejoró </a:t>
            </a:r>
            <a:r>
              <a:rPr lang="es-CO" sz="1200" b="1" dirty="0" smtClean="0"/>
              <a:t>considerablemente, pero bajó en el 2014. </a:t>
            </a:r>
            <a:r>
              <a:rPr lang="es-CO" sz="1200" b="1" dirty="0"/>
              <a:t>E</a:t>
            </a:r>
            <a:r>
              <a:rPr lang="es-CO" sz="1200" b="1" dirty="0" smtClean="0"/>
              <a:t>l </a:t>
            </a:r>
            <a:r>
              <a:rPr lang="es-CO" sz="1200" b="1" dirty="0"/>
              <a:t>nivel Satisfactorio año 2013 mejoró, </a:t>
            </a:r>
            <a:r>
              <a:rPr lang="es-CO" sz="1200" b="1" dirty="0" smtClean="0"/>
              <a:t>pero bajó en el 2014. Los </a:t>
            </a:r>
            <a:r>
              <a:rPr lang="es-CO" sz="1200" b="1" dirty="0"/>
              <a:t>niveles que representan una mayor disminución son el Mínimo y el Satisfactorio.</a:t>
            </a:r>
          </a:p>
        </p:txBody>
      </p:sp>
      <p:pic>
        <p:nvPicPr>
          <p:cNvPr id="26" name="25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27" name="26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8" name="27 Imagen" descr="E:\documentos recuperados\pedagogito.1.tif"/>
          <p:cNvPicPr/>
          <p:nvPr/>
        </p:nvPicPr>
        <p:blipFill>
          <a:blip r:embed="rId4" cstate="print"/>
          <a:srcRect/>
          <a:stretch>
            <a:fillRect/>
          </a:stretch>
        </p:blipFill>
        <p:spPr bwMode="auto">
          <a:xfrm>
            <a:off x="8100392" y="5733257"/>
            <a:ext cx="627379" cy="1020135"/>
          </a:xfrm>
          <a:prstGeom prst="rect">
            <a:avLst/>
          </a:prstGeom>
          <a:noFill/>
          <a:ln w="9525">
            <a:noFill/>
            <a:miter lim="800000"/>
            <a:headEnd/>
            <a:tailEnd/>
          </a:ln>
        </p:spPr>
      </p:pic>
    </p:spTree>
    <p:extLst>
      <p:ext uri="{BB962C8B-B14F-4D97-AF65-F5344CB8AC3E}">
        <p14:creationId xmlns:p14="http://schemas.microsoft.com/office/powerpoint/2010/main" val="24503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193461269"/>
              </p:ext>
            </p:extLst>
          </p:nvPr>
        </p:nvGraphicFramePr>
        <p:xfrm>
          <a:off x="251520" y="3212976"/>
          <a:ext cx="8351082" cy="118872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3">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3º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COMPETENCIAS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LECTORA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s-CO" sz="1000" b="1" dirty="0" smtClean="0">
                          <a:solidFill>
                            <a:schemeClr val="tx1"/>
                          </a:solidFill>
                          <a:latin typeface="Arial" panose="020B0604020202020204" pitchFamily="34" charset="0"/>
                          <a:cs typeface="Arial" panose="020B0604020202020204" pitchFamily="34" charset="0"/>
                        </a:rPr>
                        <a:t>LEVE    </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ESCRITORA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206966050"/>
              </p:ext>
            </p:extLst>
          </p:nvPr>
        </p:nvGraphicFramePr>
        <p:xfrm>
          <a:off x="251520" y="4941168"/>
          <a:ext cx="8351082" cy="158496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3º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SEMÁNTICO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LEVE   </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SINTÁCTICO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PRAGMÁTICO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146200140"/>
              </p:ext>
            </p:extLst>
          </p:nvPr>
        </p:nvGraphicFramePr>
        <p:xfrm>
          <a:off x="1812999" y="296910"/>
          <a:ext cx="6096000" cy="899160"/>
        </p:xfrm>
        <a:graphic>
          <a:graphicData uri="http://schemas.openxmlformats.org/drawingml/2006/table">
            <a:tbl>
              <a:tblPr firstRow="1" bandRow="1">
                <a:tableStyleId>{F5AB1C69-6EDB-4FF4-983F-18BD219EF322}</a:tableStyleId>
              </a:tblPr>
              <a:tblGrid>
                <a:gridCol w="1059132"/>
                <a:gridCol w="1317924"/>
                <a:gridCol w="800340"/>
                <a:gridCol w="800340"/>
                <a:gridCol w="1059132"/>
                <a:gridCol w="1059132"/>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3º - </a:t>
                      </a:r>
                      <a:r>
                        <a:rPr lang="es-CO" sz="1100" dirty="0" smtClean="0">
                          <a:solidFill>
                            <a:schemeClr val="tx1"/>
                          </a:solidFill>
                          <a:latin typeface="Arial" panose="020B0604020202020204" pitchFamily="34" charset="0"/>
                          <a:cs typeface="Arial" panose="020B0604020202020204" pitchFamily="34" charset="0"/>
                        </a:rPr>
                        <a:t>LENGUAJE</a:t>
                      </a:r>
                      <a:endParaRPr lang="es-CO" sz="11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161</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140</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8" name="7 Flecha arriba"/>
          <p:cNvSpPr/>
          <p:nvPr/>
        </p:nvSpPr>
        <p:spPr>
          <a:xfrm>
            <a:off x="7992380" y="47667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Flecha arriba"/>
          <p:cNvSpPr/>
          <p:nvPr/>
        </p:nvSpPr>
        <p:spPr>
          <a:xfrm rot="10800000">
            <a:off x="8640452" y="476672"/>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7630642" y="866716"/>
            <a:ext cx="795484" cy="338554"/>
          </a:xfrm>
          <a:prstGeom prst="rect">
            <a:avLst/>
          </a:prstGeom>
          <a:noFill/>
        </p:spPr>
        <p:txBody>
          <a:bodyPr wrap="square" rtlCol="0">
            <a:spAutoFit/>
          </a:bodyPr>
          <a:lstStyle/>
          <a:p>
            <a:pPr algn="ctr"/>
            <a:r>
              <a:rPr lang="es-CO" sz="800" dirty="0" smtClean="0"/>
              <a:t>REPRESENTA MEJORA</a:t>
            </a:r>
            <a:endParaRPr lang="es-CO" sz="800" dirty="0"/>
          </a:p>
        </p:txBody>
      </p:sp>
      <p:sp>
        <p:nvSpPr>
          <p:cNvPr id="11" name="10 CuadroTexto"/>
          <p:cNvSpPr txBox="1"/>
          <p:nvPr/>
        </p:nvSpPr>
        <p:spPr>
          <a:xfrm>
            <a:off x="8335572" y="980728"/>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772097"/>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346" y="4084687"/>
            <a:ext cx="3619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362" y="6100911"/>
            <a:ext cx="3619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656" y="5445224"/>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3979" y="5769446"/>
            <a:ext cx="314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717032"/>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132137"/>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373216"/>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716313"/>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6093296"/>
            <a:ext cx="314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Flecha arriba"/>
          <p:cNvSpPr/>
          <p:nvPr/>
        </p:nvSpPr>
        <p:spPr>
          <a:xfrm rot="10800000">
            <a:off x="7812361" y="4058642"/>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7812361" y="6218881"/>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rot="10800000">
            <a:off x="7812361" y="5786833"/>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a:off x="7776356" y="357301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Flecha arriba"/>
          <p:cNvSpPr/>
          <p:nvPr/>
        </p:nvSpPr>
        <p:spPr>
          <a:xfrm>
            <a:off x="7812360" y="530120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251520" y="1412776"/>
            <a:ext cx="8784976" cy="1415772"/>
          </a:xfrm>
          <a:prstGeom prst="rect">
            <a:avLst/>
          </a:prstGeom>
        </p:spPr>
        <p:txBody>
          <a:bodyPr wrap="square">
            <a:spAutoFit/>
          </a:bodyPr>
          <a:lstStyle/>
          <a:p>
            <a:pPr algn="just"/>
            <a:r>
              <a:rPr lang="es-CO" sz="1200" b="1" dirty="0"/>
              <a:t>Conforme con lo registrado en el cuadro, puede observarse que las mayores debilidades se presentan en </a:t>
            </a:r>
            <a:r>
              <a:rPr lang="es-CO" sz="1200" b="1" dirty="0" smtClean="0"/>
              <a:t>la competencia escritora y en el </a:t>
            </a:r>
            <a:r>
              <a:rPr lang="es-CO" sz="1200" b="1" dirty="0"/>
              <a:t>componente pragmático. De esta manera, los estudiantes </a:t>
            </a:r>
            <a:r>
              <a:rPr lang="es-CO" sz="1200" b="1" dirty="0" smtClean="0"/>
              <a:t>de 3° presentan en Lenguaje, dificultades </a:t>
            </a:r>
            <a:r>
              <a:rPr lang="es-CO" sz="1200" b="1" dirty="0"/>
              <a:t>para reconocer y analizar información explícita e implícita sobre los propósitos del texto. </a:t>
            </a:r>
            <a:r>
              <a:rPr lang="es-CO" sz="1200" b="1" dirty="0" smtClean="0"/>
              <a:t>Igualmente,  </a:t>
            </a:r>
            <a:r>
              <a:rPr lang="es-CO" sz="1200" b="1" dirty="0"/>
              <a:t>para establecer el destinatario del texto,  así como su propósito, para atender  las necesidades de comunicación. De </a:t>
            </a:r>
            <a:r>
              <a:rPr lang="es-CO" sz="1200" b="1" dirty="0" smtClean="0"/>
              <a:t>modo similar, </a:t>
            </a:r>
            <a:r>
              <a:rPr lang="es-CO" sz="1200" b="1" dirty="0"/>
              <a:t>escasamente  emplean  estrategias discursivas pertinentes </a:t>
            </a:r>
            <a:r>
              <a:rPr lang="es-CO" sz="1200" b="1" dirty="0" smtClean="0"/>
              <a:t> al </a:t>
            </a:r>
            <a:r>
              <a:rPr lang="es-CO" sz="1200" b="1" dirty="0"/>
              <a:t>propósito de la comunicación </a:t>
            </a:r>
            <a:r>
              <a:rPr lang="es-CO" sz="1200" b="1" dirty="0" smtClean="0"/>
              <a:t> al elaborar un </a:t>
            </a:r>
            <a:r>
              <a:rPr lang="es-CO" sz="1200" b="1" dirty="0"/>
              <a:t>texto.</a:t>
            </a:r>
          </a:p>
          <a:p>
            <a:pPr algn="just"/>
            <a:endParaRPr lang="es-CO" sz="1400" b="1" dirty="0"/>
          </a:p>
        </p:txBody>
      </p:sp>
      <p:pic>
        <p:nvPicPr>
          <p:cNvPr id="27" name="26 Imagen" descr="Escanear0002"/>
          <p:cNvPicPr/>
          <p:nvPr/>
        </p:nvPicPr>
        <p:blipFill>
          <a:blip r:embed="rId6"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28" name="27 Imagen" descr="E:\documentos recuperados\pedagogito.1.tif"/>
          <p:cNvPicPr/>
          <p:nvPr/>
        </p:nvPicPr>
        <p:blipFill>
          <a:blip r:embed="rId7" cstate="print"/>
          <a:srcRect/>
          <a:stretch>
            <a:fillRect/>
          </a:stretch>
        </p:blipFill>
        <p:spPr bwMode="auto">
          <a:xfrm>
            <a:off x="8452776" y="5786833"/>
            <a:ext cx="627379" cy="1020135"/>
          </a:xfrm>
          <a:prstGeom prst="rect">
            <a:avLst/>
          </a:prstGeom>
          <a:noFill/>
          <a:ln w="9525">
            <a:noFill/>
            <a:miter lim="800000"/>
            <a:headEnd/>
            <a:tailEnd/>
          </a:ln>
        </p:spPr>
      </p:pic>
      <p:sp>
        <p:nvSpPr>
          <p:cNvPr id="29" name="28 CuadroTexto"/>
          <p:cNvSpPr txBox="1"/>
          <p:nvPr/>
        </p:nvSpPr>
        <p:spPr>
          <a:xfrm>
            <a:off x="1627570" y="-12771"/>
            <a:ext cx="6490823" cy="307777"/>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168599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pSp>
        <p:nvGrpSpPr>
          <p:cNvPr id="3" name="2 Grupo"/>
          <p:cNvGrpSpPr/>
          <p:nvPr/>
        </p:nvGrpSpPr>
        <p:grpSpPr>
          <a:xfrm>
            <a:off x="2843808" y="188640"/>
            <a:ext cx="3312368" cy="758175"/>
            <a:chOff x="232939" y="2538840"/>
            <a:chExt cx="1788897" cy="1901676"/>
          </a:xfrm>
        </p:grpSpPr>
        <p:sp>
          <p:nvSpPr>
            <p:cNvPr id="4" name="3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6" name="5 Flecha arriba"/>
          <p:cNvSpPr/>
          <p:nvPr/>
        </p:nvSpPr>
        <p:spPr>
          <a:xfrm>
            <a:off x="7562030" y="1175327"/>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6 Tabla"/>
          <p:cNvGraphicFramePr>
            <a:graphicFrameLocks noGrp="1"/>
          </p:cNvGraphicFramePr>
          <p:nvPr>
            <p:extLst>
              <p:ext uri="{D42A27DB-BD31-4B8C-83A1-F6EECF244321}">
                <p14:modId xmlns:p14="http://schemas.microsoft.com/office/powerpoint/2010/main" val="3138735370"/>
              </p:ext>
            </p:extLst>
          </p:nvPr>
        </p:nvGraphicFramePr>
        <p:xfrm>
          <a:off x="323528" y="1196752"/>
          <a:ext cx="6312023" cy="944880"/>
        </p:xfrm>
        <a:graphic>
          <a:graphicData uri="http://schemas.openxmlformats.org/drawingml/2006/table">
            <a:tbl>
              <a:tblPr firstRow="1" bandRow="1">
                <a:tableStyleId>{F5AB1C69-6EDB-4FF4-983F-18BD219EF322}</a:tableStyleId>
              </a:tblPr>
              <a:tblGrid>
                <a:gridCol w="1152128"/>
                <a:gridCol w="1662962"/>
                <a:gridCol w="895710"/>
                <a:gridCol w="895710"/>
                <a:gridCol w="895710"/>
                <a:gridCol w="809803"/>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 LENGUAJE</a:t>
                      </a:r>
                      <a:endParaRPr lang="es-CO" sz="14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ESTUDIANTES </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245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22811405"/>
              </p:ext>
            </p:extLst>
          </p:nvPr>
        </p:nvGraphicFramePr>
        <p:xfrm>
          <a:off x="395148" y="2348880"/>
          <a:ext cx="8351082" cy="195580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20%</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56%</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24%</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1%</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9" name="8 Flecha arriba"/>
          <p:cNvSpPr/>
          <p:nvPr/>
        </p:nvSpPr>
        <p:spPr>
          <a:xfrm>
            <a:off x="4252675" y="270892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Flecha arriba"/>
          <p:cNvSpPr/>
          <p:nvPr/>
        </p:nvSpPr>
        <p:spPr>
          <a:xfrm>
            <a:off x="4269154" y="393305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rriba"/>
          <p:cNvSpPr/>
          <p:nvPr/>
        </p:nvSpPr>
        <p:spPr>
          <a:xfrm>
            <a:off x="4252675" y="306896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arriba"/>
          <p:cNvSpPr/>
          <p:nvPr/>
        </p:nvSpPr>
        <p:spPr>
          <a:xfrm rot="10800000">
            <a:off x="8281011" y="1196070"/>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CuadroTexto"/>
          <p:cNvSpPr txBox="1"/>
          <p:nvPr/>
        </p:nvSpPr>
        <p:spPr>
          <a:xfrm>
            <a:off x="7164288" y="162880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4" name="13 CuadroTexto"/>
          <p:cNvSpPr txBox="1"/>
          <p:nvPr/>
        </p:nvSpPr>
        <p:spPr>
          <a:xfrm>
            <a:off x="8047540" y="1636618"/>
            <a:ext cx="916948" cy="369332"/>
          </a:xfrm>
          <a:prstGeom prst="rect">
            <a:avLst/>
          </a:prstGeom>
          <a:noFill/>
        </p:spPr>
        <p:txBody>
          <a:bodyPr wrap="square" rtlCol="0">
            <a:spAutoFit/>
          </a:bodyPr>
          <a:lstStyle/>
          <a:p>
            <a:pPr algn="ctr"/>
            <a:r>
              <a:rPr lang="es-CO" sz="900" dirty="0" smtClean="0"/>
              <a:t>REPRESENTA  DISMINUCIÓN</a:t>
            </a:r>
            <a:endParaRPr lang="es-CO" sz="900" dirty="0"/>
          </a:p>
        </p:txBody>
      </p:sp>
      <p:sp>
        <p:nvSpPr>
          <p:cNvPr id="15" name="14 Flecha arriba"/>
          <p:cNvSpPr/>
          <p:nvPr/>
        </p:nvSpPr>
        <p:spPr>
          <a:xfrm rot="10800000">
            <a:off x="4252675" y="350100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rriba"/>
          <p:cNvSpPr/>
          <p:nvPr/>
        </p:nvSpPr>
        <p:spPr>
          <a:xfrm rot="10800000">
            <a:off x="7956377" y="350100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rriba"/>
          <p:cNvSpPr/>
          <p:nvPr/>
        </p:nvSpPr>
        <p:spPr>
          <a:xfrm rot="10800000">
            <a:off x="7985956" y="314096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rriba"/>
          <p:cNvSpPr/>
          <p:nvPr/>
        </p:nvSpPr>
        <p:spPr>
          <a:xfrm rot="10800000">
            <a:off x="7959772" y="278092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rot="10800000">
            <a:off x="6084169" y="3933056"/>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6084169" y="3501008"/>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a:off x="6084168" y="314096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6048164" y="2708920"/>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a:off x="7992380" y="3861048"/>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Rectángulo"/>
          <p:cNvSpPr/>
          <p:nvPr/>
        </p:nvSpPr>
        <p:spPr>
          <a:xfrm>
            <a:off x="164698" y="4311526"/>
            <a:ext cx="8712967" cy="1384995"/>
          </a:xfrm>
          <a:prstGeom prst="rect">
            <a:avLst/>
          </a:prstGeom>
        </p:spPr>
        <p:txBody>
          <a:bodyPr wrap="square">
            <a:spAutoFit/>
          </a:bodyPr>
          <a:lstStyle/>
          <a:p>
            <a:pPr algn="just"/>
            <a:r>
              <a:rPr lang="es-CO" sz="1200" b="1" dirty="0"/>
              <a:t>En </a:t>
            </a:r>
            <a:r>
              <a:rPr lang="es-CO" sz="1200" b="1" dirty="0" smtClean="0"/>
              <a:t>grado </a:t>
            </a:r>
            <a:r>
              <a:rPr lang="es-CO" sz="1200" b="1" dirty="0"/>
              <a:t>5º, </a:t>
            </a:r>
            <a:r>
              <a:rPr lang="es-CO" sz="1200" b="1" dirty="0" smtClean="0"/>
              <a:t>la prueba de Lenguaje</a:t>
            </a:r>
            <a:r>
              <a:rPr lang="es-CO" sz="1200" b="1" dirty="0"/>
              <a:t>, </a:t>
            </a:r>
            <a:r>
              <a:rPr lang="es-CO" sz="1200" b="1" dirty="0" smtClean="0"/>
              <a:t> muestra que el </a:t>
            </a:r>
            <a:r>
              <a:rPr lang="es-CO" sz="1200" b="1" dirty="0"/>
              <a:t>nivel Insuficiente </a:t>
            </a:r>
            <a:r>
              <a:rPr lang="es-CO" sz="1200" b="1" dirty="0" smtClean="0"/>
              <a:t>tuvo un incremento significativo en el año </a:t>
            </a:r>
            <a:r>
              <a:rPr lang="es-CO" sz="1200" b="1" dirty="0"/>
              <a:t>2013 </a:t>
            </a:r>
            <a:r>
              <a:rPr lang="es-CO" sz="1200" b="1" dirty="0" smtClean="0"/>
              <a:t>y </a:t>
            </a:r>
            <a:r>
              <a:rPr lang="es-CO" sz="1200" b="1" dirty="0"/>
              <a:t>en el 2014 </a:t>
            </a:r>
            <a:r>
              <a:rPr lang="es-CO" sz="1200" b="1" dirty="0" smtClean="0"/>
              <a:t>mantuvo este nivel con el mismo porcentaje. El </a:t>
            </a:r>
            <a:r>
              <a:rPr lang="es-CO" sz="1200" b="1" dirty="0"/>
              <a:t>nivel </a:t>
            </a:r>
            <a:r>
              <a:rPr lang="es-CO" sz="1200" b="1" dirty="0" smtClean="0"/>
              <a:t>mínimo en el  </a:t>
            </a:r>
            <a:r>
              <a:rPr lang="es-CO" sz="1200" b="1" dirty="0"/>
              <a:t>año 2013 mejoró considerablemente </a:t>
            </a:r>
            <a:r>
              <a:rPr lang="es-CO" sz="1200" b="1" dirty="0" smtClean="0"/>
              <a:t>pero en </a:t>
            </a:r>
            <a:r>
              <a:rPr lang="es-CO" sz="1200" b="1" dirty="0"/>
              <a:t>el 2014 </a:t>
            </a:r>
            <a:r>
              <a:rPr lang="es-CO" sz="1200" b="1" dirty="0" smtClean="0"/>
              <a:t>bajó de manera notable. </a:t>
            </a:r>
            <a:r>
              <a:rPr lang="es-CO" sz="1200" b="1" dirty="0"/>
              <a:t>En </a:t>
            </a:r>
            <a:r>
              <a:rPr lang="es-CO" sz="1200" b="1" dirty="0" smtClean="0"/>
              <a:t>cuanto al </a:t>
            </a:r>
            <a:r>
              <a:rPr lang="es-CO" sz="1200" b="1" dirty="0"/>
              <a:t>nivel Satisfactorio </a:t>
            </a:r>
            <a:r>
              <a:rPr lang="es-CO" sz="1200" b="1" dirty="0" smtClean="0"/>
              <a:t>se registra un 35% (año 2009), 32% (2012), 24% (2013) y 21% (año 2014), con lo cual se observa una tendencia a la baja y la necesidad de implementar acciones de mejoramiento  altamente efectivas para superar esta dificultad. Por su parte, el </a:t>
            </a:r>
            <a:r>
              <a:rPr lang="es-CO" sz="1200" b="1" dirty="0"/>
              <a:t>nivel </a:t>
            </a:r>
            <a:r>
              <a:rPr lang="es-CO" sz="1200" b="1" dirty="0" smtClean="0"/>
              <a:t>Avanzado en el año </a:t>
            </a:r>
            <a:r>
              <a:rPr lang="es-CO" sz="1200" b="1" dirty="0"/>
              <a:t>2013 </a:t>
            </a:r>
            <a:r>
              <a:rPr lang="es-CO" sz="1200" b="1" dirty="0" smtClean="0"/>
              <a:t>disminuyó significativamente, registrándose una mejora en </a:t>
            </a:r>
            <a:r>
              <a:rPr lang="es-CO" sz="1200" b="1" dirty="0"/>
              <a:t>el </a:t>
            </a:r>
            <a:r>
              <a:rPr lang="es-CO" sz="1200" b="1" dirty="0" smtClean="0"/>
              <a:t>2014. </a:t>
            </a:r>
            <a:r>
              <a:rPr lang="es-CO" sz="1200" b="1" dirty="0"/>
              <a:t>El nivel que </a:t>
            </a:r>
            <a:r>
              <a:rPr lang="es-CO" sz="1200" b="1" dirty="0" smtClean="0"/>
              <a:t>presenta </a:t>
            </a:r>
            <a:r>
              <a:rPr lang="es-CO" sz="1200" b="1" dirty="0"/>
              <a:t>una mayor disminución es el Satisfactorio. </a:t>
            </a:r>
          </a:p>
        </p:txBody>
      </p:sp>
      <p:sp>
        <p:nvSpPr>
          <p:cNvPr id="25" name="24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6" name="25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27" name="26 Imagen" descr="E:\documentos recuperados\pedagogito.1.tif"/>
          <p:cNvPicPr/>
          <p:nvPr/>
        </p:nvPicPr>
        <p:blipFill>
          <a:blip r:embed="rId4" cstate="print"/>
          <a:srcRect/>
          <a:stretch>
            <a:fillRect/>
          </a:stretch>
        </p:blipFill>
        <p:spPr bwMode="auto">
          <a:xfrm>
            <a:off x="8321883" y="5786832"/>
            <a:ext cx="627379" cy="1020135"/>
          </a:xfrm>
          <a:prstGeom prst="rect">
            <a:avLst/>
          </a:prstGeom>
          <a:noFill/>
          <a:ln w="9525">
            <a:noFill/>
            <a:miter lim="800000"/>
            <a:headEnd/>
            <a:tailEnd/>
          </a:ln>
        </p:spPr>
      </p:pic>
    </p:spTree>
    <p:extLst>
      <p:ext uri="{BB962C8B-B14F-4D97-AF65-F5344CB8AC3E}">
        <p14:creationId xmlns:p14="http://schemas.microsoft.com/office/powerpoint/2010/main" val="706483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aphicFrame>
        <p:nvGraphicFramePr>
          <p:cNvPr id="4" name="3 Tabla"/>
          <p:cNvGraphicFramePr>
            <a:graphicFrameLocks noGrp="1"/>
          </p:cNvGraphicFramePr>
          <p:nvPr>
            <p:extLst>
              <p:ext uri="{D42A27DB-BD31-4B8C-83A1-F6EECF244321}">
                <p14:modId xmlns:p14="http://schemas.microsoft.com/office/powerpoint/2010/main" val="866361107"/>
              </p:ext>
            </p:extLst>
          </p:nvPr>
        </p:nvGraphicFramePr>
        <p:xfrm>
          <a:off x="220758" y="1412776"/>
          <a:ext cx="8351082" cy="118872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3">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COMPETENCIAS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LECTORA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s-CO" sz="1000" b="1" dirty="0" smtClean="0">
                          <a:solidFill>
                            <a:schemeClr val="tx1"/>
                          </a:solidFill>
                          <a:latin typeface="Arial" panose="020B0604020202020204" pitchFamily="34" charset="0"/>
                          <a:cs typeface="Arial" panose="020B0604020202020204" pitchFamily="34" charset="0"/>
                        </a:rPr>
                        <a:t>UERTE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ESCRITORA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47987361"/>
              </p:ext>
            </p:extLst>
          </p:nvPr>
        </p:nvGraphicFramePr>
        <p:xfrm>
          <a:off x="251520" y="4941168"/>
          <a:ext cx="8351082" cy="158496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SEMÁNTICO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SINTÁCTICO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PRAGMÁTICO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N.D.</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6" name="5 Flecha arriba"/>
          <p:cNvSpPr/>
          <p:nvPr/>
        </p:nvSpPr>
        <p:spPr>
          <a:xfrm>
            <a:off x="8064389" y="408931"/>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Flecha arriba"/>
          <p:cNvSpPr/>
          <p:nvPr/>
        </p:nvSpPr>
        <p:spPr>
          <a:xfrm rot="10800000">
            <a:off x="8712460" y="408931"/>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7776356" y="905419"/>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9" name="8 CuadroTexto"/>
          <p:cNvSpPr txBox="1"/>
          <p:nvPr/>
        </p:nvSpPr>
        <p:spPr>
          <a:xfrm>
            <a:off x="8380000" y="899382"/>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graphicFrame>
        <p:nvGraphicFramePr>
          <p:cNvPr id="10" name="9 Tabla"/>
          <p:cNvGraphicFramePr>
            <a:graphicFrameLocks noGrp="1"/>
          </p:cNvGraphicFramePr>
          <p:nvPr>
            <p:extLst>
              <p:ext uri="{D42A27DB-BD31-4B8C-83A1-F6EECF244321}">
                <p14:modId xmlns:p14="http://schemas.microsoft.com/office/powerpoint/2010/main" val="2756457779"/>
              </p:ext>
            </p:extLst>
          </p:nvPr>
        </p:nvGraphicFramePr>
        <p:xfrm>
          <a:off x="1451991" y="251040"/>
          <a:ext cx="6360369" cy="944880"/>
        </p:xfrm>
        <a:graphic>
          <a:graphicData uri="http://schemas.openxmlformats.org/drawingml/2006/table">
            <a:tbl>
              <a:tblPr firstRow="1" bandRow="1">
                <a:tableStyleId>{F5AB1C69-6EDB-4FF4-983F-18BD219EF322}</a:tableStyleId>
              </a:tblPr>
              <a:tblGrid>
                <a:gridCol w="1152128"/>
                <a:gridCol w="1662962"/>
                <a:gridCol w="895710"/>
                <a:gridCol w="895710"/>
                <a:gridCol w="895710"/>
                <a:gridCol w="858149"/>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 LENGUAJE</a:t>
                      </a:r>
                      <a:endParaRPr lang="es-CO" sz="14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ESTUDIANTES </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b="1" dirty="0" smtClean="0">
                          <a:solidFill>
                            <a:schemeClr val="tx1"/>
                          </a:solidFill>
                          <a:latin typeface="Arial" panose="020B0604020202020204" pitchFamily="34" charset="0"/>
                          <a:cs typeface="Arial" panose="020B0604020202020204" pitchFamily="34" charset="0"/>
                        </a:rPr>
                        <a:t>92</a:t>
                      </a:r>
                      <a:endParaRPr lang="es-CO"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245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813" y="1844824"/>
            <a:ext cx="371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204864"/>
            <a:ext cx="371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813" y="5318348"/>
            <a:ext cx="371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750396"/>
            <a:ext cx="371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913" y="6139011"/>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528" y="1916832"/>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871" y="2284568"/>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216" y="6139011"/>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216" y="5346923"/>
            <a:ext cx="333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716313"/>
            <a:ext cx="288032" cy="3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Flecha arriba"/>
          <p:cNvSpPr/>
          <p:nvPr/>
        </p:nvSpPr>
        <p:spPr>
          <a:xfrm rot="10800000">
            <a:off x="7812361" y="6146873"/>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rot="10800000">
            <a:off x="7812361" y="218643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rot="10800000">
            <a:off x="7524329" y="5714825"/>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a:off x="7562030" y="184482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a:off x="7776356" y="535478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268585" y="2852936"/>
            <a:ext cx="8586954" cy="1877437"/>
          </a:xfrm>
          <a:prstGeom prst="rect">
            <a:avLst/>
          </a:prstGeom>
        </p:spPr>
        <p:txBody>
          <a:bodyPr wrap="square">
            <a:spAutoFit/>
          </a:bodyPr>
          <a:lstStyle/>
          <a:p>
            <a:pPr algn="just"/>
            <a:r>
              <a:rPr lang="es-CO" sz="1400" b="1" dirty="0"/>
              <a:t>Puede observarse que la competencia lectora, registra una muy leve mejora en el 2014, mientras que la competencia escritora disminuyó en cuanto al nivel de desempeño en lenguaje, lo que indica mayor debilidad en esta competencia. Por su parte, en cuanto a los componentes, se evidencia alguna fortaleza en el semántico, mientras que en el pragmático, </a:t>
            </a:r>
            <a:r>
              <a:rPr lang="es-CO" sz="1400" b="1" dirty="0" smtClean="0"/>
              <a:t>resultan </a:t>
            </a:r>
            <a:r>
              <a:rPr lang="es-CO" sz="1400" b="1" dirty="0"/>
              <a:t>especialmente evidente las debilidades presentadas</a:t>
            </a:r>
            <a:r>
              <a:rPr lang="es-CO" sz="1400" b="1" dirty="0" smtClean="0"/>
              <a:t>. Lo anterior  implica que los estudiantes presenten dificultades para prever las intenciones o propósitos del texto en respuesta a necesidades comunicativas, por lo cual emplean estrategias discursivas inadecuadas o no las reconocen como tal, por lo que, además, los elementos formales no se adecúan a ésta.</a:t>
            </a:r>
            <a:r>
              <a:rPr lang="es-CO" dirty="0" smtClean="0">
                <a:solidFill>
                  <a:srgbClr val="7030A0"/>
                </a:solidFill>
              </a:rPr>
              <a:t> </a:t>
            </a:r>
            <a:endParaRPr lang="es-CO" dirty="0">
              <a:solidFill>
                <a:srgbClr val="7030A0"/>
              </a:solidFill>
            </a:endParaRPr>
          </a:p>
        </p:txBody>
      </p:sp>
      <p:pic>
        <p:nvPicPr>
          <p:cNvPr id="26" name="25 Imagen" descr="E:\documentos recuperados\pedagogito.1.tif"/>
          <p:cNvPicPr/>
          <p:nvPr/>
        </p:nvPicPr>
        <p:blipFill>
          <a:blip r:embed="rId6" cstate="print"/>
          <a:srcRect/>
          <a:stretch>
            <a:fillRect/>
          </a:stretch>
        </p:blipFill>
        <p:spPr bwMode="auto">
          <a:xfrm>
            <a:off x="8452776" y="5786833"/>
            <a:ext cx="627379" cy="1020135"/>
          </a:xfrm>
          <a:prstGeom prst="rect">
            <a:avLst/>
          </a:prstGeom>
          <a:noFill/>
          <a:ln w="9525">
            <a:noFill/>
            <a:miter lim="800000"/>
            <a:headEnd/>
            <a:tailEnd/>
          </a:ln>
        </p:spPr>
      </p:pic>
      <p:pic>
        <p:nvPicPr>
          <p:cNvPr id="27" name="26 Imagen" descr="Escanear0002"/>
          <p:cNvPicPr/>
          <p:nvPr/>
        </p:nvPicPr>
        <p:blipFill>
          <a:blip r:embed="rId7"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2706708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395149" y="20576"/>
            <a:ext cx="1078807" cy="960152"/>
          </a:xfrm>
          <a:prstGeom prst="rect">
            <a:avLst/>
          </a:prstGeom>
          <a:noFill/>
        </p:spPr>
      </p:pic>
      <p:grpSp>
        <p:nvGrpSpPr>
          <p:cNvPr id="5" name="4 Grupo"/>
          <p:cNvGrpSpPr/>
          <p:nvPr/>
        </p:nvGrpSpPr>
        <p:grpSpPr>
          <a:xfrm>
            <a:off x="2771800" y="121564"/>
            <a:ext cx="3312368" cy="758175"/>
            <a:chOff x="232939" y="2538840"/>
            <a:chExt cx="1788897" cy="1901676"/>
          </a:xfrm>
        </p:grpSpPr>
        <p:sp>
          <p:nvSpPr>
            <p:cNvPr id="6" name="5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8" name="7 Flecha arriba"/>
          <p:cNvSpPr/>
          <p:nvPr/>
        </p:nvSpPr>
        <p:spPr>
          <a:xfrm>
            <a:off x="7562030" y="1175327"/>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2092258968"/>
              </p:ext>
            </p:extLst>
          </p:nvPr>
        </p:nvGraphicFramePr>
        <p:xfrm>
          <a:off x="383433" y="980728"/>
          <a:ext cx="6312023" cy="944880"/>
        </p:xfrm>
        <a:graphic>
          <a:graphicData uri="http://schemas.openxmlformats.org/drawingml/2006/table">
            <a:tbl>
              <a:tblPr firstRow="1" bandRow="1">
                <a:tableStyleId>{F5AB1C69-6EDB-4FF4-983F-18BD219EF322}</a:tableStyleId>
              </a:tblPr>
              <a:tblGrid>
                <a:gridCol w="1152128"/>
                <a:gridCol w="1662962"/>
                <a:gridCol w="895710"/>
                <a:gridCol w="895710"/>
                <a:gridCol w="895710"/>
                <a:gridCol w="809803"/>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 LENGUAJE</a:t>
                      </a:r>
                      <a:endParaRPr lang="es-CO" sz="14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ESTUDIANTES </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184</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b="0" dirty="0" smtClean="0">
                        <a:solidFill>
                          <a:schemeClr val="tx1"/>
                        </a:solidFill>
                        <a:latin typeface="Arial" panose="020B0604020202020204" pitchFamily="34" charset="0"/>
                        <a:cs typeface="Arial" panose="020B0604020202020204" pitchFamily="34" charset="0"/>
                      </a:endParaRPr>
                    </a:p>
                    <a:p>
                      <a:pPr algn="ctr"/>
                      <a:r>
                        <a:rPr lang="es-CO" sz="1400" b="0" dirty="0" smtClean="0">
                          <a:solidFill>
                            <a:schemeClr val="tx1"/>
                          </a:solidFill>
                          <a:latin typeface="Arial" panose="020B0604020202020204" pitchFamily="34" charset="0"/>
                          <a:cs typeface="Arial" panose="020B0604020202020204" pitchFamily="34" charset="0"/>
                        </a:rPr>
                        <a:t>83</a:t>
                      </a:r>
                      <a:endParaRPr lang="es-CO" sz="14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207</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03508388"/>
              </p:ext>
            </p:extLst>
          </p:nvPr>
        </p:nvGraphicFramePr>
        <p:xfrm>
          <a:off x="395148" y="2121272"/>
          <a:ext cx="8351082" cy="195580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49%</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38%</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MANTUVO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latin typeface="Arial" panose="020B0604020202020204" pitchFamily="34" charset="0"/>
                          <a:cs typeface="Arial" panose="020B0604020202020204" pitchFamily="34" charset="0"/>
                        </a:rPr>
                        <a:t>2%</a:t>
                      </a:r>
                    </a:p>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  MANTIENE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1" name="10 Flecha arriba"/>
          <p:cNvSpPr/>
          <p:nvPr/>
        </p:nvSpPr>
        <p:spPr>
          <a:xfrm>
            <a:off x="4239555" y="249289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arriba"/>
          <p:cNvSpPr/>
          <p:nvPr/>
        </p:nvSpPr>
        <p:spPr>
          <a:xfrm>
            <a:off x="8028384" y="364502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Flecha arriba"/>
          <p:cNvSpPr/>
          <p:nvPr/>
        </p:nvSpPr>
        <p:spPr>
          <a:xfrm>
            <a:off x="4273105" y="328498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arriba"/>
          <p:cNvSpPr/>
          <p:nvPr/>
        </p:nvSpPr>
        <p:spPr>
          <a:xfrm rot="10800000">
            <a:off x="8281011" y="1196070"/>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7164288" y="1628800"/>
            <a:ext cx="795484" cy="369332"/>
          </a:xfrm>
          <a:prstGeom prst="rect">
            <a:avLst/>
          </a:prstGeom>
          <a:noFill/>
        </p:spPr>
        <p:txBody>
          <a:bodyPr wrap="square" rtlCol="0">
            <a:spAutoFit/>
          </a:bodyPr>
          <a:lstStyle/>
          <a:p>
            <a:pPr algn="ctr"/>
            <a:r>
              <a:rPr lang="es-CO" sz="900" dirty="0" smtClean="0"/>
              <a:t>REPRESENTA MEJORA</a:t>
            </a:r>
            <a:endParaRPr lang="es-CO" sz="900" dirty="0"/>
          </a:p>
        </p:txBody>
      </p:sp>
      <p:sp>
        <p:nvSpPr>
          <p:cNvPr id="16" name="15 CuadroTexto"/>
          <p:cNvSpPr txBox="1"/>
          <p:nvPr/>
        </p:nvSpPr>
        <p:spPr>
          <a:xfrm>
            <a:off x="8047540" y="1636618"/>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sp>
        <p:nvSpPr>
          <p:cNvPr id="17" name="16 Flecha arriba"/>
          <p:cNvSpPr/>
          <p:nvPr/>
        </p:nvSpPr>
        <p:spPr>
          <a:xfrm rot="10800000">
            <a:off x="7993677" y="2492896"/>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rriba"/>
          <p:cNvSpPr/>
          <p:nvPr/>
        </p:nvSpPr>
        <p:spPr>
          <a:xfrm rot="10800000">
            <a:off x="8028983" y="292494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rot="10800000">
            <a:off x="4236425" y="292494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6120172" y="2474466"/>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rot="10800000">
            <a:off x="6120172" y="328498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Flecha arriba"/>
          <p:cNvSpPr/>
          <p:nvPr/>
        </p:nvSpPr>
        <p:spPr>
          <a:xfrm>
            <a:off x="6084168" y="285293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323528" y="4221088"/>
            <a:ext cx="8496943" cy="1169551"/>
          </a:xfrm>
          <a:prstGeom prst="rect">
            <a:avLst/>
          </a:prstGeom>
        </p:spPr>
        <p:txBody>
          <a:bodyPr wrap="square">
            <a:spAutoFit/>
          </a:bodyPr>
          <a:lstStyle/>
          <a:p>
            <a:pPr algn="just"/>
            <a:r>
              <a:rPr lang="es-CO" sz="1400" b="1" dirty="0"/>
              <a:t>Los resultados por niveles de desempeño, </a:t>
            </a:r>
            <a:r>
              <a:rPr lang="es-CO" sz="1400" b="1" dirty="0" smtClean="0"/>
              <a:t>muestran un incremento en el nivel insuficiente durante los años 2013 y 2014, lo cual constituye una dificultad por cuanto una sexta parte (aprox.) de los estudiantes de este grado, presentan bajos desempeños.</a:t>
            </a:r>
          </a:p>
          <a:p>
            <a:pPr algn="just"/>
            <a:r>
              <a:rPr lang="es-CO" sz="1400" b="1" dirty="0" smtClean="0"/>
              <a:t>Se observa un decrecimiento  significativo en el nivel mínimo (11 puntos), un aumento de 4 puntos en el nivel satisfactorio y un  leve mejoramiento en el nivel avanzado.</a:t>
            </a:r>
            <a:endParaRPr lang="es-CO" sz="1400" b="1" dirty="0"/>
          </a:p>
        </p:txBody>
      </p:sp>
      <p:sp>
        <p:nvSpPr>
          <p:cNvPr id="24" name="23 Flecha arriba"/>
          <p:cNvSpPr/>
          <p:nvPr/>
        </p:nvSpPr>
        <p:spPr>
          <a:xfrm>
            <a:off x="8028384" y="3284984"/>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24 Imagen" descr="Escanear0002"/>
          <p:cNvPicPr/>
          <p:nvPr/>
        </p:nvPicPr>
        <p:blipFill>
          <a:blip r:embed="rId3"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26" name="25 Imagen" descr="E:\documentos recuperados\pedagogito.1.tif"/>
          <p:cNvPicPr/>
          <p:nvPr/>
        </p:nvPicPr>
        <p:blipFill>
          <a:blip r:embed="rId4" cstate="print"/>
          <a:srcRect/>
          <a:stretch>
            <a:fillRect/>
          </a:stretch>
        </p:blipFill>
        <p:spPr bwMode="auto">
          <a:xfrm>
            <a:off x="8452776" y="5786833"/>
            <a:ext cx="627379" cy="1020135"/>
          </a:xfrm>
          <a:prstGeom prst="rect">
            <a:avLst/>
          </a:prstGeom>
          <a:noFill/>
          <a:ln w="9525">
            <a:noFill/>
            <a:miter lim="800000"/>
            <a:headEnd/>
            <a:tailEnd/>
          </a:ln>
        </p:spPr>
      </p:pic>
      <p:sp>
        <p:nvSpPr>
          <p:cNvPr id="27" name="26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spTree>
    <p:extLst>
      <p:ext uri="{BB962C8B-B14F-4D97-AF65-F5344CB8AC3E}">
        <p14:creationId xmlns:p14="http://schemas.microsoft.com/office/powerpoint/2010/main" val="336456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aphicFrame>
        <p:nvGraphicFramePr>
          <p:cNvPr id="3" name="2 Tabla"/>
          <p:cNvGraphicFramePr>
            <a:graphicFrameLocks noGrp="1"/>
          </p:cNvGraphicFramePr>
          <p:nvPr>
            <p:extLst>
              <p:ext uri="{D42A27DB-BD31-4B8C-83A1-F6EECF244321}">
                <p14:modId xmlns:p14="http://schemas.microsoft.com/office/powerpoint/2010/main" val="860368432"/>
              </p:ext>
            </p:extLst>
          </p:nvPr>
        </p:nvGraphicFramePr>
        <p:xfrm>
          <a:off x="251520" y="1340768"/>
          <a:ext cx="8351082" cy="1368153"/>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456051">
                <a:tc rowSpan="3">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COMPETENCIAS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456051">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LECTORA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456051">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COMUNICATIVA ESCRITORA</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LEVE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628982187"/>
              </p:ext>
            </p:extLst>
          </p:nvPr>
        </p:nvGraphicFramePr>
        <p:xfrm>
          <a:off x="251520" y="2924944"/>
          <a:ext cx="8351082" cy="1508760"/>
        </p:xfrm>
        <a:graphic>
          <a:graphicData uri="http://schemas.openxmlformats.org/drawingml/2006/table">
            <a:tbl>
              <a:tblPr firstRow="1" bandRow="1">
                <a:tableStyleId>{F5AB1C69-6EDB-4FF4-983F-18BD219EF322}</a:tableStyleId>
              </a:tblPr>
              <a:tblGrid>
                <a:gridCol w="927898"/>
                <a:gridCol w="1270249"/>
                <a:gridCol w="538545"/>
                <a:gridCol w="648072"/>
                <a:gridCol w="1152128"/>
                <a:gridCol w="720080"/>
                <a:gridCol w="1152128"/>
                <a:gridCol w="648072"/>
                <a:gridCol w="1293910"/>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9º </a:t>
                      </a: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LENGUAJE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SEMÁNTICO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SINTÁCTICO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PRAGMÁTICO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5" name="4 Flecha arriba"/>
          <p:cNvSpPr/>
          <p:nvPr/>
        </p:nvSpPr>
        <p:spPr>
          <a:xfrm>
            <a:off x="8068980" y="370606"/>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Flecha arriba"/>
          <p:cNvSpPr/>
          <p:nvPr/>
        </p:nvSpPr>
        <p:spPr>
          <a:xfrm rot="10800000">
            <a:off x="8712460" y="40466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7738655" y="803054"/>
            <a:ext cx="795484" cy="338554"/>
          </a:xfrm>
          <a:prstGeom prst="rect">
            <a:avLst/>
          </a:prstGeom>
          <a:noFill/>
        </p:spPr>
        <p:txBody>
          <a:bodyPr wrap="square" rtlCol="0">
            <a:spAutoFit/>
          </a:bodyPr>
          <a:lstStyle/>
          <a:p>
            <a:pPr algn="ctr"/>
            <a:r>
              <a:rPr lang="es-CO" sz="800" dirty="0" smtClean="0"/>
              <a:t>REPRESENTA MEJORA</a:t>
            </a:r>
            <a:endParaRPr lang="es-CO" sz="800" dirty="0"/>
          </a:p>
        </p:txBody>
      </p:sp>
      <p:sp>
        <p:nvSpPr>
          <p:cNvPr id="8" name="7 CuadroTexto"/>
          <p:cNvSpPr txBox="1"/>
          <p:nvPr/>
        </p:nvSpPr>
        <p:spPr>
          <a:xfrm>
            <a:off x="8388424" y="818687"/>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graphicFrame>
        <p:nvGraphicFramePr>
          <p:cNvPr id="9" name="8 Tabla"/>
          <p:cNvGraphicFramePr>
            <a:graphicFrameLocks noGrp="1"/>
          </p:cNvGraphicFramePr>
          <p:nvPr>
            <p:extLst>
              <p:ext uri="{D42A27DB-BD31-4B8C-83A1-F6EECF244321}">
                <p14:modId xmlns:p14="http://schemas.microsoft.com/office/powerpoint/2010/main" val="505409792"/>
              </p:ext>
            </p:extLst>
          </p:nvPr>
        </p:nvGraphicFramePr>
        <p:xfrm>
          <a:off x="1482408" y="260216"/>
          <a:ext cx="6312023" cy="944880"/>
        </p:xfrm>
        <a:graphic>
          <a:graphicData uri="http://schemas.openxmlformats.org/drawingml/2006/table">
            <a:tbl>
              <a:tblPr firstRow="1" bandRow="1">
                <a:tableStyleId>{F5AB1C69-6EDB-4FF4-983F-18BD219EF322}</a:tableStyleId>
              </a:tblPr>
              <a:tblGrid>
                <a:gridCol w="1152128"/>
                <a:gridCol w="1662962"/>
                <a:gridCol w="895710"/>
                <a:gridCol w="895710"/>
                <a:gridCol w="895710"/>
                <a:gridCol w="809803"/>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9º - LENGUAJE</a:t>
                      </a:r>
                      <a:endParaRPr lang="es-CO" sz="14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ESTUDIANTES </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287</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184</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b="0" dirty="0" smtClean="0">
                        <a:solidFill>
                          <a:schemeClr val="tx1"/>
                        </a:solidFill>
                        <a:latin typeface="Arial" panose="020B0604020202020204" pitchFamily="34" charset="0"/>
                        <a:cs typeface="Arial" panose="020B0604020202020204" pitchFamily="34" charset="0"/>
                      </a:endParaRPr>
                    </a:p>
                    <a:p>
                      <a:pPr algn="ctr"/>
                      <a:r>
                        <a:rPr lang="es-CO" sz="1400" b="0" dirty="0" smtClean="0">
                          <a:solidFill>
                            <a:schemeClr val="tx1"/>
                          </a:solidFill>
                          <a:latin typeface="Arial" panose="020B0604020202020204" pitchFamily="34" charset="0"/>
                          <a:cs typeface="Arial" panose="020B0604020202020204" pitchFamily="34" charset="0"/>
                        </a:rPr>
                        <a:t>83</a:t>
                      </a:r>
                      <a:endParaRPr lang="es-CO" sz="14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207</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863" y="1844824"/>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963" y="2420888"/>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963" y="4077072"/>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284984"/>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913" y="3717032"/>
            <a:ext cx="333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844824"/>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799481"/>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2276872"/>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276872"/>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563" y="4077072"/>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763" y="4077072"/>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563" y="3717032"/>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663" y="3717032"/>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Flecha arriba"/>
          <p:cNvSpPr/>
          <p:nvPr/>
        </p:nvSpPr>
        <p:spPr>
          <a:xfrm rot="10800000">
            <a:off x="6012161" y="364502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Flecha arriba"/>
          <p:cNvSpPr/>
          <p:nvPr/>
        </p:nvSpPr>
        <p:spPr>
          <a:xfrm>
            <a:off x="7848364" y="371703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24 Flecha arriba"/>
          <p:cNvSpPr/>
          <p:nvPr/>
        </p:nvSpPr>
        <p:spPr>
          <a:xfrm>
            <a:off x="7714430" y="227687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25 Flecha arriba"/>
          <p:cNvSpPr/>
          <p:nvPr/>
        </p:nvSpPr>
        <p:spPr>
          <a:xfrm rot="10800000">
            <a:off x="7884369" y="1844824"/>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Igual que"/>
          <p:cNvSpPr/>
          <p:nvPr/>
        </p:nvSpPr>
        <p:spPr>
          <a:xfrm>
            <a:off x="7236296" y="4077072"/>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8" name="27 Igual que"/>
          <p:cNvSpPr/>
          <p:nvPr/>
        </p:nvSpPr>
        <p:spPr>
          <a:xfrm>
            <a:off x="5796136" y="4077072"/>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84984"/>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11649"/>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Igual que"/>
          <p:cNvSpPr/>
          <p:nvPr/>
        </p:nvSpPr>
        <p:spPr>
          <a:xfrm>
            <a:off x="7596336" y="3356992"/>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2" name="31 Igual que"/>
          <p:cNvSpPr/>
          <p:nvPr/>
        </p:nvSpPr>
        <p:spPr>
          <a:xfrm>
            <a:off x="5796136" y="3356992"/>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3" name="32 Igual que"/>
          <p:cNvSpPr/>
          <p:nvPr/>
        </p:nvSpPr>
        <p:spPr>
          <a:xfrm>
            <a:off x="5796136" y="1844824"/>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4" name="33 Igual que"/>
          <p:cNvSpPr/>
          <p:nvPr/>
        </p:nvSpPr>
        <p:spPr>
          <a:xfrm>
            <a:off x="5796136" y="2276872"/>
            <a:ext cx="718981" cy="288032"/>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5" name="34 Flecha arriba"/>
          <p:cNvSpPr/>
          <p:nvPr/>
        </p:nvSpPr>
        <p:spPr>
          <a:xfrm>
            <a:off x="8028384" y="405864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35 Rectángulo"/>
          <p:cNvSpPr/>
          <p:nvPr/>
        </p:nvSpPr>
        <p:spPr>
          <a:xfrm>
            <a:off x="216828" y="4449600"/>
            <a:ext cx="8317311" cy="1384995"/>
          </a:xfrm>
          <a:prstGeom prst="rect">
            <a:avLst/>
          </a:prstGeom>
        </p:spPr>
        <p:txBody>
          <a:bodyPr wrap="square">
            <a:spAutoFit/>
          </a:bodyPr>
          <a:lstStyle/>
          <a:p>
            <a:pPr algn="just"/>
            <a:r>
              <a:rPr lang="es-CO" sz="1400" b="1" dirty="0" smtClean="0"/>
              <a:t>Lo observado en este  cuadro, evidencia las dificultades presentadas en la competencia lectora y en el componente semántico, registrándose de manera recurrente, desde el año 2012, estas debilidades. Lo anterior implica que los estudiantes presenten dificultades para recuperar </a:t>
            </a:r>
            <a:r>
              <a:rPr lang="es-CO" sz="1400" b="1" dirty="0"/>
              <a:t>información explícita contenida en el </a:t>
            </a:r>
            <a:r>
              <a:rPr lang="es-CO" sz="1400" b="1" dirty="0" smtClean="0"/>
              <a:t>texto, así mismo para relacionar, identificar </a:t>
            </a:r>
            <a:r>
              <a:rPr lang="es-CO" sz="1400" b="1" dirty="0"/>
              <a:t>y </a:t>
            </a:r>
            <a:r>
              <a:rPr lang="es-CO" sz="1400" b="1" dirty="0" smtClean="0"/>
              <a:t>deducir </a:t>
            </a:r>
            <a:r>
              <a:rPr lang="es-CO" sz="1400" b="1" dirty="0"/>
              <a:t>información </a:t>
            </a:r>
            <a:r>
              <a:rPr lang="es-CO" sz="1400" b="1" dirty="0" smtClean="0"/>
              <a:t>que permita construir </a:t>
            </a:r>
            <a:r>
              <a:rPr lang="es-CO" sz="1400" b="1" dirty="0"/>
              <a:t>el sentido global del texto</a:t>
            </a:r>
            <a:r>
              <a:rPr lang="es-CO" sz="1400" b="1" dirty="0" smtClean="0"/>
              <a:t>. Además, para relacionar </a:t>
            </a:r>
            <a:r>
              <a:rPr lang="es-CO" sz="1400" b="1" dirty="0"/>
              <a:t>textos entre </a:t>
            </a:r>
            <a:r>
              <a:rPr lang="es-CO" sz="1400" b="1" dirty="0" smtClean="0"/>
              <a:t>si,  recurriendo </a:t>
            </a:r>
            <a:r>
              <a:rPr lang="es-CO" sz="1400" b="1" dirty="0"/>
              <a:t>a saberes previos para ampliar referentes e ideas.</a:t>
            </a:r>
            <a:r>
              <a:rPr lang="es-CO" sz="1400" b="1" dirty="0" smtClean="0"/>
              <a:t> </a:t>
            </a:r>
            <a:endParaRPr lang="es-CO" sz="1400" b="1" dirty="0"/>
          </a:p>
        </p:txBody>
      </p:sp>
      <p:sp>
        <p:nvSpPr>
          <p:cNvPr id="37" name="36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38" name="37 Imagen" descr="Escanear0002"/>
          <p:cNvPicPr/>
          <p:nvPr/>
        </p:nvPicPr>
        <p:blipFill>
          <a:blip r:embed="rId7"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pic>
        <p:nvPicPr>
          <p:cNvPr id="39" name="38 Imagen" descr="E:\documentos recuperados\pedagogito.1.tif"/>
          <p:cNvPicPr/>
          <p:nvPr/>
        </p:nvPicPr>
        <p:blipFill>
          <a:blip r:embed="rId8"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113019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pSp>
        <p:nvGrpSpPr>
          <p:cNvPr id="5" name="4 Grupo"/>
          <p:cNvGrpSpPr/>
          <p:nvPr/>
        </p:nvGrpSpPr>
        <p:grpSpPr>
          <a:xfrm>
            <a:off x="2843808" y="243561"/>
            <a:ext cx="3312368" cy="758175"/>
            <a:chOff x="232939" y="2538840"/>
            <a:chExt cx="1788897" cy="1901676"/>
          </a:xfrm>
        </p:grpSpPr>
        <p:sp>
          <p:nvSpPr>
            <p:cNvPr id="6" name="5 Rectángulo"/>
            <p:cNvSpPr/>
            <p:nvPr/>
          </p:nvSpPr>
          <p:spPr>
            <a:xfrm>
              <a:off x="232939" y="2541904"/>
              <a:ext cx="1788897" cy="1898612"/>
            </a:xfrm>
            <a:prstGeom prst="rect">
              <a:avLst/>
            </a:prstGeom>
            <a:solidFill>
              <a:schemeClr val="accent3">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232939" y="2538840"/>
              <a:ext cx="1788897" cy="18986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s-CO" sz="1200" b="1" kern="1200" dirty="0" smtClean="0">
                  <a:latin typeface="Arial Narrow" panose="020B0606020202030204" pitchFamily="34" charset="0"/>
                </a:rPr>
                <a:t>D.01.01.</a:t>
              </a:r>
            </a:p>
            <a:p>
              <a:pPr lvl="0" algn="ctr" defTabSz="444500">
                <a:lnSpc>
                  <a:spcPct val="90000"/>
                </a:lnSpc>
                <a:spcBef>
                  <a:spcPct val="0"/>
                </a:spcBef>
                <a:spcAft>
                  <a:spcPct val="35000"/>
                </a:spcAft>
              </a:pPr>
              <a:r>
                <a:rPr lang="es-CO" sz="1200" b="1" kern="1200" dirty="0" smtClean="0">
                  <a:latin typeface="Arial Narrow" panose="020B0606020202030204" pitchFamily="34" charset="0"/>
                </a:rPr>
                <a:t>ANÁLISIS Y USO DE LOS RESULTADOS DE LAS EVALUACIONES DE ESTUDIANTES</a:t>
              </a:r>
              <a:endParaRPr lang="es-CO" sz="1200" b="1" kern="1200" dirty="0">
                <a:latin typeface="Arial Narrow" panose="020B0606020202030204" pitchFamily="34" charset="0"/>
              </a:endParaRPr>
            </a:p>
          </p:txBody>
        </p:sp>
      </p:grpSp>
      <p:sp>
        <p:nvSpPr>
          <p:cNvPr id="8" name="7 Flecha arriba"/>
          <p:cNvSpPr/>
          <p:nvPr/>
        </p:nvSpPr>
        <p:spPr>
          <a:xfrm>
            <a:off x="7704348" y="1192199"/>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8 Tabla"/>
          <p:cNvGraphicFramePr>
            <a:graphicFrameLocks noGrp="1"/>
          </p:cNvGraphicFramePr>
          <p:nvPr>
            <p:extLst>
              <p:ext uri="{D42A27DB-BD31-4B8C-83A1-F6EECF244321}">
                <p14:modId xmlns:p14="http://schemas.microsoft.com/office/powerpoint/2010/main" val="1725618476"/>
              </p:ext>
            </p:extLst>
          </p:nvPr>
        </p:nvGraphicFramePr>
        <p:xfrm>
          <a:off x="267271" y="1381434"/>
          <a:ext cx="7272808" cy="1087120"/>
        </p:xfrm>
        <a:graphic>
          <a:graphicData uri="http://schemas.openxmlformats.org/drawingml/2006/table">
            <a:tbl>
              <a:tblPr firstRow="1" bandRow="1">
                <a:tableStyleId>{F5AB1C69-6EDB-4FF4-983F-18BD219EF322}</a:tableStyleId>
              </a:tblPr>
              <a:tblGrid>
                <a:gridCol w="1541240"/>
                <a:gridCol w="1541240"/>
                <a:gridCol w="892296"/>
                <a:gridCol w="892296"/>
                <a:gridCol w="1109592"/>
                <a:gridCol w="1296144"/>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CIENCIAS NATURALES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200" dirty="0" smtClean="0">
                          <a:solidFill>
                            <a:schemeClr val="tx1"/>
                          </a:solidFill>
                          <a:latin typeface="Arial" panose="020B0604020202020204" pitchFamily="34" charset="0"/>
                          <a:cs typeface="Arial" panose="020B0604020202020204" pitchFamily="34" charset="0"/>
                        </a:rPr>
                        <a:t>NÚMERO DE 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214</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158</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245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849105895"/>
              </p:ext>
            </p:extLst>
          </p:nvPr>
        </p:nvGraphicFramePr>
        <p:xfrm>
          <a:off x="179513" y="2636912"/>
          <a:ext cx="8460939" cy="1879600"/>
        </p:xfrm>
        <a:graphic>
          <a:graphicData uri="http://schemas.openxmlformats.org/drawingml/2006/table">
            <a:tbl>
              <a:tblPr firstRow="1" bandRow="1">
                <a:tableStyleId>{F5AB1C69-6EDB-4FF4-983F-18BD219EF322}</a:tableStyleId>
              </a:tblPr>
              <a:tblGrid>
                <a:gridCol w="940104"/>
                <a:gridCol w="1286959"/>
                <a:gridCol w="545630"/>
                <a:gridCol w="656597"/>
                <a:gridCol w="1167284"/>
                <a:gridCol w="729553"/>
                <a:gridCol w="1167284"/>
                <a:gridCol w="656597"/>
                <a:gridCol w="1310931"/>
              </a:tblGrid>
              <a:tr h="370840">
                <a:tc rowSpan="5">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CIENCIAS</a:t>
                      </a:r>
                      <a:r>
                        <a:rPr lang="es-CO" sz="800" b="1" baseline="0" dirty="0" smtClean="0">
                          <a:solidFill>
                            <a:schemeClr val="tx1"/>
                          </a:solidFill>
                          <a:latin typeface="Arial" panose="020B0604020202020204" pitchFamily="34" charset="0"/>
                          <a:cs typeface="Arial" panose="020B0604020202020204" pitchFamily="34" charset="0"/>
                        </a:rPr>
                        <a:t> NATURALES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NIVELES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INSUFICIENTE</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16%</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MÍNIMO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51%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42%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61%</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SATISFACTORIO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28%</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35%</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AVANZADO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N.D.</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7%</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1" name="10 Flecha arriba"/>
          <p:cNvSpPr/>
          <p:nvPr/>
        </p:nvSpPr>
        <p:spPr>
          <a:xfrm rot="10800000">
            <a:off x="8388424" y="1192199"/>
            <a:ext cx="252028" cy="3784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Flecha arriba"/>
          <p:cNvSpPr/>
          <p:nvPr/>
        </p:nvSpPr>
        <p:spPr>
          <a:xfrm>
            <a:off x="4067944" y="371703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arriba"/>
          <p:cNvSpPr/>
          <p:nvPr/>
        </p:nvSpPr>
        <p:spPr>
          <a:xfrm>
            <a:off x="4067944" y="2996952"/>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CuadroTexto"/>
          <p:cNvSpPr txBox="1"/>
          <p:nvPr/>
        </p:nvSpPr>
        <p:spPr>
          <a:xfrm>
            <a:off x="8047540" y="1636618"/>
            <a:ext cx="916948" cy="338554"/>
          </a:xfrm>
          <a:prstGeom prst="rect">
            <a:avLst/>
          </a:prstGeom>
          <a:noFill/>
        </p:spPr>
        <p:txBody>
          <a:bodyPr wrap="square" rtlCol="0">
            <a:spAutoFit/>
          </a:bodyPr>
          <a:lstStyle/>
          <a:p>
            <a:pPr algn="ctr"/>
            <a:r>
              <a:rPr lang="es-CO" sz="800" dirty="0" smtClean="0"/>
              <a:t>REPRESENTA  DISMINUCIÓN</a:t>
            </a:r>
            <a:endParaRPr lang="es-CO" sz="800" dirty="0"/>
          </a:p>
        </p:txBody>
      </p:sp>
      <p:sp>
        <p:nvSpPr>
          <p:cNvPr id="16" name="15 CuadroTexto"/>
          <p:cNvSpPr txBox="1"/>
          <p:nvPr/>
        </p:nvSpPr>
        <p:spPr>
          <a:xfrm>
            <a:off x="7448924" y="1628800"/>
            <a:ext cx="795484" cy="338554"/>
          </a:xfrm>
          <a:prstGeom prst="rect">
            <a:avLst/>
          </a:prstGeom>
          <a:noFill/>
        </p:spPr>
        <p:txBody>
          <a:bodyPr wrap="square" rtlCol="0">
            <a:spAutoFit/>
          </a:bodyPr>
          <a:lstStyle/>
          <a:p>
            <a:pPr algn="ctr"/>
            <a:r>
              <a:rPr lang="es-CO" sz="800" dirty="0" smtClean="0"/>
              <a:t>REPRESENTA MEJORA</a:t>
            </a:r>
            <a:endParaRPr lang="es-CO" sz="800" dirty="0"/>
          </a:p>
        </p:txBody>
      </p:sp>
      <p:sp>
        <p:nvSpPr>
          <p:cNvPr id="17" name="16 Flecha arriba"/>
          <p:cNvSpPr/>
          <p:nvPr/>
        </p:nvSpPr>
        <p:spPr>
          <a:xfrm>
            <a:off x="7921526" y="342900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7 Flecha arriba"/>
          <p:cNvSpPr/>
          <p:nvPr/>
        </p:nvSpPr>
        <p:spPr>
          <a:xfrm rot="10800000">
            <a:off x="7947252" y="3861048"/>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Flecha arriba"/>
          <p:cNvSpPr/>
          <p:nvPr/>
        </p:nvSpPr>
        <p:spPr>
          <a:xfrm rot="10800000">
            <a:off x="7947252" y="414908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Flecha arriba"/>
          <p:cNvSpPr/>
          <p:nvPr/>
        </p:nvSpPr>
        <p:spPr>
          <a:xfrm rot="10800000">
            <a:off x="7915055" y="306896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20 Flecha arriba"/>
          <p:cNvSpPr/>
          <p:nvPr/>
        </p:nvSpPr>
        <p:spPr>
          <a:xfrm rot="10800000">
            <a:off x="4093670" y="3429000"/>
            <a:ext cx="226302" cy="309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Flecha arriba"/>
          <p:cNvSpPr/>
          <p:nvPr/>
        </p:nvSpPr>
        <p:spPr>
          <a:xfrm>
            <a:off x="4067944" y="4149080"/>
            <a:ext cx="252028" cy="37847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395149" y="4759984"/>
            <a:ext cx="8353315" cy="1015663"/>
          </a:xfrm>
          <a:prstGeom prst="rect">
            <a:avLst/>
          </a:prstGeom>
        </p:spPr>
        <p:txBody>
          <a:bodyPr wrap="square">
            <a:spAutoFit/>
          </a:bodyPr>
          <a:lstStyle/>
          <a:p>
            <a:pPr algn="just"/>
            <a:r>
              <a:rPr lang="es-ES" sz="1200" b="1" dirty="0"/>
              <a:t>En el año </a:t>
            </a:r>
            <a:r>
              <a:rPr lang="es-ES" sz="1200" b="1" dirty="0" smtClean="0"/>
              <a:t>2014, </a:t>
            </a:r>
            <a:r>
              <a:rPr lang="es-ES" sz="1200" b="1" dirty="0"/>
              <a:t>en el grado 5</a:t>
            </a:r>
            <a:r>
              <a:rPr lang="es-ES" sz="1200" b="1" dirty="0" smtClean="0"/>
              <a:t>°, </a:t>
            </a:r>
            <a:r>
              <a:rPr lang="es-ES" sz="1200" b="1" dirty="0"/>
              <a:t>presentaron la Prueba Saber 245 </a:t>
            </a:r>
            <a:r>
              <a:rPr lang="es-ES" sz="1200" b="1" dirty="0" smtClean="0"/>
              <a:t>estudiantes, distribuidos </a:t>
            </a:r>
            <a:r>
              <a:rPr lang="es-ES" sz="1200" b="1" dirty="0"/>
              <a:t>de la siguiente forma: en el nivel INSUFICIENTE 16%, en el nivel MÍNIMO el 61%, en el SATISFACTORIO el 17% y en el AVANZADO el 7%. Lo </a:t>
            </a:r>
            <a:r>
              <a:rPr lang="es-ES" sz="1200" b="1" dirty="0" smtClean="0"/>
              <a:t>anterior nos </a:t>
            </a:r>
            <a:r>
              <a:rPr lang="es-ES" sz="1200" b="1" dirty="0"/>
              <a:t>indica que el 77% de los estudiantes se ubica en un nivel de desempeño </a:t>
            </a:r>
            <a:r>
              <a:rPr lang="es-ES" sz="1200" b="1" dirty="0" smtClean="0"/>
              <a:t>deficiente, lo que corresponde  </a:t>
            </a:r>
            <a:r>
              <a:rPr lang="es-ES" sz="1200" b="1" dirty="0"/>
              <a:t>a 188 </a:t>
            </a:r>
            <a:r>
              <a:rPr lang="es-ES" sz="1200" b="1" dirty="0" smtClean="0"/>
              <a:t>estudiantes. En el histórico, se observa, cómo han decrecido los niveles satisfactorio  y avanzado a la mitad de lo obtenido en el 2012.</a:t>
            </a:r>
            <a:endParaRPr lang="es-CO" sz="1200" b="1" dirty="0"/>
          </a:p>
        </p:txBody>
      </p:sp>
      <p:pic>
        <p:nvPicPr>
          <p:cNvPr id="23" name="22 Imagen" descr="E:\documentos recuperados\pedagogito.1.tif"/>
          <p:cNvPicPr/>
          <p:nvPr/>
        </p:nvPicPr>
        <p:blipFill>
          <a:blip r:embed="rId3" cstate="print"/>
          <a:srcRect/>
          <a:stretch>
            <a:fillRect/>
          </a:stretch>
        </p:blipFill>
        <p:spPr bwMode="auto">
          <a:xfrm>
            <a:off x="8452776" y="5786833"/>
            <a:ext cx="627379" cy="1020135"/>
          </a:xfrm>
          <a:prstGeom prst="rect">
            <a:avLst/>
          </a:prstGeom>
          <a:noFill/>
          <a:ln w="9525">
            <a:noFill/>
            <a:miter lim="800000"/>
            <a:headEnd/>
            <a:tailEnd/>
          </a:ln>
        </p:spPr>
      </p:pic>
      <p:sp>
        <p:nvSpPr>
          <p:cNvPr id="24" name="23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5" name="24 Imagen" descr="Escanear0002"/>
          <p:cNvPicPr/>
          <p:nvPr/>
        </p:nvPicPr>
        <p:blipFill>
          <a:blip r:embed="rId4"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Tree>
    <p:extLst>
      <p:ext uri="{BB962C8B-B14F-4D97-AF65-F5344CB8AC3E}">
        <p14:creationId xmlns:p14="http://schemas.microsoft.com/office/powerpoint/2010/main" val="1206460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149" y="20576"/>
            <a:ext cx="1078807" cy="960152"/>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274888561"/>
              </p:ext>
            </p:extLst>
          </p:nvPr>
        </p:nvGraphicFramePr>
        <p:xfrm>
          <a:off x="316772" y="1340768"/>
          <a:ext cx="8495099" cy="1615440"/>
        </p:xfrm>
        <a:graphic>
          <a:graphicData uri="http://schemas.openxmlformats.org/drawingml/2006/table">
            <a:tbl>
              <a:tblPr firstRow="1" bandRow="1">
                <a:tableStyleId>{F5AB1C69-6EDB-4FF4-983F-18BD219EF322}</a:tableStyleId>
              </a:tblPr>
              <a:tblGrid>
                <a:gridCol w="1080120"/>
                <a:gridCol w="1296144"/>
                <a:gridCol w="576064"/>
                <a:gridCol w="576064"/>
                <a:gridCol w="1086740"/>
                <a:gridCol w="732498"/>
                <a:gridCol w="1171997"/>
                <a:gridCol w="659248"/>
                <a:gridCol w="1316224"/>
              </a:tblGrid>
              <a:tr h="370840">
                <a:tc rowSpan="3">
                  <a:txBody>
                    <a:bodyPr/>
                    <a:lstStyle/>
                    <a:p>
                      <a:endParaRPr lang="es-CO" sz="900" b="1" dirty="0" smtClean="0">
                        <a:solidFill>
                          <a:schemeClr val="tx1"/>
                        </a:solidFill>
                        <a:latin typeface="Arial" panose="020B0604020202020204" pitchFamily="34" charset="0"/>
                        <a:cs typeface="Arial" panose="020B0604020202020204" pitchFamily="34" charset="0"/>
                      </a:endParaRPr>
                    </a:p>
                    <a:p>
                      <a:endParaRPr lang="es-CO" sz="900" b="1" dirty="0" smtClean="0">
                        <a:solidFill>
                          <a:schemeClr val="tx1"/>
                        </a:solidFill>
                        <a:latin typeface="Arial" panose="020B0604020202020204" pitchFamily="34" charset="0"/>
                        <a:cs typeface="Arial" panose="020B0604020202020204" pitchFamily="34" charset="0"/>
                      </a:endParaRPr>
                    </a:p>
                    <a:p>
                      <a:r>
                        <a:rPr lang="es-CO" sz="900" b="1" dirty="0" smtClean="0">
                          <a:solidFill>
                            <a:schemeClr val="tx1"/>
                          </a:solidFill>
                          <a:latin typeface="Arial" panose="020B0604020202020204" pitchFamily="34" charset="0"/>
                          <a:cs typeface="Arial" panose="020B0604020202020204" pitchFamily="34" charset="0"/>
                        </a:rPr>
                        <a:t>PRUEBA 5º </a:t>
                      </a:r>
                    </a:p>
                    <a:p>
                      <a:endParaRPr lang="es-CO" sz="900" b="1" dirty="0" smtClean="0">
                        <a:solidFill>
                          <a:schemeClr val="tx1"/>
                        </a:solidFill>
                        <a:latin typeface="Arial" panose="020B0604020202020204" pitchFamily="34" charset="0"/>
                        <a:cs typeface="Arial" panose="020B0604020202020204" pitchFamily="34" charset="0"/>
                      </a:endParaRPr>
                    </a:p>
                    <a:p>
                      <a:pPr algn="ctr"/>
                      <a:r>
                        <a:rPr lang="es-CO" sz="900" b="1" dirty="0" smtClean="0">
                          <a:solidFill>
                            <a:schemeClr val="tx1"/>
                          </a:solidFill>
                          <a:latin typeface="Arial" panose="020B0604020202020204" pitchFamily="34" charset="0"/>
                          <a:cs typeface="Arial" panose="020B0604020202020204" pitchFamily="34" charset="0"/>
                        </a:rPr>
                        <a:t>CIENCIAS</a:t>
                      </a:r>
                      <a:r>
                        <a:rPr lang="es-CO" sz="900" b="1" baseline="0" dirty="0" smtClean="0">
                          <a:solidFill>
                            <a:schemeClr val="tx1"/>
                          </a:solidFill>
                          <a:latin typeface="Arial" panose="020B0604020202020204" pitchFamily="34" charset="0"/>
                          <a:cs typeface="Arial" panose="020B0604020202020204" pitchFamily="34" charset="0"/>
                        </a:rPr>
                        <a:t> NATURALES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COMPETENCIAS</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2009</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2012</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2013</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AÑO 2014</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COMPARATIVO</a:t>
                      </a: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USO DEL CONOCIMIENO CIENTÍFICO</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EXPLICACIÓN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r h="370840">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900" b="1" dirty="0" smtClean="0">
                          <a:solidFill>
                            <a:schemeClr val="tx1"/>
                          </a:solidFill>
                          <a:latin typeface="Arial" panose="020B0604020202020204" pitchFamily="34" charset="0"/>
                          <a:cs typeface="Arial" panose="020B0604020202020204" pitchFamily="34" charset="0"/>
                        </a:rPr>
                        <a:t>INDAGACIÓN</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9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48919869"/>
              </p:ext>
            </p:extLst>
          </p:nvPr>
        </p:nvGraphicFramePr>
        <p:xfrm>
          <a:off x="323528" y="3068960"/>
          <a:ext cx="8495099" cy="1508760"/>
        </p:xfrm>
        <a:graphic>
          <a:graphicData uri="http://schemas.openxmlformats.org/drawingml/2006/table">
            <a:tbl>
              <a:tblPr firstRow="1" bandRow="1">
                <a:tableStyleId>{F5AB1C69-6EDB-4FF4-983F-18BD219EF322}</a:tableStyleId>
              </a:tblPr>
              <a:tblGrid>
                <a:gridCol w="943900"/>
                <a:gridCol w="1292155"/>
                <a:gridCol w="547832"/>
                <a:gridCol w="659248"/>
                <a:gridCol w="1171997"/>
                <a:gridCol w="732498"/>
                <a:gridCol w="1171997"/>
                <a:gridCol w="659248"/>
                <a:gridCol w="1316224"/>
              </a:tblGrid>
              <a:tr h="370840">
                <a:tc rowSpan="4">
                  <a:txBody>
                    <a:bodyPr/>
                    <a:lstStyle/>
                    <a:p>
                      <a:endParaRPr lang="es-CO" sz="1000" b="1" dirty="0" smtClean="0">
                        <a:solidFill>
                          <a:schemeClr val="tx1"/>
                        </a:solidFill>
                        <a:latin typeface="Arial" panose="020B0604020202020204" pitchFamily="34" charset="0"/>
                        <a:cs typeface="Arial" panose="020B0604020202020204" pitchFamily="34" charset="0"/>
                      </a:endParaRPr>
                    </a:p>
                    <a:p>
                      <a:endParaRPr lang="es-CO" sz="1000" b="1" dirty="0" smtClean="0">
                        <a:solidFill>
                          <a:schemeClr val="tx1"/>
                        </a:solidFill>
                        <a:latin typeface="Arial" panose="020B0604020202020204" pitchFamily="34" charset="0"/>
                        <a:cs typeface="Arial" panose="020B0604020202020204" pitchFamily="34" charset="0"/>
                      </a:endParaRPr>
                    </a:p>
                    <a:p>
                      <a:r>
                        <a:rPr lang="es-CO" sz="1000" b="1" dirty="0" smtClean="0">
                          <a:solidFill>
                            <a:schemeClr val="tx1"/>
                          </a:solidFill>
                          <a:latin typeface="Arial" panose="020B0604020202020204" pitchFamily="34" charset="0"/>
                          <a:cs typeface="Arial" panose="020B0604020202020204" pitchFamily="34" charset="0"/>
                        </a:rPr>
                        <a:t>PRUEBA 5º </a:t>
                      </a:r>
                    </a:p>
                    <a:p>
                      <a:endParaRPr lang="es-CO" sz="1000" b="1" dirty="0" smtClean="0">
                        <a:solidFill>
                          <a:schemeClr val="tx1"/>
                        </a:solidFill>
                        <a:latin typeface="Arial" panose="020B0604020202020204" pitchFamily="34" charset="0"/>
                        <a:cs typeface="Arial" panose="020B0604020202020204" pitchFamily="34" charset="0"/>
                      </a:endParaRPr>
                    </a:p>
                    <a:p>
                      <a:pPr algn="ctr"/>
                      <a:r>
                        <a:rPr lang="es-CO" sz="800" b="1" dirty="0" smtClean="0">
                          <a:solidFill>
                            <a:schemeClr val="tx1"/>
                          </a:solidFill>
                          <a:latin typeface="Arial" panose="020B0604020202020204" pitchFamily="34" charset="0"/>
                          <a:cs typeface="Arial" panose="020B0604020202020204" pitchFamily="34" charset="0"/>
                        </a:rPr>
                        <a:t>CIENCIAS</a:t>
                      </a:r>
                      <a:r>
                        <a:rPr lang="es-CO" sz="800" b="1" baseline="0" dirty="0" smtClean="0">
                          <a:solidFill>
                            <a:schemeClr val="tx1"/>
                          </a:solidFill>
                          <a:latin typeface="Arial" panose="020B0604020202020204" pitchFamily="34" charset="0"/>
                          <a:cs typeface="Arial" panose="020B0604020202020204" pitchFamily="34" charset="0"/>
                        </a:rPr>
                        <a:t> NATURALES</a:t>
                      </a:r>
                      <a:endParaRPr lang="es-CO" sz="8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COMPONENTES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2009</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2012</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2013</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AÑO 2014</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COMPARATIVO</a:t>
                      </a: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ENTORNO VIVO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dirty="0">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ENTORNO</a:t>
                      </a:r>
                      <a:r>
                        <a:rPr lang="es-CO" sz="1000" b="1" baseline="0" dirty="0" smtClean="0">
                          <a:solidFill>
                            <a:schemeClr val="tx1"/>
                          </a:solidFill>
                          <a:latin typeface="Arial" panose="020B0604020202020204" pitchFamily="34" charset="0"/>
                          <a:cs typeface="Arial" panose="020B0604020202020204" pitchFamily="34" charset="0"/>
                        </a:rPr>
                        <a:t> FÍSICO</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000" b="1" dirty="0" smtClean="0">
                          <a:solidFill>
                            <a:schemeClr val="tx1"/>
                          </a:solidFill>
                          <a:latin typeface="Arial" panose="020B0604020202020204" pitchFamily="34" charset="0"/>
                          <a:cs typeface="Arial" panose="020B0604020202020204" pitchFamily="34" charset="0"/>
                        </a:rPr>
                        <a:t>CTS</a:t>
                      </a: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000" b="1"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721658699"/>
              </p:ext>
            </p:extLst>
          </p:nvPr>
        </p:nvGraphicFramePr>
        <p:xfrm>
          <a:off x="1979712" y="188640"/>
          <a:ext cx="6912767" cy="1087120"/>
        </p:xfrm>
        <a:graphic>
          <a:graphicData uri="http://schemas.openxmlformats.org/drawingml/2006/table">
            <a:tbl>
              <a:tblPr firstRow="1" bandRow="1">
                <a:tableStyleId>{F5AB1C69-6EDB-4FF4-983F-18BD219EF322}</a:tableStyleId>
              </a:tblPr>
              <a:tblGrid>
                <a:gridCol w="1412560"/>
                <a:gridCol w="1388577"/>
                <a:gridCol w="933594"/>
                <a:gridCol w="933594"/>
                <a:gridCol w="1164323"/>
                <a:gridCol w="1080119"/>
              </a:tblGrid>
              <a:tr h="370840">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PRUEBA 5º -</a:t>
                      </a:r>
                      <a:r>
                        <a:rPr lang="es-CO" sz="1400" baseline="0" dirty="0" smtClean="0">
                          <a:solidFill>
                            <a:schemeClr val="tx1"/>
                          </a:solidFill>
                          <a:latin typeface="Arial" panose="020B0604020202020204" pitchFamily="34" charset="0"/>
                          <a:cs typeface="Arial" panose="020B0604020202020204" pitchFamily="34" charset="0"/>
                        </a:rPr>
                        <a:t> </a:t>
                      </a:r>
                      <a:r>
                        <a:rPr lang="es-CO" sz="1200" baseline="0" dirty="0" smtClean="0">
                          <a:solidFill>
                            <a:schemeClr val="tx1"/>
                          </a:solidFill>
                          <a:latin typeface="Arial" panose="020B0604020202020204" pitchFamily="34" charset="0"/>
                          <a:cs typeface="Arial" panose="020B0604020202020204" pitchFamily="34" charset="0"/>
                        </a:rPr>
                        <a:t>CIENCIAS NATURALES</a:t>
                      </a:r>
                      <a:endParaRPr lang="es-CO" sz="1200" dirty="0">
                        <a:solidFill>
                          <a:schemeClr val="tx1"/>
                        </a:solidFill>
                        <a:latin typeface="Arial" panose="020B0604020202020204" pitchFamily="34" charset="0"/>
                        <a:cs typeface="Arial" panose="020B0604020202020204" pitchFamily="34" charset="0"/>
                      </a:endParaRPr>
                    </a:p>
                  </a:txBody>
                  <a:tcPr/>
                </a:tc>
                <a:tc rowSpan="2">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NÚMERO DE </a:t>
                      </a:r>
                      <a:r>
                        <a:rPr lang="es-CO" sz="1200" dirty="0" smtClean="0">
                          <a:solidFill>
                            <a:schemeClr val="tx1"/>
                          </a:solidFill>
                          <a:latin typeface="Arial" panose="020B0604020202020204" pitchFamily="34" charset="0"/>
                          <a:cs typeface="Arial" panose="020B0604020202020204" pitchFamily="34" charset="0"/>
                        </a:rPr>
                        <a:t>ESTUDIANTES </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2009</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2013</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2014</a:t>
                      </a:r>
                      <a:endParaRPr lang="es-CO" sz="1400" dirty="0">
                        <a:solidFill>
                          <a:schemeClr val="tx1"/>
                        </a:solidFill>
                        <a:latin typeface="Arial" panose="020B0604020202020204" pitchFamily="34" charset="0"/>
                        <a:cs typeface="Arial" panose="020B0604020202020204" pitchFamily="34" charset="0"/>
                      </a:endParaRPr>
                    </a:p>
                  </a:txBody>
                  <a:tcPr/>
                </a:tc>
              </a:tr>
              <a:tr h="370840">
                <a:tc vMerge="1">
                  <a:txBody>
                    <a:bodyPr/>
                    <a:lstStyle/>
                    <a:p>
                      <a:endParaRPr lang="es-CO"/>
                    </a:p>
                  </a:txBody>
                  <a:tcPr/>
                </a:tc>
                <a:tc vMerge="1">
                  <a:txBody>
                    <a:bodyPr/>
                    <a:lstStyle/>
                    <a:p>
                      <a:endParaRPr lang="es-CO" dirty="0"/>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214</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158</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smtClean="0">
                          <a:solidFill>
                            <a:schemeClr val="tx1"/>
                          </a:solidFill>
                          <a:latin typeface="Arial" panose="020B0604020202020204" pitchFamily="34" charset="0"/>
                          <a:cs typeface="Arial" panose="020B0604020202020204" pitchFamily="34" charset="0"/>
                        </a:rPr>
                        <a:t>N.D.</a:t>
                      </a:r>
                    </a:p>
                    <a:p>
                      <a:pPr algn="ctr"/>
                      <a:r>
                        <a:rPr lang="es-CO" sz="900" b="1" dirty="0" smtClean="0">
                          <a:solidFill>
                            <a:schemeClr val="tx1"/>
                          </a:solidFill>
                          <a:latin typeface="Arial" panose="020B0604020202020204" pitchFamily="34" charset="0"/>
                          <a:cs typeface="Arial" panose="020B0604020202020204" pitchFamily="34" charset="0"/>
                        </a:rPr>
                        <a:t>(NO HAY INFORMACIÓN DISPONIBLE)</a:t>
                      </a:r>
                      <a:endParaRPr lang="es-CO" sz="9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s-CO" sz="1400" dirty="0" smtClean="0">
                        <a:solidFill>
                          <a:schemeClr val="tx1"/>
                        </a:solidFill>
                        <a:latin typeface="Arial" panose="020B0604020202020204" pitchFamily="34" charset="0"/>
                        <a:cs typeface="Arial" panose="020B0604020202020204" pitchFamily="34" charset="0"/>
                      </a:endParaRPr>
                    </a:p>
                    <a:p>
                      <a:pPr algn="ctr"/>
                      <a:r>
                        <a:rPr lang="es-CO" sz="1400" dirty="0" smtClean="0">
                          <a:solidFill>
                            <a:schemeClr val="tx1"/>
                          </a:solidFill>
                          <a:latin typeface="Arial" panose="020B0604020202020204" pitchFamily="34" charset="0"/>
                          <a:cs typeface="Arial" panose="020B0604020202020204" pitchFamily="34" charset="0"/>
                        </a:rPr>
                        <a:t>245</a:t>
                      </a:r>
                      <a:endParaRPr lang="es-CO" sz="1400" dirty="0">
                        <a:solidFill>
                          <a:schemeClr val="tx1"/>
                        </a:solidFill>
                        <a:latin typeface="Arial" panose="020B0604020202020204" pitchFamily="34" charset="0"/>
                        <a:cs typeface="Arial" panose="020B0604020202020204" pitchFamily="34" charset="0"/>
                      </a:endParaRPr>
                    </a:p>
                  </a:txBody>
                  <a:tcPr/>
                </a:tc>
              </a:tr>
            </a:tbl>
          </a:graphicData>
        </a:graphic>
      </p:graphicFrame>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39" y="1844824"/>
            <a:ext cx="314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576" y="2228346"/>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148" y="2561721"/>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071" y="3501008"/>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250" y="4223423"/>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988" y="3834383"/>
            <a:ext cx="314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861048"/>
            <a:ext cx="314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221088"/>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479" y="2204864"/>
            <a:ext cx="3524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529" y="1772816"/>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529" y="2636912"/>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527673"/>
            <a:ext cx="333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9464" y="4556798"/>
            <a:ext cx="8856984" cy="830997"/>
          </a:xfrm>
          <a:prstGeom prst="rect">
            <a:avLst/>
          </a:prstGeom>
        </p:spPr>
        <p:txBody>
          <a:bodyPr wrap="square">
            <a:spAutoFit/>
          </a:bodyPr>
          <a:lstStyle/>
          <a:p>
            <a:pPr algn="just"/>
            <a:r>
              <a:rPr lang="es-ES" sz="1200" b="1" dirty="0" smtClean="0"/>
              <a:t>Se observa un leve mejoramiento sólo en la competencia «Uso del conocimiento científico», pero la competencia «Explicación» se mantiene en condición de debilidad, mientras que la «indagación» ha mermado su desempeño. Por su parte, sólo el componente «Entorno físico» evidencia alguna mejora, mientras que los demás  (Entorno vivo y CTS),  se hallan en condición de debilidad. </a:t>
            </a:r>
            <a:endParaRPr lang="es-CO" sz="1200" b="1" dirty="0"/>
          </a:p>
        </p:txBody>
      </p:sp>
      <p:pic>
        <p:nvPicPr>
          <p:cNvPr id="20" name="19 Imagen" descr="Escanear0002"/>
          <p:cNvPicPr/>
          <p:nvPr/>
        </p:nvPicPr>
        <p:blipFill>
          <a:blip r:embed="rId6" cstate="print"/>
          <a:srcRect/>
          <a:stretch>
            <a:fillRect/>
          </a:stretch>
        </p:blipFill>
        <p:spPr bwMode="auto">
          <a:xfrm>
            <a:off x="179512" y="5949280"/>
            <a:ext cx="615069" cy="804112"/>
          </a:xfrm>
          <a:prstGeom prst="rect">
            <a:avLst/>
          </a:prstGeom>
          <a:noFill/>
          <a:ln w="76200" cmpd="tri">
            <a:solidFill>
              <a:srgbClr val="000000"/>
            </a:solidFill>
            <a:miter lim="800000"/>
            <a:headEnd/>
            <a:tailEnd/>
          </a:ln>
        </p:spPr>
      </p:pic>
      <p:sp>
        <p:nvSpPr>
          <p:cNvPr id="21" name="20 CuadroTexto"/>
          <p:cNvSpPr txBox="1"/>
          <p:nvPr/>
        </p:nvSpPr>
        <p:spPr>
          <a:xfrm>
            <a:off x="1331640" y="6136680"/>
            <a:ext cx="5760640" cy="461665"/>
          </a:xfrm>
          <a:prstGeom prst="rect">
            <a:avLst/>
          </a:prstGeom>
          <a:noFill/>
        </p:spPr>
        <p:txBody>
          <a:bodyPr wrap="square" rtlCol="0">
            <a:spAutoFit/>
          </a:bodyPr>
          <a:lstStyle/>
          <a:p>
            <a:pPr algn="ctr"/>
            <a:r>
              <a:rPr lang="es-CO" sz="1000" b="1" dirty="0" smtClean="0"/>
              <a:t>RENDICIÓN DE CUENTAS PRIMER SEMESTRE AÑO ESCOLAR 2015 (DE ENERO A JUNIO DE 2015</a:t>
            </a:r>
            <a:r>
              <a:rPr lang="es-CO" sz="1400" dirty="0" smtClean="0"/>
              <a:t>)</a:t>
            </a:r>
            <a:endParaRPr lang="es-CO" sz="1400" dirty="0"/>
          </a:p>
        </p:txBody>
      </p:sp>
      <p:pic>
        <p:nvPicPr>
          <p:cNvPr id="22" name="21 Imagen" descr="E:\documentos recuperados\pedagogito.1.tif"/>
          <p:cNvPicPr/>
          <p:nvPr/>
        </p:nvPicPr>
        <p:blipFill>
          <a:blip r:embed="rId7" cstate="print"/>
          <a:srcRect/>
          <a:stretch>
            <a:fillRect/>
          </a:stretch>
        </p:blipFill>
        <p:spPr bwMode="auto">
          <a:xfrm>
            <a:off x="8452776" y="5786833"/>
            <a:ext cx="627379" cy="1020135"/>
          </a:xfrm>
          <a:prstGeom prst="rect">
            <a:avLst/>
          </a:prstGeom>
          <a:noFill/>
          <a:ln w="9525">
            <a:noFill/>
            <a:miter lim="800000"/>
            <a:headEnd/>
            <a:tailEnd/>
          </a:ln>
        </p:spPr>
      </p:pic>
    </p:spTree>
    <p:extLst>
      <p:ext uri="{BB962C8B-B14F-4D97-AF65-F5344CB8AC3E}">
        <p14:creationId xmlns:p14="http://schemas.microsoft.com/office/powerpoint/2010/main" val="2982463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2174</Words>
  <Application>Microsoft Office PowerPoint</Application>
  <PresentationFormat>Presentación en pantalla (4:3)</PresentationFormat>
  <Paragraphs>563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Comparativo promedios históricos de Biología frente a la prueba integrada de Ciencias Naturales 2014</vt:lpstr>
      <vt:lpstr>Comparativo promedios históricos de Física frente a la prueba integrada de Ciencias Naturales 2014</vt:lpstr>
      <vt:lpstr>Comparativo promedios históricos de Química frente a la prueba integrada de Ciencias Naturales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cp:revision>
  <dcterms:created xsi:type="dcterms:W3CDTF">2015-11-13T23:12:39Z</dcterms:created>
  <dcterms:modified xsi:type="dcterms:W3CDTF">2015-11-13T23:13:00Z</dcterms:modified>
</cp:coreProperties>
</file>