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PROM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Hoja1!$A$3:$A$8</c:f>
              <c:strCache>
                <c:ptCount val="6"/>
                <c:pt idx="1">
                  <c:v>3°</c:v>
                </c:pt>
                <c:pt idx="3">
                  <c:v>5°</c:v>
                </c:pt>
                <c:pt idx="5">
                  <c:v>9°</c:v>
                </c:pt>
              </c:strCache>
            </c:strRef>
          </c:cat>
          <c:val>
            <c:numRef>
              <c:f>Hoja1!$B$3:$B$8</c:f>
              <c:numCache>
                <c:formatCode>General</c:formatCode>
                <c:ptCount val="6"/>
                <c:pt idx="1">
                  <c:v>300</c:v>
                </c:pt>
                <c:pt idx="3">
                  <c:v>276</c:v>
                </c:pt>
                <c:pt idx="5">
                  <c:v>307</c:v>
                </c:pt>
              </c:numCache>
            </c:numRef>
          </c:val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D.E.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Hoja1!$A$3:$A$8</c:f>
              <c:strCache>
                <c:ptCount val="6"/>
                <c:pt idx="1">
                  <c:v>3°</c:v>
                </c:pt>
                <c:pt idx="3">
                  <c:v>5°</c:v>
                </c:pt>
                <c:pt idx="5">
                  <c:v>9°</c:v>
                </c:pt>
              </c:strCache>
            </c:strRef>
          </c:cat>
          <c:val>
            <c:numRef>
              <c:f>Hoja1!$C$3:$C$8</c:f>
              <c:numCache>
                <c:formatCode>General</c:formatCode>
                <c:ptCount val="6"/>
                <c:pt idx="1">
                  <c:v>64</c:v>
                </c:pt>
                <c:pt idx="3">
                  <c:v>71</c:v>
                </c:pt>
                <c:pt idx="5">
                  <c:v>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8573568"/>
        <c:axId val="168583552"/>
        <c:axId val="0"/>
      </c:bar3DChart>
      <c:catAx>
        <c:axId val="1685735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68583552"/>
        <c:crosses val="autoZero"/>
        <c:auto val="1"/>
        <c:lblAlgn val="ctr"/>
        <c:lblOffset val="100"/>
        <c:noMultiLvlLbl val="0"/>
      </c:catAx>
      <c:valAx>
        <c:axId val="16858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685735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0.99083</cdr:x>
      <cdr:y>0.04847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1340768"/>
          <a:ext cx="7776864" cy="25478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881-008F-4ABC-B1C6-7E17C1BAA61A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8D89-643A-4FEE-A558-FAB0F2EADD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85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881-008F-4ABC-B1C6-7E17C1BAA61A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8D89-643A-4FEE-A558-FAB0F2EADD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756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881-008F-4ABC-B1C6-7E17C1BAA61A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8D89-643A-4FEE-A558-FAB0F2EADD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75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881-008F-4ABC-B1C6-7E17C1BAA61A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8D89-643A-4FEE-A558-FAB0F2EADD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575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881-008F-4ABC-B1C6-7E17C1BAA61A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8D89-643A-4FEE-A558-FAB0F2EADD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431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881-008F-4ABC-B1C6-7E17C1BAA61A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8D89-643A-4FEE-A558-FAB0F2EADD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68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881-008F-4ABC-B1C6-7E17C1BAA61A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8D89-643A-4FEE-A558-FAB0F2EADD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983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881-008F-4ABC-B1C6-7E17C1BAA61A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8D89-643A-4FEE-A558-FAB0F2EADD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119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881-008F-4ABC-B1C6-7E17C1BAA61A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8D89-643A-4FEE-A558-FAB0F2EADD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226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881-008F-4ABC-B1C6-7E17C1BAA61A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8D89-643A-4FEE-A558-FAB0F2EADD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383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881-008F-4ABC-B1C6-7E17C1BAA61A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8D89-643A-4FEE-A558-FAB0F2EADD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66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F881-008F-4ABC-B1C6-7E17C1BAA61A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8D89-643A-4FEE-A558-FAB0F2EADD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370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.tiff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3.tiff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tiff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tiff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tiff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4" y="5642291"/>
            <a:ext cx="851681" cy="111378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2" y="5639608"/>
            <a:ext cx="596383" cy="100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238782" y="260648"/>
            <a:ext cx="6121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REUNIÓN DE ÁREAS</a:t>
            </a:r>
          </a:p>
          <a:p>
            <a:pPr algn="ctr"/>
            <a:r>
              <a:rPr lang="es-CO" b="1" dirty="0" smtClean="0"/>
              <a:t>ANÁLISIS DEL DESEMEÑO INTERNO (SIE) PRIMER PERÍODO</a:t>
            </a:r>
            <a:endParaRPr lang="es-CO" b="1" dirty="0"/>
          </a:p>
        </p:txBody>
      </p:sp>
      <p:pic>
        <p:nvPicPr>
          <p:cNvPr id="2050" name="Picture 2" descr="C:\Users\Maritza\Desktop\blog\REUNIONES DE ÁREAS\IMG-20150625-WA0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0009"/>
            <a:ext cx="2676787" cy="19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itza\Desktop\blog\REUNIONES DE ÁREAS\IMG-20150625-WA00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94" y="1479097"/>
            <a:ext cx="3034307" cy="170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ritza\Desktop\blog\REUNIONES DE ÁREAS\IMG-20150625-WA00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182" y="1381240"/>
            <a:ext cx="3083889" cy="17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aritza\Desktop\blog\REUNIONES DE ÁREAS\IMG-20150625-WA00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5953"/>
            <a:ext cx="3719736" cy="20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aritza\Desktop\blog\REUNIONES DE ÁREAS\IMG-20150625-WA006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73" y="3479433"/>
            <a:ext cx="3803440" cy="213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661248"/>
            <a:ext cx="779673" cy="109214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1" y="5877272"/>
            <a:ext cx="452366" cy="100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fbcdn-sphotos-b-a.akamaihd.net/hphotos-ak-xfa1/t31.0-8/10321748_550004795140365_7365229916216644505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8" y="1353719"/>
            <a:ext cx="2796054" cy="20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fbcdn-sphotos-f-a.akamaihd.net/hphotos-ak-xpt1/t31.0-8/10699835_550004875140357_2612191596342073201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066" y="1357305"/>
            <a:ext cx="2634956" cy="209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content-mia1-1.xx.fbcdn.net/hphotos-xaf1/t31.0-8/11021562_550005001807011_5591387250271386531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20" y="1343325"/>
            <a:ext cx="2664296" cy="199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fbcdn-sphotos-b-a.akamaihd.net/hphotos-ak-xtl1/v/t1.0-9/1908218_550005815140263_8429300025025865903_n.jpg?oh=d325d956708558ee98e72f3dcba6b924&amp;oe=56C0F8C7&amp;__gda__=1455484417_c7fb183ae374871f458646531fe40e5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10680"/>
            <a:ext cx="1830793" cy="244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content-mia1-1.xx.fbcdn.net/hphotos-xfa1/t31.0-8/10985945_550005731806938_7530940735487505509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27" y="3830790"/>
            <a:ext cx="2945556" cy="220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scontent-mia1-1.xx.fbcdn.net/hphotos-xfp1/v/t1.0-9/10422045_550005915140253_320850790831305859_n.jpg?oh=feb81dedc89557ff0c914c1bd16cf067&amp;oe=56C97CC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40320"/>
            <a:ext cx="2043011" cy="272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07704" y="2606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DIA E - 2015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5305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scontent-mia1-1.xx.fbcdn.net/hphotos-xaf1/v/t1.0-9/11083630_550006301806881_4332082268995529841_n.jpg?oh=cf083e0d64507e4fdb0a3a0514632b0c&amp;oe=56F92DE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3" y="1301081"/>
            <a:ext cx="1927976" cy="257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content-mia1-1.xx.fbcdn.net/hphotos-xaf1/t31.0-8/11080684_550006131806898_3108313446485149707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57048"/>
            <a:ext cx="3014743" cy="22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fbcdn-sphotos-f-a.akamaihd.net/hphotos-ak-xpa1/v/t1.0-9/150765_550006405140204_4400259282519143816_n.jpg?oh=33c030f805b5e3ab464c31feb41b1087&amp;oe=56B2974E&amp;__gda__=1459270860_bb1bdc569386265811542eef7f2198f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32" y="1310228"/>
            <a:ext cx="2507755" cy="334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907704" y="2606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DIA E - 2015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1645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164008" cy="346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81" y="127486"/>
            <a:ext cx="4032448" cy="344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4260928" cy="294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6" y="3561783"/>
            <a:ext cx="4176464" cy="328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2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4" y="96401"/>
            <a:ext cx="4099016" cy="32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44" y="136589"/>
            <a:ext cx="4320480" cy="339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57" y="3492634"/>
            <a:ext cx="4836347" cy="336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4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865"/>
            <a:ext cx="3744416" cy="356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370" y="707"/>
            <a:ext cx="3924541" cy="378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7279"/>
            <a:ext cx="3744416" cy="303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1903"/>
            <a:ext cx="3924541" cy="302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6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8092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Para la siguiente información se tomaron como referente: informe rendición de cuentas julio a diciembre de 2014 y el análisis e interpretación de las pruebas 3º, 5º, 9º y 11º elaborado por el equipo de coordinadores (2015)</a:t>
            </a:r>
            <a:endParaRPr lang="es-CO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792" y="520282"/>
            <a:ext cx="827584" cy="726612"/>
          </a:xfrm>
          <a:prstGeom prst="rect">
            <a:avLst/>
          </a:prstGeom>
          <a:noFill/>
        </p:spPr>
      </p:pic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6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7495" y="5356876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835696" y="605971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573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441872"/>
              </p:ext>
            </p:extLst>
          </p:nvPr>
        </p:nvGraphicFramePr>
        <p:xfrm>
          <a:off x="539552" y="116632"/>
          <a:ext cx="756084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83234"/>
              </p:ext>
            </p:extLst>
          </p:nvPr>
        </p:nvGraphicFramePr>
        <p:xfrm>
          <a:off x="755576" y="2762250"/>
          <a:ext cx="1431033" cy="20349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7011"/>
                <a:gridCol w="477011"/>
                <a:gridCol w="477011"/>
              </a:tblGrid>
              <a:tr h="2907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 smtClean="0">
                          <a:effectLst/>
                        </a:rPr>
                        <a:t>GRA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PROM</a:t>
                      </a:r>
                      <a:endParaRPr lang="es-CO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D.E.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700">
                <a:tc>
                  <a:txBody>
                    <a:bodyPr/>
                    <a:lstStyle/>
                    <a:p>
                      <a:pPr algn="l" fontAlgn="b"/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7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3°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</a:rPr>
                        <a:t>300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</a:rPr>
                        <a:t>64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700">
                <a:tc>
                  <a:txBody>
                    <a:bodyPr/>
                    <a:lstStyle/>
                    <a:p>
                      <a:pPr algn="l" fontAlgn="b"/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7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5°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</a:rPr>
                        <a:t>276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</a:rPr>
                        <a:t>71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700">
                <a:tc>
                  <a:txBody>
                    <a:bodyPr/>
                    <a:lstStyle/>
                    <a:p>
                      <a:pPr algn="l" fontAlgn="b"/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7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9°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</a:rPr>
                        <a:t>307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</a:rPr>
                        <a:t>84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683568" y="5085184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b="1" dirty="0"/>
              <a:t>Se observa  que el grado en el que se presentaron mayores  dificultades </a:t>
            </a:r>
            <a:r>
              <a:rPr lang="es-CO" sz="1400" b="1" dirty="0" smtClean="0"/>
              <a:t>es 5</a:t>
            </a:r>
            <a:r>
              <a:rPr lang="es-CO" sz="1400" b="1" dirty="0"/>
              <a:t>° (</a:t>
            </a:r>
            <a:r>
              <a:rPr lang="es-CO" sz="1400" b="1" dirty="0" smtClean="0"/>
              <a:t>276 puntos   </a:t>
            </a:r>
            <a:r>
              <a:rPr lang="es-CO" sz="1400" b="1" dirty="0"/>
              <a:t>en promedio), mientras que los promedios de 3° y 9° evidencian mejores </a:t>
            </a:r>
            <a:r>
              <a:rPr lang="es-CO" sz="1400" b="1" dirty="0" smtClean="0"/>
              <a:t>desempeños por parte de los estudiantes de estos grados.</a:t>
            </a:r>
            <a:endParaRPr lang="es-CO" sz="1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547664" y="58489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7" name="6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6" y="5823848"/>
            <a:ext cx="707665" cy="92954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7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7005" y="5733255"/>
            <a:ext cx="627379" cy="102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83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76" y="233625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77488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16" y="5949280"/>
            <a:ext cx="697285" cy="80411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1421" y="5356877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56065" y="273766"/>
            <a:ext cx="63367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AREA DE GESTIÓN ACADÉMICA:</a:t>
            </a:r>
          </a:p>
          <a:p>
            <a:pPr algn="ctr"/>
            <a:r>
              <a:rPr lang="es-CO" b="1" dirty="0" smtClean="0"/>
              <a:t>PROCESO: PRÁCTICAS PEDAGÓGICAS ( 2015)</a:t>
            </a:r>
            <a:endParaRPr lang="es-CO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44975" y="1412776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 smtClean="0"/>
              <a:t>PROGRAMA PTA (TODOS A APRENDER)</a:t>
            </a:r>
          </a:p>
          <a:p>
            <a:pPr algn="just"/>
            <a:endParaRPr lang="es-CO" sz="1400" b="1" dirty="0" smtClean="0"/>
          </a:p>
          <a:p>
            <a:pPr algn="just"/>
            <a:r>
              <a:rPr lang="es-CO" sz="1400" b="1" dirty="0" smtClean="0"/>
              <a:t>INTERDISCIPLINARIEDAD</a:t>
            </a:r>
          </a:p>
          <a:p>
            <a:pPr algn="just"/>
            <a:endParaRPr lang="es-CO" sz="1400" b="1" dirty="0"/>
          </a:p>
          <a:p>
            <a:pPr algn="just"/>
            <a:endParaRPr lang="es-CO" sz="1400" b="1" dirty="0"/>
          </a:p>
          <a:p>
            <a:pPr algn="just"/>
            <a:r>
              <a:rPr lang="es-CO" sz="1400" b="1" dirty="0" smtClean="0"/>
              <a:t>TECNOLOGÍAS</a:t>
            </a:r>
          </a:p>
          <a:p>
            <a:pPr algn="just"/>
            <a:endParaRPr lang="es-CO" sz="1400" b="1" dirty="0"/>
          </a:p>
          <a:p>
            <a:pPr algn="just"/>
            <a:endParaRPr lang="es-CO" sz="1400" b="1" dirty="0"/>
          </a:p>
          <a:p>
            <a:pPr algn="just"/>
            <a:endParaRPr lang="es-CO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8610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6" name="Picture 2" descr="https://fbcdn-sphotos-d-a.akamaihd.net/hphotos-ak-xaf1/v/t1.0-9/11392886_580015008806010_8433361789133707904_n.jpg?oh=a0c620f44c40178d33908f46c5e04fad&amp;oe=56D15AF0&amp;__gda__=1454816321_37a9458e16cfec13825d25e8d5f76bd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0" y="1349268"/>
            <a:ext cx="2030189" cy="36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0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06644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331640" y="156976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ACOMPAÑAMIENTO, SEGUIMIENTO Y CONTROL PROGRAMA TODOS A APRENDER – JORNADAS PEDAGÓGICAS A DOCENTES TITULARES, MAESTROS EN FORMACIÓN E IMPLEMENTACIÓN DE PRUEBAS A ESTUDIANTES 2015</a:t>
            </a:r>
            <a:endParaRPr lang="es-CO" sz="1400" b="1" dirty="0"/>
          </a:p>
        </p:txBody>
      </p:sp>
      <p:pic>
        <p:nvPicPr>
          <p:cNvPr id="47106" name="Picture 2" descr="https://fbcdn-sphotos-a-a.akamaihd.net/hphotos-ak-xfa1/t31.0-8/11157546_561073560700155_6523994290148972952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4" y="1188741"/>
            <a:ext cx="2682508" cy="201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https://fbcdn-sphotos-h-a.akamaihd.net/hphotos-ak-xfa1/t31.0-8/11154574_561073400700171_910535969452255086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3354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https://fbcdn-sphotos-e-a.akamaihd.net/hphotos-ak-xaf1/t31.0-8/11161728_561073260700185_8224439736217557721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65" y="1217843"/>
            <a:ext cx="2593493" cy="194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https://fbcdn-sphotos-a-a.akamaihd.net/hphotos-ak-xpa1/v/t1.0-9/1544456_561107094030135_6036878865729190923_n.jpg?oh=4655fe9b5703e4a3fc4062f3236343cf&amp;oe=56C710D3&amp;__gda__=1455522798_5246ffcf6cef471f8c0c5f1f2160f6e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07" y="3329269"/>
            <a:ext cx="1737210" cy="23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 descr="https://fbcdn-sphotos-d-a.akamaihd.net/hphotos-ak-xpl1/t31.0-8/11154763_561107060696805_1514820981125568475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64" y="3329269"/>
            <a:ext cx="3014447" cy="22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6" name="Picture 12" descr="https://fbcdn-sphotos-f-a.akamaihd.net/hphotos-ak-xfa1/t31.0-8/11159939_561107150696796_5288127511678605225_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55" y="3394816"/>
            <a:ext cx="2839652" cy="212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3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41440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89240"/>
            <a:ext cx="779673" cy="116415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06644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31640" y="156976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ACOMPAÑAMIENTO, SEGUIMIENTO Y CONTROL PROGRAMA TODOS A APRENDER – JORNADAS PEDAGÓGICAS A DOCENTES TITULARES, MAESTROS EN FORMACIÓN E IMPLEMENTACIÓN DE PRUEBAS A ESTUDIANTES 2015</a:t>
            </a:r>
            <a:endParaRPr lang="es-CO" sz="1400" b="1" dirty="0"/>
          </a:p>
        </p:txBody>
      </p:sp>
      <p:pic>
        <p:nvPicPr>
          <p:cNvPr id="49154" name="Picture 2" descr="https://scontent-mia1-1.xx.fbcdn.net/hphotos-xft1/t31.0-8/11128675_561688397305338_8322000281518852283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" y="1381140"/>
            <a:ext cx="2819468" cy="21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s://scontent-mia1-1.xx.fbcdn.net/hphotos-xaf1/t31.0-8/11133900_561688653971979_1576314043206190287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81139"/>
            <a:ext cx="2819467" cy="21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ttps://scontent-mia1-1.xx.fbcdn.net/hphotos-xpa1/t31.0-8/11174656_561688437305334_117297350569067958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81140"/>
            <a:ext cx="2828664" cy="212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https://fbcdn-sphotos-c-a.akamaihd.net/hphotos-ak-xaf1/t31.0-8/11149608_561687653972079_358799470476560698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50191"/>
            <a:ext cx="2921170" cy="219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https://scontent-mia1-1.xx.fbcdn.net/hphotos-xpt1/t31.0-8/11174615_561687753972069_2966087611416628799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67" y="3554221"/>
            <a:ext cx="3049129" cy="22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0" name="Picture 2" descr="https://fbcdn-sphotos-e-a.akamaihd.net/hphotos-ak-xaf1/t31.0-8/11051898_573083019499209_6385789990458230342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" y="1174572"/>
            <a:ext cx="3090182" cy="202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 descr="https://fbcdn-sphotos-b-a.akamaihd.net/hphotos-ak-xfa1/t31.0-8/11270649_573084002832444_1768501823010787043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21" y="1174572"/>
            <a:ext cx="3018086" cy="202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4" name="Picture 6" descr="https://scontent-mia1-1.xx.fbcdn.net/hphotos-xaf1/t31.0-8/11269291_573083486165829_4068595862783474155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75" y="1187788"/>
            <a:ext cx="2735553" cy="18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6" name="Picture 8" descr="https://fbcdn-sphotos-a-a.akamaihd.net/hphotos-ak-xtp1/t31.0-8/11313162_573084386165739_41991857240052114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3290460" cy="26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8" name="Picture 10" descr="https://fbcdn-sphotos-f-a.akamaihd.net/hphotos-ak-xat1/t31.0-8/11246367_573084232832421_8840485004074706983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28" y="3377062"/>
            <a:ext cx="3694050" cy="242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331640" y="156976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ACOMPAÑAMIENTO, SEGUIMIENTO Y CONTROL PROGRAMA TODOS A APRENDER – JORNADAS PEDAGÓGICAS A DOCENTES TITULARES, MAESTROS EN FORMACIÓN E IMPLEMENTACIÓN DE PRUEBAS A ESTUDIANTES 2015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5017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76" y="233625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77488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16" y="5949280"/>
            <a:ext cx="697285" cy="80411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1421" y="5356877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56065" y="273766"/>
            <a:ext cx="63367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AREA DE GESTIÓN ACADÉMICA:</a:t>
            </a:r>
          </a:p>
          <a:p>
            <a:pPr algn="ctr"/>
            <a:r>
              <a:rPr lang="es-CO" b="1" dirty="0" smtClean="0"/>
              <a:t>PROCESO: GESTIÓN DE AULA ( 2015)</a:t>
            </a:r>
            <a:endParaRPr lang="es-CO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44975" y="1412776"/>
            <a:ext cx="76328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 smtClean="0"/>
              <a:t>ORGANIZACIÓN POR CONJUNTOS DE GRADOS Y POR JORNADAS</a:t>
            </a:r>
          </a:p>
          <a:p>
            <a:pPr algn="just"/>
            <a:endParaRPr lang="es-CO" sz="1400" b="1" dirty="0" smtClean="0"/>
          </a:p>
          <a:p>
            <a:pPr algn="just"/>
            <a:r>
              <a:rPr lang="es-CO" sz="1400" b="1" dirty="0" smtClean="0"/>
              <a:t>REVISIÓN DE PLANES Y ARTICULACIÓN POR CONJUNTOS GRADOS</a:t>
            </a:r>
          </a:p>
          <a:p>
            <a:pPr algn="just"/>
            <a:endParaRPr lang="es-CO" sz="1400" b="1" dirty="0"/>
          </a:p>
          <a:p>
            <a:pPr algn="just"/>
            <a:endParaRPr lang="es-CO" sz="1400" b="1" dirty="0"/>
          </a:p>
          <a:p>
            <a:pPr algn="just"/>
            <a:r>
              <a:rPr lang="es-CO" sz="1400" b="1" dirty="0" smtClean="0"/>
              <a:t>EVALUACIÓN INTERNA (SIEE) PRUEBAS EXTERNAS 3º, 5º, 9º, 11º Y SABER PRO</a:t>
            </a:r>
          </a:p>
          <a:p>
            <a:pPr algn="just"/>
            <a:endParaRPr lang="es-CO" sz="1400" b="1" dirty="0"/>
          </a:p>
          <a:p>
            <a:pPr algn="just"/>
            <a:r>
              <a:rPr lang="es-CO" sz="1400" b="1" dirty="0" smtClean="0"/>
              <a:t>IMPLEMENTACIÓN DE SIMULACROS</a:t>
            </a:r>
          </a:p>
          <a:p>
            <a:pPr algn="just"/>
            <a:endParaRPr lang="es-CO" sz="1400" b="1" dirty="0"/>
          </a:p>
          <a:p>
            <a:pPr algn="just"/>
            <a:endParaRPr lang="es-CO" sz="1400" b="1" dirty="0"/>
          </a:p>
          <a:p>
            <a:pPr algn="just"/>
            <a:endParaRPr lang="es-CO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1648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76" y="233625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77488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16" y="5949280"/>
            <a:ext cx="697285" cy="80411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1421" y="5356877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56065" y="273766"/>
            <a:ext cx="63367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AREA DE GESTIÓN ACADÉMICA:</a:t>
            </a:r>
          </a:p>
          <a:p>
            <a:pPr algn="ctr"/>
            <a:r>
              <a:rPr lang="es-CO" b="1" dirty="0" smtClean="0"/>
              <a:t>PROCESO: SEGUIMIENTO ACADÉMICO ( 2015)</a:t>
            </a:r>
            <a:endParaRPr lang="es-CO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44975" y="1412776"/>
            <a:ext cx="76328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 smtClean="0"/>
              <a:t>SEGUIMIENTO A LOS RESULTADOS ACADÉMICOS (SIEE – PRUEBAS EXTERNAS)</a:t>
            </a:r>
          </a:p>
          <a:p>
            <a:pPr algn="just"/>
            <a:endParaRPr lang="es-CO" sz="1400" b="1" dirty="0"/>
          </a:p>
          <a:p>
            <a:pPr algn="just"/>
            <a:r>
              <a:rPr lang="es-CO" sz="1400" b="1" dirty="0" smtClean="0"/>
              <a:t>DIA E: EXCELENCIA EDUCATIVA</a:t>
            </a:r>
          </a:p>
          <a:p>
            <a:pPr algn="just"/>
            <a:endParaRPr lang="es-CO" sz="1400" b="1" dirty="0"/>
          </a:p>
          <a:p>
            <a:pPr algn="just"/>
            <a:r>
              <a:rPr lang="es-CO" sz="1400" b="1" dirty="0" smtClean="0"/>
              <a:t>ACTIVIDADES DE RECUPERACIÓN</a:t>
            </a:r>
          </a:p>
          <a:p>
            <a:pPr algn="just"/>
            <a:endParaRPr lang="es-CO" sz="1400" b="1" dirty="0"/>
          </a:p>
          <a:p>
            <a:pPr algn="just"/>
            <a:r>
              <a:rPr lang="es-CO" sz="1400" b="1" dirty="0" smtClean="0"/>
              <a:t>ANÁLISIS DE RESULTADOS EXTERNOS</a:t>
            </a:r>
          </a:p>
          <a:p>
            <a:pPr algn="just"/>
            <a:endParaRPr lang="es-CO" sz="1400" b="1" dirty="0"/>
          </a:p>
          <a:p>
            <a:pPr algn="just"/>
            <a:r>
              <a:rPr lang="es-CO" sz="1400" b="1" dirty="0" smtClean="0"/>
              <a:t>INDICE SINTÉTICO</a:t>
            </a:r>
          </a:p>
          <a:p>
            <a:pPr algn="just"/>
            <a:endParaRPr lang="es-CO" sz="1400" b="1" dirty="0" smtClean="0"/>
          </a:p>
          <a:p>
            <a:pPr algn="just"/>
            <a:endParaRPr lang="es-CO" sz="1400" b="1" dirty="0"/>
          </a:p>
          <a:p>
            <a:pPr algn="just"/>
            <a:endParaRPr lang="es-CO" sz="1400" b="1" dirty="0"/>
          </a:p>
          <a:p>
            <a:pPr algn="just"/>
            <a:endParaRPr lang="es-CO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5117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37487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fbcdn-sphotos-f-a.akamaihd.net/hphotos-ak-xfa1/v/t1.0-9/11066604_548020142005497_6949802787918648467_n.jpg?oh=d46552e1fd00895777e593f6e5af1668&amp;oe=56C9FB69&amp;__gda__=1456154719_043d9237063ddf065258d8fc1727ba5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9" y="1357304"/>
            <a:ext cx="2395449" cy="156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-mia1-1.xx.fbcdn.net/hphotos-xpf1/v/t1.0-9/10521398_548019858672192_1071751424832298264_n.jpg?oh=e6eac4d30457abd3f69507b74ee68dbd&amp;oe=56B2420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33568"/>
            <a:ext cx="2871305" cy="16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fbcdn-sphotos-b-a.akamaihd.net/hphotos-ak-xfp1/v/t1.0-9/10426279_548019775338867_1862605323346503848_n.jpg?oh=9f4cd8ad4fa60c43e010efb4a75b8c66&amp;oe=56BC9D82&amp;__gda__=1456155403_9cb54d1ee19fcc25031b2ce16198588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79388"/>
            <a:ext cx="1965633" cy="349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fbcdn-sphotos-d-a.akamaihd.net/hphotos-ak-xpf1/v/t1.0-9/10941868_548017818672396_9196452833178239091_n.jpg?oh=e10c5a467f94e1f1b133e0f97ae4e7f5&amp;oe=56C5F515&amp;__gda__=1455609727_a6890082267eeef9b21223d295c9b7d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7" y="3033437"/>
            <a:ext cx="2639342" cy="20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fbcdn-sphotos-d-a.akamaihd.net/hphotos-ak-xft1/v/t1.0-9/10603269_548018098672368_8620537591242756222_n.jpg?oh=095dfaae74f48c6dc766d53dc991727e&amp;oe=56F90246&amp;__gda__=1454565324_df177a675ef8ca0894e5f3df1a2c1ca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74079"/>
            <a:ext cx="3127333" cy="18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03201" y="332656"/>
            <a:ext cx="6277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ORGANIZACIÓN DEL DÍA E - 2015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5705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Presentación en pantalla (4:3)</PresentationFormat>
  <Paragraphs>348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 la siguiente información se tomaron como referente: informe rendición de cuentas julio a diciembre de 2014 y el análisis e interpretación de las pruebas 3º, 5º, 9º y 11º elaborado por el equipo de coordinadores (2015)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</dc:creator>
  <cp:lastModifiedBy>Maritza</cp:lastModifiedBy>
  <cp:revision>1</cp:revision>
  <dcterms:created xsi:type="dcterms:W3CDTF">2015-11-13T23:11:44Z</dcterms:created>
  <dcterms:modified xsi:type="dcterms:W3CDTF">2015-11-13T23:12:08Z</dcterms:modified>
</cp:coreProperties>
</file>