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D9A2-021E-420A-893A-9A1B4A630CCB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75B1-1833-4301-BD75-038BB22F22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835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D9A2-021E-420A-893A-9A1B4A630CCB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75B1-1833-4301-BD75-038BB22F22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0880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D9A2-021E-420A-893A-9A1B4A630CCB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75B1-1833-4301-BD75-038BB22F22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105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D9A2-021E-420A-893A-9A1B4A630CCB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75B1-1833-4301-BD75-038BB22F22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199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D9A2-021E-420A-893A-9A1B4A630CCB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75B1-1833-4301-BD75-038BB22F22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6832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D9A2-021E-420A-893A-9A1B4A630CCB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75B1-1833-4301-BD75-038BB22F22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752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D9A2-021E-420A-893A-9A1B4A630CCB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75B1-1833-4301-BD75-038BB22F22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08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D9A2-021E-420A-893A-9A1B4A630CCB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75B1-1833-4301-BD75-038BB22F22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81705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D9A2-021E-420A-893A-9A1B4A630CCB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75B1-1833-4301-BD75-038BB22F22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1589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D9A2-021E-420A-893A-9A1B4A630CCB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75B1-1833-4301-BD75-038BB22F22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107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BD9A2-021E-420A-893A-9A1B4A630CCB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8575B1-1833-4301-BD75-038BB22F22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8942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BD9A2-021E-420A-893A-9A1B4A630CCB}" type="datetimeFigureOut">
              <a:rPr lang="es-CO" smtClean="0"/>
              <a:t>13/11/2015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575B1-1833-4301-BD75-038BB22F22F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2374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tiff"/><Relationship Id="rId9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3.tiff"/><Relationship Id="rId9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 rot="10800000" flipV="1">
            <a:off x="1619672" y="162136"/>
            <a:ext cx="579613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INSTITUCI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EDUCATIVA NORMAL SUPERIOR DE SINCELEJO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FORMATO PARA EL SEGUIMIENTO A: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TAREAS Y COMPROMISOS ACORDE CON LAS ACTIVIDADES DESARROLLADAS EN LA SEMANA DE DESARROLLO INSTITUCIONAL DEL 19 DE ENERO AL 2 DE FEBRERO DE 2015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Sincelejo, enero 27 de 2015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017548"/>
              </p:ext>
            </p:extLst>
          </p:nvPr>
        </p:nvGraphicFramePr>
        <p:xfrm>
          <a:off x="457200" y="1412776"/>
          <a:ext cx="8229599" cy="37266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4641"/>
                <a:gridCol w="1405224"/>
                <a:gridCol w="1410472"/>
                <a:gridCol w="1410472"/>
                <a:gridCol w="1320678"/>
                <a:gridCol w="639056"/>
                <a:gridCol w="639056"/>
              </a:tblGrid>
              <a:tr h="35404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FECHAS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ACTIVIDADES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COMPROMISOS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RESPONSABLES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PRODUCTOS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ENTREGÓ COMPLETO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5404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</a:tr>
              <a:tr h="321860">
                <a:tc rowSpan="1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ENERO 21 DE 2015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 rowSpan="1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AUTOEVALUACIÓN 2014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P.M.I. 2015 A 2019 POR GESTIONES.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PRESUPUESTO POR GESTIONES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AUTOEVALUACIÓN 2014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G. ACADÉMICA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ALBEIRO LÓPREZ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AUTOEVALUACIÓN 2014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</a:tr>
              <a:tr h="28279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P.M.I. 2015 - 2019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P.M.I. 2015 - 2019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</a:tr>
              <a:tr h="3218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PRESUPUESTO POR GESTIÓN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PRESUPUESTO POR GESTIÓN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</a:tr>
              <a:tr h="3218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AUTOEVALUACIÓN 2014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G. DIRECTIVA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ALFREDO REYES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AUTOEVALUACIÓN 2014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</a:tr>
              <a:tr h="1609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P.M.I. 2015 - 2019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P.M.I. 2015 - 2019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</a:tr>
              <a:tr h="3218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PRESUPUESTO POR GESTIÓN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PRESUPUESTO POR GESTIÓN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</a:tr>
              <a:tr h="3218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AUTOEVALUACIÓN 2014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G. AD. Y FINANCIERA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YULIETH CRUZ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AUTOEVALUACIÓN 2014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</a:tr>
              <a:tr h="1609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P.M.I. 2015 - 2019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P.M.I. 2015 - 2019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</a:tr>
              <a:tr h="3218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PRESUPUESTO POR GESTIÓN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PRESUPUESTO POR GESTIÓN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</a:tr>
              <a:tr h="32186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AUTOEVALUACIÓN 2014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G. DE LA COMUNIDAD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LIN Y ESTEBANA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AUTOEVALUACIÓN 2014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</a:tr>
              <a:tr h="16093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P.M.I. 2015 - 2019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P.M.I. 2015 - 2019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2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350095"/>
              </p:ext>
            </p:extLst>
          </p:nvPr>
        </p:nvGraphicFramePr>
        <p:xfrm>
          <a:off x="1398503" y="1341456"/>
          <a:ext cx="6371906" cy="4373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2082"/>
                <a:gridCol w="1088018"/>
                <a:gridCol w="1087567"/>
                <a:gridCol w="1092082"/>
                <a:gridCol w="1022557"/>
                <a:gridCol w="494800"/>
                <a:gridCol w="494800"/>
              </a:tblGrid>
              <a:tr h="1457854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ENERO 26 DE 2015.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LECTURA DEL DOCUMENTO DE OCTAVIO. RESOLUCIÓN DEL TALLER.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ELECCION DEL JEFE DE AREA DE LA JORNADA CONTRARIA.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ACTUALIZACIÓN DEL DIRECTORIO DEL AREA.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EVIDENCIAS FOTOGRÁFIAS.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RESOLUCIÓN Y ENTREGA DEL TALLER.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ELECCIÓN DEL JEFE DE ÁREA DE LA JORNADA CONTRARIA.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ACTUALIZACIÓN DEL DIRECTORIO DEL ÁREA.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EVIDENCIAS FOTOGRÁFICAS.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u="sng" dirty="0">
                          <a:solidFill>
                            <a:schemeClr val="tx1"/>
                          </a:solidFill>
                          <a:effectLst/>
                        </a:rPr>
                        <a:t>ENTREGAR A: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u="sng" dirty="0">
                          <a:solidFill>
                            <a:schemeClr val="tx1"/>
                          </a:solidFill>
                          <a:effectLst/>
                        </a:rPr>
                        <a:t>ANASTACIA ALDANA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AREA DE TECNOLOGÍA. YULIETH CRUZ.</a:t>
                      </a:r>
                      <a:endParaRPr lang="es-CO" sz="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RESOLUCIÓN DEL TALLER ACORDE CON EL TEXTO DE OCTAVIO.</a:t>
                      </a:r>
                      <a:endParaRPr lang="es-CO" sz="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ELECCIÓN DEL JEFE DE AREA DE LA J. CONTRARIA.</a:t>
                      </a:r>
                      <a:endParaRPr lang="es-CO" sz="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ACTUALIZACIÓN DEL DIRECTORIO DEL ÁREA.</a:t>
                      </a:r>
                      <a:endParaRPr lang="es-CO" sz="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EVIDENCIAS FOTOGRÁFICAS.</a:t>
                      </a:r>
                      <a:endParaRPr lang="es-CO" sz="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</a:tr>
              <a:tr h="14578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AREA DE PEDAGOGÍA. MARY SANJUANELO. DIANA MEZA Y AMPARO DE LA OSSA.</a:t>
                      </a:r>
                      <a:endParaRPr lang="es-CO" sz="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RESOLUCIÓN DEL TALLER ACORDE CON EL TEXTO DE OCTAVIO.</a:t>
                      </a:r>
                      <a:endParaRPr lang="es-CO" sz="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ELECCIÓN DEL JEFE DE AREA DE LA J. CONTRARIA.</a:t>
                      </a:r>
                      <a:endParaRPr lang="es-CO" sz="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ACTUALIZACIÓN DEL DIRECTORIO DEL ÁREA.</a:t>
                      </a:r>
                      <a:endParaRPr lang="es-CO" sz="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EVIDENCIAS FOTOGRÁFICAS.</a:t>
                      </a:r>
                      <a:endParaRPr lang="es-CO" sz="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</a:tr>
              <a:tr h="14578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AREA DE FILOSOFÍA. ALFONSO TORRES.</a:t>
                      </a:r>
                      <a:endParaRPr lang="es-CO" sz="60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RESOLUCIÓN DEL TALLER ACORDE CON EL TEXTO DE OCTAVIO.</a:t>
                      </a:r>
                      <a:endParaRPr lang="es-CO" sz="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ELECCIÓN DEL JEFE DE AREA DE LA J. CONTRARIA.</a:t>
                      </a:r>
                      <a:endParaRPr lang="es-CO" sz="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ACTUALIZACIÓN DEL DIRECTORIO DEL ÁREA.</a:t>
                      </a:r>
                      <a:endParaRPr lang="es-CO" sz="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EVIDENCIAS FOTOGRÁFICAS.</a:t>
                      </a:r>
                      <a:endParaRPr lang="es-CO" sz="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 rot="10800000" flipV="1">
            <a:off x="1619672" y="162136"/>
            <a:ext cx="579613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INSTITUCI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EDUCATIVA NORMAL SUPERIOR DE SINCELEJO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FORMATO PARA EL SEGUIMIENTO A: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TAREAS Y COMPROMISOS ACORDE CON LAS ACTIVIDADES DESARROLLADAS EN LA SEMANA DE DESARROLLO INSTITUCIONAL DEL 19 DE ENERO AL 2 DE FEBRERO DE 2015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Sincelejo, enero 27 de 2015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94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483712"/>
              </p:ext>
            </p:extLst>
          </p:nvPr>
        </p:nvGraphicFramePr>
        <p:xfrm>
          <a:off x="1626071" y="1484784"/>
          <a:ext cx="5916770" cy="44165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4076"/>
                <a:gridCol w="1010303"/>
                <a:gridCol w="1009884"/>
                <a:gridCol w="1014076"/>
                <a:gridCol w="949517"/>
                <a:gridCol w="459457"/>
                <a:gridCol w="459457"/>
              </a:tblGrid>
              <a:tr h="20826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FECHAS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ACTIVIDADES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COMPROMISOS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RESPONSABLES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PRODUCTOS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ENTREGARON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123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</a:tr>
              <a:tr h="1353722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ENERO 27 DE 2015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REUNIÓN POR ÁREAS.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AJUSTES AL ÁREA ATENDIENDO A RESULTADOS PRUEBAS EXTERNAS.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COMPETENCIAS ESPECÍFICAS. TRANSVERSALES.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TENIENDO EN CUENTA LOS ELEMENTOS DEL FORMATO UNICO DE ÁREA PROPUESTO.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AJUSTES AL ÁREA 2015 ATENDIENDO A PRUEBAS EXTERNAS, COMPETENCIAS ESPECÍFICAS, TRANSVERSALES. ALINEACIÓN ICFES.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TENIENDO COMO ELEMENTOS EL FORMATO ÚNICO DE ÁREA PROPUESTO.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u="sng">
                          <a:solidFill>
                            <a:schemeClr val="tx1"/>
                          </a:solidFill>
                          <a:effectLst/>
                        </a:rPr>
                        <a:t>ENTREGAR A NAPOLEÓN GARRIDO.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u="sng">
                          <a:solidFill>
                            <a:schemeClr val="tx1"/>
                          </a:solidFill>
                          <a:effectLst/>
                        </a:rPr>
                        <a:t>6 DE FEBRERO-2015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AREA DE CASTELLANO.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DORA HERNANDEZ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AJUSTES AL ÁREA 2015 ATENDIENDO A PRUEBAS EXTERNAS, COMPETENCIAS ESPECÍFICAS, TRANSVERSALES. ALINEACIÓN ICFES.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TENIENDO COMO ELEMENTOS EL FORMATO ÚNICO DE ÁREA PROPUESTO.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</a:tr>
              <a:tr h="12495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AREA DE C. SOCIALES.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LÁZARO VIDES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AJUSTES AL ÁREA 2015 ATENDIENDO A PRUEBAS EXTERNAS, COMPETENCIAS ESPECÍFICAS, TRANSVERSALES. ALINEACIÓN ICFES.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TENIENDO COMO ELEMENTOS EL FORMATO ÚNICO DE ÁREA PROPUESTO.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</a:tr>
              <a:tr h="12495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AREA ED. RELIGIOSA ESCOLAR. DARY VARGAS.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AJUSTES AL ÁREA 2015 ATENDIENDO A PRUEBAS EXTERNAS, COMPETENCIAS ESPECÍFICAS, TRANSVERSALES. ALINEACIÓN ICFES.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TENIENDO COMO ELEMENTOS EL FORMATO ÚNICO DE ÁREA PROPUESTO.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 rot="10800000" flipV="1">
            <a:off x="1619672" y="162136"/>
            <a:ext cx="579613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INSTITUCI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EDUCATIVA NORMAL SUPERIOR DE SINCELEJO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FORMATO PARA EL SEGUIMIENTO A: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TAREAS Y COMPROMISOS ACORDE CON LAS ACTIVIDADES DESARROLLADAS EN LA SEMANA DE DESARROLLO INSTITUCIONAL DEL 19 DE ENERO AL 2 DE FEBRERO DE 2015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Sincelejo, enero 27 de 2015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35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 rot="10800000" flipV="1">
            <a:off x="1619672" y="162136"/>
            <a:ext cx="579613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INSTITUCI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EDUCATIVA NORMAL SUPERIOR DE SINCELEJO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FORMATO PARA EL SEGUIMIENTO A: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TAREAS Y COMPROMISOS ACORDE CON LAS ACTIVIDADES DESARROLLADAS EN LA SEMANA DE DESARROLLO INSTITUCIONAL DEL 19 DE ENERO AL 2 DE FEBRERO DE 2015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Sincelejo, enero 27 de 2015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702016"/>
              </p:ext>
            </p:extLst>
          </p:nvPr>
        </p:nvGraphicFramePr>
        <p:xfrm>
          <a:off x="1626071" y="1484784"/>
          <a:ext cx="5916770" cy="43909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4076"/>
                <a:gridCol w="1010303"/>
                <a:gridCol w="1009884"/>
                <a:gridCol w="1014076"/>
                <a:gridCol w="949517"/>
                <a:gridCol w="459457"/>
                <a:gridCol w="459457"/>
              </a:tblGrid>
              <a:tr h="20826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FECHAS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ACTIVIDADES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COMPROMISOS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RESPONSABLES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PRODUCTOS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ENTREGARON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123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</a:tr>
              <a:tr h="1353722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ENERO 27 DE 2015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REUNIÓN POR ÁREAS.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AJUSTES AL ÁREA ATENDIENDO A RESULTADOS PRUEBAS EXTERNAS.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COMPETENCIAS ESPECÍFICAS. TRANSVERSALES.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TENIENDO EN CUENTA LOS ELEMENTOS DEL FORMATO UNICO DE ÁREA PROPUESTO.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AJUSTES AL ÁREA 2015 ATENDIENDO A PRUEBAS EXTERNAS, COMPETENCIAS ESPECÍFICAS, TRANSVERSALES. ALINEACIÓN ICFES.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TENIENDO COMO ELEMENTOS EL FORMATO ÚNICO DE ÁREA PROPUESTO.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u="sng">
                          <a:solidFill>
                            <a:schemeClr val="tx1"/>
                          </a:solidFill>
                          <a:effectLst/>
                        </a:rPr>
                        <a:t>ENTREGAR A NAPOLEÓN GARRIDO.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u="sng">
                          <a:solidFill>
                            <a:schemeClr val="tx1"/>
                          </a:solidFill>
                          <a:effectLst/>
                        </a:rPr>
                        <a:t>6 DE FEBRERO-2015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AREA. ED. ETICA Y D/LLO HUMANO.</a:t>
                      </a:r>
                      <a:endParaRPr lang="es-CO" sz="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ELSA CASTRO.</a:t>
                      </a:r>
                      <a:endParaRPr lang="es-CO" sz="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AJUSTES AL ÁREA 2015 ATENDIENDO A PRUEBAS EXTERNAS, COMPETENCIAS ESPECÍFICAS, TRANSVERSALES. ALINEACIÓN ICFES.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TENIENDO COMO ELEMENTOS EL FORMATO ÚNICO DE ÁREA PROPUESTO.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</a:tr>
              <a:tr h="12495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AREA DE MATEMÁTICAS. EDER RANGEL.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AJUSTES AL ÁREA 2015 ATENDIENDO A PRUEBAS EXTERNAS, COMPETENCIAS ESPECÍFICAS, TRANSVERSALES. ALINEACIÓN ICFES.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TENIENDO COMO ELEMENTOS EL FORMATO ÚNICO DE ÁREA PROPUESTO.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</a:tr>
              <a:tr h="12495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AREA DE C. NATURALES. NASLY ROMERO.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AJUSTES AL ÁREA 2015 ATENDIENDO A PRUEBAS EXTERNAS, COMPETENCIAS ESPECÍFICAS, TRANSVERSALES. ALINEACIÓN ICFES.</a:t>
                      </a:r>
                      <a:endParaRPr lang="es-CO" sz="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TENIENDO COMO ELEMENTOS EL FORMATO ÚNICO DE ÁREA PROPUESTO.</a:t>
                      </a:r>
                      <a:endParaRPr lang="es-CO" sz="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 rot="10800000" flipV="1">
            <a:off x="1619672" y="162136"/>
            <a:ext cx="579613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INSTITUCI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EDUCATIVA NORMAL SUPERIOR DE SINCELEJO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FORMATO PARA EL SEGUIMIENTO A: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TAREAS Y COMPROMISOS ACORDE CON LAS ACTIVIDADES DESARROLLADAS EN LA SEMANA DE DESARROLLO INSTITUCIONAL DEL 19 DE ENERO AL 2 DE FEBRERO DE 2015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Sincelejo, enero 27 de 2015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060121"/>
              </p:ext>
            </p:extLst>
          </p:nvPr>
        </p:nvGraphicFramePr>
        <p:xfrm>
          <a:off x="1626071" y="1484784"/>
          <a:ext cx="5916770" cy="4521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4076"/>
                <a:gridCol w="1010303"/>
                <a:gridCol w="1009884"/>
                <a:gridCol w="1014076"/>
                <a:gridCol w="949517"/>
                <a:gridCol w="459457"/>
                <a:gridCol w="459457"/>
              </a:tblGrid>
              <a:tr h="20826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FECHAS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ACTIVIDADES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COMPROMISOS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RESPONSABLES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PRODUCTOS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ENTREGARON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123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</a:tr>
              <a:tr h="1353722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ENERO 27 DE 2015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REUNIÓN POR ÁREAS.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AJUSTES AL ÁREA ATENDIENDO A RESULTADOS PRUEBAS EXTERNAS.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COMPETENCIAS ESPECÍFICAS. TRANSVERSALES.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TENIENDO EN CUENTA LOS ELEMENTOS DEL FORMATO UNICO DE ÁREA PROPUESTO.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AJUSTES AL ÁREA 2015 ATENDIENDO A PRUEBAS EXTERNAS, COMPETENCIAS ESPECÍFICAS, TRANSVERSALES. ALINEACIÓN ICFES.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TENIENDO COMO ELEMENTOS EL FORMATO ÚNICO DE ÁREA PROPUESTO.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u="sng">
                          <a:solidFill>
                            <a:schemeClr val="tx1"/>
                          </a:solidFill>
                          <a:effectLst/>
                        </a:rPr>
                        <a:t>ENTREGAR A NAPOLEÓN GARRIDO.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u="sng">
                          <a:solidFill>
                            <a:schemeClr val="tx1"/>
                          </a:solidFill>
                          <a:effectLst/>
                        </a:rPr>
                        <a:t>6 DE FEBRERO-2015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AREA DE INGLES. ANASTACIA ALDANA.</a:t>
                      </a:r>
                      <a:endParaRPr lang="es-CO" sz="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AJUSTES AL ÁREA 2015 ATENDIENDO A PRUEBAS EXTERNAS, COMPETENCIAS ESPECÍFICAS, TRANSVERSALES. ALINEACIÓN ICFES.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TENIENDO COMO ELEMENTOS EL FORMATO ÚNICO DE ÁREA PROPUESTO.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</a:tr>
              <a:tr h="12495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AREA ED. ARTISTICA. ESTHER FUENTES.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AJUSTES AL ÁREA 2015 ATENDIENDO A PRUEBAS EXTERNAS, COMPETENCIAS ESPECÍFICAS, TRANSVERSALES. ALINEACIÓN ICFES.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TENIENDO COMO ELEMENTOS EL FORMATO ÚNICO DE ÁREA PROPUESTO.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</a:tr>
              <a:tr h="12495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AREA DE ED, FISICA, RECREACIÓN Y DEPORTE. VICTOR BARRAGAN.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AJUSTES AL ÁREA 2015 ATENDIENDO A PRUEBAS EXTERNAS, COMPETENCIAS ESPECÍFICAS, TRANSVERSALES. ALINEACIÓN ICFES.</a:t>
                      </a:r>
                      <a:endParaRPr lang="es-CO" sz="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TENIENDO COMO ELEMENTOS EL FORMATO ÚNICO DE ÁREA PROPUESTO.</a:t>
                      </a:r>
                      <a:endParaRPr lang="es-CO" sz="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55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 rot="10800000" flipV="1">
            <a:off x="1619672" y="162136"/>
            <a:ext cx="579613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INSTITUCI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EDUCATIVA NORMAL SUPERIOR DE SINCELEJO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FORMATO PARA EL SEGUIMIENTO A: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TAREAS Y COMPROMISOS ACORDE CON LAS ACTIVIDADES DESARROLLADAS EN LA SEMANA DE DESARROLLO INSTITUCIONAL DEL 19 DE ENERO AL 2 DE FEBRERO DE 2015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Sincelejo, enero 27 de 2015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9986752"/>
              </p:ext>
            </p:extLst>
          </p:nvPr>
        </p:nvGraphicFramePr>
        <p:xfrm>
          <a:off x="1626071" y="1484784"/>
          <a:ext cx="5916770" cy="45217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4076"/>
                <a:gridCol w="1010303"/>
                <a:gridCol w="1009884"/>
                <a:gridCol w="1014076"/>
                <a:gridCol w="949517"/>
                <a:gridCol w="459457"/>
                <a:gridCol w="459457"/>
              </a:tblGrid>
              <a:tr h="20826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FECHAS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ACTIVIDADES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COMPROMISOS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RESPONSABLES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PRODUCTOS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ENTREGARON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1239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</a:tr>
              <a:tr h="1353722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ENERO 27 DE 2015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REUNIÓN POR ÁREAS.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AJUSTES AL ÁREA ATENDIENDO A RESULTADOS PRUEBAS EXTERNAS.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COMPETENCIAS ESPECÍFICAS. TRANSVERSALES.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TENIENDO EN CUENTA LOS ELEMENTOS DEL FORMATO UNICO DE ÁREA PROPUESTO.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AJUSTES AL ÁREA 2015 ATENDIENDO A PRUEBAS EXTERNAS, COMPETENCIAS ESPECÍFICAS, TRANSVERSALES. ALINEACIÓN ICFES.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TENIENDO COMO ELEMENTOS EL FORMATO ÚNICO DE ÁREA PROPUESTO.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u="sng">
                          <a:solidFill>
                            <a:schemeClr val="tx1"/>
                          </a:solidFill>
                          <a:effectLst/>
                        </a:rPr>
                        <a:t>ENTREGAR A NAPOLEÓN GARRIDO.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u="sng">
                          <a:solidFill>
                            <a:schemeClr val="tx1"/>
                          </a:solidFill>
                          <a:effectLst/>
                        </a:rPr>
                        <a:t>6 DE FEBRERO-2015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AREA DE TECNOLOGÍA. YULIETH CRUZ.</a:t>
                      </a:r>
                      <a:endParaRPr lang="es-CO" sz="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AJUSTES AL ÁREA 2015 ATENDIENDO A PRUEBAS EXTERNAS, COMPETENCIAS ESPECÍFICAS, TRANSVERSALES. ALINEACIÓN ICFES.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TENIENDO COMO ELEMENTOS EL FORMATO ÚNICO DE ÁREA PROPUESTO.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</a:tr>
              <a:tr h="12495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AREA DE PEDAGOGÍA. MARY SANJUANELO. DIANA MEZA Y AMPARO DE LA OSSA.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AJUSTES AL ÁREA 2015 ATENDIENDO A PRUEBAS EXTERNAS, COMPETENCIAS ESPECÍFICAS, TRANSVERSALES. ALINEACIÓN ICFES.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TENIENDO COMO ELEMENTOS EL FORMATO ÚNICO DE ÁREA PROPUESTO.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</a:tr>
              <a:tr h="124958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AREA DE FILOSOFÍA. ALFONSO TORRES.</a:t>
                      </a:r>
                      <a:endParaRPr lang="es-CO" sz="6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AJUSTES AL ÁREA 2015 ATENDIENDO A PRUEBAS EXTERNAS, COMPETENCIAS ESPECÍFICAS, TRANSVERSALES. ALINEACIÓN ICFES.</a:t>
                      </a:r>
                      <a:endParaRPr lang="es-CO" sz="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TENIENDO COMO ELEMENTOS EL FORMATO ÚNICO DE ÁREA PROPUESTO.</a:t>
                      </a:r>
                      <a:endParaRPr lang="es-CO" sz="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O" sz="6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7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275" marR="4527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30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44798" y="1111603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12" y="5746957"/>
            <a:ext cx="664497" cy="1020136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049240" y="6251471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RENDICIÓN DE CUENTAS PRIMER SEMESTRE AÑO ESCOLAR 2015 (DE ENERO A JUNIO DE 2015)</a:t>
            </a:r>
            <a:endParaRPr lang="es-CO" sz="1200" b="1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 rot="10800000" flipV="1">
            <a:off x="1619671" y="156976"/>
            <a:ext cx="57961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INSTITUCI</a:t>
            </a:r>
            <a:r>
              <a:rPr kumimoji="0" lang="es-CO" altLang="es-CO" sz="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CO" altLang="es-CO" sz="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EDUCATIVA NORMAL SUPERIOR DE SINCELEJO</a:t>
            </a:r>
            <a:endParaRPr kumimoji="0" lang="es-CO" alt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FORMATO PARA EL SEGUIMIENTO A:</a:t>
            </a:r>
            <a:endParaRPr kumimoji="0" lang="es-CO" alt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TAREAS Y COMPROMISOS ACORDE CON LAS ACTIVIDADES DESARROLLADAS EN LA SEMANA DE DESARROLLO INSTITUCIONAL DEL 19 DE ENERO AL 2 DE FEBRERO DE 2015</a:t>
            </a:r>
            <a:endParaRPr kumimoji="0" lang="es-CO" alt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Sincelejo, enero 27 de 2015</a:t>
            </a:r>
            <a:endParaRPr kumimoji="0" lang="es-CO" alt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760292"/>
              </p:ext>
            </p:extLst>
          </p:nvPr>
        </p:nvGraphicFramePr>
        <p:xfrm>
          <a:off x="897112" y="1321805"/>
          <a:ext cx="8064895" cy="48559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2243"/>
                <a:gridCol w="1377100"/>
                <a:gridCol w="1376529"/>
                <a:gridCol w="1382243"/>
                <a:gridCol w="1294246"/>
                <a:gridCol w="626267"/>
                <a:gridCol w="626267"/>
              </a:tblGrid>
              <a:tr h="722897">
                <a:tc row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ENERO 30 DE 2015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  <a:tc row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VISIONAR LA INTERDISCIPLINARIEDAD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REUNIÓN POR CONJUTOS DE GRADOS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  <a:tc rowSpan="7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ENTREGA DE INTERDISCIPLINARIEDAD PRIMER PERÍODO AÑO ESCOLAR 2015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u="sng" dirty="0">
                          <a:solidFill>
                            <a:schemeClr val="tx1"/>
                          </a:solidFill>
                          <a:effectLst/>
                        </a:rPr>
                        <a:t>NAPOLÉON GARRIDO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u="sng" dirty="0">
                          <a:solidFill>
                            <a:schemeClr val="tx1"/>
                          </a:solidFill>
                          <a:effectLst/>
                        </a:rPr>
                        <a:t>FEBRERO 6 DE 2015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PREESCOLAR Y 1º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RESP. AMPARO DE LA OSSA, PATRICIA AVILA E IRINA ARROYO.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VISIONAR LA INTERDISCIPLINARIEDAD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REUNIÓN POR CONJUTOS DE GRADOS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</a:tr>
              <a:tr h="7229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2º Y 3º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RESP. ESTEBANA CONTRERAS, ZULLY ARRIETA. ANA REBECA, MARIA DEL ROSARIO Y VICTOR BARRAGAN.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VISIONAR LA INTERDISCIPLINARIEDAD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REUNIÓN POR CONJUTOS DE GRADOS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</a:tr>
              <a:tr h="7229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4º Y 5º . RESP. BEATRIZ ROMERO, YINA DIAZ. NIDIA PABON, LIN FABIAN, NANCY DEMOYA YLUZMILA.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VISIONAR LA INTERDISCIPLINARIEDAD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REUNIÓN POR CONJUTOS DE GRADOS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</a:tr>
              <a:tr h="7229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6º Y 7º . RESP.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MERCEDES SOTO. MARY ANAYA. MERY POLO. JUDITH BERTE.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VISIONAR LA INTERDISCIPLINARIEDAD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REUNIÓN POR CONJUTOS DE GRADOS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</a:tr>
              <a:tr h="51824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8º Y 9º RESP. YAMILE. MARIA C. AMAURY Y JAVIER. LILIANA ESPINOSA Y CARMELA GALINDO.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VISIONAR LA INTERDISCIPLINARIEDAD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REUNIÓN POR CONJUTOS DE </a:t>
                      </a:r>
                      <a:r>
                        <a:rPr lang="es-CO" sz="600" b="1" dirty="0" smtClean="0">
                          <a:solidFill>
                            <a:schemeClr val="tx1"/>
                          </a:solidFill>
                          <a:effectLst/>
                        </a:rPr>
                        <a:t>GRADOS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</a:tr>
              <a:tr h="7229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10º Y 11º. RESP.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RESP. DARLY. PATRICIA. MIRTHA ROBLES Y PATRICIA PEROZA.</a:t>
                      </a:r>
                      <a:endParaRPr lang="es-CO" sz="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VISIONAR LA INTERDISCIPLINARIEDAD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REUNIÓN POR CONJUTOS DE </a:t>
                      </a:r>
                      <a:r>
                        <a:rPr lang="es-CO" sz="600" b="1" dirty="0" smtClean="0">
                          <a:solidFill>
                            <a:schemeClr val="tx1"/>
                          </a:solidFill>
                          <a:effectLst/>
                        </a:rPr>
                        <a:t>GRADOS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</a:tr>
              <a:tr h="72295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P.F.C. RESP. TODO EL EQUIPO DE DOCENTES.</a:t>
                      </a:r>
                      <a:endParaRPr lang="es-CO" sz="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VISIONAR LA INTERDISCIPLINARIEDAD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REUNIÓN POR CONJUTOS DE </a:t>
                      </a:r>
                      <a:r>
                        <a:rPr lang="es-CO" sz="600" b="1" dirty="0" smtClean="0">
                          <a:solidFill>
                            <a:schemeClr val="tx1"/>
                          </a:solidFill>
                          <a:effectLst/>
                        </a:rPr>
                        <a:t>GRADOS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041" marR="5004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370135"/>
              </p:ext>
            </p:extLst>
          </p:nvPr>
        </p:nvGraphicFramePr>
        <p:xfrm>
          <a:off x="407287" y="1700808"/>
          <a:ext cx="8229599" cy="1738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0472"/>
                <a:gridCol w="1405224"/>
                <a:gridCol w="1404641"/>
                <a:gridCol w="1410472"/>
                <a:gridCol w="1320678"/>
                <a:gridCol w="639056"/>
                <a:gridCol w="639056"/>
              </a:tblGrid>
              <a:tr h="434512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 smtClean="0">
                          <a:solidFill>
                            <a:schemeClr val="tx1"/>
                          </a:solidFill>
                          <a:effectLst/>
                        </a:rPr>
                        <a:t>FEBRERO  </a:t>
                      </a:r>
                      <a:r>
                        <a:rPr lang="es-CO" sz="800" b="1" dirty="0">
                          <a:solidFill>
                            <a:schemeClr val="tx1"/>
                          </a:solidFill>
                          <a:effectLst/>
                        </a:rPr>
                        <a:t>2 DE 2015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chemeClr val="tx1"/>
                          </a:solidFill>
                          <a:effectLst/>
                        </a:rPr>
                        <a:t>ACTUALIZACIÓN DE LOS EQUIPO POR GESTIONES 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chemeClr val="tx1"/>
                          </a:solidFill>
                          <a:effectLst/>
                        </a:rPr>
                        <a:t>ENTREGAR DIRECTORIO ACTUALIZADO DE LOS EQUIPO POR GESTIONES.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chemeClr val="tx1"/>
                          </a:solidFill>
                          <a:effectLst/>
                        </a:rPr>
                        <a:t>ENTREGAR A: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chemeClr val="tx1"/>
                          </a:solidFill>
                          <a:effectLst/>
                        </a:rPr>
                        <a:t>ALFREGO REYES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G. ACADÉMICA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ENTREGAR DIRECTORIO ACTUALIZADO DE LOS EQUIPO POR GESTIONES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</a:tr>
              <a:tr h="43451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chemeClr val="tx1"/>
                          </a:solidFill>
                          <a:effectLst/>
                        </a:rPr>
                        <a:t>G. DIRECTIVA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ENTREGAR DIRECTORIO ACTUALIZADO DE LOS EQUIPO POR GESTIONES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</a:tr>
              <a:tr h="43451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chemeClr val="tx1"/>
                          </a:solidFill>
                          <a:effectLst/>
                        </a:rPr>
                        <a:t>G. ADMINISTRATIVA Y FINANCIERA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ENTREGAR DIRECTORIO ACTUALIZADO DE LOS EQUIPO POR GESTIONES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</a:tr>
              <a:tr h="434512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G. DE LA COMUNIDAD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chemeClr val="tx1"/>
                          </a:solidFill>
                          <a:effectLst/>
                        </a:rPr>
                        <a:t>ENTREGAR DIRECTORIO ACTUALIZADO DE LOS EQUIPO POR GESTIONES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973" marR="62973" marT="0" marB="0"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 rot="10800000" flipV="1">
            <a:off x="1619671" y="260648"/>
            <a:ext cx="579613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INSTITUCI</a:t>
            </a:r>
            <a:r>
              <a:rPr kumimoji="0" lang="es-CO" altLang="es-CO" sz="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CO" altLang="es-CO" sz="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EDUCATIVA NORMAL SUPERIOR DE SINCELEJO</a:t>
            </a:r>
            <a:endParaRPr kumimoji="0" lang="es-CO" alt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FORMATO PARA EL SEGUIMIENTO A:</a:t>
            </a:r>
            <a:endParaRPr kumimoji="0" lang="es-CO" alt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TAREAS Y COMPROMISOS ACORDE CON LAS ACTIVIDADES DESARROLLADAS EN LA SEMANA DE DESARROLLO INSTITUCIONAL DEL 19 DE ENERO AL 2 DE FEBRERO DE 2015</a:t>
            </a:r>
            <a:endParaRPr kumimoji="0" lang="es-CO" alt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Sincelejo, enero 27 de 2015</a:t>
            </a:r>
            <a:endParaRPr kumimoji="0" lang="es-CO" altLang="es-CO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92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38322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2" name="Picture 2" descr="https://fbcdn-sphotos-e-a.akamaihd.net/hphotos-ak-xat1/v/t1.0-9/11406858_579391948868316_6185951519012536907_n.jpg?oh=d3ad6766a368fb314f277e32bed32d28&amp;oe=56B5AA20&amp;__gda__=1455506943_3a83cf9de481eb4332307869185325a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89" y="1225689"/>
            <a:ext cx="2960456" cy="225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4" name="Picture 4" descr="https://fbcdn-sphotos-h-a.akamaihd.net/hphotos-ak-xfa1/v/t1.0-9/11426515_579392155534962_7334202466357677422_n.jpg?oh=4ba63430c41c92d7c7b6e657aa728ae9&amp;oe=56B0D659&amp;__gda__=1459259503_e0a26ae3831d0e7c0f137abcc1eab5b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958" y="1225689"/>
            <a:ext cx="2808312" cy="234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6" name="Picture 6" descr="https://fbcdn-sphotos-h-a.akamaihd.net/hphotos-ak-xpt1/v/t1.0-9/11426240_579392545534923_2804182712138283802_n.jpg?oh=bcd876abcb2b372af83ec4b1b109ac30&amp;oe=56B2823B&amp;__gda__=1454403647_ff9dc32647ee856a426ed6cb3e0c513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25" y="1317930"/>
            <a:ext cx="3095328" cy="225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68" name="Picture 8" descr="https://fbcdn-sphotos-g-a.akamaihd.net/hphotos-ak-xaf1/v/t1.0-9/11264969_579392272201617_4030290307071474064_n.jpg?oh=800ca6b4a1a6ec4ae8605bb31101c4f1&amp;oe=56BB015E&amp;__gda__=1455452655_f5374fb5484b27af43a9e37e76a506b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681880"/>
            <a:ext cx="3041575" cy="248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770" name="Picture 10" descr="https://fbcdn-sphotos-g-a.akamaihd.net/hphotos-ak-xta1/v/t1.0-9/11400986_579392388868272_2275362394571596117_n.jpg?oh=41fd503b0562ee41ee8380e7d48aab6c&amp;oe=56CB6310&amp;__gda__=1455241881_db5024f9ca2c6220e5be9184173874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04" y="3617562"/>
            <a:ext cx="3635895" cy="261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14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216" y="112108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4" name="Picture 2" descr="https://fbcdn-sphotos-g-a.akamaihd.net/hphotos-ak-xaf1/v/t1.0-9/10665199_572828149524696_3857932089554625418_n.jpg?oh=a0c92da870e015b80a442b8f5190e334&amp;oe=56C9EC03&amp;__gda__=1455305650_2a007456e2f4fe1a75b71aa9bad749a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" y="1121081"/>
            <a:ext cx="2818349" cy="183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6" name="Picture 4" descr="https://fbcdn-sphotos-d-a.akamaihd.net/hphotos-ak-xpf1/v/t1.0-9/10996011_572828119524699_7139020898540444630_n.jpg?oh=1b71dd648598581a54624b1d4e443ff6&amp;oe=56C455B0&amp;__gda__=1454691546_30cfb513d5dce706f1260907b8d750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356" y="1121081"/>
            <a:ext cx="2838139" cy="174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58" name="Picture 6" descr="https://fbcdn-sphotos-d-a.akamaihd.net/hphotos-ak-xap1/v/t1.0-9/10403432_572827976191380_8847173463524662109_n.jpg?oh=f5f90da93f1e2daddeddc5b709e909c7&amp;oe=56B6DAD8&amp;__gda__=1455685124_60b20ec46010eaa3abdd375769de815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01961"/>
            <a:ext cx="2699792" cy="187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0" name="Picture 8" descr="https://fbcdn-sphotos-f-a.akamaihd.net/hphotos-ak-xfa1/v/t1.0-9/11229906_572828236191354_4865384898693459047_n.jpg?oh=ef6fdaacf38cf69b567bbfc62082e942&amp;oe=56FB01B0&amp;__gda__=1454213766_8e6490d53ee345ff26d00579f10ccd8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068960"/>
            <a:ext cx="2145391" cy="286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362" name="Picture 10" descr="https://scontent-mia1-1.xx.fbcdn.net/hphotos-xfa1/v/t1.0-9/10406438_572828622857982_881877660824425794_n.jpg?oh=7cccd270b0fed7ebd3966adb4aba5769&amp;oe=56B0686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820" y="3140968"/>
            <a:ext cx="36880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83464" y="156975"/>
            <a:ext cx="63308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REUNIÓN DE CONSEJO ACADÉMICO – INFORME RESULTADOS DEL SIMULACRO, DESEMPEÑO SIEE PRIMER PERÍODO – COMPARATIVO – 2015 (PRUEBAS EXTERNAS</a:t>
            </a:r>
            <a:r>
              <a:rPr lang="es-CO" dirty="0" smtClean="0"/>
              <a:t>) 2014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032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75216" y="112108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CuadroTexto"/>
          <p:cNvSpPr txBox="1"/>
          <p:nvPr/>
        </p:nvSpPr>
        <p:spPr>
          <a:xfrm>
            <a:off x="1283464" y="156974"/>
            <a:ext cx="6330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REUNIÓN DE CONSEJO ACADÉMICO – INFORME RESULTADOS DEL SIMULACRO, DESEMPEÑO SIEE PRIMER PERÍODO – COMPARATIVO – 2015 (PRUEBAS EXTERNAS) 2014 </a:t>
            </a:r>
            <a:endParaRPr lang="es-CO" sz="1200" b="1" dirty="0"/>
          </a:p>
        </p:txBody>
      </p:sp>
      <p:pic>
        <p:nvPicPr>
          <p:cNvPr id="105474" name="Picture 2" descr="https://scontent-mia1-1.xx.fbcdn.net/hphotos-xfp1/v/t1.0-9/10985462_572828556191322_7625576701508090819_n.jpg?oh=55ffcc8312343249dfb6d20bc702821d&amp;oe=56B648E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" y="1207762"/>
            <a:ext cx="3165128" cy="196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8" name="Picture 6" descr="https://scontent-mia1-1.xx.fbcdn.net/hphotos-xfa1/v/t1.0-9/11262126_572828582857986_6430220351288705586_n.jpg?oh=6c6617589c1ee1501fa26f36f622801e&amp;oe=56D0BD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692" y="1169430"/>
            <a:ext cx="2906462" cy="204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0" name="Picture 8" descr="https://fbcdn-sphotos-e-a.akamaihd.net/hphotos-ak-xaf1/v/t1.0-9/11165289_572828799524631_354580978552995705_n.jpg?oh=c8cbfad704770d9569380444b6690cce&amp;oe=56B1FD1A&amp;__gda__=1459268196_a4fdd7cf168e3ea62ed539d4c430607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746" y="1169430"/>
            <a:ext cx="2336028" cy="311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29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 rot="10800000" flipV="1">
            <a:off x="1619672" y="162136"/>
            <a:ext cx="579613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INSTITUCI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EDUCATIVA NORMAL SUPERIOR DE SINCELEJO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FORMATO PARA EL SEGUIMIENTO A: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TAREAS Y COMPROMISOS ACORDE CON LAS ACTIVIDADES DESARROLLADAS EN LA SEMANA DE DESARROLLO INSTITUCIONAL DEL 19 DE ENERO AL 2 DE FEBRERO DE 2015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Sincelejo, enero 27 de 2015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462538"/>
              </p:ext>
            </p:extLst>
          </p:nvPr>
        </p:nvGraphicFramePr>
        <p:xfrm>
          <a:off x="1619671" y="26183528"/>
          <a:ext cx="6480722" cy="15247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0732"/>
                <a:gridCol w="1106600"/>
                <a:gridCol w="1106140"/>
                <a:gridCol w="1110732"/>
                <a:gridCol w="1040020"/>
                <a:gridCol w="503249"/>
                <a:gridCol w="503249"/>
              </a:tblGrid>
              <a:tr h="11594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FECHAS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ACTIVIDADES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COMPROMISOS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RESPONSABLES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PRODUCTOS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ENTREGARON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7971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</a:tr>
              <a:tr h="347824">
                <a:tc rowSpan="1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ENERO  22 DE 2015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 rowSpan="1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ENTREGA DE LOS AJUSTES REALIZADOS POR EQUIPO P.E.I. POR ÁREAS Y COMPLETAR LOS COMPROMISOS DEL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TALLER.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 rowSpan="1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ENTREGA DE LOS AJUSTES REALIZADOS POR EQUIPO P.E.I. POR ÁREAS Y COMPLETAR LOS COMPROMISOS DEL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TALLER.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u="sng" dirty="0">
                          <a:solidFill>
                            <a:schemeClr val="tx1"/>
                          </a:solidFill>
                          <a:effectLst/>
                        </a:rPr>
                        <a:t>ENTREGAR A ALFREDO REYES.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AREA DE CASTELLANO.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DORA HERNANDEZ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AJUSTES SEGÚN RECOMENTACIONES EQUIPO PEI. RESOLUCIÓN DEL TALLER E INFORME.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</a:tr>
              <a:tr h="3478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AREA DE C. SOCIALES.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LÁZARO VIDES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AJUSTES SEGÚN RECOMENTACIONES EQUIPO PEI. RESOLUCIÓN DEL TALLER E INFORME.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</a:tr>
              <a:tr h="3478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AREA ED. RELIGIOSA ESCOLAR. DARY VARGAS.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AJUSTES SEGÚN RECOMENTACIONES EQUIPO PEI. RESOLUCIÓN DEL TALLER E INFORME.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</a:tr>
              <a:tr h="3478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AREA. ED. ETICA Y D/LLO HUMANO.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ELSA CASTRO.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AJUSTES SEGÚN RECOMENTACIONES EQUIPO PEI. RESOLUCIÓN DEL TALLER E INFORME.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</a:tr>
              <a:tr h="3478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AREA DE MATEMÁTICAS. EDER RANGEL.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AJUSTES SEGÚN RECOMENTACIONES EQUIPO PEI. RESOLUCIÓN DEL TALLER E INFORME.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</a:tr>
              <a:tr h="28985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AREA DE C. NATURALES. NASLY ROMERO.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AJUSTES SEGÚN RECOMENTACIONES EQUIPO PEI. RESOLUCIÓN DEL TALLER E INFORME.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</a:tr>
              <a:tr h="3478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AREA DE INGLES. ANASTACIA ALDANA.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AJUSTES SEGÚN RECOMENTACIONES EQUIPO PEI. RESOLUCIÓN DEL TALLER E INFORME.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</a:tr>
              <a:tr h="34782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AREA ED. ARTISTICA. ESTHER FUENTES.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AJUSTES SEGÚN RECOMENTACIONES EQUIPO PEI. RESOLUCIÓN DEL TALLER E INFORME.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</a:tr>
              <a:tr h="40579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AREA DE ED, FISICA, RECREACIÓN Y DEPORTE. VICTOR BARRAGAN.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AJUSTES SEGÚN RECOMENTACIONES EQUIPO PEI. RESOLUCIÓN DEL TALLER E INFORME.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</a:tr>
              <a:tr h="418677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AREA DE TECNOLOGÍA. YULIETH CRUZ.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AJUSTES SEGÚN RECOMENTACIONES EQUIPO PEI. RESOLUCIÓN DEL TALLER E INFORME.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</a:tr>
              <a:tr h="36070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AREA DE PEDAGOGÍA. MARY SANJUANELO. DIANA MEZA Y AMPARO DE LA OSSA.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AJUSTES SEGÚN RECOMENTACIONES EQUIPO PEI. RESOLUCIÓN DEL TALLER E INFORME.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</a:tr>
              <a:tr h="28985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AREA DE FILOSOFÍA. ALFONSO TORRES.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AJUSTES SEGÚN RECOMENTACIONES EQUIPO PEI. RESOLUCIÓN DEL TALLER E INFORME.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5205" marR="25205" marT="0" marB="0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592065"/>
              </p:ext>
            </p:extLst>
          </p:nvPr>
        </p:nvGraphicFramePr>
        <p:xfrm>
          <a:off x="1034394" y="1332830"/>
          <a:ext cx="7100123" cy="4373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6891"/>
                <a:gridCol w="1212363"/>
                <a:gridCol w="1211860"/>
                <a:gridCol w="1216891"/>
                <a:gridCol w="1139420"/>
                <a:gridCol w="551349"/>
                <a:gridCol w="551349"/>
              </a:tblGrid>
              <a:tr h="2499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FECHAS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ACTIVIDADES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COMPROMISOS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RESPONSABLES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PRODUCTOS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ENTREGARON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249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</a:tr>
              <a:tr h="624795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ENERO  22 DE 2015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ENTREGA DE LOS AJUSTES REALIZADOS POR EQUIPO P.E.I. POR ÁREAS Y COMPLETAR LOS COMPROMISOS DEL 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TALLER.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ENTREGA DE LOS AJUSTES REALIZADOS POR EQUIPO P.E.I. POR ÁREAS Y COMPLETAR LOS COMPROMISOS DEL 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TALLER.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u="sng" dirty="0">
                          <a:solidFill>
                            <a:schemeClr val="tx1"/>
                          </a:solidFill>
                          <a:effectLst/>
                        </a:rPr>
                        <a:t>ENTREGAR A ALFREDO REYES.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AREA DE CASTELLANO.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DORA HERNANDEZ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AJUSTES SEGÚN RECOMENTACIONES EQUIPO PEI. RESOLUCIÓN DEL TALLER E INFORME.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</a:tr>
              <a:tr h="7497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AREA DE C. SOCIALES.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LÁZARO VIDES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AJUSTES SEGÚN RECOMENTACIONES EQUIPO PEI. RESOLUCIÓN DEL TALLER E INFORME.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</a:tr>
              <a:tr h="624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AREA ED. RELIGIOSA ESCOLAR. DARY VARGAS.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AJUSTES SEGÚN RECOMENTACIONES EQUIPO PEI. RESOLUCIÓN DEL TALLER E INFORME.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</a:tr>
              <a:tr h="7497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AREA. ED. ETICA Y D/LLO HUMANO.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ELSA CASTRO.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AJUSTES SEGÚN RECOMENTACIONES EQUIPO PEI. RESOLUCIÓN DEL TALLER E INFORME.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</a:tr>
              <a:tr h="624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AREA DE MATEMÁTICAS. EDER RANGEL.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AJUSTES SEGÚN RECOMENTACIONES EQUIPO PEI. RESOLUCIÓN DEL TALLER E INFORME.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</a:tr>
              <a:tr h="624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AREA DE C. NATURALES. NASLY ROMERO.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AJUSTES SEGÚN RECOMENTACIONES EQUIPO PEI. RESOLUCIÓN DEL TALLER E INFORME.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3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6976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225689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04" y="5642291"/>
            <a:ext cx="851681" cy="1113784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422" y="5639608"/>
            <a:ext cx="596383" cy="100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2" name="Picture 2" descr="https://fbcdn-sphotos-d-a.akamaihd.net/hphotos-ak-xtf1/v/t1.0-9/11114024_579147952226049_7969737421020150572_n.jpg?oh=e25152e25ae80cbc5c849af7e5fd854f&amp;oe=56CB6D92&amp;__gda__=1456498377_d37c727798f6a84dd744f7ec1c18a68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8" y="1844824"/>
            <a:ext cx="2425209" cy="323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4" name="Picture 4" descr="https://fbcdn-sphotos-c-a.akamaihd.net/hphotos-ak-xta1/t31.0-8/11392807_579145338892977_2516757142947095254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041" y="1354170"/>
            <a:ext cx="3407701" cy="204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6" name="Picture 6" descr="https://scontent-mia1-1.xx.fbcdn.net/hphotos-xap1/v/t1.0-9/11407256_579144032226441_4737693454639128941_n.jpg?oh=30fe6e52f6a3b2c19fef8834569ddf5d&amp;oe=56F9B9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69" y="3692883"/>
            <a:ext cx="3415727" cy="192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008" name="Picture 8" descr="https://scontent-mia1-1.xx.fbcdn.net/hphotos-xpa1/v/t1.0-9/17646_579143982226446_4987346441737354314_n.jpg?oh=2e33421fd4b8e778c83a8c3969306637&amp;oe=56C62C6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425" y="2320688"/>
            <a:ext cx="3059832" cy="172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38782" y="260648"/>
            <a:ext cx="6121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REUNIÓN DE ÁREA: CIENCIAS NATURALES.</a:t>
            </a:r>
          </a:p>
          <a:p>
            <a:pPr algn="ctr"/>
            <a:r>
              <a:rPr lang="es-CO" b="1" dirty="0" smtClean="0"/>
              <a:t>ANÁLISIS DEL DESEMEÑO INTERNO (SIE) PRIMER PERÍODO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80236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34" y="6045898"/>
            <a:ext cx="779673" cy="698258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 rot="10800000" flipV="1">
            <a:off x="1619672" y="162136"/>
            <a:ext cx="579613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INSTITUCI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EDUCATIVA NORMAL SUPERIOR DE SINCELEJO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FORMATO PARA EL SEGUIMIENTO A: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TAREAS Y COMPROMISOS ACORDE CON LAS ACTIVIDADES DESARROLLADAS EN LA SEMANA DE DESARROLLO INSTITUCIONAL DEL 19 DE ENERO AL 2 DE FEBRERO DE 2015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Sincelejo, enero 27 de 2015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558959"/>
              </p:ext>
            </p:extLst>
          </p:nvPr>
        </p:nvGraphicFramePr>
        <p:xfrm>
          <a:off x="967677" y="1219021"/>
          <a:ext cx="7100123" cy="4494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6891"/>
                <a:gridCol w="1212363"/>
                <a:gridCol w="1211860"/>
                <a:gridCol w="1216891"/>
                <a:gridCol w="1139420"/>
                <a:gridCol w="551349"/>
                <a:gridCol w="551349"/>
              </a:tblGrid>
              <a:tr h="2499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FECHAS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ACTIVIDADES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COMPROMISOS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RESPONSABLES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PRODUCTOS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ENTREGARON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24959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SI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</a:tr>
              <a:tr h="624795"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ENERO  22 DE 2015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ENTREGA DE LOS AJUSTES REALIZADOS POR EQUIPO P.E.I. POR ÁREAS Y COMPLETAR LOS COMPROMISOS DEL 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TALLER.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ENTREGA DE LOS AJUSTES REALIZADOS POR EQUIPO P.E.I. POR ÁREAS Y COMPLETAR LOS COMPROMISOS DEL 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TALLER.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u="sng" dirty="0">
                          <a:solidFill>
                            <a:schemeClr val="tx1"/>
                          </a:solidFill>
                          <a:effectLst/>
                        </a:rPr>
                        <a:t>ENTREGAR A ALFREDO REYES.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effectLst/>
                        </a:rPr>
                        <a:t> </a:t>
                      </a:r>
                      <a:endParaRPr lang="es-CO" sz="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effectLst/>
                        </a:rPr>
                        <a:t>AREA DE INGLES. ANASTACIA ALDANA.</a:t>
                      </a:r>
                      <a:endParaRPr lang="es-CO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83" marR="50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effectLst/>
                        </a:rPr>
                        <a:t>AJUSTES SEGÚN RECOMENTACIONES EQUIPO PEI. RESOLUCIÓN DEL TALLER E INFORME.</a:t>
                      </a:r>
                      <a:endParaRPr lang="es-CO" sz="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effectLst/>
                        </a:rPr>
                        <a:t> </a:t>
                      </a:r>
                      <a:endParaRPr lang="es-CO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83" marR="50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</a:tr>
              <a:tr h="7497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effectLst/>
                        </a:rPr>
                        <a:t> </a:t>
                      </a:r>
                      <a:endParaRPr lang="es-CO" sz="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effectLst/>
                        </a:rPr>
                        <a:t>AREA ED. ARTISTICA. ESTHER FUENTES.</a:t>
                      </a:r>
                      <a:endParaRPr lang="es-CO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83" marR="50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effectLst/>
                        </a:rPr>
                        <a:t>AJUSTES SEGÚN RECOMENTACIONES EQUIPO PEI. RESOLUCIÓN DEL TALLER E INFORME.</a:t>
                      </a:r>
                      <a:endParaRPr lang="es-CO" sz="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effectLst/>
                        </a:rPr>
                        <a:t> </a:t>
                      </a:r>
                      <a:endParaRPr lang="es-CO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83" marR="50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</a:tr>
              <a:tr h="624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effectLst/>
                        </a:rPr>
                        <a:t> </a:t>
                      </a:r>
                      <a:endParaRPr lang="es-CO" sz="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effectLst/>
                        </a:rPr>
                        <a:t>AREA DE ED, FISICA, RECREACIÓN Y DEPORTE. VICTOR BARRAGAN.</a:t>
                      </a:r>
                      <a:endParaRPr lang="es-CO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83" marR="50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effectLst/>
                        </a:rPr>
                        <a:t> </a:t>
                      </a:r>
                      <a:endParaRPr lang="es-CO" sz="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effectLst/>
                        </a:rPr>
                        <a:t>AJUSTES SEGÚN RECOMENTACIONES EQUIPO PEI. RESOLUCIÓN DEL TALLER E INFORME.</a:t>
                      </a:r>
                      <a:endParaRPr lang="es-CO" sz="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effectLst/>
                        </a:rPr>
                        <a:t> </a:t>
                      </a:r>
                      <a:endParaRPr lang="es-CO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83" marR="50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</a:tr>
              <a:tr h="7497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effectLst/>
                        </a:rPr>
                        <a:t> </a:t>
                      </a:r>
                      <a:endParaRPr lang="es-CO" sz="800" b="1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effectLst/>
                        </a:rPr>
                        <a:t>AREA DE TECNOLOGÍA. YULIETH CRUZ.</a:t>
                      </a:r>
                      <a:endParaRPr lang="es-CO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83" marR="50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effectLst/>
                        </a:rPr>
                        <a:t> </a:t>
                      </a:r>
                      <a:endParaRPr lang="es-CO" sz="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effectLst/>
                        </a:rPr>
                        <a:t>AJUSTES SEGÚN RECOMENTACIONES EQUIPO PEI. RESOLUCIÓN DEL TALLER E INFORME.</a:t>
                      </a:r>
                      <a:endParaRPr lang="es-CO" sz="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</a:rPr>
                        <a:t> </a:t>
                      </a:r>
                      <a:endParaRPr lang="es-CO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83" marR="50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</a:tr>
              <a:tr h="624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effectLst/>
                        </a:rPr>
                        <a:t> </a:t>
                      </a:r>
                      <a:endParaRPr lang="es-CO" sz="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effectLst/>
                        </a:rPr>
                        <a:t>AREA DE PEDAGOGÍA. MARY SANJUANELO. DIANA MEZA Y AMPARO DE LA OSSA.</a:t>
                      </a:r>
                      <a:endParaRPr lang="es-CO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83" marR="50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effectLst/>
                        </a:rPr>
                        <a:t>AJUSTES SEGÚN RECOMENTACIONES EQUIPO PEI. RESOLUCIÓN DEL TALLER E INFORME.</a:t>
                      </a:r>
                      <a:endParaRPr lang="es-CO" sz="800" b="1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effectLst/>
                        </a:rPr>
                        <a:t> </a:t>
                      </a:r>
                      <a:endParaRPr lang="es-CO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83" marR="50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</a:tr>
              <a:tr h="62479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effectLst/>
                        </a:rPr>
                        <a:t> </a:t>
                      </a:r>
                      <a:endParaRPr lang="es-CO" sz="800" b="1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>
                          <a:effectLst/>
                        </a:rPr>
                        <a:t>AREA DE FILOSOFÍA. ALFONSO TORRES.</a:t>
                      </a:r>
                      <a:endParaRPr lang="es-CO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83" marR="50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effectLst/>
                        </a:rPr>
                        <a:t>AJUSTES SEGÚN RECOMENTACIONES EQUIPO PEI. RESOLUCIÓN DEL TALLER E INFORME.</a:t>
                      </a:r>
                      <a:endParaRPr lang="es-CO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783" marR="50783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7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30" marR="5433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65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700200"/>
              </p:ext>
            </p:extLst>
          </p:nvPr>
        </p:nvGraphicFramePr>
        <p:xfrm>
          <a:off x="1331640" y="1357305"/>
          <a:ext cx="6371906" cy="4373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2082"/>
                <a:gridCol w="1088018"/>
                <a:gridCol w="1087567"/>
                <a:gridCol w="1092082"/>
                <a:gridCol w="1022557"/>
                <a:gridCol w="494800"/>
                <a:gridCol w="494800"/>
              </a:tblGrid>
              <a:tr h="1009284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ENERO 23 DE 2015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LECTURA DE UN TEXTO SELECCIONADO DEL BANQUETE.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PASOS DE LA LECTURA CRÍTICA.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PROTOCOLO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FORMATO DE ASISTENCIA.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EVIDENCIAS FOTOGRÁFICAS.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AREA DE CASTELLANO.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DORA HERNANDEZ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APLICACIÓN DE LOS PASOS DE LA LECTURA CRÍTICA. DOCUMENTO SELECCIONADO. INFORME DE LECTURA.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PROTOCOLO.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ASISTENCIA.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EVIDENCIAS FOTOGRÁFICAS.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</a:tr>
              <a:tr h="11214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AREA DE C. SOCIALES.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LÁZARO VIDES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APLICACIÓN DE LOS PASOS DE LA LECTURA CRÍTICA. DOCUMENTO SELECCIONADO. INFORME DE LECTURA.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PROTOCOLO.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ASISTENCIA.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EVIDENCIAS FOTOGRÁFICAS.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</a:tr>
              <a:tr h="11214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AREA ED. RELIGIOSA ESCOLAR. DARY VARGAS.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APLICACIÓN DE LOS PASOS DE LA LECTURA CRÍTICA. DOCUMENTO SELECCIONADO. INFORME DE LECTURA.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PROTOCOLO.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ASISTENCIA.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EVIDENCIAS FOTOGRÁFICAS.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</a:tr>
              <a:tr h="11214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AREA. ED. ETICA Y D/LLO HUMANO.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ELSA CASTRO.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APLICACIÓN DE LOS PASOS DE LA LECTURA CRÍTICA. DOCUMENTO SELECCIONADO. INFORME DE LECTURA.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PROTOCOLO.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ASISTENCIA.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EVIDENCIAS FOTOGRÁFICAS.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 rot="10800000" flipV="1">
            <a:off x="1619672" y="162136"/>
            <a:ext cx="579613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INSTITUCI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EDUCATIVA NORMAL SUPERIOR DE SINCELEJO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FORMATO PARA EL SEGUIMIENTO A: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TAREAS Y COMPROMISOS ACORDE CON LAS ACTIVIDADES DESARROLLADAS EN LA SEMANA DE DESARROLLO INSTITUCIONAL DEL 19 DE ENERO AL 2 DE FEBRERO DE 2015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Sincelejo, enero 27 de 2015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0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517309"/>
              </p:ext>
            </p:extLst>
          </p:nvPr>
        </p:nvGraphicFramePr>
        <p:xfrm>
          <a:off x="1331640" y="1357305"/>
          <a:ext cx="6371906" cy="4373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2082"/>
                <a:gridCol w="1088018"/>
                <a:gridCol w="1087567"/>
                <a:gridCol w="1092082"/>
                <a:gridCol w="1022557"/>
                <a:gridCol w="494800"/>
                <a:gridCol w="494800"/>
              </a:tblGrid>
              <a:tr h="1009284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ENERO 23 DE 2015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LECTURA DE UN TEXTO SELECCIONADO DEL BANQUETE.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PASOS DE LA LECTURA CRÍTICA.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PROTOCOLO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FORMATO DE ASISTENCIA.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EVIDENCIAS FOTOGRÁFICAS.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AREA DE MATEMÁTICAS. EDER RANGEL.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APLICACIÓN DE LOS PASOS DE LA LECTURA CRÍTICA. DOCUMENTO SELECCIONADO. INFORME DE LECTURA.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PROTOCOLO.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ASISTENCIA.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EVIDENCIAS FOTOGRÁFICAS.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</a:tr>
              <a:tr h="11214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AREA DE C. NATURALES. NASLY ROMERO.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APLICACIÓN DE LOS PASOS DE LA LECTURA CRÍTICA. DOCUMENTO SELECCIONADO. INFORME DE LECTURA.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PROTOCOLO.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ASISTENCIA.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EVIDENCIAS FOTOGRÁFICAS.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</a:tr>
              <a:tr h="11214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AREA DE INGLES. ANASTACIA ALDANA.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APLICACIÓN DE LOS PASOS DE LA LECTURA CRÍTICA. DOCUMENTO SELECCIONADO. INFORME DE LECTURA.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PROTOCOLO.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ASISTENCIA.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EVIDENCIAS FOTOGRÁFICAS.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</a:tr>
              <a:tr h="11214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AREA ED. ARTISTICA. ESTHER FUENTES.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APLICACIÓN DE LOS PASOS DE LA LECTURA CRÍTICA. DOCUMENTO SELECCIONADO. INFORME DE LECTURA.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PROTOCOLO.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ASISTENCIA.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EVIDENCIAS FOTOGRÁFICAS.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 rot="10800000" flipV="1">
            <a:off x="1619672" y="162136"/>
            <a:ext cx="579613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INSTITUCI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EDUCATIVA NORMAL SUPERIOR DE SINCELEJO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FORMATO PARA EL SEGUIMIENTO A: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TAREAS Y COMPROMISOS ACORDE CON LAS ACTIVIDADES DESARROLLADAS EN LA SEMANA DE DESARROLLO INSTITUCIONAL DEL 19 DE ENERO AL 2 DE FEBRERO DE 2015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Sincelejo, enero 27 de 2015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6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52496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 rot="10800000" flipV="1">
            <a:off x="1619672" y="162136"/>
            <a:ext cx="579613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INSTITUCI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EDUCATIVA NORMAL SUPERIOR DE SINCELEJO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FORMATO PARA EL SEGUIMIENTO A: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TAREAS Y COMPROMISOS ACORDE CON LAS ACTIVIDADES DESARROLLADAS EN LA SEMANA DE DESARROLLO INSTITUCIONAL DEL 19 DE ENERO AL 2 DE FEBRERO DE 2015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Sincelejo, enero 27 de 2015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47349"/>
              </p:ext>
            </p:extLst>
          </p:nvPr>
        </p:nvGraphicFramePr>
        <p:xfrm>
          <a:off x="1331640" y="1357305"/>
          <a:ext cx="6371906" cy="4415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2082"/>
                <a:gridCol w="1088018"/>
                <a:gridCol w="1087567"/>
                <a:gridCol w="1092082"/>
                <a:gridCol w="1022557"/>
                <a:gridCol w="494800"/>
                <a:gridCol w="494800"/>
              </a:tblGrid>
              <a:tr h="1009284"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ENERO 23 DE 2015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LECTURA DE UN TEXTO SELECCIONADO DEL BANQUETE.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PASOS DE LA LECTURA CRÍTICA.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PROTOCOLO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FORMATO DE ASISTENCIA.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EVIDENCIAS FOTOGRÁFICAS.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AREA DE ED, FISICA, RECREACIÓN Y DEPORTE. VICTOR BARRAGAN.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APLICACIÓN DE LOS PASOS DE LA LECTURA CRÍTICA. DOCUMENTO SELECCIONADO. INFORME DE LECTURA.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PROTOCOLO.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ASISTENCIA.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EVIDENCIAS FOTOGRÁFICAS.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</a:tr>
              <a:tr h="11214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AREA DE TECNOLOGÍA. YULIETH CRUZ.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APLICACIÓN DE LOS PASOS DE LA LECTURA CRÍTICA. DOCUMENTO SELECCIONADO. INFORME DE LECTURA.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PROTOCOLO.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ASISTENCIA.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EVIDENCIAS FOTOGRÁFICAS.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</a:tr>
              <a:tr h="11214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AREA DE PEDAGOGÍA. MARY SANJUANELO. DIANA MEZA Y AMPARO DE LA OSSA.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APLICACIÓN DE LOS PASOS DE LA LECTURA CRÍTICA. DOCUMENTO SELECCIONADO. INFORME DE LECTURA.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PROTOCOLO.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ASISTENCIA.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EVIDENCIAS FOTOGRÁFICAS.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</a:tr>
              <a:tr h="112142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AREA DE FILOSOFÍA. ALFONSO TORRES.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APLICACIÓN DE LOS PASOS DE LA LECTURA CRÍTICA. DOCUMENTO SELECCIONADO. INFORME DE LECTURA.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PROTOCOLO.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ASISTENCIA.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EVIDENCIAS FOTOGRÁFICAS.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s-CO" sz="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526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 rot="10800000" flipV="1">
            <a:off x="1619672" y="162136"/>
            <a:ext cx="579613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INSTITUCI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EDUCATIVA NORMAL SUPERIOR DE SINCELEJO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FORMATO PARA EL SEGUIMIENTO A: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TAREAS Y COMPROMISOS ACORDE CON LAS ACTIVIDADES DESARROLLADAS EN LA SEMANA DE DESARROLLO INSTITUCIONAL DEL 19 DE ENERO AL 2 DE FEBRERO DE 2015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Sincelejo, enero 27 de 2015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044115"/>
              </p:ext>
            </p:extLst>
          </p:nvPr>
        </p:nvGraphicFramePr>
        <p:xfrm>
          <a:off x="1398503" y="1341456"/>
          <a:ext cx="6371906" cy="4373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2082"/>
                <a:gridCol w="1088018"/>
                <a:gridCol w="1087567"/>
                <a:gridCol w="1092082"/>
                <a:gridCol w="1022557"/>
                <a:gridCol w="494800"/>
                <a:gridCol w="494800"/>
              </a:tblGrid>
              <a:tr h="1457854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ENERO 26 DE 2015.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LECTURA DEL DOCUMENTO DE OCTAVIO. RESOLUCIÓN DEL TALLER.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ELECCION DEL JEFE DE AREA DE LA JORNADA CONTRARIA.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ACTUALIZACIÓN DEL DIRECTORIO DEL AREA.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EVIDENCIAS FOTOGRÁFIAS.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RESOLUCIÓN Y ENTREGA DEL TALLER.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ELECCIÓN DEL JEFE DE ÁREA DE LA JORNADA CONTRARIA.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ACTUALIZACIÓN DEL DIRECTORIO DEL ÁREA.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EVIDENCIAS FOTOGRÁFICAS.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u="sng" dirty="0">
                          <a:solidFill>
                            <a:schemeClr val="tx1"/>
                          </a:solidFill>
                          <a:effectLst/>
                        </a:rPr>
                        <a:t>ENTREGAR A: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u="sng" dirty="0">
                          <a:solidFill>
                            <a:schemeClr val="tx1"/>
                          </a:solidFill>
                          <a:effectLst/>
                        </a:rPr>
                        <a:t>ANASTACIA ALDANA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AREA DE CASTELLANO.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DORA HERNANDEZ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RESOLUCIÓN DEL TALLER ACORDE CON EL TEXTO DE OCTAVIO.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ELECCIÓN DEL JEFE DE AREA DE LA J. CONTRARIA.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ACTUALIZACIÓN DEL DIRECTORIO DEL ÁREA.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EVIDENCIAS FOTOGRÁFICAS.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</a:tr>
              <a:tr h="14578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AREA DE C. SOCIALES.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LÁZARO VIDES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RESOLUCIÓN DEL TALLER ACORDE CON EL TEXTO DE OCTAVIO.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ELECCIÓN DEL JEFE DE AREA DE LA J. CONTRARIA.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ACTUALIZACIÓN DEL DIRECTORIO DEL ÁREA.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EVIDENCIAS FOTOGRÁFICAS.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</a:tr>
              <a:tr h="14578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AREA ED. RELIGIOSA ESCOLAR. DARY VARGAS.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RESOLUCIÓN DEL TALLER ACORDE CON EL TEXTO DE OCTAVIO.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ELECCIÓN DEL JEFE DE AREA DE LA J. CONTRARIA.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ACTUALIZACIÓN DEL DIRECTORIO DEL ÁREA.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EVIDENCIAS FOTOGRÁFICAS.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81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 rot="10800000" flipV="1">
            <a:off x="1619672" y="162136"/>
            <a:ext cx="579613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INSTITUCI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EDUCATIVA NORMAL SUPERIOR DE SINCELEJO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FORMATO PARA EL SEGUIMIENTO A: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TAREAS Y COMPROMISOS ACORDE CON LAS ACTIVIDADES DESARROLLADAS EN LA SEMANA DE DESARROLLO INSTITUCIONAL DEL 19 DE ENERO AL 2 DE FEBRERO DE 2015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Sincelejo, enero 27 de 2015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800223"/>
              </p:ext>
            </p:extLst>
          </p:nvPr>
        </p:nvGraphicFramePr>
        <p:xfrm>
          <a:off x="1398503" y="1341456"/>
          <a:ext cx="6371906" cy="4373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2082"/>
                <a:gridCol w="1088018"/>
                <a:gridCol w="1087567"/>
                <a:gridCol w="1092082"/>
                <a:gridCol w="1022557"/>
                <a:gridCol w="494800"/>
                <a:gridCol w="494800"/>
              </a:tblGrid>
              <a:tr h="1457854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ENERO 26 DE 2015.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LECTURA DEL DOCUMENTO DE OCTAVIO. RESOLUCIÓN DEL TALLER.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ELECCION DEL JEFE DE AREA DE LA JORNADA CONTRARIA.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ACTUALIZACIÓN DEL DIRECTORIO DEL AREA.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EVIDENCIAS FOTOGRÁFIAS.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RESOLUCIÓN Y ENTREGA DEL TALLER.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ELECCIÓN DEL JEFE DE ÁREA DE LA JORNADA CONTRARIA.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ACTUALIZACIÓN DEL DIRECTORIO DEL ÁREA.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EVIDENCIAS FOTOGRÁFICAS.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u="sng" dirty="0">
                          <a:solidFill>
                            <a:schemeClr val="tx1"/>
                          </a:solidFill>
                          <a:effectLst/>
                        </a:rPr>
                        <a:t>ENTREGAR A: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u="sng" dirty="0">
                          <a:solidFill>
                            <a:schemeClr val="tx1"/>
                          </a:solidFill>
                          <a:effectLst/>
                        </a:rPr>
                        <a:t>ANASTACIA ALDANA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AREA. ED. ETICA Y D/LLO HUMANO.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ELSA CASTRO.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RESOLUCIÓN DEL TALLER ACORDE CON EL TEXTO DE OCTAVIO.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ELECCIÓN DEL JEFE DE AREA DE LA J. CONTRARIA.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ACTUALIZACIÓN DEL DIRECTORIO DEL ÁREA.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EVIDENCIAS FOTOGRÁFICAS.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</a:tr>
              <a:tr h="14578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AREA DE MATEMÁTICAS. EDER RANGEL.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RESOLUCIÓN DEL TALLER ACORDE CON EL TEXTO DE OCTAVIO.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ELECCIÓN DEL JEFE DE AREA DE LA J. CONTRARIA.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ACTUALIZACIÓN DEL DIRECTORIO DEL ÁREA.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EVIDENCIAS FOTOGRÁFICAS.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</a:tr>
              <a:tr h="14578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AREA DE C. NATURALES. NASLY ROMERO.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RESOLUCIÓN DEL TALLER ACORDE CON EL TEXTO DE OCTAVIO.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ELECCIÓN DEL JEFE DE AREA DE LA J. CONTRARIA.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ACTUALIZACIÓN DEL DIRECTORIO DEL ÁREA.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EVIDENCIAS FOTOGRÁFICAS.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65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12" y="462129"/>
            <a:ext cx="827584" cy="72661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822624" y="156976"/>
            <a:ext cx="8213872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sp>
        <p:nvSpPr>
          <p:cNvPr id="10" name="9 CuadroTexto"/>
          <p:cNvSpPr txBox="1"/>
          <p:nvPr/>
        </p:nvSpPr>
        <p:spPr>
          <a:xfrm>
            <a:off x="24912" y="1188741"/>
            <a:ext cx="9119088" cy="563231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</p:txBody>
      </p:sp>
      <p:pic>
        <p:nvPicPr>
          <p:cNvPr id="6" name="5 Imagen" descr="Escanear000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050" y="5356877"/>
            <a:ext cx="1034151" cy="139651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979712" y="6198350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 smtClean="0"/>
              <a:t>RENDICIÓN DE CUENTAS PRIMER SEMESTRE AÑO ESCOLAR 2015 (DE ENERO A JUNIO DE 2015</a:t>
            </a:r>
            <a:r>
              <a:rPr lang="es-CO" sz="1400" dirty="0" smtClean="0"/>
              <a:t>)</a:t>
            </a:r>
            <a:endParaRPr lang="es-CO" sz="1400" dirty="0"/>
          </a:p>
        </p:txBody>
      </p:sp>
      <p:pic>
        <p:nvPicPr>
          <p:cNvPr id="5" name="4 Imagen" descr="E:\documentos recuperados\pedagogito.1.t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6499" y="5485854"/>
            <a:ext cx="758308" cy="13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200626"/>
              </p:ext>
            </p:extLst>
          </p:nvPr>
        </p:nvGraphicFramePr>
        <p:xfrm>
          <a:off x="1398503" y="1341456"/>
          <a:ext cx="6371906" cy="43735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2082"/>
                <a:gridCol w="1088018"/>
                <a:gridCol w="1087567"/>
                <a:gridCol w="1092082"/>
                <a:gridCol w="1022557"/>
                <a:gridCol w="494800"/>
                <a:gridCol w="494800"/>
              </a:tblGrid>
              <a:tr h="1457854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ENERO 26 DE 2015.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LECTURA DEL DOCUMENTO DE OCTAVIO. RESOLUCIÓN DEL TALLER.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ELECCION DEL JEFE DE AREA DE LA JORNADA CONTRARIA.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ACTUALIZACIÓN DEL DIRECTORIO DEL AREA.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EVIDENCIAS FOTOGRÁFIAS.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RESOLUCIÓN Y ENTREGA DEL TALLER.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ELECCIÓN DEL JEFE DE ÁREA DE LA JORNADA CONTRARIA.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ACTUALIZACIÓN DEL DIRECTORIO DEL ÁREA.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EVIDENCIAS FOTOGRÁFICAS.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u="sng" dirty="0">
                          <a:solidFill>
                            <a:schemeClr val="tx1"/>
                          </a:solidFill>
                          <a:effectLst/>
                        </a:rPr>
                        <a:t>ENTREGAR A: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u="sng" dirty="0">
                          <a:solidFill>
                            <a:schemeClr val="tx1"/>
                          </a:solidFill>
                          <a:effectLst/>
                        </a:rPr>
                        <a:t>ANASTACIA ALDANA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AREA DE INGLES. ANASTACIA ALDANA.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RESOLUCIÓN DEL TALLER ACORDE CON EL TEXTO DE OCTAVIO.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ELECCIÓN DEL JEFE DE AREA DE LA J. CONTRARIA.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ACTUALIZACIÓN DEL DIRECTORIO DEL ÁREA.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EVIDENCIAS FOTOGRÁFICAS.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</a:tr>
              <a:tr h="14578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AREA ED. ARTISTICA. ESTHER FUENTES.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RESOLUCIÓN DEL TALLER ACORDE CON EL TEXTO DE OCTAVIO.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ELECCIÓN DEL JEFE DE AREA DE LA J. CONTRARIA.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ACTUALIZACIÓN DEL DIRECTORIO DEL ÁREA.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EVIDENCIAS FOTOGRÁFICAS.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</a:tr>
              <a:tr h="1457854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AREA DE ED, FISICA, RECREACIÓN Y DEPORTE. VICTOR BARRAGAN.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RESOLUCIÓN DEL TALLER ACORDE CON EL TEXTO DE OCTAVIO.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ELECCIÓN DEL JEFE DE AREA DE LA J. CONTRARIA.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ACTUALIZACIÓN DEL DIRECTORIO DEL ÁREA.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EVIDENCIAS FOTOGRÁFICAS.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758" marR="48758" marT="0" marB="0"/>
                </a:tc>
              </a:tr>
            </a:tbl>
          </a:graphicData>
        </a:graphic>
      </p:graphicFrame>
      <p:sp>
        <p:nvSpPr>
          <p:cNvPr id="11" name="Rectangle 3"/>
          <p:cNvSpPr>
            <a:spLocks noChangeArrowheads="1"/>
          </p:cNvSpPr>
          <p:nvPr/>
        </p:nvSpPr>
        <p:spPr bwMode="auto">
          <a:xfrm rot="10800000" flipV="1">
            <a:off x="1619672" y="162136"/>
            <a:ext cx="5796136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INSTITUCI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EDUCATIVA NORMAL SUPERIOR DE SINCELEJO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FORMATO PARA EL SEGUIMIENTO A: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TAREAS Y COMPROMISOS ACORDE CON LAS ACTIVIDADES DESARROLLADAS EN LA SEMANA DE DESARROLLO INSTITUCIONAL DEL 19 DE ENERO AL 2 DE FEBRERO DE 2015</a:t>
            </a:r>
            <a:endParaRPr kumimoji="0" lang="es-CO" altLang="es-CO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Sincelejo, enero 27 de 2015</a:t>
            </a: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01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2217</Words>
  <Application>Microsoft Office PowerPoint</Application>
  <PresentationFormat>Presentación en pantalla (4:3)</PresentationFormat>
  <Paragraphs>1508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</dc:creator>
  <cp:lastModifiedBy>Maritza</cp:lastModifiedBy>
  <cp:revision>1</cp:revision>
  <dcterms:created xsi:type="dcterms:W3CDTF">2015-11-13T23:10:49Z</dcterms:created>
  <dcterms:modified xsi:type="dcterms:W3CDTF">2015-11-13T23:11:19Z</dcterms:modified>
</cp:coreProperties>
</file>