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1CA7-5B61-49C6-9048-7B765F202F53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CB66-37AE-43DE-8A89-D1F3ED029C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056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1CA7-5B61-49C6-9048-7B765F202F53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CB66-37AE-43DE-8A89-D1F3ED029C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331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1CA7-5B61-49C6-9048-7B765F202F53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CB66-37AE-43DE-8A89-D1F3ED029C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363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1CA7-5B61-49C6-9048-7B765F202F53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CB66-37AE-43DE-8A89-D1F3ED029C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468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1CA7-5B61-49C6-9048-7B765F202F53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CB66-37AE-43DE-8A89-D1F3ED029C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928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1CA7-5B61-49C6-9048-7B765F202F53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CB66-37AE-43DE-8A89-D1F3ED029C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693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1CA7-5B61-49C6-9048-7B765F202F53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CB66-37AE-43DE-8A89-D1F3ED029C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276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1CA7-5B61-49C6-9048-7B765F202F53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CB66-37AE-43DE-8A89-D1F3ED029C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220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1CA7-5B61-49C6-9048-7B765F202F53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CB66-37AE-43DE-8A89-D1F3ED029C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23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1CA7-5B61-49C6-9048-7B765F202F53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CB66-37AE-43DE-8A89-D1F3ED029C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351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1CA7-5B61-49C6-9048-7B765F202F53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CB66-37AE-43DE-8A89-D1F3ED029C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242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51CA7-5B61-49C6-9048-7B765F202F53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4CB66-37AE-43DE-8A89-D1F3ED029C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012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3.tiff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.tiff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jpeg"/><Relationship Id="rId7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.tiff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.jpeg"/><Relationship Id="rId7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3.tiff"/><Relationship Id="rId9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ebly.com/weebly/toSite.php?site=822711970617176416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investigacionnormalista.weebly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enormalsuperiordesincelejo.weebly.com/" TargetMode="External"/><Relationship Id="rId5" Type="http://schemas.openxmlformats.org/officeDocument/2006/relationships/hyperlink" Target="http://www.weebly.com/weebly/toSite.php?site=796543790516740348" TargetMode="External"/><Relationship Id="rId4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.jpeg"/><Relationship Id="rId7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3.tiff"/><Relationship Id="rId9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2.jpeg"/><Relationship Id="rId7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3.tiff"/><Relationship Id="rId9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3.tiff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90" y="0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76635" y="1154320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602" y="6245509"/>
            <a:ext cx="497501" cy="51955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0317" y="613004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1361290" y="178640"/>
            <a:ext cx="63367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PROCESO: GOBIERNO ESCOLAR</a:t>
            </a:r>
            <a:endParaRPr lang="es-CO" b="1" dirty="0"/>
          </a:p>
        </p:txBody>
      </p:sp>
      <p:pic>
        <p:nvPicPr>
          <p:cNvPr id="81922" name="Picture 2" descr="C:\Users\Maritza\Downloads\Captura de pantalla 2015-11-01 17.15.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24" y="726612"/>
            <a:ext cx="2662647" cy="525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aritza\Downloads\Captura de pantalla 2015-11-01 17.15.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30926"/>
            <a:ext cx="5101385" cy="324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15683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8" y="5713526"/>
            <a:ext cx="779673" cy="1020136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403648" y="26064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CELEBRACIÓN DEL DÍA DEL ESTUDIANTE 2015 – CLIMA INSTITUCIONAL</a:t>
            </a:r>
            <a:endParaRPr lang="es-CO" b="1" dirty="0"/>
          </a:p>
        </p:txBody>
      </p:sp>
      <p:pic>
        <p:nvPicPr>
          <p:cNvPr id="131074" name="Picture 2" descr="https://fbcdn-sphotos-h-a.akamaihd.net/hphotos-ak-xpt1/v/t1.0-9/11406594_580961718711339_2065367318621528684_n.jpg?oh=a439d1c67623a762a59c0f343d9672ab&amp;oe=56C3FE15&amp;__gda__=1455845137_f41dec53c9d87655463baaf6f6de330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" y="1191208"/>
            <a:ext cx="2879304" cy="194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6" name="Picture 4" descr="https://scontent-mia1-1.xx.fbcdn.net/hphotos-xfa1/v/t1.0-9/11425432_580961608711350_7633552813758791021_n.jpg?oh=3a58058b8d1e198c66c5db4ea77cdd5e&amp;oe=56AFA3A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20586"/>
            <a:ext cx="2664296" cy="191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8" name="Picture 6" descr="https://fbcdn-sphotos-a-a.akamaihd.net/hphotos-ak-xta1/t31.0-8/11402354_580961288711382_5565339915549459518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48959"/>
            <a:ext cx="3044655" cy="18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0" name="Picture 8" descr="https://fbcdn-sphotos-g-a.akamaihd.net/hphotos-ak-xtf1/t31.0-8/11406584_580898875384290_776418792681287737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7" y="3265128"/>
            <a:ext cx="2927615" cy="21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2" name="Picture 10" descr="https://scontent-mia1-1.xx.fbcdn.net/hphotos-xpt1/v/t1.0-9/11393256_580624622078382_5162952318296292398_n.jpg?oh=22b78a4a4119e13ecf90f209bf73cdad&amp;oe=56CBD08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76" y="3292729"/>
            <a:ext cx="2412416" cy="21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4" name="Picture 12" descr="https://scontent-mia1-1.xx.fbcdn.net/hphotos-xtf1/v/t1.0-9/11401254_580624528745058_4761390873643536848_n.jpg?oh=5ba8cec3f02424230936044e78bb56bc&amp;oe=56CDF30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3599"/>
            <a:ext cx="2303936" cy="207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1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15683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8" y="5713526"/>
            <a:ext cx="779673" cy="1020136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403648" y="26064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CELEBRACIÓN DEL DÍA DEL ESTUDIANTE 2015</a:t>
            </a:r>
          </a:p>
          <a:p>
            <a:pPr algn="ctr"/>
            <a:r>
              <a:rPr lang="es-CO" b="1" dirty="0" smtClean="0"/>
              <a:t>CLIMA INSTITUCIONAL</a:t>
            </a:r>
            <a:endParaRPr lang="es-CO" b="1" dirty="0"/>
          </a:p>
        </p:txBody>
      </p:sp>
      <p:pic>
        <p:nvPicPr>
          <p:cNvPr id="132098" name="Picture 2" descr="https://fbcdn-sphotos-a-a.akamaihd.net/hphotos-ak-xpf1/v/t1.0-9/1376352_580624072078437_1257875267931731340_n.jpg?oh=090c0d3c214fb1659c5563c0fc35f8b0&amp;oe=56C47191&amp;__gda__=1454762576_4b5d825be6a1e340c706bd49045ba4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8" y="1180223"/>
            <a:ext cx="3239343" cy="232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0" name="Picture 4" descr="https://scontent-mia1-1.xx.fbcdn.net/hphotos-xaf1/v/t1.0-9/10930883_580624328745078_5942932597243449407_n.jpg?oh=c5300a2df30b56dbfc9eadfb7b91bebe&amp;oe=56C2F27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87" y="1198792"/>
            <a:ext cx="2847089" cy="237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2" name="Picture 6" descr="https://fbcdn-sphotos-e-a.akamaihd.net/hphotos-ak-xap1/v/t1.0-9/11406964_580624002078444_593244974135748647_n.jpg?oh=31f5bad9e7f43617d34799003bbdbc3f&amp;oe=56C0F478&amp;__gda__=1455441713_eead3b5f322e4459a8b6c7194702354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8792"/>
            <a:ext cx="2612607" cy="237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4" name="Picture 8" descr="https://fbcdn-sphotos-e-a.akamaihd.net/hphotos-ak-xtf1/t31.0-8/11062077_580547605419417_2632234271669215277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50851"/>
            <a:ext cx="2880320" cy="19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6" name="Picture 10" descr="https://scontent-mia1-1.xx.fbcdn.net/hphotos-xta1/t31.0-8/11143712_580547562086088_1396877366664456875_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67" y="3650898"/>
            <a:ext cx="2742953" cy="214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8" name="Picture 12" descr="https://scontent-mia1-1.xx.fbcdn.net/hphotos-xpa1/t31.0-8/11109621_580545928752918_3009629508615821640_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50898"/>
            <a:ext cx="2826527" cy="241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246" y="110135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01" y="5949280"/>
            <a:ext cx="739210" cy="78438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403648" y="26064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CELEBRACIÓN DEL DÍA DEL ESTUDIANTE 2015</a:t>
            </a:r>
          </a:p>
          <a:p>
            <a:pPr algn="ctr"/>
            <a:r>
              <a:rPr lang="es-CO" b="1" dirty="0" smtClean="0"/>
              <a:t>CLIMA INSTITUCIONAL</a:t>
            </a:r>
            <a:endParaRPr lang="es-CO" b="1" dirty="0"/>
          </a:p>
        </p:txBody>
      </p:sp>
      <p:pic>
        <p:nvPicPr>
          <p:cNvPr id="133122" name="Picture 2" descr="https://fbcdn-sphotos-a-a.akamaihd.net/hphotos-ak-xaf1/t31.0-8/11406152_580545828752928_2678852115995725991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" y="1196753"/>
            <a:ext cx="2899872" cy="23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4" name="Picture 4" descr="https://fbcdn-sphotos-e-a.akamaihd.net/hphotos-ak-xat1/t31.0-8/11411605_580545862086258_5519970024410084112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8194"/>
            <a:ext cx="3195809" cy="245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6" name="Picture 6" descr="https://scontent-mia1-1.xx.fbcdn.net/hphotos-xtf1/t31.0-8/11113905_580545668752944_4267504546778946467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79" y="1196752"/>
            <a:ext cx="2543728" cy="23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0" name="Picture 10" descr="https://fbcdn-sphotos-f-a.akamaihd.net/hphotos-ak-xfa1/t31.0-8/10003662_580544655419712_8025574921083001076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" y="3568750"/>
            <a:ext cx="3554527" cy="229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2" name="Picture 12" descr="https://fbcdn-sphotos-a-a.akamaihd.net/hphotos-ak-xap1/t31.0-8/11206782_580544465419731_658352974334289506_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43056"/>
            <a:ext cx="396844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1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246" y="110135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6021288"/>
            <a:ext cx="614199" cy="712374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403648" y="26064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CELEBRACIÓN DEL DÍA DEL ESTUDIANTE 2015</a:t>
            </a:r>
          </a:p>
          <a:p>
            <a:pPr algn="ctr"/>
            <a:r>
              <a:rPr lang="es-CO" b="1" dirty="0" smtClean="0"/>
              <a:t>CLIMA INSTITUCIONAL</a:t>
            </a:r>
            <a:endParaRPr lang="es-CO" b="1" dirty="0"/>
          </a:p>
        </p:txBody>
      </p:sp>
      <p:pic>
        <p:nvPicPr>
          <p:cNvPr id="14" name="Picture 6" descr="https://scontent-mia1-1.xx.fbcdn.net/hphotos-xtf1/v/t1.0-9/11406980_580544988753012_1010206956480988112_n.jpg?oh=a5cc987cba936347a3e8c63c5277cfd6&amp;oe=56CE75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2696606" cy="40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content-mia1-1.xx.fbcdn.net/hphotos-xtp1/v/t1.0-9/1511434_524234051050773_5497246957632401118_n.jpg?oh=56423ba723b4f4ff90bf5115770db75e&amp;oe=56CE80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34" y="1144131"/>
            <a:ext cx="2950857" cy="393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5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4" name="Picture 2" descr="https://fbcdn-sphotos-d-a.akamaihd.net/hphotos-ak-xpt1/t31.0-8/11312642_578410732299771_461225794878467506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" y="1225689"/>
            <a:ext cx="3016471" cy="208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6" name="Picture 4" descr="https://scontent-mia1-1.xx.fbcdn.net/hphotos-xpt1/t31.0-8/10547859_578410475633130_6808773229842230963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87" y="1230817"/>
            <a:ext cx="2808312" cy="19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8" name="Picture 6" descr="https://fbcdn-sphotos-h-a.akamaihd.net/hphotos-ak-xap1/t31.0-8/11249310_578410605633117_7086379606324025421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80" y="1356759"/>
            <a:ext cx="3031379" cy="17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89487" y="404664"/>
            <a:ext cx="464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PROMO 2015</a:t>
            </a:r>
            <a:endParaRPr lang="es-CO" b="1" dirty="0"/>
          </a:p>
        </p:txBody>
      </p:sp>
      <p:pic>
        <p:nvPicPr>
          <p:cNvPr id="12" name="Picture 2" descr="https://scontent-mia1-1.xx.fbcdn.net/hphotos-xtp1/t31.0-8/11060015_578409782299866_3757197895151531188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69075"/>
            <a:ext cx="3491880" cy="243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scontent-mia1-1.xx.fbcdn.net/hphotos-xpa1/t31.0-8/11289652_578409728966538_6747010647630305339_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155" y="3369075"/>
            <a:ext cx="3096344" cy="220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55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2108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704" y="5805264"/>
            <a:ext cx="664497" cy="94812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356065" y="273766"/>
            <a:ext cx="63367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PROCESO: CULTURA INSTITUCIONAL 2015</a:t>
            </a:r>
            <a:endParaRPr lang="es-CO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222092" y="114525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CHISPAZOS, REUNIÓN DE COMUNIDAD, CARTALERA</a:t>
            </a:r>
            <a:endParaRPr lang="es-CO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56874" y="194601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WEBLY DEL RECTOR: </a:t>
            </a:r>
            <a:r>
              <a:rPr lang="es-CO" dirty="0">
                <a:hlinkClick r:id="rId5" tooltip="Editar sitio"/>
              </a:rPr>
              <a:t>ESTRUCTURA ORGANIZATIVA DE  LA  IENSS</a:t>
            </a:r>
            <a:endParaRPr lang="es-CO" b="1" dirty="0"/>
          </a:p>
          <a:p>
            <a:r>
              <a:rPr lang="es-CO" dirty="0">
                <a:hlinkClick r:id="rId6"/>
              </a:rPr>
              <a:t>http://</a:t>
            </a:r>
            <a:r>
              <a:rPr lang="es-CO" dirty="0" smtClean="0">
                <a:hlinkClick r:id="rId6"/>
              </a:rPr>
              <a:t>ienormalsuperiordesincelejo.weebly.com</a:t>
            </a:r>
            <a:r>
              <a:rPr lang="es-CO" dirty="0" smtClean="0"/>
              <a:t> </a:t>
            </a:r>
            <a:endParaRPr lang="es-CO" b="1" dirty="0"/>
          </a:p>
          <a:p>
            <a:r>
              <a:rPr lang="es-CO" dirty="0"/>
              <a:t/>
            </a:r>
            <a:br>
              <a:rPr lang="es-CO" dirty="0"/>
            </a:br>
            <a:endParaRPr lang="es-CO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38705" y="15145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PÁGINA INSTITUCIONAL</a:t>
            </a:r>
            <a:endParaRPr lang="es-CO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92181" y="3475571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u="sng" dirty="0">
                <a:solidFill>
                  <a:srgbClr val="00B0F0"/>
                </a:solidFill>
                <a:hlinkClick r:id="rId7"/>
              </a:rPr>
              <a:t>http://investigacionnormalista.weebly.com</a:t>
            </a:r>
            <a:r>
              <a:rPr lang="es-CO" b="1" dirty="0">
                <a:solidFill>
                  <a:srgbClr val="00B0F0"/>
                </a:solidFill>
              </a:rPr>
              <a:t> </a:t>
            </a:r>
          </a:p>
          <a:p>
            <a:r>
              <a:rPr lang="es-CO" b="1" dirty="0">
                <a:solidFill>
                  <a:srgbClr val="00B0F0"/>
                </a:solidFill>
              </a:rPr>
              <a:t> </a:t>
            </a:r>
          </a:p>
          <a:p>
            <a:r>
              <a:rPr lang="es-CO" b="1" u="sng" dirty="0">
                <a:solidFill>
                  <a:srgbClr val="00B0F0"/>
                </a:solidFill>
                <a:hlinkClick r:id="rId8" tooltip="Editar sitio"/>
              </a:rPr>
              <a:t>INVESTIGACIÓN NORMALISTA</a:t>
            </a:r>
            <a:endParaRPr lang="es-CO" b="1" dirty="0">
              <a:solidFill>
                <a:srgbClr val="00B0F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53466" y="270892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ORGANIZACIÓN DEL DIRECTORIO DE LOS DOCENTES Y DIRECTIVOS DOCENTES CON SUS RESPECTIVOS CORREOS ELECTRÓNICOS.</a:t>
            </a:r>
            <a:endParaRPr lang="es-CO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89098" y="472890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SE ENVÍA OPORTUNAMENTE A LOS DIFERENTES EQUIPOS PARA LAS DIFERENTES CONVOCATORIAS A EVENTOS.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35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66693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Picture 2" descr="https://scontent-mia1-1.xx.fbcdn.net/hphotos-xft1/l/t31.0-8/11077426_570166246457553_1273111438687962379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" y="1314344"/>
            <a:ext cx="2718960" cy="184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8" name="Picture 4" descr="https://fbcdn-sphotos-g-a.akamaihd.net/hphotos-ak-xaf1/t31.0-8/11194492_570166069790904_1990293885802531911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93957"/>
            <a:ext cx="2888158" cy="19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0" name="Picture 6" descr="https://fbcdn-sphotos-c-a.akamaihd.net/hphotos-ak-xft1/t31.0-8/11268260_570166346457543_4217442730102784233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35998"/>
            <a:ext cx="2986042" cy="187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2" name="Picture 8" descr="https://fbcdn-sphotos-h-a.akamaihd.net/hphotos-ak-xpf1/v/t1.0-9/12065542_624781527662691_4105781592062162456_n.jpg?oh=322411f9e37aa90e47a4cecdd77b7776&amp;oe=56C45F07&amp;__gda__=1454440301_fe67a60ecb39d9728d234ae341e6512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3508814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4" name="Picture 10" descr="https://fbcdn-sphotos-b-a.akamaihd.net/hphotos-ak-xpt1/t31.0-8/12028863_622572024550308_5308206114434424101_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115" y="3468447"/>
            <a:ext cx="3184384" cy="238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75656" y="33265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REUNIONES DE COMUNIDAD 2015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90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34805" y="1121080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704" y="5805264"/>
            <a:ext cx="664497" cy="94812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356065" y="273766"/>
            <a:ext cx="63367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PROCESO: CULTURA INSTITUCIONAL 2015</a:t>
            </a:r>
            <a:endParaRPr lang="es-CO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51520" y="1268760"/>
            <a:ext cx="8496944" cy="440120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 smtClean="0"/>
              <a:t>ORGANIZACIÓN SEGÚN MACRO PROCESO D. </a:t>
            </a:r>
          </a:p>
          <a:p>
            <a:pPr algn="just"/>
            <a:endParaRPr lang="es-CO" sz="2000" b="1" dirty="0"/>
          </a:p>
          <a:p>
            <a:pPr algn="just"/>
            <a:r>
              <a:rPr lang="es-CO" sz="2000" b="1" dirty="0" smtClean="0"/>
              <a:t>D.0.1. GESTIÓN DE LA EVALUACIÓN EDUCATIVA</a:t>
            </a:r>
          </a:p>
          <a:p>
            <a:pPr algn="just"/>
            <a:endParaRPr lang="es-CO" sz="2000" b="1" dirty="0" smtClean="0"/>
          </a:p>
          <a:p>
            <a:pPr algn="just"/>
            <a:r>
              <a:rPr lang="es-CO" sz="2000" b="1" dirty="0" smtClean="0"/>
              <a:t>D.0.1.01. ANÁLISIS Y USO DE LOS RESULTADOS DE LA EVALUACIÓN EXTERNA.</a:t>
            </a:r>
          </a:p>
          <a:p>
            <a:pPr algn="just"/>
            <a:endParaRPr lang="es-CO" sz="2000" b="1" dirty="0" smtClean="0"/>
          </a:p>
          <a:p>
            <a:pPr algn="just"/>
            <a:r>
              <a:rPr lang="es-CO" sz="2000" b="1" dirty="0" smtClean="0"/>
              <a:t>D.01.02. EVALUACIÓN, ANÁLISIS Y USO DE LOS RESULTADOS DE L EVALUACIÓN A DOCENTES Y DIRECTIVOS DOCENTES.</a:t>
            </a:r>
          </a:p>
          <a:p>
            <a:pPr algn="just"/>
            <a:endParaRPr lang="es-CO" sz="2000" b="1" dirty="0" smtClean="0"/>
          </a:p>
          <a:p>
            <a:pPr algn="just"/>
            <a:r>
              <a:rPr lang="es-CO" sz="2000" b="1" dirty="0" smtClean="0"/>
              <a:t>D.01.0.3. ORIENTAR LA RUTA DE MEJORAMIENTO</a:t>
            </a:r>
          </a:p>
          <a:p>
            <a:pPr algn="just"/>
            <a:endParaRPr lang="es-CO" sz="2000" b="1" dirty="0" smtClean="0"/>
          </a:p>
          <a:p>
            <a:pPr algn="just"/>
            <a:r>
              <a:rPr lang="es-CO" sz="2000" b="1" dirty="0" smtClean="0"/>
              <a:t>D.01.04. ELABORAR LA CARACTERIZACIÓN Y PERFIL DEL SECTOR EDUCATIVO.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23096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38" y="51808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34805" y="1121080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704" y="5805264"/>
            <a:ext cx="664497" cy="94812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RENDICIÓN DE CUENTAS PRIMER SEMESTRE AÑO ESCOLAR 2015 (DE ENERO A JUNIO DE 2015</a:t>
            </a:r>
            <a:r>
              <a:rPr lang="es-CO" sz="1600" dirty="0" smtClean="0"/>
              <a:t>)</a:t>
            </a:r>
            <a:endParaRPr lang="es-CO" sz="16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356065" y="273766"/>
            <a:ext cx="63367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PROCESO: CULTURA INSTITUCIONAL 2015</a:t>
            </a:r>
            <a:endParaRPr lang="es-CO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45877" y="836712"/>
            <a:ext cx="8496944" cy="48320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 smtClean="0"/>
              <a:t>ORGANIZACIÓN SEGÚN MACRO PROCESO D. </a:t>
            </a:r>
          </a:p>
          <a:p>
            <a:pPr algn="just"/>
            <a:endParaRPr lang="es-CO" sz="1400" b="1" dirty="0"/>
          </a:p>
          <a:p>
            <a:pPr algn="just"/>
            <a:r>
              <a:rPr lang="es-CO" sz="1400" b="1" dirty="0" smtClean="0"/>
              <a:t>D.0.2. GARANTIZAR EL MEJORAMIENTO CONTINUO DEL ESTABLECIMIENTO EDUCATIVO.</a:t>
            </a:r>
          </a:p>
          <a:p>
            <a:pPr algn="just"/>
            <a:endParaRPr lang="es-CO" sz="1400" b="1" dirty="0" smtClean="0"/>
          </a:p>
          <a:p>
            <a:pPr algn="just"/>
            <a:r>
              <a:rPr lang="es-CO" sz="1400" b="1" dirty="0" smtClean="0"/>
              <a:t>D.0.2.01. GESTIONAR EL PLAN DE APOYO AL MEJORAMIENTO</a:t>
            </a:r>
          </a:p>
          <a:p>
            <a:pPr algn="just"/>
            <a:endParaRPr lang="es-CO" sz="1400" b="1" dirty="0" smtClean="0"/>
          </a:p>
          <a:p>
            <a:pPr algn="just"/>
            <a:r>
              <a:rPr lang="es-CO" sz="1400" b="1" dirty="0" smtClean="0"/>
              <a:t>D.02.02. APOYAR LA GESTIÓN DEL PROYECTO EDUCATIVO (</a:t>
            </a:r>
            <a:r>
              <a:rPr lang="es-CO" sz="1400" b="1" dirty="0" err="1" smtClean="0"/>
              <a:t>pei</a:t>
            </a:r>
            <a:r>
              <a:rPr lang="es-CO" sz="1400" b="1" dirty="0" smtClean="0"/>
              <a:t>)</a:t>
            </a:r>
          </a:p>
          <a:p>
            <a:pPr algn="just"/>
            <a:endParaRPr lang="es-CO" sz="1400" b="1" dirty="0" smtClean="0"/>
          </a:p>
          <a:p>
            <a:pPr algn="just"/>
            <a:r>
              <a:rPr lang="es-CO" sz="1400" b="1" dirty="0" smtClean="0"/>
              <a:t>D.02.0.3. APOYAR LA GESTIÓN DEL PLAN DE MEJORAMIENTO (</a:t>
            </a:r>
            <a:r>
              <a:rPr lang="es-CO" sz="1400" b="1" dirty="0" err="1" smtClean="0"/>
              <a:t>pmi</a:t>
            </a:r>
            <a:r>
              <a:rPr lang="es-CO" sz="1400" b="1" dirty="0" smtClean="0"/>
              <a:t>)</a:t>
            </a:r>
          </a:p>
          <a:p>
            <a:pPr algn="just"/>
            <a:endParaRPr lang="es-CO" sz="1400" b="1" dirty="0" smtClean="0"/>
          </a:p>
          <a:p>
            <a:pPr algn="just"/>
            <a:r>
              <a:rPr lang="es-CO" sz="1400" b="1" dirty="0" smtClean="0"/>
              <a:t>D.02.04. DEFINIR, EJECUTAR Y HACER SEGUIMIENTO A LOS PLANES TERRITORIALES DE FORMACIÓN DOCENTE.</a:t>
            </a:r>
          </a:p>
          <a:p>
            <a:pPr algn="just"/>
            <a:endParaRPr lang="es-CO" sz="1400" b="1" dirty="0" smtClean="0"/>
          </a:p>
          <a:p>
            <a:pPr algn="just"/>
            <a:r>
              <a:rPr lang="es-CO" sz="1400" b="1" dirty="0" smtClean="0"/>
              <a:t>D.02.0.5. ORIENTAR ESTRATEGIAS PARA IMPLEMENTAR PROYECTOS PEDAGÓGICOS TRANSVERSALES EDUCATIVOS.</a:t>
            </a:r>
          </a:p>
          <a:p>
            <a:pPr algn="just"/>
            <a:endParaRPr lang="es-CO" sz="1400" b="1" dirty="0"/>
          </a:p>
          <a:p>
            <a:pPr algn="just"/>
            <a:r>
              <a:rPr lang="es-CO" sz="1400" b="1" dirty="0" smtClean="0"/>
              <a:t>D.02.0.6. PROMOVER LA ARTICULACIÓN DE LOS NIVELES EDUCATIVOS.</a:t>
            </a:r>
          </a:p>
          <a:p>
            <a:pPr algn="just"/>
            <a:endParaRPr lang="es-CO" sz="1400" b="1" dirty="0"/>
          </a:p>
          <a:p>
            <a:pPr algn="just"/>
            <a:r>
              <a:rPr lang="es-CO" sz="1400" b="1" dirty="0" smtClean="0"/>
              <a:t>D.02.07. GESTIONAR EL USO DE LA APROPIACIÓN DE LOS MEDIOS Y TECNOLOGÍAS DE INFORMACIÓN Y COMUNICACIÓN TICS.</a:t>
            </a:r>
          </a:p>
          <a:p>
            <a:pPr algn="just"/>
            <a:endParaRPr lang="es-CO" sz="1400" b="1" dirty="0"/>
          </a:p>
          <a:p>
            <a:pPr algn="just"/>
            <a:r>
              <a:rPr lang="es-CO" sz="1400" b="1" dirty="0" smtClean="0"/>
              <a:t>D.02. 08. FORTALECIMIENTO DE EXPERIENCIAS SIGNIFICATIVAS.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9959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38" y="51808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34805" y="1121080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704" y="5805264"/>
            <a:ext cx="664497" cy="94812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/>
              <a:t>RENDICIÓN DE CUENTAS PRIMER SEMESTRE AÑO ESCOLAR 2015 (DE ENERO A JUNIO DE 2015</a:t>
            </a:r>
            <a:r>
              <a:rPr lang="es-CO" sz="1600" dirty="0" smtClean="0"/>
              <a:t>)</a:t>
            </a:r>
            <a:endParaRPr lang="es-CO" sz="16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356065" y="273766"/>
            <a:ext cx="63367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PROCESO: CLIMA ESCOLAR  2015</a:t>
            </a:r>
            <a:endParaRPr lang="es-CO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357313" y="959199"/>
            <a:ext cx="78691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pPr algn="just"/>
            <a:r>
              <a:rPr lang="es-CO" sz="1400" b="1" dirty="0" smtClean="0"/>
              <a:t>PRÁCTICA PEDAGÓGICA INVESTIGATIVA</a:t>
            </a:r>
          </a:p>
          <a:p>
            <a:pPr algn="just"/>
            <a:endParaRPr lang="es-CO" sz="1400" b="1" dirty="0" smtClean="0"/>
          </a:p>
          <a:p>
            <a:pPr algn="just"/>
            <a:r>
              <a:rPr lang="es-CO" sz="1400" b="1" dirty="0" smtClean="0"/>
              <a:t>SEMINARIO DE CRECIMIENTO PERSONAL Y SOCIAL</a:t>
            </a:r>
          </a:p>
          <a:p>
            <a:pPr algn="just"/>
            <a:endParaRPr lang="es-CO" sz="1400" b="1" dirty="0" smtClean="0"/>
          </a:p>
          <a:p>
            <a:pPr algn="just"/>
            <a:r>
              <a:rPr lang="es-CO" sz="1400" b="1" dirty="0" smtClean="0"/>
              <a:t>PROYECTOS TRANSVERSALES</a:t>
            </a:r>
          </a:p>
          <a:p>
            <a:pPr algn="just"/>
            <a:endParaRPr lang="es-CO" sz="1400" b="1" dirty="0" smtClean="0"/>
          </a:p>
          <a:p>
            <a:pPr algn="just"/>
            <a:r>
              <a:rPr lang="es-CO" sz="1400" b="1" dirty="0" smtClean="0"/>
              <a:t>ÁREA EXPLORATORIA</a:t>
            </a:r>
          </a:p>
          <a:p>
            <a:pPr algn="just"/>
            <a:endParaRPr lang="es-CO" sz="1400" b="1" dirty="0" smtClean="0"/>
          </a:p>
          <a:p>
            <a:pPr algn="just"/>
            <a:r>
              <a:rPr lang="es-CO" sz="1400" b="1" dirty="0" smtClean="0"/>
              <a:t>PARTICIPACIÓN EN PROYECTOS DE INVESTIGACIÓN INTERNAMENTE Y/O ALIANZAS.</a:t>
            </a:r>
          </a:p>
          <a:p>
            <a:pPr algn="just"/>
            <a:endParaRPr lang="es-CO" sz="1400" b="1" dirty="0" smtClean="0"/>
          </a:p>
          <a:p>
            <a:pPr algn="just"/>
            <a:r>
              <a:rPr lang="es-CO" sz="1400" b="1" dirty="0" smtClean="0"/>
              <a:t>INDUCCIÓN A ESTUDIANTES Y DOCENTES NUEVOS</a:t>
            </a:r>
          </a:p>
          <a:p>
            <a:pPr algn="just"/>
            <a:endParaRPr lang="es-CO" sz="1400" b="1" dirty="0" smtClean="0"/>
          </a:p>
          <a:p>
            <a:pPr algn="just"/>
            <a:r>
              <a:rPr lang="es-CO" sz="1400" b="1" dirty="0" smtClean="0"/>
              <a:t>COMITÉ DE CONVIVENCIA</a:t>
            </a:r>
          </a:p>
          <a:p>
            <a:pPr algn="just"/>
            <a:endParaRPr lang="es-CO" sz="1400" b="1" dirty="0" smtClean="0"/>
          </a:p>
          <a:p>
            <a:pPr algn="just"/>
            <a:r>
              <a:rPr lang="es-CO" sz="1400" b="1" dirty="0" smtClean="0"/>
              <a:t>PROYECTOS ORIENTADOS POR BIENESTAR INSTITUCIONAL Y SERVICIO SOCIAL</a:t>
            </a:r>
          </a:p>
          <a:p>
            <a:pPr algn="just"/>
            <a:endParaRPr lang="es-CO" sz="1400" b="1" dirty="0" smtClean="0"/>
          </a:p>
          <a:p>
            <a:pPr algn="just"/>
            <a:r>
              <a:rPr lang="es-CO" sz="1400" b="1" dirty="0" smtClean="0"/>
              <a:t>MANUAL DE CONVIENCIA ACTUALIZADO.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19586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90" y="0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107504" y="1154320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130043"/>
            <a:ext cx="661331" cy="635021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0317" y="613004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1361290" y="178640"/>
            <a:ext cx="63367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PROCESO: GOBIERNO ESCOLAR</a:t>
            </a:r>
            <a:endParaRPr lang="es-CO" b="1" dirty="0"/>
          </a:p>
        </p:txBody>
      </p:sp>
      <p:pic>
        <p:nvPicPr>
          <p:cNvPr id="80898" name="Picture 2" descr="C:\Users\Maritza\Downloads\Captura de pantalla 2015-11-01 17.14.5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02" y="859745"/>
            <a:ext cx="30575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9" name="Picture 3" descr="C:\Users\Maritza\Downloads\Captura de pantalla 2015-11-01 17.15.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5088506" cy="309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5914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s://fbcdn-sphotos-c-a.akamaihd.net/hphotos-ak-xfa1/v/t1.0-9/10406704_524842917656553_2280510177154603024_n.jpg?oh=629d54b24b9a651772076b672125e4f4&amp;oe=56C1CD54&amp;__gda__=1456614242_8fae0d1a9f858ac5dac851d667115b4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17" y="1277752"/>
            <a:ext cx="2646998" cy="168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s://scontent-mia1-1.xx.fbcdn.net/hphotos-xfa1/v/l/t1.0-9/1524913_524842707656574_6759562318546428590_n.jpg?oh=015b56e216bc79504c0f7946e6b25c5f&amp;oe=56B815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01" y="3365841"/>
            <a:ext cx="2568232" cy="20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s://scontent-mia1-1.xx.fbcdn.net/hphotos-xaf1/t31.0-8/10974629_524847637656081_7586299001679522519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587" y="1252840"/>
            <a:ext cx="2430363" cy="187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356065" y="273766"/>
            <a:ext cx="63367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PROCESO: CLIMA ESCOLAR 2015</a:t>
            </a:r>
          </a:p>
          <a:p>
            <a:pPr algn="ctr"/>
            <a:r>
              <a:rPr lang="es-CO" b="1" dirty="0" smtClean="0"/>
              <a:t>DOCENTES NUEVOS</a:t>
            </a:r>
            <a:endParaRPr lang="es-CO" b="1" dirty="0"/>
          </a:p>
        </p:txBody>
      </p:sp>
      <p:pic>
        <p:nvPicPr>
          <p:cNvPr id="12" name="Picture 2" descr="https://scontent-mia1-1.xx.fbcdn.net/hphotos-xfa1/v/t1.0-9/11059760_547887665352078_5950265590903105152_n.jpg?oh=be8f472d8219300526286893ce59b8bc&amp;oe=56B7DAC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" y="3278779"/>
            <a:ext cx="2686734" cy="188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scontent-mia1-1.xx.fbcdn.net/hphotos-xta1/v/t1.0-9/10532557_547888178685360_7460333859686447145_n.jpg?oh=ca786a3f0838afa5553fd7c05c395a06&amp;oe=56B948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305" y="3284984"/>
            <a:ext cx="2692062" cy="188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scontent-mia1-1.xx.fbcdn.net/hphotos-xap1/v/t1.0-9/11081144_547888272018684_8174799782912878828_n.jpg?oh=65615a775106ca8b5e46db5750b27e35&amp;oe=56B0C80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" y="1252841"/>
            <a:ext cx="3034920" cy="170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90" y="0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76635" y="1154320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88945"/>
            <a:ext cx="746599" cy="87612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0317" y="613004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1361290" y="178640"/>
            <a:ext cx="63367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PROCESO: GOBIERNO ESCOLAR</a:t>
            </a:r>
            <a:endParaRPr lang="es-CO" b="1" dirty="0"/>
          </a:p>
        </p:txBody>
      </p:sp>
      <p:pic>
        <p:nvPicPr>
          <p:cNvPr id="75778" name="Picture 2" descr="C:\Users\Maritza\Pictures\RESPUESTAS REPRESENTANTE I SEMESTRE Y PERSONERO 20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95" y="1357305"/>
            <a:ext cx="5461965" cy="361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9" name="Picture 3" descr="C:\Users\Maritza\Pictures\GOBIERNO ESCOLAR IENSS 2015.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02" y="779086"/>
            <a:ext cx="2663612" cy="504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90" y="0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76635" y="1154320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88945"/>
            <a:ext cx="746599" cy="87612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0317" y="613004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1361290" y="178640"/>
            <a:ext cx="63367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PROCESO: GOBIERNO ESCOLAR</a:t>
            </a:r>
            <a:endParaRPr lang="es-CO" b="1" dirty="0"/>
          </a:p>
        </p:txBody>
      </p:sp>
      <p:pic>
        <p:nvPicPr>
          <p:cNvPr id="77826" name="Picture 2" descr="C:\Users\Maritza\Downloads\Captura de pantalla 2015-11-01 17.09.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7" y="1124744"/>
            <a:ext cx="3329161" cy="471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7" name="Picture 3" descr="C:\Users\Maritza\Downloads\Captura de pantalla 2015-11-01 17.09.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142" y="1700808"/>
            <a:ext cx="4894511" cy="345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2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10205" y="1250058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704136" y="6169541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Maritza\Desktop\carpeta con las carpetas de evidencias\fotos\GOBIERNO ESCOLAR\11146210_559816217492556_2784079434673983957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4" y="1357305"/>
            <a:ext cx="3500390" cy="21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356065" y="273766"/>
            <a:ext cx="63367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PROCESO: GOBIERNO ESCOLAR</a:t>
            </a:r>
            <a:endParaRPr lang="es-CO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08192" y="665521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ELECCIÓN DE LOS DOS REPRESENTANTES DE PADRES Y MADRES DE FAMILIA  AL CONSEJO DIRECTIVO2015</a:t>
            </a:r>
            <a:endParaRPr lang="es-CO" sz="1400" b="1" dirty="0"/>
          </a:p>
        </p:txBody>
      </p:sp>
      <p:pic>
        <p:nvPicPr>
          <p:cNvPr id="23554" name="Picture 2" descr="https://scontent-mia1-1.xx.fbcdn.net/hphotos-xaf1/t31.0-8/11148490_559816890825822_2018527510260500058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09143"/>
            <a:ext cx="3104207" cy="228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s://scontent-mia1-1.xx.fbcdn.net/hphotos-xlf1/l/t31.0-8/11155037_559816430825868_6287155696667134996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57" y="3683525"/>
            <a:ext cx="3644198" cy="252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s://fbcdn-sphotos-e-a.akamaihd.net/hphotos-ak-xap1/v/t1.0-9/19381_559815824159262_2853372388244417556_n.jpg?oh=a36f1070b70419e4e14a6dd70a7e02b7&amp;oe=56C746A3&amp;__gda__=1456558542_58a66129415859c33dacb4e6fd3b523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722" y="1357305"/>
            <a:ext cx="1983294" cy="264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90" y="0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88945"/>
            <a:ext cx="746599" cy="87612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0317" y="613004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Users\Maritza\Desktop\blog\CONSEJO DIRECTIVO\20150514_152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5" y="757140"/>
            <a:ext cx="4230546" cy="237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Maritza\Desktop\blog\CONSEJO DIRECTIVO\20150514_1525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54" y="757140"/>
            <a:ext cx="4067944" cy="22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Maritza\Desktop\resultados internos y externos normal\evidencias simulacro primer periodo\reunión consejo académico.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4143227" cy="24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Maritza\Desktop\blog\Consejo Académico 2015 (2)\20150624_0825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54" y="3261344"/>
            <a:ext cx="4082848" cy="229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1361290" y="178640"/>
            <a:ext cx="63367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PROCESO: GOBIERNO ESCOLAR</a:t>
            </a:r>
            <a:endParaRPr lang="es-CO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770394" y="465002"/>
            <a:ext cx="200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CONSEJO DIRECTIVO 2015</a:t>
            </a:r>
            <a:endParaRPr lang="es-CO" sz="14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516216" y="233920"/>
            <a:ext cx="200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CONSEJO DIRECTIVO 2015</a:t>
            </a:r>
            <a:endParaRPr lang="es-CO" sz="14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134754" y="5782832"/>
            <a:ext cx="271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CONSEJO ACADÉMICO 2015</a:t>
            </a:r>
            <a:endParaRPr lang="es-CO" sz="14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013792" y="5628943"/>
            <a:ext cx="271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CONSEJO ACADÉMICO 2015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9787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2108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55" y="5877272"/>
            <a:ext cx="664497" cy="94812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356065" y="273766"/>
            <a:ext cx="63367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PROCESO: CLIMA INSTITUCIONAL 2015</a:t>
            </a:r>
            <a:endParaRPr lang="es-CO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161620" y="1188741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ACTIVIDADES CULTURALES, DEPORTIVAS</a:t>
            </a:r>
            <a:endParaRPr lang="es-CO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56874" y="194601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PARTICIPACIÓN A EVENTOS QUE PROGRAMAN OTRAS INSTITUCIONES EDUCATIVAS.</a:t>
            </a:r>
            <a:endParaRPr lang="es-CO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01216" y="4092825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MANEJO OPORTUNO FRENTE A DIFICULTADES O CONFLICTOS MEDIANTE:</a:t>
            </a:r>
          </a:p>
          <a:p>
            <a:r>
              <a:rPr lang="es-CO" b="1" dirty="0" smtClean="0"/>
              <a:t>COMITÉ DE CONVIVENCIA</a:t>
            </a:r>
          </a:p>
          <a:p>
            <a:r>
              <a:rPr lang="es-CO" b="1" dirty="0" smtClean="0"/>
              <a:t>EQUIPO DE BIENESTAR INSTITUCIONAL (VISITAS DOMICILIARIAS)</a:t>
            </a:r>
          </a:p>
          <a:p>
            <a:r>
              <a:rPr lang="es-CO" b="1" dirty="0" smtClean="0"/>
              <a:t>ICBF</a:t>
            </a:r>
          </a:p>
          <a:p>
            <a:r>
              <a:rPr lang="es-CO" b="1" dirty="0" smtClean="0"/>
              <a:t>POLICIA DE MENORES</a:t>
            </a:r>
          </a:p>
          <a:p>
            <a:r>
              <a:rPr lang="es-CO" b="1" dirty="0" smtClean="0"/>
              <a:t>E INSTANCIAS QUE LA SITUACIÓN LO AMERITE</a:t>
            </a:r>
            <a:endParaRPr lang="es-CO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51520" y="157668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JUEGOS INTERCURSOS</a:t>
            </a:r>
            <a:endParaRPr lang="es-CO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79512" y="258868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SUPERATE CON EL SABER Y SUPERATE CON EL DEPORTE</a:t>
            </a:r>
            <a:endParaRPr lang="es-CO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79512" y="295801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CLASIFICACIÓN DEL EQUIPO RUGBY A LA FASE FINAL SUPÉRATE</a:t>
            </a:r>
            <a:endParaRPr lang="es-CO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79512" y="335652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PROMO 2015 Y REVISTA PROMO</a:t>
            </a:r>
            <a:endParaRPr lang="es-CO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01216" y="372585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PARTICIPACIÓN OLIMPIADAS DE: MATEMÁTICAS, INGLÉS, SOCIALES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0589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8772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RENDICIÓN DE CUENTAS PRIMER SEMESTRE AÑO ESCOLAR 2015 (DE ENERO A JUNIO DE 2015</a:t>
            </a:r>
            <a:r>
              <a:rPr lang="es-CO" dirty="0" smtClean="0"/>
              <a:t>)</a:t>
            </a:r>
            <a:endParaRPr lang="es-CO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s://scontent-mia1-1.xx.fbcdn.net/hphotos-xfa1/v/t1.0-9/10947312_524233751050803_7912884846920679228_n.jpg?oh=f03efd2dd0af7e5ac8e01e41fedb9751&amp;oe=56C25BF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5" y="1214119"/>
            <a:ext cx="2742581" cy="36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s://fbcdn-sphotos-h-a.akamaihd.net/hphotos-ak-frc3/v/t1.0-9/10942445_524233534384158_3663043315831757190_n.jpg?oh=ca9f1d5964abd35784eea1b6d925830e&amp;oe=56BBFC58&amp;__gda__=1455942728_dfe524e1c5619d70dba34a0d4989ce7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85" y="1189192"/>
            <a:ext cx="2784875" cy="371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s://fbcdn-sphotos-b-a.akamaihd.net/hphotos-ak-xap1/v/t1.0-9/1240155_524233794384132_2951320303674690778_n.jpg?oh=977490b0180832353ec165ecd126c9ba&amp;oe=56C1D88F&amp;__gda__=1454630342_e2de3f8acc36c995a26bdd978807049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90" y="1189192"/>
            <a:ext cx="286231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356065" y="273766"/>
            <a:ext cx="63367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PROCESO: CLIMA INSTITUCIONAL 2015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3841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46" y="1156840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8" y="5713526"/>
            <a:ext cx="779673" cy="1020136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https://fbcdn-sphotos-h-a.akamaihd.net/hphotos-ak-xtp1/t31.0-8/11062047_583938268413684_3877605786987567768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2299"/>
            <a:ext cx="2902968" cy="207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38" name="Picture 2" descr="https://fbcdn-sphotos-h-a.akamaihd.net/hphotos-ak-xfp1/v/t1.0-9/11109586_583937048413806_8068940197250842837_n.jpg?oh=ae9e64df856e674c43f43e94432d97ed&amp;oe=56B93AED&amp;__gda__=1454401636_b92442608227024ea1efd1ea4be0cb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96" y="1175562"/>
            <a:ext cx="1800200" cy="234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0" name="Picture 4" descr="https://fbcdn-sphotos-c-a.akamaihd.net/hphotos-ak-xpa1/v/t1.0-9/11401529_583935985080579_7999505254250140696_n.jpg?oh=e7be9f7226ffac2f76ad51d9937463ef&amp;oe=56CC2D1C&amp;__gda__=1456273572_362e759b602091a7114cbd56c9cc7aa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4893"/>
            <a:ext cx="1823402" cy="23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2" name="Picture 6" descr="https://fbcdn-sphotos-h-a.akamaihd.net/hphotos-ak-xfp1/v/t1.0-9/11247902_580962452044599_6983328146154705610_n.jpg?oh=929c769c50018ee456c6cccd7202d793&amp;oe=56ACEE56&amp;__gda__=1455672799_ea4cbce5803c5a8f192c03087f97fab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93"/>
            <a:ext cx="2952328" cy="196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03648" y="26064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CELEBRACIÓN DEL DÍA DEL ESTUDIANTE 2015</a:t>
            </a:r>
          </a:p>
          <a:p>
            <a:r>
              <a:rPr lang="es-CO" b="1" dirty="0" smtClean="0"/>
              <a:t>CLIMA INSTITUCIONAL</a:t>
            </a:r>
            <a:endParaRPr lang="es-CO" b="1" dirty="0"/>
          </a:p>
        </p:txBody>
      </p:sp>
      <p:pic>
        <p:nvPicPr>
          <p:cNvPr id="116744" name="Picture 8" descr="https://fbcdn-sphotos-e-a.akamaihd.net/hphotos-ak-xla1/v/t1.0-9/11401323_580962092044635_2194410148413155000_n.jpg?oh=be704ed8d038b2b640b6bea380f6ee2c&amp;oe=56FA66C8&amp;__gda__=1454403941_9141d6e4e0289f63a36baccfdc6524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17" y="3681484"/>
            <a:ext cx="3100158" cy="185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6" name="Picture 10" descr="https://scontent-mia1-1.xx.fbcdn.net/hphotos-xpt1/v/t1.0-9/11401169_580961685378009_7054835589587250105_n.jpg?oh=a02b300c37f782b125a57c79cdd93e1d&amp;oe=56BB3C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64006"/>
            <a:ext cx="2184092" cy="21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4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</Words>
  <Application>Microsoft Office PowerPoint</Application>
  <PresentationFormat>Presentación en pantalla (4:3)</PresentationFormat>
  <Paragraphs>521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</dc:creator>
  <cp:lastModifiedBy>Maritza</cp:lastModifiedBy>
  <cp:revision>1</cp:revision>
  <dcterms:created xsi:type="dcterms:W3CDTF">2015-11-13T23:07:46Z</dcterms:created>
  <dcterms:modified xsi:type="dcterms:W3CDTF">2015-11-13T23:08:11Z</dcterms:modified>
</cp:coreProperties>
</file>