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7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302291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55665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229258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2326105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358649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385136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220721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3621051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472950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302302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62673-B797-4C9B-9BB9-0345063A3F51}" type="datetimeFigureOut">
              <a:rPr lang="es-CO" smtClean="0"/>
              <a:t>13/11/2015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20AC42E1-8397-4CF4-B6BB-D9EBB1A00083}" type="slidenum">
              <a:rPr lang="es-CO" smtClean="0"/>
              <a:t>‹Nº›</a:t>
            </a:fld>
            <a:endParaRPr lang="es-CO"/>
          </a:p>
        </p:txBody>
      </p:sp>
    </p:spTree>
    <p:extLst>
      <p:ext uri="{BB962C8B-B14F-4D97-AF65-F5344CB8AC3E}">
        <p14:creationId xmlns:p14="http://schemas.microsoft.com/office/powerpoint/2010/main" val="2120227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62673-B797-4C9B-9BB9-0345063A3F51}" type="datetimeFigureOut">
              <a:rPr lang="es-CO" smtClean="0"/>
              <a:t>13/11/2015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42E1-8397-4CF4-B6BB-D9EBB1A00083}" type="slidenum">
              <a:rPr lang="es-CO" smtClean="0"/>
              <a:t>‹Nº›</a:t>
            </a:fld>
            <a:endParaRPr lang="es-CO"/>
          </a:p>
        </p:txBody>
      </p:sp>
    </p:spTree>
    <p:extLst>
      <p:ext uri="{BB962C8B-B14F-4D97-AF65-F5344CB8AC3E}">
        <p14:creationId xmlns:p14="http://schemas.microsoft.com/office/powerpoint/2010/main" val="3238316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8.tif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8.tiff"/></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8.tiff"/></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8.tiff"/></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8.tiff"/></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8.tiff"/></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8.tiff"/></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8.tiff"/></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8.tif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4.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8.tiff"/></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7.jpeg"/><Relationship Id="rId7"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8.tiff"/></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99" y="0"/>
            <a:ext cx="599103" cy="548419"/>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2127672" y="163900"/>
            <a:ext cx="4680520" cy="400110"/>
          </a:xfrm>
          <a:prstGeom prst="rect">
            <a:avLst/>
          </a:prstGeom>
          <a:solidFill>
            <a:schemeClr val="bg2">
              <a:lumMod val="60000"/>
              <a:lumOff val="40000"/>
            </a:schemeClr>
          </a:solidFill>
        </p:spPr>
        <p:txBody>
          <a:bodyPr wrap="square" rtlCol="0">
            <a:spAutoFit/>
          </a:bodyPr>
          <a:lstStyle/>
          <a:p>
            <a:pPr algn="ctr"/>
            <a:r>
              <a:rPr lang="es-CO" sz="1000" dirty="0" smtClean="0">
                <a:latin typeface="Aharoni" panose="02010803020104030203" pitchFamily="2" charset="-79"/>
                <a:cs typeface="Aharoni" panose="02010803020104030203" pitchFamily="2" charset="-79"/>
              </a:rPr>
              <a:t>INSTITUCIÓN EDUCATIVA NORMAL SUPERIOR DE SINCELEJO – AÑO ESCOLAR 2015. FECHAS A TENER EN CUENTA:</a:t>
            </a:r>
            <a:endParaRPr lang="es-CO" sz="1000" dirty="0">
              <a:latin typeface="Aharoni" panose="02010803020104030203" pitchFamily="2" charset="-79"/>
              <a:cs typeface="Aharoni" panose="02010803020104030203" pitchFamily="2" charset="-79"/>
            </a:endParaRPr>
          </a:p>
        </p:txBody>
      </p:sp>
      <p:sp>
        <p:nvSpPr>
          <p:cNvPr id="8" name="7 CuadroTexto"/>
          <p:cNvSpPr txBox="1"/>
          <p:nvPr/>
        </p:nvSpPr>
        <p:spPr>
          <a:xfrm>
            <a:off x="1600308" y="674190"/>
            <a:ext cx="6336704" cy="600164"/>
          </a:xfrm>
          <a:prstGeom prst="rect">
            <a:avLst/>
          </a:prstGeom>
          <a:solidFill>
            <a:schemeClr val="bg2">
              <a:lumMod val="60000"/>
              <a:lumOff val="40000"/>
            </a:schemeClr>
          </a:solidFill>
        </p:spPr>
        <p:txBody>
          <a:bodyPr wrap="square" rtlCol="0">
            <a:spAutoFit/>
          </a:bodyPr>
          <a:lstStyle/>
          <a:p>
            <a:pPr algn="ctr"/>
            <a:r>
              <a:rPr lang="es-CO" sz="1100" dirty="0" smtClean="0">
                <a:latin typeface="Aharoni" panose="02010803020104030203" pitchFamily="2" charset="-79"/>
                <a:cs typeface="Aharoni" panose="02010803020104030203" pitchFamily="2" charset="-79"/>
              </a:rPr>
              <a:t>Sincelejo, marzo 1 de 2015</a:t>
            </a:r>
          </a:p>
          <a:p>
            <a:pPr algn="ctr"/>
            <a:r>
              <a:rPr lang="es-CO" sz="1100" dirty="0" smtClean="0">
                <a:latin typeface="Aharoni" panose="02010803020104030203" pitchFamily="2" charset="-79"/>
                <a:cs typeface="Aharoni" panose="02010803020104030203" pitchFamily="2" charset="-79"/>
              </a:rPr>
              <a:t>DE: RECTOR </a:t>
            </a:r>
          </a:p>
          <a:p>
            <a:pPr algn="ctr"/>
            <a:r>
              <a:rPr lang="es-CO" sz="1100" dirty="0" smtClean="0">
                <a:latin typeface="Aharoni" panose="02010803020104030203" pitchFamily="2" charset="-79"/>
                <a:cs typeface="Aharoni" panose="02010803020104030203" pitchFamily="2" charset="-79"/>
              </a:rPr>
              <a:t>PARA: DIRECTIVOS DOCENTES, DOCENTES Y COLECTIVOS DE TRABAJO</a:t>
            </a:r>
            <a:endParaRPr lang="es-CO" sz="1100" dirty="0">
              <a:latin typeface="Aharoni" panose="02010803020104030203" pitchFamily="2" charset="-79"/>
              <a:cs typeface="Aharoni" panose="02010803020104030203" pitchFamily="2" charset="-79"/>
            </a:endParaRPr>
          </a:p>
        </p:txBody>
      </p:sp>
      <p:graphicFrame>
        <p:nvGraphicFramePr>
          <p:cNvPr id="9" name="8 Tabla"/>
          <p:cNvGraphicFramePr>
            <a:graphicFrameLocks noGrp="1"/>
          </p:cNvGraphicFramePr>
          <p:nvPr>
            <p:extLst>
              <p:ext uri="{D42A27DB-BD31-4B8C-83A1-F6EECF244321}">
                <p14:modId xmlns:p14="http://schemas.microsoft.com/office/powerpoint/2010/main" val="714357429"/>
              </p:ext>
            </p:extLst>
          </p:nvPr>
        </p:nvGraphicFramePr>
        <p:xfrm>
          <a:off x="86234" y="1628800"/>
          <a:ext cx="8856984" cy="5090160"/>
        </p:xfrm>
        <a:graphic>
          <a:graphicData uri="http://schemas.openxmlformats.org/drawingml/2006/table">
            <a:tbl>
              <a:tblPr firstRow="1" bandRow="1">
                <a:tableStyleId>{5C22544A-7EE6-4342-B048-85BDC9FD1C3A}</a:tableStyleId>
              </a:tblPr>
              <a:tblGrid>
                <a:gridCol w="1021393"/>
                <a:gridCol w="2160240"/>
                <a:gridCol w="1224136"/>
                <a:gridCol w="4451215"/>
              </a:tblGrid>
              <a:tr h="229136">
                <a:tc>
                  <a:txBody>
                    <a:bodyPr/>
                    <a:lstStyle/>
                    <a:p>
                      <a:pPr algn="ctr"/>
                      <a:r>
                        <a:rPr lang="es-CO" sz="1000" dirty="0" smtClean="0">
                          <a:solidFill>
                            <a:schemeClr val="tx1"/>
                          </a:solidFill>
                          <a:latin typeface="Aharoni" panose="02010803020104030203" pitchFamily="2" charset="-79"/>
                          <a:cs typeface="Aharoni" panose="02010803020104030203" pitchFamily="2" charset="-79"/>
                        </a:rPr>
                        <a:t>Fechas</a:t>
                      </a:r>
                      <a:endParaRPr lang="es-CO" sz="10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1000" dirty="0" smtClean="0">
                          <a:solidFill>
                            <a:schemeClr val="tx1"/>
                          </a:solidFill>
                          <a:latin typeface="Aharoni" panose="02010803020104030203" pitchFamily="2" charset="-79"/>
                          <a:cs typeface="Aharoni" panose="02010803020104030203" pitchFamily="2" charset="-79"/>
                        </a:rPr>
                        <a:t>Actividades</a:t>
                      </a:r>
                      <a:endParaRPr lang="es-CO" sz="10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1000" dirty="0" smtClean="0">
                          <a:solidFill>
                            <a:schemeClr val="tx1"/>
                          </a:solidFill>
                          <a:latin typeface="Aharoni" panose="02010803020104030203" pitchFamily="2" charset="-79"/>
                          <a:cs typeface="Aharoni" panose="02010803020104030203" pitchFamily="2" charset="-79"/>
                        </a:rPr>
                        <a:t>responsables</a:t>
                      </a:r>
                      <a:endParaRPr lang="es-CO" sz="10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1000" dirty="0" smtClean="0">
                          <a:solidFill>
                            <a:schemeClr val="tx1"/>
                          </a:solidFill>
                          <a:latin typeface="Aharoni" panose="02010803020104030203" pitchFamily="2" charset="-79"/>
                          <a:cs typeface="Aharoni" panose="02010803020104030203" pitchFamily="2" charset="-79"/>
                        </a:rPr>
                        <a:t>PRODUCTOS</a:t>
                      </a:r>
                      <a:endParaRPr lang="es-CO" sz="10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r h="370840">
                <a:tc>
                  <a:txBody>
                    <a:bodyPr/>
                    <a:lstStyle/>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r>
                        <a:rPr lang="es-CO" sz="1200" b="1" dirty="0" smtClean="0">
                          <a:solidFill>
                            <a:schemeClr val="tx1"/>
                          </a:solidFill>
                          <a:latin typeface="Aharoni" panose="02010803020104030203" pitchFamily="2" charset="-79"/>
                          <a:cs typeface="Aharoni" panose="02010803020104030203" pitchFamily="2" charset="-79"/>
                        </a:rPr>
                        <a:t>SEMANA DEL 3 AL 6 DE MARZO</a:t>
                      </a:r>
                      <a:endParaRPr lang="es-CO" sz="12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r>
                        <a:rPr lang="es-CO" sz="1200" b="1" dirty="0" smtClean="0">
                          <a:solidFill>
                            <a:schemeClr val="tx1"/>
                          </a:solidFill>
                          <a:latin typeface="Aharoni" panose="02010803020104030203" pitchFamily="2" charset="-79"/>
                          <a:cs typeface="Aharoni" panose="02010803020104030203" pitchFamily="2" charset="-79"/>
                        </a:rPr>
                        <a:t>REUNIONES POR INTERDISCIPLINARIEDADES</a:t>
                      </a:r>
                    </a:p>
                    <a:p>
                      <a:pPr algn="just"/>
                      <a:r>
                        <a:rPr lang="es-CO" sz="1200" b="1" dirty="0" smtClean="0">
                          <a:solidFill>
                            <a:schemeClr val="tx1"/>
                          </a:solidFill>
                          <a:latin typeface="Aharoni" panose="02010803020104030203" pitchFamily="2" charset="-79"/>
                          <a:cs typeface="Aharoni" panose="02010803020104030203" pitchFamily="2" charset="-79"/>
                        </a:rPr>
                        <a:t>CONJUNTOS DE GRADOS.</a:t>
                      </a:r>
                      <a:r>
                        <a:rPr lang="es-CO" sz="1200" b="1" baseline="0" dirty="0" smtClean="0">
                          <a:solidFill>
                            <a:schemeClr val="tx1"/>
                          </a:solidFill>
                          <a:latin typeface="Aharoni" panose="02010803020104030203" pitchFamily="2" charset="-79"/>
                          <a:cs typeface="Aharoni" panose="02010803020104030203" pitchFamily="2" charset="-79"/>
                        </a:rPr>
                        <a:t> </a:t>
                      </a:r>
                      <a:r>
                        <a:rPr lang="es-CO" sz="1200" b="1" dirty="0" smtClean="0">
                          <a:solidFill>
                            <a:schemeClr val="tx1"/>
                          </a:solidFill>
                          <a:latin typeface="Aharoni" panose="02010803020104030203" pitchFamily="2" charset="-79"/>
                          <a:cs typeface="Aharoni" panose="02010803020104030203" pitchFamily="2" charset="-79"/>
                        </a:rPr>
                        <a:t>JORNADA MATINAL.</a:t>
                      </a:r>
                      <a:r>
                        <a:rPr lang="es-CO" sz="1200" b="1" baseline="0" dirty="0" smtClean="0">
                          <a:solidFill>
                            <a:schemeClr val="tx1"/>
                          </a:solidFill>
                          <a:latin typeface="Aharoni" panose="02010803020104030203" pitchFamily="2" charset="-79"/>
                          <a:cs typeface="Aharoni" panose="02010803020104030203" pitchFamily="2" charset="-79"/>
                        </a:rPr>
                        <a:t>  </a:t>
                      </a:r>
                      <a:r>
                        <a:rPr lang="es-CO" sz="1200" b="1" dirty="0" smtClean="0">
                          <a:solidFill>
                            <a:schemeClr val="tx1"/>
                          </a:solidFill>
                          <a:latin typeface="Aharoni" panose="02010803020104030203" pitchFamily="2" charset="-79"/>
                          <a:cs typeface="Aharoni" panose="02010803020104030203" pitchFamily="2" charset="-79"/>
                        </a:rPr>
                        <a:t>DE 7:30 AM</a:t>
                      </a:r>
                      <a:r>
                        <a:rPr lang="es-CO" sz="1200" b="1" baseline="0" dirty="0" smtClean="0">
                          <a:solidFill>
                            <a:schemeClr val="tx1"/>
                          </a:solidFill>
                          <a:latin typeface="Aharoni" panose="02010803020104030203" pitchFamily="2" charset="-79"/>
                          <a:cs typeface="Aharoni" panose="02010803020104030203" pitchFamily="2" charset="-79"/>
                        </a:rPr>
                        <a:t> A 12:30 A.M.</a:t>
                      </a: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just"/>
                      <a:r>
                        <a:rPr lang="es-CO" sz="1200" b="1" baseline="0" dirty="0" smtClean="0">
                          <a:solidFill>
                            <a:schemeClr val="tx1"/>
                          </a:solidFill>
                          <a:latin typeface="Aharoni" panose="02010803020104030203" pitchFamily="2" charset="-79"/>
                          <a:cs typeface="Aharoni" panose="02010803020104030203" pitchFamily="2" charset="-79"/>
                        </a:rPr>
                        <a:t>3 MARZO: TRANSICIÓN Y 1º; Y 6º Y 7º  AMBAS JORNADAS.</a:t>
                      </a:r>
                    </a:p>
                    <a:p>
                      <a:pPr algn="just"/>
                      <a:r>
                        <a:rPr lang="es-CO" sz="1200" b="1" baseline="0" dirty="0" smtClean="0">
                          <a:solidFill>
                            <a:schemeClr val="tx1"/>
                          </a:solidFill>
                          <a:latin typeface="Aharoni" panose="02010803020104030203" pitchFamily="2" charset="-79"/>
                          <a:cs typeface="Aharoni" panose="02010803020104030203" pitchFamily="2" charset="-79"/>
                        </a:rPr>
                        <a:t>4 MARZO:  2º Y 3º; Y 8º Y 9º AMBAS JORNADAS.</a:t>
                      </a:r>
                    </a:p>
                    <a:p>
                      <a:pPr algn="just"/>
                      <a:r>
                        <a:rPr lang="es-CO" sz="1200" b="1" baseline="0" dirty="0" smtClean="0">
                          <a:solidFill>
                            <a:schemeClr val="tx1"/>
                          </a:solidFill>
                          <a:latin typeface="Aharoni" panose="02010803020104030203" pitchFamily="2" charset="-79"/>
                          <a:cs typeface="Aharoni" panose="02010803020104030203" pitchFamily="2" charset="-79"/>
                        </a:rPr>
                        <a:t>5 MARZO: 4º Y 5º ; Y 10º Y 11º  AMBAS JORNADAS</a:t>
                      </a:r>
                    </a:p>
                    <a:p>
                      <a:pPr algn="just"/>
                      <a:r>
                        <a:rPr lang="es-CO" sz="1200" b="1" baseline="0" dirty="0" smtClean="0">
                          <a:solidFill>
                            <a:schemeClr val="tx1"/>
                          </a:solidFill>
                          <a:latin typeface="Aharoni" panose="02010803020104030203" pitchFamily="2" charset="-79"/>
                          <a:cs typeface="Aharoni" panose="02010803020104030203" pitchFamily="2" charset="-79"/>
                        </a:rPr>
                        <a:t>6 MARZO: PFC</a:t>
                      </a:r>
                      <a:endParaRPr lang="es-CO" sz="12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endParaRPr lang="es-CO" sz="1200" b="1" dirty="0" smtClean="0">
                        <a:solidFill>
                          <a:schemeClr val="tx1"/>
                        </a:solidFill>
                        <a:latin typeface="Aharoni" panose="02010803020104030203" pitchFamily="2" charset="-79"/>
                        <a:cs typeface="Aharoni" panose="02010803020104030203" pitchFamily="2" charset="-79"/>
                      </a:endParaRPr>
                    </a:p>
                    <a:p>
                      <a:pPr algn="just"/>
                      <a:r>
                        <a:rPr lang="es-CO" sz="1200" b="1" dirty="0" smtClean="0">
                          <a:solidFill>
                            <a:schemeClr val="tx1"/>
                          </a:solidFill>
                          <a:latin typeface="Aharoni" panose="02010803020104030203" pitchFamily="2" charset="-79"/>
                          <a:cs typeface="Aharoni" panose="02010803020104030203" pitchFamily="2" charset="-79"/>
                        </a:rPr>
                        <a:t>EQUIPO DE ACOMPAÑAMIENTO</a:t>
                      </a:r>
                      <a:r>
                        <a:rPr lang="es-CO" sz="1200" b="1" baseline="0" dirty="0" smtClean="0">
                          <a:solidFill>
                            <a:schemeClr val="tx1"/>
                          </a:solidFill>
                          <a:latin typeface="Aharoni" panose="02010803020104030203" pitchFamily="2" charset="-79"/>
                          <a:cs typeface="Aharoni" panose="02010803020104030203" pitchFamily="2" charset="-79"/>
                        </a:rPr>
                        <a:t> DE INTERDISCIPLINARIEDAD, COORDINADORES DE NIVEL Y DOCENTES DE LOS CONJUNTOS DE GRADOS JORNADA MATINAL Y VESPERTINA.</a:t>
                      </a:r>
                      <a:endParaRPr lang="es-CO" sz="12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r>
                        <a:rPr lang="es-CO" sz="1200" b="1" dirty="0" smtClean="0">
                          <a:solidFill>
                            <a:schemeClr val="tx1"/>
                          </a:solidFill>
                          <a:latin typeface="Aharoni" panose="02010803020104030203" pitchFamily="2" charset="-79"/>
                          <a:cs typeface="Aharoni" panose="02010803020104030203" pitchFamily="2" charset="-79"/>
                        </a:rPr>
                        <a:t>FORMATOS: GENERALIDADES DE LA INTERDISCIPLINARIEDAD</a:t>
                      </a:r>
                    </a:p>
                    <a:p>
                      <a:pPr algn="just"/>
                      <a:r>
                        <a:rPr lang="es-CO" sz="1200" b="1" dirty="0" smtClean="0">
                          <a:solidFill>
                            <a:schemeClr val="tx1"/>
                          </a:solidFill>
                          <a:latin typeface="Aharoni" panose="02010803020104030203" pitchFamily="2" charset="-79"/>
                          <a:cs typeface="Aharoni" panose="02010803020104030203" pitchFamily="2" charset="-79"/>
                        </a:rPr>
                        <a:t>PROGRAMACIÓN DE LA INTERDISCIPLINARIEDAD DE LO QUE FALTA DEL PRIMER PERÍODO Y SEGUNDO PERÍODO</a:t>
                      </a:r>
                      <a:r>
                        <a:rPr lang="es-CO" sz="1200" b="1" baseline="0" dirty="0" smtClean="0">
                          <a:solidFill>
                            <a:schemeClr val="tx1"/>
                          </a:solidFill>
                          <a:latin typeface="Aharoni" panose="02010803020104030203" pitchFamily="2" charset="-79"/>
                          <a:cs typeface="Aharoni" panose="02010803020104030203" pitchFamily="2" charset="-79"/>
                        </a:rPr>
                        <a:t> ACADÉMICO</a:t>
                      </a:r>
                    </a:p>
                    <a:p>
                      <a:pPr algn="just"/>
                      <a:r>
                        <a:rPr lang="es-CO" sz="1200" b="1" baseline="0" dirty="0" smtClean="0">
                          <a:solidFill>
                            <a:schemeClr val="tx1"/>
                          </a:solidFill>
                          <a:latin typeface="Aharoni" panose="02010803020104030203" pitchFamily="2" charset="-79"/>
                          <a:cs typeface="Aharoni" panose="02010803020104030203" pitchFamily="2" charset="-79"/>
                        </a:rPr>
                        <a:t>FORMATO DE AISSTENCIA. FORMATO DE ASISTENCIA. EVIDENCIAS FOTOGRÁFICAS</a:t>
                      </a: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just"/>
                      <a:r>
                        <a:rPr lang="es-CO" sz="1200" b="1" baseline="0" dirty="0" smtClean="0">
                          <a:solidFill>
                            <a:schemeClr val="tx1"/>
                          </a:solidFill>
                          <a:latin typeface="Aharoni" panose="02010803020104030203" pitchFamily="2" charset="-79"/>
                          <a:cs typeface="Aharoni" panose="02010803020104030203" pitchFamily="2" charset="-79"/>
                        </a:rPr>
                        <a:t>TODOS ESTODS PRODUCTOS SERÁN ENVIADOS POR CORREO ELECTRÓNICO POR PARTE DE LOS DIRECTIVOS DOCENTES POR NIVEL A REEPRESENTANTES DEL EQUIPO DE ACOMPAÑAMIENTO A LA  INTERDISCIPLINARIEDAD: </a:t>
                      </a: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l"/>
                      <a:r>
                        <a:rPr lang="es-CO" sz="1200" baseline="0" dirty="0" smtClean="0">
                          <a:latin typeface="Aharoni" panose="02010803020104030203" pitchFamily="2" charset="-79"/>
                          <a:cs typeface="Aharoni" panose="02010803020104030203" pitchFamily="2" charset="-79"/>
                        </a:rPr>
                        <a:t>alfredoreyesgomez116@gmail.com</a:t>
                      </a:r>
                    </a:p>
                    <a:p>
                      <a:pPr algn="l"/>
                      <a:r>
                        <a:rPr lang="es-CO" sz="1200" baseline="0" dirty="0" smtClean="0">
                          <a:latin typeface="Aharoni" panose="02010803020104030203" pitchFamily="2" charset="-79"/>
                          <a:cs typeface="Aharoni" panose="02010803020104030203" pitchFamily="2" charset="-79"/>
                        </a:rPr>
                        <a:t>maritzatenoriot@gmail.com</a:t>
                      </a:r>
                      <a:endParaRPr lang="es-CO" sz="1200" dirty="0" smtClean="0">
                        <a:latin typeface="Aharoni" panose="02010803020104030203" pitchFamily="2" charset="-79"/>
                        <a:cs typeface="Aharoni" panose="02010803020104030203" pitchFamily="2" charset="-79"/>
                      </a:endParaRP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just"/>
                      <a:r>
                        <a:rPr lang="es-CO" sz="1200" b="1" baseline="0" dirty="0" smtClean="0">
                          <a:solidFill>
                            <a:schemeClr val="tx1"/>
                          </a:solidFill>
                          <a:latin typeface="Aharoni" panose="02010803020104030203" pitchFamily="2" charset="-79"/>
                          <a:cs typeface="Aharoni" panose="02010803020104030203" pitchFamily="2" charset="-79"/>
                        </a:rPr>
                        <a:t>Y  LOS FORMATOS DE GENERALIDAD DE LA INTERDISCIPLINARIEDAD Y PLANEACIÓN INTERDISCIPLINARIEDAD LO QUE FALTA DEL PRIMER PERÍODO Y SEGUNDO PERÍODO. LOS COORDINADORES ENTREGARÁN EN MEDIO IMPRESO EXCLUSIVAMENTE A MARCIA HERNADEZ. 17 DE MARZO DE 2015.  HORARIO: DE 8:00 A.M. A 3 PM.</a:t>
                      </a: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just"/>
                      <a:endParaRPr lang="es-CO" sz="1200" b="1" baseline="0" dirty="0" smtClean="0">
                        <a:solidFill>
                          <a:schemeClr val="tx1"/>
                        </a:solidFill>
                        <a:latin typeface="Aharoni" panose="02010803020104030203" pitchFamily="2" charset="-79"/>
                        <a:cs typeface="Aharoni" panose="02010803020104030203" pitchFamily="2" charset="-79"/>
                      </a:endParaRPr>
                    </a:p>
                    <a:p>
                      <a:pPr algn="just"/>
                      <a:endParaRPr lang="es-CO" sz="12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151704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5877272"/>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pic>
        <p:nvPicPr>
          <p:cNvPr id="14338" name="Picture 2" descr="C:\Users\Maritza\Desktop\carpeta con las carpetas de evidencias\fotos\GOBIERNO ESCOLAR\elección gobierno escolar estudiantes.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2496" y="156976"/>
            <a:ext cx="3431472" cy="2411252"/>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Maritza\Desktop\carpeta con las carpetas de evidencias\fotos\GOBIERNO ESCOLAR\elección gobierno escolar estudiante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9661" y="156976"/>
            <a:ext cx="4334306" cy="2438047"/>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Users\Maritza\Desktop\carpeta con las carpetas de evidencias\fotos\GOBIERNO ESCOLAR\socializaci´n de propuestas de estudiantes gobierno escolar.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765" y="2845801"/>
            <a:ext cx="3696098" cy="2376264"/>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761208" y="5485854"/>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sp>
        <p:nvSpPr>
          <p:cNvPr id="13" name="12 CuadroTexto"/>
          <p:cNvSpPr txBox="1"/>
          <p:nvPr/>
        </p:nvSpPr>
        <p:spPr>
          <a:xfrm>
            <a:off x="1209648" y="2568228"/>
            <a:ext cx="3074319" cy="276999"/>
          </a:xfrm>
          <a:prstGeom prst="rect">
            <a:avLst/>
          </a:prstGeom>
          <a:noFill/>
        </p:spPr>
        <p:txBody>
          <a:bodyPr wrap="square" rtlCol="0">
            <a:spAutoFit/>
          </a:bodyPr>
          <a:lstStyle/>
          <a:p>
            <a:pPr algn="ctr"/>
            <a:r>
              <a:rPr lang="es-CO" sz="1200" b="1" dirty="0" smtClean="0"/>
              <a:t>VOTACIONES DE ESTUDIANTES 2015</a:t>
            </a:r>
            <a:endParaRPr lang="es-CO" sz="1200" b="1" dirty="0"/>
          </a:p>
        </p:txBody>
      </p:sp>
      <p:sp>
        <p:nvSpPr>
          <p:cNvPr id="14" name="13 CuadroTexto"/>
          <p:cNvSpPr txBox="1"/>
          <p:nvPr/>
        </p:nvSpPr>
        <p:spPr>
          <a:xfrm>
            <a:off x="5199654" y="2568227"/>
            <a:ext cx="3074319" cy="276999"/>
          </a:xfrm>
          <a:prstGeom prst="rect">
            <a:avLst/>
          </a:prstGeom>
          <a:noFill/>
        </p:spPr>
        <p:txBody>
          <a:bodyPr wrap="square" rtlCol="0">
            <a:spAutoFit/>
          </a:bodyPr>
          <a:lstStyle/>
          <a:p>
            <a:pPr algn="ctr"/>
            <a:r>
              <a:rPr lang="es-CO" sz="1200" b="1" dirty="0" smtClean="0"/>
              <a:t>VOTACIONES DE ESTUDIANTES 2015</a:t>
            </a:r>
            <a:endParaRPr lang="es-CO" sz="1200" b="1" dirty="0"/>
          </a:p>
        </p:txBody>
      </p:sp>
      <p:sp>
        <p:nvSpPr>
          <p:cNvPr id="15" name="14 CuadroTexto"/>
          <p:cNvSpPr txBox="1"/>
          <p:nvPr/>
        </p:nvSpPr>
        <p:spPr>
          <a:xfrm>
            <a:off x="1209647" y="5280344"/>
            <a:ext cx="3074319" cy="276999"/>
          </a:xfrm>
          <a:prstGeom prst="rect">
            <a:avLst/>
          </a:prstGeom>
          <a:noFill/>
        </p:spPr>
        <p:txBody>
          <a:bodyPr wrap="square" rtlCol="0">
            <a:spAutoFit/>
          </a:bodyPr>
          <a:lstStyle/>
          <a:p>
            <a:pPr algn="ctr"/>
            <a:r>
              <a:rPr lang="es-CO" sz="1200" b="1" dirty="0" smtClean="0"/>
              <a:t>VOTACIONES DE ESTUDIANTES 2015</a:t>
            </a:r>
            <a:endParaRPr lang="es-CO" sz="1200" b="1" dirty="0"/>
          </a:p>
        </p:txBody>
      </p:sp>
    </p:spTree>
    <p:extLst>
      <p:ext uri="{BB962C8B-B14F-4D97-AF65-F5344CB8AC3E}">
        <p14:creationId xmlns:p14="http://schemas.microsoft.com/office/powerpoint/2010/main" val="98224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5877272"/>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9" name="8 CuadroTexto"/>
          <p:cNvSpPr txBox="1"/>
          <p:nvPr/>
        </p:nvSpPr>
        <p:spPr>
          <a:xfrm>
            <a:off x="1356065" y="273766"/>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15362" name="Picture 2" descr="C:\Users\Maritza\Desktop\carpeta con las carpetas de evidencias\fotos\GOBIERNO ESCOLAR\11149500_559867494154095_168034313939289045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81" y="1357305"/>
            <a:ext cx="3931929" cy="221171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Maritza\Desktop\carpeta con las carpetas de evidencias\fotos\GOBIERNO ESCOLAR\11133630_559867184154126_9206766237209993242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84456" y="1357305"/>
            <a:ext cx="3929950" cy="221059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Maritza\Desktop\carpeta con las carpetas de evidencias\fotos\GOBIERNO ESCOLAR\11169900_559867334154111_3169796240326000078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3444" y="3663506"/>
            <a:ext cx="3742023" cy="2106166"/>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2208192" y="665521"/>
            <a:ext cx="4752528" cy="523220"/>
          </a:xfrm>
          <a:prstGeom prst="rect">
            <a:avLst/>
          </a:prstGeom>
          <a:noFill/>
        </p:spPr>
        <p:txBody>
          <a:bodyPr wrap="square" rtlCol="0">
            <a:spAutoFit/>
          </a:bodyPr>
          <a:lstStyle/>
          <a:p>
            <a:pPr algn="ctr"/>
            <a:r>
              <a:rPr lang="es-CO" sz="1400" b="1" dirty="0" smtClean="0"/>
              <a:t>ELECCIÓN DE LOS DOS REPRESENTANTES DE DOCENTES AL CONSEJO DIRECTIVO2015</a:t>
            </a:r>
            <a:endParaRPr lang="es-CO" sz="1400" b="1" dirty="0"/>
          </a:p>
        </p:txBody>
      </p:sp>
    </p:spTree>
    <p:extLst>
      <p:ext uri="{BB962C8B-B14F-4D97-AF65-F5344CB8AC3E}">
        <p14:creationId xmlns:p14="http://schemas.microsoft.com/office/powerpoint/2010/main" val="535292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1682" name="Picture 2" descr="C:\Users\Maritza\Pictures\GOBIERNO ESCOLAR IENSS 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7" y="1403850"/>
            <a:ext cx="2298666" cy="3219014"/>
          </a:xfrm>
          <a:prstGeom prst="rect">
            <a:avLst/>
          </a:prstGeom>
          <a:noFill/>
          <a:extLst>
            <a:ext uri="{909E8E84-426E-40DD-AFC4-6F175D3DCCD1}">
              <a14:hiddenFill xmlns:a14="http://schemas.microsoft.com/office/drawing/2010/main">
                <a:solidFill>
                  <a:srgbClr val="FFFFFF"/>
                </a:solidFill>
              </a14:hiddenFill>
            </a:ext>
          </a:extLst>
        </p:spPr>
      </p:pic>
      <p:pic>
        <p:nvPicPr>
          <p:cNvPr id="71687" name="Picture 7" descr="C:\Users\Maritza\Pictures\RESPUESTAS REPRESENTATES DOCENTES CONSEJO DIRECTIVO 20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56478" y="1700808"/>
            <a:ext cx="6131241" cy="2928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921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2706" name="Picture 2" descr="C:\Users\Maritza\Pictures\REPRESENTANTE DE 3O Y PERSONERO 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8724" y="1484784"/>
            <a:ext cx="5821066" cy="3785471"/>
          </a:xfrm>
          <a:prstGeom prst="rect">
            <a:avLst/>
          </a:prstGeom>
          <a:noFill/>
          <a:extLst>
            <a:ext uri="{909E8E84-426E-40DD-AFC4-6F175D3DCCD1}">
              <a14:hiddenFill xmlns:a14="http://schemas.microsoft.com/office/drawing/2010/main">
                <a:solidFill>
                  <a:srgbClr val="FFFFFF"/>
                </a:solidFill>
              </a14:hiddenFill>
            </a:ext>
          </a:extLst>
        </p:spPr>
      </p:pic>
      <p:pic>
        <p:nvPicPr>
          <p:cNvPr id="72707" name="Picture 3" descr="C:\Users\Maritza\Pictures\GOBIERNO ESCOLAR IENSS 2015.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204" y="717980"/>
            <a:ext cx="3240087" cy="51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98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3730" name="Picture 2" descr="C:\Users\Maritza\Pictures\REPRESENTANTES DE 4O Y PERSONERO 201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9170" y="1437799"/>
            <a:ext cx="5735637" cy="3478213"/>
          </a:xfrm>
          <a:prstGeom prst="rect">
            <a:avLst/>
          </a:prstGeom>
          <a:noFill/>
          <a:extLst>
            <a:ext uri="{909E8E84-426E-40DD-AFC4-6F175D3DCCD1}">
              <a14:hiddenFill xmlns:a14="http://schemas.microsoft.com/office/drawing/2010/main">
                <a:solidFill>
                  <a:srgbClr val="FFFFFF"/>
                </a:solidFill>
              </a14:hiddenFill>
            </a:ext>
          </a:extLst>
        </p:spPr>
      </p:pic>
      <p:pic>
        <p:nvPicPr>
          <p:cNvPr id="73731" name="Picture 3" descr="C:\Users\Maritza\Pictures\representante de 4O GRAD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042" y="718663"/>
            <a:ext cx="2836350" cy="491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60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1684" name="Picture 4" descr="C:\Users\Maritza\Pictures\GOBIERNO ESCOLAR IENSS 2015.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346700"/>
            <a:ext cx="2814649" cy="3722992"/>
          </a:xfrm>
          <a:prstGeom prst="rect">
            <a:avLst/>
          </a:prstGeom>
          <a:noFill/>
          <a:extLst>
            <a:ext uri="{909E8E84-426E-40DD-AFC4-6F175D3DCCD1}">
              <a14:hiddenFill xmlns:a14="http://schemas.microsoft.com/office/drawing/2010/main">
                <a:solidFill>
                  <a:srgbClr val="FFFFFF"/>
                </a:solidFill>
              </a14:hiddenFill>
            </a:ext>
          </a:extLst>
        </p:spPr>
      </p:pic>
      <p:pic>
        <p:nvPicPr>
          <p:cNvPr id="74754" name="Picture 2" descr="C:\Users\Maritza\Pictures\RESPUESTAS REPRESENTANTE DE 5O Y PERSONERO 201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1638" y="1421502"/>
            <a:ext cx="4969100" cy="357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3602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6802" name="Picture 2" descr="C:\Users\Maritza\Downloads\Captura de pantalla 2015-11-01 17.05.58 (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848" y="951750"/>
            <a:ext cx="3535532" cy="4834483"/>
          </a:xfrm>
          <a:prstGeom prst="rect">
            <a:avLst/>
          </a:prstGeom>
          <a:noFill/>
          <a:extLst>
            <a:ext uri="{909E8E84-426E-40DD-AFC4-6F175D3DCCD1}">
              <a14:hiddenFill xmlns:a14="http://schemas.microsoft.com/office/drawing/2010/main">
                <a:solidFill>
                  <a:srgbClr val="FFFFFF"/>
                </a:solidFill>
              </a14:hiddenFill>
            </a:ext>
          </a:extLst>
        </p:spPr>
      </p:pic>
      <p:pic>
        <p:nvPicPr>
          <p:cNvPr id="76803" name="Picture 3" descr="C:\Users\Maritza\Downloads\Captura de pantalla 2015-11-01 17.06.09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936" y="1268760"/>
            <a:ext cx="4837567" cy="1942902"/>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C:\Users\Maritza\Downloads\Captura de pantalla 2015-11-01 17.16.2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5385" y="3368991"/>
            <a:ext cx="4818118" cy="1722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0949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107504"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356602" y="6237311"/>
            <a:ext cx="531091" cy="539063"/>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83970" name="Picture 2" descr="C:\Users\Maritza\Downloads\Captura de pantalla 2015-11-01 17.48.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919" y="1844824"/>
            <a:ext cx="4755431" cy="3176493"/>
          </a:xfrm>
          <a:prstGeom prst="rect">
            <a:avLst/>
          </a:prstGeom>
          <a:noFill/>
          <a:extLst>
            <a:ext uri="{909E8E84-426E-40DD-AFC4-6F175D3DCCD1}">
              <a14:hiddenFill xmlns:a14="http://schemas.microsoft.com/office/drawing/2010/main">
                <a:solidFill>
                  <a:srgbClr val="FFFFFF"/>
                </a:solidFill>
              </a14:hiddenFill>
            </a:ext>
          </a:extLst>
        </p:spPr>
      </p:pic>
      <p:pic>
        <p:nvPicPr>
          <p:cNvPr id="83971" name="Picture 3" descr="C:\Users\Maritza\Downloads\Captura de pantalla 2015-11-01 17.48.1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840271"/>
            <a:ext cx="3107170" cy="5289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78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126211"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9874" name="Picture 2" descr="C:\Users\Maritza\Downloads\Captura de pantalla 2015-11-01 17.14.1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53" y="1181100"/>
            <a:ext cx="2047875" cy="4495800"/>
          </a:xfrm>
          <a:prstGeom prst="rect">
            <a:avLst/>
          </a:prstGeom>
          <a:noFill/>
          <a:extLst>
            <a:ext uri="{909E8E84-426E-40DD-AFC4-6F175D3DCCD1}">
              <a14:hiddenFill xmlns:a14="http://schemas.microsoft.com/office/drawing/2010/main">
                <a:solidFill>
                  <a:srgbClr val="FFFFFF"/>
                </a:solidFill>
              </a14:hiddenFill>
            </a:ext>
          </a:extLst>
        </p:spPr>
      </p:pic>
      <p:pic>
        <p:nvPicPr>
          <p:cNvPr id="79875" name="Picture 3" descr="C:\Users\Maritza\Downloads\Captura de pantalla 2015-11-01 17.14.21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1628800"/>
            <a:ext cx="5876884" cy="3791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60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76635" y="1154320"/>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240105" y="6130043"/>
            <a:ext cx="497501" cy="635021"/>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78850" name="Picture 2" descr="C:\Users\Maritza\Downloads\Captura de pantalla 2015-11-01 17.10.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36712"/>
            <a:ext cx="3741483" cy="5198855"/>
          </a:xfrm>
          <a:prstGeom prst="rect">
            <a:avLst/>
          </a:prstGeom>
          <a:noFill/>
          <a:extLst>
            <a:ext uri="{909E8E84-426E-40DD-AFC4-6F175D3DCCD1}">
              <a14:hiddenFill xmlns:a14="http://schemas.microsoft.com/office/drawing/2010/main">
                <a:solidFill>
                  <a:srgbClr val="FFFFFF"/>
                </a:solidFill>
              </a14:hiddenFill>
            </a:ext>
          </a:extLst>
        </p:spPr>
      </p:pic>
      <p:pic>
        <p:nvPicPr>
          <p:cNvPr id="78852" name="Picture 4" descr="C:\Users\Maritza\Downloads\Captura de pantalla 2015-11-01 17.47.37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1365" y="1991489"/>
            <a:ext cx="5136127" cy="288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048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9552"/>
            <a:ext cx="660253" cy="604396"/>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1983656" y="65529"/>
            <a:ext cx="4680520" cy="246221"/>
          </a:xfrm>
          <a:prstGeom prst="rect">
            <a:avLst/>
          </a:prstGeom>
          <a:solidFill>
            <a:schemeClr val="bg2">
              <a:lumMod val="40000"/>
              <a:lumOff val="60000"/>
            </a:schemeClr>
          </a:solidFill>
        </p:spPr>
        <p:txBody>
          <a:bodyPr wrap="square" rtlCol="0">
            <a:spAutoFit/>
          </a:bodyPr>
          <a:lstStyle/>
          <a:p>
            <a:pPr algn="ctr"/>
            <a:r>
              <a:rPr lang="es-CO" sz="1000" dirty="0" smtClean="0">
                <a:latin typeface="Aharoni" panose="02010803020104030203" pitchFamily="2" charset="-79"/>
                <a:cs typeface="Aharoni" panose="02010803020104030203" pitchFamily="2" charset="-79"/>
              </a:rPr>
              <a:t>INSTITUCIÓN EDUCATIVA NORMAL SUPERIOR DE SINCELEJO</a:t>
            </a:r>
            <a:endParaRPr lang="es-CO" sz="1000" dirty="0">
              <a:latin typeface="Aharoni" panose="02010803020104030203" pitchFamily="2" charset="-79"/>
              <a:cs typeface="Aharoni" panose="02010803020104030203" pitchFamily="2" charset="-79"/>
            </a:endParaRPr>
          </a:p>
        </p:txBody>
      </p:sp>
      <p:sp>
        <p:nvSpPr>
          <p:cNvPr id="8" name="7 CuadroTexto"/>
          <p:cNvSpPr txBox="1"/>
          <p:nvPr/>
        </p:nvSpPr>
        <p:spPr>
          <a:xfrm>
            <a:off x="2051720" y="297625"/>
            <a:ext cx="5446503" cy="507831"/>
          </a:xfrm>
          <a:prstGeom prst="rect">
            <a:avLst/>
          </a:prstGeom>
          <a:solidFill>
            <a:schemeClr val="bg2">
              <a:lumMod val="40000"/>
              <a:lumOff val="60000"/>
            </a:schemeClr>
          </a:solidFill>
        </p:spPr>
        <p:txBody>
          <a:bodyPr wrap="square" rtlCol="0">
            <a:spAutoFit/>
          </a:bodyPr>
          <a:lstStyle/>
          <a:p>
            <a:pPr algn="just"/>
            <a:r>
              <a:rPr lang="es-CO" sz="900" dirty="0" smtClean="0">
                <a:latin typeface="Aharoni" panose="02010803020104030203" pitchFamily="2" charset="-79"/>
                <a:cs typeface="Aharoni" panose="02010803020104030203" pitchFamily="2" charset="-79"/>
              </a:rPr>
              <a:t>Sincelejo, marzo 1 de 2015</a:t>
            </a:r>
          </a:p>
          <a:p>
            <a:pPr algn="ctr"/>
            <a:r>
              <a:rPr lang="es-CO" sz="900" dirty="0" smtClean="0">
                <a:latin typeface="Aharoni" panose="02010803020104030203" pitchFamily="2" charset="-79"/>
                <a:cs typeface="Aharoni" panose="02010803020104030203" pitchFamily="2" charset="-79"/>
              </a:rPr>
              <a:t>DE: RECTOR </a:t>
            </a:r>
          </a:p>
          <a:p>
            <a:pPr algn="ctr"/>
            <a:r>
              <a:rPr lang="es-CO" sz="900" dirty="0" smtClean="0">
                <a:latin typeface="Aharoni" panose="02010803020104030203" pitchFamily="2" charset="-79"/>
                <a:cs typeface="Aharoni" panose="02010803020104030203" pitchFamily="2" charset="-79"/>
              </a:rPr>
              <a:t>PARA: DIRECTIVOS DOCENTES, DOCENTES Y COLECTIVOS DE TRABAJO</a:t>
            </a:r>
            <a:endParaRPr lang="es-CO" sz="900" dirty="0">
              <a:latin typeface="Aharoni" panose="02010803020104030203" pitchFamily="2" charset="-79"/>
              <a:cs typeface="Aharoni" panose="02010803020104030203" pitchFamily="2" charset="-79"/>
            </a:endParaRPr>
          </a:p>
        </p:txBody>
      </p:sp>
      <p:graphicFrame>
        <p:nvGraphicFramePr>
          <p:cNvPr id="9" name="8 Tabla"/>
          <p:cNvGraphicFramePr>
            <a:graphicFrameLocks noGrp="1"/>
          </p:cNvGraphicFramePr>
          <p:nvPr>
            <p:extLst>
              <p:ext uri="{D42A27DB-BD31-4B8C-83A1-F6EECF244321}">
                <p14:modId xmlns:p14="http://schemas.microsoft.com/office/powerpoint/2010/main" val="98967398"/>
              </p:ext>
            </p:extLst>
          </p:nvPr>
        </p:nvGraphicFramePr>
        <p:xfrm>
          <a:off x="107504" y="821836"/>
          <a:ext cx="8856984" cy="5959376"/>
        </p:xfrm>
        <a:graphic>
          <a:graphicData uri="http://schemas.openxmlformats.org/drawingml/2006/table">
            <a:tbl>
              <a:tblPr firstRow="1" bandRow="1">
                <a:tableStyleId>{5C22544A-7EE6-4342-B048-85BDC9FD1C3A}</a:tableStyleId>
              </a:tblPr>
              <a:tblGrid>
                <a:gridCol w="1073918"/>
                <a:gridCol w="1765862"/>
                <a:gridCol w="1625311"/>
                <a:gridCol w="4391893"/>
              </a:tblGrid>
              <a:tr h="229136">
                <a:tc>
                  <a:txBody>
                    <a:bodyPr/>
                    <a:lstStyle/>
                    <a:p>
                      <a:pPr algn="ctr"/>
                      <a:r>
                        <a:rPr lang="es-CO" sz="900" dirty="0" smtClean="0">
                          <a:solidFill>
                            <a:schemeClr val="tx1"/>
                          </a:solidFill>
                          <a:latin typeface="Aharoni" panose="02010803020104030203" pitchFamily="2" charset="-79"/>
                          <a:cs typeface="Aharoni" panose="02010803020104030203" pitchFamily="2" charset="-79"/>
                        </a:rPr>
                        <a:t>Fechas</a:t>
                      </a:r>
                      <a:endParaRPr lang="es-CO" sz="9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900" dirty="0" smtClean="0">
                          <a:solidFill>
                            <a:schemeClr val="tx1"/>
                          </a:solidFill>
                          <a:latin typeface="Aharoni" panose="02010803020104030203" pitchFamily="2" charset="-79"/>
                          <a:cs typeface="Aharoni" panose="02010803020104030203" pitchFamily="2" charset="-79"/>
                        </a:rPr>
                        <a:t>Actividades</a:t>
                      </a:r>
                      <a:endParaRPr lang="es-CO" sz="9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900" dirty="0" smtClean="0">
                          <a:solidFill>
                            <a:schemeClr val="tx1"/>
                          </a:solidFill>
                          <a:latin typeface="Aharoni" panose="02010803020104030203" pitchFamily="2" charset="-79"/>
                          <a:cs typeface="Aharoni" panose="02010803020104030203" pitchFamily="2" charset="-79"/>
                        </a:rPr>
                        <a:t>responsables</a:t>
                      </a:r>
                      <a:endParaRPr lang="es-CO" sz="9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ctr"/>
                      <a:r>
                        <a:rPr lang="es-CO" sz="900" dirty="0" smtClean="0">
                          <a:solidFill>
                            <a:schemeClr val="tx1"/>
                          </a:solidFill>
                          <a:latin typeface="Aharoni" panose="02010803020104030203" pitchFamily="2" charset="-79"/>
                          <a:cs typeface="Aharoni" panose="02010803020104030203" pitchFamily="2" charset="-79"/>
                        </a:rPr>
                        <a:t>PRODUCTOS</a:t>
                      </a:r>
                      <a:endParaRPr lang="es-CO" sz="900"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r h="370840">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10 DE MARZO DE 2015</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ENTREGA DE LOS PLANES DE ÁREAS 2015</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JEFES</a:t>
                      </a:r>
                      <a:r>
                        <a:rPr lang="es-CO" sz="900" b="1" baseline="0" dirty="0" smtClean="0">
                          <a:solidFill>
                            <a:schemeClr val="tx1"/>
                          </a:solidFill>
                          <a:latin typeface="Aharoni" panose="02010803020104030203" pitchFamily="2" charset="-79"/>
                          <a:cs typeface="Aharoni" panose="02010803020104030203" pitchFamily="2" charset="-79"/>
                        </a:rPr>
                        <a:t> DE ÁREAS Y DOCENTES</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r>
                        <a:rPr lang="es-CO" sz="1000" b="1" dirty="0" smtClean="0">
                          <a:solidFill>
                            <a:schemeClr val="tx1"/>
                          </a:solidFill>
                          <a:latin typeface="Aharoni" panose="02010803020104030203" pitchFamily="2" charset="-79"/>
                          <a:cs typeface="Aharoni" panose="02010803020104030203" pitchFamily="2" charset="-79"/>
                        </a:rPr>
                        <a:t>ENTREGA</a:t>
                      </a:r>
                      <a:r>
                        <a:rPr lang="es-CO" sz="1000" b="1" baseline="0" dirty="0" smtClean="0">
                          <a:solidFill>
                            <a:schemeClr val="tx1"/>
                          </a:solidFill>
                          <a:latin typeface="Aharoni" panose="02010803020104030203" pitchFamily="2" charset="-79"/>
                          <a:cs typeface="Aharoni" panose="02010803020104030203" pitchFamily="2" charset="-79"/>
                        </a:rPr>
                        <a:t> DEL PLAN DE ÁREA  POR CADA JEFE DE ÁREA POR CORREO ELECTRÓNICO A:</a:t>
                      </a: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just"/>
                      <a:r>
                        <a:rPr lang="es-CO" sz="1000" b="1" baseline="0" dirty="0" smtClean="0">
                          <a:solidFill>
                            <a:schemeClr val="tx1"/>
                          </a:solidFill>
                          <a:latin typeface="Aharoni" panose="02010803020104030203" pitchFamily="2" charset="-79"/>
                          <a:cs typeface="Aharoni" panose="02010803020104030203" pitchFamily="2" charset="-79"/>
                        </a:rPr>
                        <a:t>A TODOS LOS DIRECTIVOS DOCENTES  Y </a:t>
                      </a: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just"/>
                      <a:r>
                        <a:rPr lang="es-CO" sz="1000" b="1" baseline="0" dirty="0" smtClean="0">
                          <a:solidFill>
                            <a:schemeClr val="tx1"/>
                          </a:solidFill>
                          <a:latin typeface="Aharoni" panose="02010803020104030203" pitchFamily="2" charset="-79"/>
                          <a:cs typeface="Aharoni" panose="02010803020104030203" pitchFamily="2" charset="-79"/>
                        </a:rPr>
                        <a:t>A REPRESENTANTES DEL EQUIPO DE RESIGNIFICACIÓN P.E.I. A:</a:t>
                      </a: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l"/>
                      <a:r>
                        <a:rPr lang="es-CO" sz="1000" b="1" baseline="0" dirty="0" smtClean="0">
                          <a:latin typeface="Aharoni" panose="02010803020104030203" pitchFamily="2" charset="-79"/>
                          <a:cs typeface="Aharoni" panose="02010803020104030203" pitchFamily="2" charset="-79"/>
                        </a:rPr>
                        <a:t>alfredoreyesgomez116@gmail.com</a:t>
                      </a:r>
                    </a:p>
                    <a:p>
                      <a:pPr algn="l"/>
                      <a:r>
                        <a:rPr lang="es-CO" sz="1000" b="1" baseline="0" dirty="0" smtClean="0">
                          <a:latin typeface="Aharoni" panose="02010803020104030203" pitchFamily="2" charset="-79"/>
                          <a:cs typeface="Aharoni" panose="02010803020104030203" pitchFamily="2" charset="-79"/>
                        </a:rPr>
                        <a:t>maritzatenoriot@gmail.com</a:t>
                      </a:r>
                      <a:endParaRPr lang="es-CO" sz="10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r h="370840">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14 DE MARZO DE 2015</a:t>
                      </a:r>
                    </a:p>
                    <a:p>
                      <a:pPr algn="just"/>
                      <a:r>
                        <a:rPr lang="es-CO" sz="900" b="1" dirty="0" smtClean="0">
                          <a:solidFill>
                            <a:schemeClr val="tx1"/>
                          </a:solidFill>
                          <a:latin typeface="Aharoni" panose="02010803020104030203" pitchFamily="2" charset="-79"/>
                          <a:cs typeface="Aharoni" panose="02010803020104030203" pitchFamily="2" charset="-79"/>
                        </a:rPr>
                        <a:t>(SÁBADO)</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CONTINUACIÓN DEL TRABAJO POR INTERDISCIPLINARIEDADES , SEGÚN ACUERDO PARA LOS DÍAS DE DESARROLLO INNSTITUCIONAL.</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DIRECTIVOS</a:t>
                      </a:r>
                      <a:r>
                        <a:rPr lang="es-CO" sz="900" b="1" baseline="0" dirty="0" smtClean="0">
                          <a:solidFill>
                            <a:schemeClr val="tx1"/>
                          </a:solidFill>
                          <a:latin typeface="Aharoni" panose="02010803020104030203" pitchFamily="2" charset="-79"/>
                          <a:cs typeface="Aharoni" panose="02010803020104030203" pitchFamily="2" charset="-79"/>
                        </a:rPr>
                        <a:t> POR NIVEL</a:t>
                      </a:r>
                    </a:p>
                    <a:p>
                      <a:pPr algn="just"/>
                      <a:r>
                        <a:rPr lang="es-CO" sz="900" b="1" baseline="0" dirty="0" smtClean="0">
                          <a:solidFill>
                            <a:schemeClr val="tx1"/>
                          </a:solidFill>
                          <a:latin typeface="Aharoni" panose="02010803020104030203" pitchFamily="2" charset="-79"/>
                          <a:cs typeface="Aharoni" panose="02010803020104030203" pitchFamily="2" charset="-79"/>
                        </a:rPr>
                        <a:t>LÍDERES POR GRADOS POR JORNADA</a:t>
                      </a:r>
                    </a:p>
                    <a:p>
                      <a:pPr algn="just"/>
                      <a:r>
                        <a:rPr lang="es-CO" sz="900" b="1" baseline="0" dirty="0" smtClean="0">
                          <a:solidFill>
                            <a:schemeClr val="tx1"/>
                          </a:solidFill>
                          <a:latin typeface="Aharoni" panose="02010803020104030203" pitchFamily="2" charset="-79"/>
                          <a:cs typeface="Aharoni" panose="02010803020104030203" pitchFamily="2" charset="-79"/>
                        </a:rPr>
                        <a:t>DOCENTES</a:t>
                      </a:r>
                    </a:p>
                  </a:txBody>
                  <a:tcPr>
                    <a:solidFill>
                      <a:schemeClr val="accent6">
                        <a:lumMod val="40000"/>
                        <a:lumOff val="60000"/>
                      </a:schemeClr>
                    </a:solidFill>
                  </a:tcPr>
                </a:tc>
                <a:tc>
                  <a:txBody>
                    <a:bodyPr/>
                    <a:lstStyle/>
                    <a:p>
                      <a:pPr algn="just"/>
                      <a:r>
                        <a:rPr lang="es-CO" sz="1000" b="1" dirty="0" smtClean="0">
                          <a:solidFill>
                            <a:schemeClr val="tx1"/>
                          </a:solidFill>
                          <a:latin typeface="Aharoni" panose="02010803020104030203" pitchFamily="2" charset="-79"/>
                          <a:cs typeface="Aharoni" panose="02010803020104030203" pitchFamily="2" charset="-79"/>
                        </a:rPr>
                        <a:t>FORMATOS: GENERALIDADES DE LA INTERDISCIPLINARIEDAD</a:t>
                      </a:r>
                    </a:p>
                    <a:p>
                      <a:pPr algn="just"/>
                      <a:r>
                        <a:rPr lang="es-CO" sz="1000" b="1" dirty="0" smtClean="0">
                          <a:solidFill>
                            <a:schemeClr val="tx1"/>
                          </a:solidFill>
                          <a:latin typeface="Aharoni" panose="02010803020104030203" pitchFamily="2" charset="-79"/>
                          <a:cs typeface="Aharoni" panose="02010803020104030203" pitchFamily="2" charset="-79"/>
                        </a:rPr>
                        <a:t>PROGRAMACIÓN DE LA INTERDISCIPLINARIEDAD DE LO QUE FALTA DEL PRIMER PERÍODO Y SEGUNDO PERÍODO</a:t>
                      </a:r>
                      <a:r>
                        <a:rPr lang="es-CO" sz="1000" b="1" baseline="0" dirty="0" smtClean="0">
                          <a:solidFill>
                            <a:schemeClr val="tx1"/>
                          </a:solidFill>
                          <a:latin typeface="Aharoni" panose="02010803020104030203" pitchFamily="2" charset="-79"/>
                          <a:cs typeface="Aharoni" panose="02010803020104030203" pitchFamily="2" charset="-79"/>
                        </a:rPr>
                        <a:t> ACADÉMICO</a:t>
                      </a:r>
                    </a:p>
                    <a:p>
                      <a:pPr algn="just"/>
                      <a:r>
                        <a:rPr lang="es-CO" sz="1000" b="1" baseline="0" dirty="0" smtClean="0">
                          <a:solidFill>
                            <a:schemeClr val="tx1"/>
                          </a:solidFill>
                          <a:latin typeface="Aharoni" panose="02010803020104030203" pitchFamily="2" charset="-79"/>
                          <a:cs typeface="Aharoni" panose="02010803020104030203" pitchFamily="2" charset="-79"/>
                        </a:rPr>
                        <a:t>FORMATO DE AISSTENCIA. FORMATO DE ASISTENCIA. EVIDENCIAS FOTOGRÁFICAS</a:t>
                      </a: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just"/>
                      <a:r>
                        <a:rPr lang="es-CO" sz="1000" b="1" baseline="0" dirty="0" smtClean="0">
                          <a:solidFill>
                            <a:schemeClr val="tx1"/>
                          </a:solidFill>
                          <a:latin typeface="Aharoni" panose="02010803020104030203" pitchFamily="2" charset="-79"/>
                          <a:cs typeface="Aharoni" panose="02010803020104030203" pitchFamily="2" charset="-79"/>
                        </a:rPr>
                        <a:t>TODOS ESTODS PRODUCTOS SERÁN ENVIADOS POR CORREO ELECTRÓNICO POR PARTE DE LOS DIRECTIVOS DOCENTES POR NIVEL A REEPRESENTANTES DEL EQUIPO DE ACOMPAÑAMIENTO A LA  INTERDISCIPLINARIEDAD: </a:t>
                      </a: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l"/>
                      <a:r>
                        <a:rPr lang="es-CO" sz="1000" b="1" baseline="0" dirty="0" smtClean="0">
                          <a:latin typeface="Aharoni" panose="02010803020104030203" pitchFamily="2" charset="-79"/>
                          <a:cs typeface="Aharoni" panose="02010803020104030203" pitchFamily="2" charset="-79"/>
                        </a:rPr>
                        <a:t>alfredoreyesgomez116@gmail.com</a:t>
                      </a:r>
                    </a:p>
                    <a:p>
                      <a:pPr algn="l"/>
                      <a:r>
                        <a:rPr lang="es-CO" sz="1000" b="1" baseline="0" dirty="0" smtClean="0">
                          <a:latin typeface="Aharoni" panose="02010803020104030203" pitchFamily="2" charset="-79"/>
                          <a:cs typeface="Aharoni" panose="02010803020104030203" pitchFamily="2" charset="-79"/>
                        </a:rPr>
                        <a:t>maritzatenoriot@gmail.com</a:t>
                      </a:r>
                      <a:endParaRPr lang="es-CO" sz="1000" b="1" dirty="0" smtClean="0">
                        <a:latin typeface="Aharoni" panose="02010803020104030203" pitchFamily="2" charset="-79"/>
                        <a:cs typeface="Aharoni" panose="02010803020104030203" pitchFamily="2" charset="-79"/>
                      </a:endParaRPr>
                    </a:p>
                    <a:p>
                      <a:pPr algn="just"/>
                      <a:endParaRPr lang="es-CO" sz="1000" b="1" baseline="0" dirty="0" smtClean="0">
                        <a:solidFill>
                          <a:schemeClr val="tx1"/>
                        </a:solidFill>
                        <a:latin typeface="Aharoni" panose="02010803020104030203" pitchFamily="2" charset="-79"/>
                        <a:cs typeface="Aharoni" panose="02010803020104030203" pitchFamily="2" charset="-79"/>
                      </a:endParaRPr>
                    </a:p>
                    <a:p>
                      <a:pPr algn="just"/>
                      <a:r>
                        <a:rPr lang="es-CO" sz="1000" b="1" baseline="0" dirty="0" smtClean="0">
                          <a:solidFill>
                            <a:schemeClr val="tx1"/>
                          </a:solidFill>
                          <a:latin typeface="Aharoni" panose="02010803020104030203" pitchFamily="2" charset="-79"/>
                          <a:cs typeface="Aharoni" panose="02010803020104030203" pitchFamily="2" charset="-79"/>
                        </a:rPr>
                        <a:t>Y  LOS FORMATOS DE GENERALIDAD DE LA INTERDISCIPLINARIEDAD Y PLANEACIÓN INTERDISCIPLINARIEDAD LO QUE FALTA DEL PRIMER PERÍODO Y SEGUNDO PERÍODO. LOS COORDINADORES ENTREGARÁN EN MEDIO IMPRESO EXCLUSIVAMENTE A MARCIA HERNADEZ. 17 DE MARZO DE 2015.  HORARIO: DE 8:00 A.M. A 3 PM.</a:t>
                      </a:r>
                      <a:endParaRPr lang="es-CO" sz="10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r h="370840">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19 DE MARZO</a:t>
                      </a:r>
                      <a:r>
                        <a:rPr lang="es-CO" sz="900" b="1" baseline="0" dirty="0" smtClean="0">
                          <a:solidFill>
                            <a:schemeClr val="tx1"/>
                          </a:solidFill>
                          <a:latin typeface="Aharoni" panose="02010803020104030203" pitchFamily="2" charset="-79"/>
                          <a:cs typeface="Aharoni" panose="02010803020104030203" pitchFamily="2" charset="-79"/>
                        </a:rPr>
                        <a:t> DE 2015</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r>
                        <a:rPr lang="es-CO" sz="900" b="1" dirty="0" smtClean="0">
                          <a:solidFill>
                            <a:schemeClr val="tx1"/>
                          </a:solidFill>
                          <a:latin typeface="Aharoni" panose="02010803020104030203" pitchFamily="2" charset="-79"/>
                          <a:cs typeface="Aharoni" panose="02010803020104030203" pitchFamily="2" charset="-79"/>
                        </a:rPr>
                        <a:t>DÍA DE SAN JOSE (JORNADA MATINAL Y VESPERTINA)</a:t>
                      </a:r>
                    </a:p>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7:00 A 10:00 A.M.</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r>
                        <a:rPr lang="es-CO" sz="900" b="1" baseline="0" dirty="0" smtClean="0">
                          <a:solidFill>
                            <a:schemeClr val="tx1"/>
                          </a:solidFill>
                          <a:latin typeface="Aharoni" panose="02010803020104030203" pitchFamily="2" charset="-79"/>
                          <a:cs typeface="Aharoni" panose="02010803020104030203" pitchFamily="2" charset="-79"/>
                        </a:rPr>
                        <a:t>RECTOR</a:t>
                      </a:r>
                    </a:p>
                    <a:p>
                      <a:pPr algn="just"/>
                      <a:r>
                        <a:rPr lang="es-CO" sz="900" b="1" baseline="0" dirty="0" smtClean="0">
                          <a:solidFill>
                            <a:schemeClr val="tx1"/>
                          </a:solidFill>
                          <a:latin typeface="Aharoni" panose="02010803020104030203" pitchFamily="2" charset="-79"/>
                          <a:cs typeface="Aharoni" panose="02010803020104030203" pitchFamily="2" charset="-79"/>
                        </a:rPr>
                        <a:t>COORDINADORES DE NIVEL</a:t>
                      </a:r>
                    </a:p>
                    <a:p>
                      <a:pPr algn="just"/>
                      <a:r>
                        <a:rPr lang="es-CO" sz="900" b="1" baseline="0" dirty="0" smtClean="0">
                          <a:solidFill>
                            <a:schemeClr val="tx1"/>
                          </a:solidFill>
                          <a:latin typeface="Aharoni" panose="02010803020104030203" pitchFamily="2" charset="-79"/>
                          <a:cs typeface="Aharoni" panose="02010803020104030203" pitchFamily="2" charset="-79"/>
                        </a:rPr>
                        <a:t>EQUIPO ORGANIZADOR</a:t>
                      </a:r>
                    </a:p>
                  </a:txBody>
                  <a:tcPr>
                    <a:solidFill>
                      <a:schemeClr val="accent6">
                        <a:lumMod val="40000"/>
                        <a:lumOff val="60000"/>
                      </a:schemeClr>
                    </a:solidFill>
                  </a:tcPr>
                </a:tc>
                <a:tc>
                  <a:txBody>
                    <a:bodyPr/>
                    <a:lstStyle/>
                    <a:p>
                      <a:pPr algn="just"/>
                      <a:r>
                        <a:rPr lang="es-CO" sz="1000" b="1" dirty="0" smtClean="0">
                          <a:solidFill>
                            <a:schemeClr val="tx1"/>
                          </a:solidFill>
                          <a:latin typeface="Aharoni" panose="02010803020104030203" pitchFamily="2" charset="-79"/>
                          <a:cs typeface="Aharoni" panose="02010803020104030203" pitchFamily="2" charset="-79"/>
                        </a:rPr>
                        <a:t>AGENDA</a:t>
                      </a:r>
                    </a:p>
                    <a:p>
                      <a:pPr algn="just"/>
                      <a:r>
                        <a:rPr lang="es-CO" sz="1000" b="1" dirty="0" smtClean="0">
                          <a:solidFill>
                            <a:schemeClr val="tx1"/>
                          </a:solidFill>
                          <a:latin typeface="Aharoni" panose="02010803020104030203" pitchFamily="2" charset="-79"/>
                          <a:cs typeface="Aharoni" panose="02010803020104030203" pitchFamily="2" charset="-79"/>
                        </a:rPr>
                        <a:t>EVIDENCIAS FOTOGRÁFICAS</a:t>
                      </a:r>
                      <a:endParaRPr lang="es-CO" sz="10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r h="370840">
                <a:tc>
                  <a:txBody>
                    <a:bodyPr/>
                    <a:lstStyle/>
                    <a:p>
                      <a:pPr algn="just"/>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REUNIÓN POR GESTIONES </a:t>
                      </a:r>
                    </a:p>
                    <a:p>
                      <a:pPr algn="just"/>
                      <a:endParaRPr lang="es-CO" sz="900" b="1" dirty="0" smtClean="0">
                        <a:solidFill>
                          <a:schemeClr val="tx1"/>
                        </a:solidFill>
                        <a:latin typeface="Aharoni" panose="02010803020104030203" pitchFamily="2" charset="-79"/>
                        <a:cs typeface="Aharoni" panose="02010803020104030203" pitchFamily="2" charset="-79"/>
                      </a:endParaRPr>
                    </a:p>
                    <a:p>
                      <a:pPr algn="just"/>
                      <a:r>
                        <a:rPr lang="es-CO" sz="900" b="1" dirty="0" smtClean="0">
                          <a:solidFill>
                            <a:schemeClr val="tx1"/>
                          </a:solidFill>
                          <a:latin typeface="Aharoni" panose="02010803020104030203" pitchFamily="2" charset="-79"/>
                          <a:cs typeface="Aharoni" panose="02010803020104030203" pitchFamily="2" charset="-79"/>
                        </a:rPr>
                        <a:t>10:00 A.M.  </a:t>
                      </a:r>
                      <a:r>
                        <a:rPr lang="es-CO" sz="900" b="1" dirty="0" err="1" smtClean="0">
                          <a:solidFill>
                            <a:schemeClr val="tx1"/>
                          </a:solidFill>
                          <a:latin typeface="Aharoni" panose="02010803020104030203" pitchFamily="2" charset="-79"/>
                          <a:cs typeface="Aharoni" panose="02010803020104030203" pitchFamily="2" charset="-79"/>
                        </a:rPr>
                        <a:t>A</a:t>
                      </a:r>
                      <a:r>
                        <a:rPr lang="es-CO" sz="900" b="1" dirty="0" smtClean="0">
                          <a:solidFill>
                            <a:schemeClr val="tx1"/>
                          </a:solidFill>
                          <a:latin typeface="Aharoni" panose="02010803020104030203" pitchFamily="2" charset="-79"/>
                          <a:cs typeface="Aharoni" panose="02010803020104030203" pitchFamily="2" charset="-79"/>
                        </a:rPr>
                        <a:t> 1:00 P.M.</a:t>
                      </a:r>
                      <a:endParaRPr lang="es-CO" sz="9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c>
                  <a:txBody>
                    <a:bodyPr/>
                    <a:lstStyle/>
                    <a:p>
                      <a:pPr algn="just"/>
                      <a:r>
                        <a:rPr lang="es-CO" sz="900" b="1" baseline="0" dirty="0" smtClean="0">
                          <a:solidFill>
                            <a:schemeClr val="tx1"/>
                          </a:solidFill>
                          <a:latin typeface="Aharoni" panose="02010803020104030203" pitchFamily="2" charset="-79"/>
                          <a:cs typeface="Aharoni" panose="02010803020104030203" pitchFamily="2" charset="-79"/>
                        </a:rPr>
                        <a:t>JEFE DE GESTIÓN</a:t>
                      </a:r>
                    </a:p>
                  </a:txBody>
                  <a:tcPr>
                    <a:solidFill>
                      <a:schemeClr val="accent6">
                        <a:lumMod val="40000"/>
                        <a:lumOff val="60000"/>
                      </a:schemeClr>
                    </a:solidFill>
                  </a:tcPr>
                </a:tc>
                <a:tc>
                  <a:txBody>
                    <a:bodyPr/>
                    <a:lstStyle/>
                    <a:p>
                      <a:pPr algn="just"/>
                      <a:r>
                        <a:rPr lang="es-CO" sz="1000" b="1" dirty="0" smtClean="0">
                          <a:solidFill>
                            <a:schemeClr val="tx1"/>
                          </a:solidFill>
                          <a:latin typeface="Aharoni" panose="02010803020104030203" pitchFamily="2" charset="-79"/>
                          <a:cs typeface="Aharoni" panose="02010803020104030203" pitchFamily="2" charset="-79"/>
                        </a:rPr>
                        <a:t>PLAN DE MEJORAMIIENTO</a:t>
                      </a:r>
                      <a:r>
                        <a:rPr lang="es-CO" sz="1000" b="1" baseline="0" dirty="0" smtClean="0">
                          <a:solidFill>
                            <a:schemeClr val="tx1"/>
                          </a:solidFill>
                          <a:latin typeface="Aharoni" panose="02010803020104030203" pitchFamily="2" charset="-79"/>
                          <a:cs typeface="Aharoni" panose="02010803020104030203" pitchFamily="2" charset="-79"/>
                        </a:rPr>
                        <a:t> INSTITUCIONAL 2015 - 2019</a:t>
                      </a:r>
                      <a:endParaRPr lang="es-CO" sz="1000" b="1" dirty="0">
                        <a:solidFill>
                          <a:schemeClr val="tx1"/>
                        </a:solidFill>
                        <a:latin typeface="Aharoni" panose="02010803020104030203" pitchFamily="2" charset="-79"/>
                        <a:cs typeface="Aharoni" panose="02010803020104030203" pitchFamily="2" charset="-79"/>
                      </a:endParaRPr>
                    </a:p>
                  </a:txBody>
                  <a:tcPr>
                    <a:solidFill>
                      <a:schemeClr val="accent6">
                        <a:lumMod val="40000"/>
                        <a:lumOff val="60000"/>
                      </a:schemeClr>
                    </a:solidFill>
                  </a:tcPr>
                </a:tc>
              </a:tr>
            </a:tbl>
          </a:graphicData>
        </a:graphic>
      </p:graphicFrame>
    </p:spTree>
    <p:extLst>
      <p:ext uri="{BB962C8B-B14F-4D97-AF65-F5344CB8AC3E}">
        <p14:creationId xmlns:p14="http://schemas.microsoft.com/office/powerpoint/2010/main" val="3019445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7190" y="0"/>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136556" y="1144064"/>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107504" y="5888945"/>
            <a:ext cx="746599" cy="876120"/>
          </a:xfrm>
          <a:prstGeom prst="rect">
            <a:avLst/>
          </a:prstGeom>
          <a:noFill/>
          <a:ln w="76200" cmpd="tri">
            <a:solidFill>
              <a:srgbClr val="000000"/>
            </a:solidFill>
            <a:miter lim="800000"/>
            <a:headEnd/>
            <a:tailEnd/>
          </a:ln>
        </p:spPr>
      </p:pic>
      <p:sp>
        <p:nvSpPr>
          <p:cNvPr id="7" name="6 CuadroTexto"/>
          <p:cNvSpPr txBox="1"/>
          <p:nvPr/>
        </p:nvSpPr>
        <p:spPr>
          <a:xfrm>
            <a:off x="1970317" y="6130044"/>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14" name="13 CuadroTexto"/>
          <p:cNvSpPr txBox="1"/>
          <p:nvPr/>
        </p:nvSpPr>
        <p:spPr>
          <a:xfrm>
            <a:off x="1361290" y="178640"/>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pic>
        <p:nvPicPr>
          <p:cNvPr id="82946" name="Picture 2" descr="C:\Users\Maritza\Downloads\Captura de pantalla 2015-11-01 17.16.5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890" y="1556792"/>
            <a:ext cx="5877258" cy="3703687"/>
          </a:xfrm>
          <a:prstGeom prst="rect">
            <a:avLst/>
          </a:prstGeom>
          <a:noFill/>
          <a:extLst>
            <a:ext uri="{909E8E84-426E-40DD-AFC4-6F175D3DCCD1}">
              <a14:hiddenFill xmlns:a14="http://schemas.microsoft.com/office/drawing/2010/main">
                <a:solidFill>
                  <a:srgbClr val="FFFFFF"/>
                </a:solidFill>
              </a14:hiddenFill>
            </a:ext>
          </a:extLst>
        </p:spPr>
      </p:pic>
      <p:pic>
        <p:nvPicPr>
          <p:cNvPr id="84994" name="Picture 2" descr="C:\Users\Maritza\Downloads\Captura de pantalla 2015-11-01 17.17.1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 y="836712"/>
            <a:ext cx="31623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27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09" y="0"/>
            <a:ext cx="731838" cy="6699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861166" y="3419"/>
            <a:ext cx="5256584" cy="400110"/>
          </a:xfrm>
          <a:prstGeom prst="rect">
            <a:avLst/>
          </a:prstGeom>
          <a:solidFill>
            <a:schemeClr val="bg2">
              <a:lumMod val="40000"/>
              <a:lumOff val="60000"/>
            </a:schemeClr>
          </a:solidFill>
        </p:spPr>
        <p:txBody>
          <a:bodyPr wrap="square" rtlCol="0">
            <a:spAutoFit/>
          </a:bodyPr>
          <a:lstStyle/>
          <a:p>
            <a:pPr algn="ctr"/>
            <a:r>
              <a:rPr lang="es-CO" sz="1000" dirty="0" smtClean="0">
                <a:latin typeface="Aharoni" panose="02010803020104030203" pitchFamily="2" charset="-79"/>
                <a:cs typeface="Aharoni" panose="02010803020104030203" pitchFamily="2" charset="-79"/>
              </a:rPr>
              <a:t>INSTITUCIÓN EDUCATIVA NORMAL SUPERIOR DE SINCELEJO</a:t>
            </a:r>
          </a:p>
          <a:p>
            <a:pPr algn="ctr"/>
            <a:r>
              <a:rPr lang="es-CO" sz="1000" dirty="0" smtClean="0">
                <a:latin typeface="Aharoni" panose="02010803020104030203" pitchFamily="2" charset="-79"/>
                <a:cs typeface="Aharoni" panose="02010803020104030203" pitchFamily="2" charset="-79"/>
              </a:rPr>
              <a:t>INTEGRANTES Y RESPONSABLES DE LA INTERDISICPLINARIDAD – AÑO ESCOLAR 2015</a:t>
            </a:r>
            <a:endParaRPr lang="es-CO" sz="1000" dirty="0">
              <a:latin typeface="Aharoni" panose="02010803020104030203" pitchFamily="2" charset="-79"/>
              <a:cs typeface="Aharoni" panose="02010803020104030203" pitchFamily="2" charset="-79"/>
            </a:endParaRPr>
          </a:p>
        </p:txBody>
      </p:sp>
      <p:sp>
        <p:nvSpPr>
          <p:cNvPr id="6" name="5 CuadroTexto"/>
          <p:cNvSpPr txBox="1"/>
          <p:nvPr/>
        </p:nvSpPr>
        <p:spPr>
          <a:xfrm>
            <a:off x="2555776" y="403529"/>
            <a:ext cx="4392488" cy="276999"/>
          </a:xfrm>
          <a:prstGeom prst="rect">
            <a:avLst/>
          </a:prstGeom>
          <a:solidFill>
            <a:schemeClr val="bg2">
              <a:lumMod val="40000"/>
              <a:lumOff val="60000"/>
            </a:schemeClr>
          </a:solidFill>
        </p:spPr>
        <p:txBody>
          <a:bodyPr wrap="square" rtlCol="0">
            <a:spAutoFit/>
          </a:bodyPr>
          <a:lstStyle/>
          <a:p>
            <a:pPr algn="ctr"/>
            <a:r>
              <a:rPr lang="es-CO" sz="1200" dirty="0" smtClean="0">
                <a:latin typeface="Aharoni" panose="02010803020104030203" pitchFamily="2" charset="-79"/>
                <a:cs typeface="Aharoni" panose="02010803020104030203" pitchFamily="2" charset="-79"/>
              </a:rPr>
              <a:t>DATOS GENERALES DE LA INTERDISCIPLINARIEDAD</a:t>
            </a:r>
            <a:endParaRPr lang="es-CO" sz="1200" dirty="0">
              <a:latin typeface="Aharoni" panose="02010803020104030203" pitchFamily="2" charset="-79"/>
              <a:cs typeface="Aharoni" panose="02010803020104030203" pitchFamily="2" charset="-79"/>
            </a:endParaRPr>
          </a:p>
        </p:txBody>
      </p:sp>
      <p:sp>
        <p:nvSpPr>
          <p:cNvPr id="7" name="6 CuadroTexto"/>
          <p:cNvSpPr txBox="1"/>
          <p:nvPr/>
        </p:nvSpPr>
        <p:spPr>
          <a:xfrm>
            <a:off x="493014" y="725250"/>
            <a:ext cx="8335924" cy="261610"/>
          </a:xfrm>
          <a:prstGeom prst="rect">
            <a:avLst/>
          </a:prstGeom>
          <a:solidFill>
            <a:schemeClr val="bg2">
              <a:lumMod val="40000"/>
              <a:lumOff val="60000"/>
            </a:schemeClr>
          </a:solidFill>
        </p:spPr>
        <p:txBody>
          <a:bodyPr wrap="square" rtlCol="0">
            <a:spAutoFit/>
          </a:bodyPr>
          <a:lstStyle/>
          <a:p>
            <a:pPr algn="just"/>
            <a:r>
              <a:rPr lang="es-CO" sz="1100" dirty="0" smtClean="0">
                <a:latin typeface="Aharoni" panose="02010803020104030203" pitchFamily="2" charset="-79"/>
                <a:cs typeface="Aharoni" panose="02010803020104030203" pitchFamily="2" charset="-79"/>
              </a:rPr>
              <a:t>CONJUNTOS DE GRADOS QUE PARTICIPAN EN LA INTERDISCIPLINARIEDAD: ________________________</a:t>
            </a:r>
            <a:endParaRPr lang="es-CO" sz="1100" dirty="0">
              <a:latin typeface="Aharoni" panose="02010803020104030203" pitchFamily="2" charset="-79"/>
              <a:cs typeface="Aharoni" panose="02010803020104030203" pitchFamily="2" charset="-79"/>
            </a:endParaRPr>
          </a:p>
        </p:txBody>
      </p:sp>
      <p:sp>
        <p:nvSpPr>
          <p:cNvPr id="9" name="8 CuadroTexto"/>
          <p:cNvSpPr txBox="1"/>
          <p:nvPr/>
        </p:nvSpPr>
        <p:spPr>
          <a:xfrm>
            <a:off x="478028" y="1002731"/>
            <a:ext cx="8350910" cy="430887"/>
          </a:xfrm>
          <a:prstGeom prst="rect">
            <a:avLst/>
          </a:prstGeom>
          <a:solidFill>
            <a:schemeClr val="bg2">
              <a:lumMod val="40000"/>
              <a:lumOff val="60000"/>
            </a:schemeClr>
          </a:solidFill>
        </p:spPr>
        <p:txBody>
          <a:bodyPr wrap="square" rtlCol="0">
            <a:spAutoFit/>
          </a:bodyPr>
          <a:lstStyle/>
          <a:p>
            <a:pPr algn="just"/>
            <a:r>
              <a:rPr lang="es-CO" sz="1100" dirty="0" smtClean="0">
                <a:latin typeface="Aharoni" panose="02010803020104030203" pitchFamily="2" charset="-79"/>
                <a:cs typeface="Aharoni" panose="02010803020104030203" pitchFamily="2" charset="-79"/>
              </a:rPr>
              <a:t>DIRECTIVOS RESPONSABLES DE LA INTERDISCIPLINARIEDAD:</a:t>
            </a:r>
          </a:p>
          <a:p>
            <a:pPr algn="just"/>
            <a:r>
              <a:rPr lang="es-CO" sz="1100" dirty="0" smtClean="0">
                <a:latin typeface="Aharoni" panose="02010803020104030203" pitchFamily="2" charset="-79"/>
                <a:cs typeface="Aharoni" panose="02010803020104030203" pitchFamily="2" charset="-79"/>
              </a:rPr>
              <a:t>JORNADA MATINAL:  ________________________		JORNADA VESPERTINA:__________________</a:t>
            </a:r>
            <a:endParaRPr lang="es-CO" sz="1100" dirty="0">
              <a:latin typeface="Aharoni" panose="02010803020104030203" pitchFamily="2" charset="-79"/>
              <a:cs typeface="Aharoni" panose="02010803020104030203" pitchFamily="2" charset="-79"/>
            </a:endParaRPr>
          </a:p>
        </p:txBody>
      </p:sp>
      <p:sp>
        <p:nvSpPr>
          <p:cNvPr id="10" name="9 CuadroTexto"/>
          <p:cNvSpPr txBox="1"/>
          <p:nvPr/>
        </p:nvSpPr>
        <p:spPr>
          <a:xfrm>
            <a:off x="461183" y="1442193"/>
            <a:ext cx="8367755" cy="938719"/>
          </a:xfrm>
          <a:prstGeom prst="rect">
            <a:avLst/>
          </a:prstGeom>
          <a:solidFill>
            <a:schemeClr val="bg2">
              <a:lumMod val="40000"/>
              <a:lumOff val="60000"/>
            </a:schemeClr>
          </a:solidFill>
          <a:ln>
            <a:solidFill>
              <a:schemeClr val="accent1"/>
            </a:solidFill>
          </a:ln>
        </p:spPr>
        <p:txBody>
          <a:bodyPr wrap="square" rtlCol="0">
            <a:spAutoFit/>
          </a:bodyPr>
          <a:lstStyle/>
          <a:p>
            <a:r>
              <a:rPr lang="es-CO" sz="1100" dirty="0" smtClean="0">
                <a:latin typeface="Aharoni" panose="02010803020104030203" pitchFamily="2" charset="-79"/>
                <a:cs typeface="Aharoni" panose="02010803020104030203" pitchFamily="2" charset="-79"/>
              </a:rPr>
              <a:t>DOCENTES  RESPONSABLES DE LA INTERDISCIPLINARIEDAD: (MÍNIMO 1, MÁXIMO 2 POR JORNADA)</a:t>
            </a:r>
          </a:p>
          <a:p>
            <a:r>
              <a:rPr lang="es-CO" sz="1100" dirty="0" smtClean="0">
                <a:latin typeface="Aharoni" panose="02010803020104030203" pitchFamily="2" charset="-79"/>
                <a:cs typeface="Aharoni" panose="02010803020104030203" pitchFamily="2" charset="-79"/>
              </a:rPr>
              <a:t>JORNADA MATINAL:  ________________________		JORNADA VESPERTINA:__________________</a:t>
            </a:r>
          </a:p>
          <a:p>
            <a:endParaRPr lang="es-CO" sz="1100" dirty="0">
              <a:latin typeface="Aharoni" panose="02010803020104030203" pitchFamily="2" charset="-79"/>
              <a:cs typeface="Aharoni" panose="02010803020104030203" pitchFamily="2" charset="-79"/>
            </a:endParaRPr>
          </a:p>
          <a:p>
            <a:r>
              <a:rPr lang="es-CO" sz="1100" dirty="0" smtClean="0">
                <a:latin typeface="Aharoni" panose="02010803020104030203" pitchFamily="2" charset="-79"/>
                <a:cs typeface="Aharoni" panose="02010803020104030203" pitchFamily="2" charset="-79"/>
              </a:rPr>
              <a:t>_____________________________________________		_________________________________________</a:t>
            </a:r>
          </a:p>
          <a:p>
            <a:endParaRPr lang="es-CO" sz="1100" dirty="0">
              <a:latin typeface="Aharoni" panose="02010803020104030203" pitchFamily="2" charset="-79"/>
              <a:cs typeface="Aharoni" panose="02010803020104030203" pitchFamily="2" charset="-79"/>
            </a:endParaRPr>
          </a:p>
        </p:txBody>
      </p:sp>
      <p:sp>
        <p:nvSpPr>
          <p:cNvPr id="12" name="11 CuadroTexto"/>
          <p:cNvSpPr txBox="1"/>
          <p:nvPr/>
        </p:nvSpPr>
        <p:spPr>
          <a:xfrm>
            <a:off x="1381609" y="2276530"/>
            <a:ext cx="6408712" cy="430887"/>
          </a:xfrm>
          <a:prstGeom prst="rect">
            <a:avLst/>
          </a:prstGeom>
          <a:noFill/>
        </p:spPr>
        <p:txBody>
          <a:bodyPr wrap="square" rtlCol="0">
            <a:spAutoFit/>
          </a:bodyPr>
          <a:lstStyle/>
          <a:p>
            <a:pPr algn="ctr"/>
            <a:r>
              <a:rPr lang="es-CO" sz="1100" dirty="0" smtClean="0">
                <a:latin typeface="Aharoni" panose="02010803020104030203" pitchFamily="2" charset="-79"/>
                <a:cs typeface="Aharoni" panose="02010803020104030203" pitchFamily="2" charset="-79"/>
              </a:rPr>
              <a:t>FECHAS PARA REUNIONES DE INTERDISCIPLINARIEDADES OFICIALMENTE INSTITUCIONALIZADAS</a:t>
            </a:r>
            <a:endParaRPr lang="es-CO" sz="1100" dirty="0">
              <a:latin typeface="Aharoni" panose="02010803020104030203" pitchFamily="2" charset="-79"/>
              <a:cs typeface="Aharoni" panose="02010803020104030203" pitchFamily="2" charset="-79"/>
            </a:endParaRPr>
          </a:p>
        </p:txBody>
      </p:sp>
      <p:pic>
        <p:nvPicPr>
          <p:cNvPr id="14" name="13 Imagen"/>
          <p:cNvPicPr/>
          <p:nvPr/>
        </p:nvPicPr>
        <p:blipFill>
          <a:blip r:embed="rId3">
            <a:extLst>
              <a:ext uri="{28A0092B-C50C-407E-A947-70E740481C1C}">
                <a14:useLocalDpi xmlns:a14="http://schemas.microsoft.com/office/drawing/2010/main" val="0"/>
              </a:ext>
            </a:extLst>
          </a:blip>
          <a:srcRect/>
          <a:stretch>
            <a:fillRect/>
          </a:stretch>
        </p:blipFill>
        <p:spPr bwMode="auto">
          <a:xfrm>
            <a:off x="232055" y="2913281"/>
            <a:ext cx="8596883" cy="485775"/>
          </a:xfrm>
          <a:prstGeom prst="rect">
            <a:avLst/>
          </a:prstGeom>
          <a:noFill/>
          <a:ln>
            <a:noFill/>
          </a:ln>
        </p:spPr>
      </p:pic>
      <p:pic>
        <p:nvPicPr>
          <p:cNvPr id="15" name="14 Imagen"/>
          <p:cNvPicPr/>
          <p:nvPr/>
        </p:nvPicPr>
        <p:blipFill>
          <a:blip r:embed="rId4">
            <a:extLst>
              <a:ext uri="{28A0092B-C50C-407E-A947-70E740481C1C}">
                <a14:useLocalDpi xmlns:a14="http://schemas.microsoft.com/office/drawing/2010/main" val="0"/>
              </a:ext>
            </a:extLst>
          </a:blip>
          <a:srcRect/>
          <a:stretch>
            <a:fillRect/>
          </a:stretch>
        </p:blipFill>
        <p:spPr bwMode="auto">
          <a:xfrm>
            <a:off x="232055" y="3399056"/>
            <a:ext cx="8596883" cy="2394545"/>
          </a:xfrm>
          <a:prstGeom prst="rect">
            <a:avLst/>
          </a:prstGeom>
          <a:noFill/>
          <a:ln>
            <a:noFill/>
          </a:ln>
        </p:spPr>
      </p:pic>
      <p:sp>
        <p:nvSpPr>
          <p:cNvPr id="17" name="16 CuadroTexto"/>
          <p:cNvSpPr txBox="1"/>
          <p:nvPr/>
        </p:nvSpPr>
        <p:spPr>
          <a:xfrm>
            <a:off x="389480" y="5787309"/>
            <a:ext cx="8502999" cy="861774"/>
          </a:xfrm>
          <a:prstGeom prst="rect">
            <a:avLst/>
          </a:prstGeom>
          <a:solidFill>
            <a:schemeClr val="accent6">
              <a:lumMod val="40000"/>
              <a:lumOff val="60000"/>
            </a:schemeClr>
          </a:solidFill>
        </p:spPr>
        <p:txBody>
          <a:bodyPr wrap="square" rtlCol="0">
            <a:spAutoFit/>
          </a:bodyPr>
          <a:lstStyle/>
          <a:p>
            <a:pPr algn="just"/>
            <a:r>
              <a:rPr lang="es-CO" sz="1000" b="1" dirty="0" smtClean="0">
                <a:latin typeface="+mj-lt"/>
              </a:rPr>
              <a:t>LAS FECHAS DE MARZO SE MODIFICAN CON EL PROPÓSITO QUE TODA LA COMUNIDAD EDUCATIVA ESTE ENTERADA OPORTUNAMENTE. ESPECIALMENTE EL EQUIPO DE DIRECTIVOS DOCENTES Y DOCENTES DE LA JORNADA VESPERTINA. ASÍ:</a:t>
            </a:r>
          </a:p>
          <a:p>
            <a:pPr algn="just"/>
            <a:endParaRPr lang="es-CO" sz="1000" b="1" dirty="0">
              <a:latin typeface="+mj-lt"/>
            </a:endParaRPr>
          </a:p>
          <a:p>
            <a:pPr algn="just"/>
            <a:r>
              <a:rPr lang="es-CO" sz="1000" b="1" u="sng" dirty="0" smtClean="0">
                <a:latin typeface="+mj-lt"/>
              </a:rPr>
              <a:t>3 MARZO DE 2015: TRANSICIÓN Y 1º ; Y 6º Y 7º 			5 DE MARZO DE 2015: 4º Y 5º; Y 10º Y 11</a:t>
            </a:r>
          </a:p>
          <a:p>
            <a:pPr algn="just"/>
            <a:r>
              <a:rPr lang="es-CO" sz="1000" b="1" u="sng" dirty="0" smtClean="0">
                <a:latin typeface="+mj-lt"/>
              </a:rPr>
              <a:t>4 MARZO DE 2015: 2º  Y 3º ; Y 8º Y 9º 				6 DE MARZO DE 2015: PFC</a:t>
            </a:r>
            <a:endParaRPr lang="es-CO" sz="1000" b="1" u="sng" dirty="0">
              <a:latin typeface="+mj-lt"/>
            </a:endParaRPr>
          </a:p>
        </p:txBody>
      </p:sp>
    </p:spTree>
    <p:extLst>
      <p:ext uri="{BB962C8B-B14F-4D97-AF65-F5344CB8AC3E}">
        <p14:creationId xmlns:p14="http://schemas.microsoft.com/office/powerpoint/2010/main" val="4012168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602"/>
            <a:ext cx="731838" cy="669925"/>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439657" y="569600"/>
            <a:ext cx="8640960" cy="1384995"/>
          </a:xfrm>
          <a:prstGeom prst="rect">
            <a:avLst/>
          </a:prstGeom>
          <a:noFill/>
        </p:spPr>
        <p:txBody>
          <a:bodyPr wrap="square" rtlCol="0">
            <a:spAutoFit/>
          </a:bodyPr>
          <a:lstStyle/>
          <a:p>
            <a:pPr algn="ctr"/>
            <a:r>
              <a:rPr lang="es-CO" sz="1000" u="sng" dirty="0" smtClean="0">
                <a:latin typeface="Aharoni" panose="02010803020104030203" pitchFamily="2" charset="-79"/>
                <a:cs typeface="Aharoni" panose="02010803020104030203" pitchFamily="2" charset="-79"/>
              </a:rPr>
              <a:t>RESPONSABLES DE LOS ACOMPAÑAMIENTOS PARA LA INTERDISCIPLINARIEDAD </a:t>
            </a:r>
          </a:p>
          <a:p>
            <a:pPr algn="ctr"/>
            <a:endParaRPr lang="es-CO" sz="1200" u="sng" dirty="0">
              <a:latin typeface="Aharoni" panose="02010803020104030203" pitchFamily="2" charset="-79"/>
              <a:cs typeface="Aharoni" panose="02010803020104030203" pitchFamily="2" charset="-79"/>
            </a:endParaRPr>
          </a:p>
          <a:p>
            <a:pPr algn="just"/>
            <a:endParaRPr lang="es-CO" sz="1000" dirty="0" smtClean="0">
              <a:latin typeface="Aharoni" panose="02010803020104030203" pitchFamily="2" charset="-79"/>
              <a:cs typeface="Aharoni" panose="02010803020104030203" pitchFamily="2" charset="-79"/>
            </a:endParaRPr>
          </a:p>
          <a:p>
            <a:pPr algn="just"/>
            <a:r>
              <a:rPr lang="es-CO" sz="1000" dirty="0" smtClean="0">
                <a:latin typeface="Aharoni" panose="02010803020104030203" pitchFamily="2" charset="-79"/>
                <a:cs typeface="Aharoni" panose="02010803020104030203" pitchFamily="2" charset="-79"/>
              </a:rPr>
              <a:t>DIRECTIVOS DOCENTES RESPONSABLE DEL CONJUNTO DE GRADOS MAÑANA Y TARDE.</a:t>
            </a:r>
          </a:p>
          <a:p>
            <a:pPr algn="just"/>
            <a:endParaRPr lang="es-CO" sz="1000" dirty="0" smtClean="0">
              <a:latin typeface="Aharoni" panose="02010803020104030203" pitchFamily="2" charset="-79"/>
              <a:cs typeface="Aharoni" panose="02010803020104030203" pitchFamily="2" charset="-79"/>
            </a:endParaRPr>
          </a:p>
          <a:p>
            <a:pPr algn="just"/>
            <a:r>
              <a:rPr lang="es-CO" sz="1000" u="sng" dirty="0" smtClean="0">
                <a:latin typeface="Aharoni" panose="02010803020104030203" pitchFamily="2" charset="-79"/>
                <a:cs typeface="Aharoni" panose="02010803020104030203" pitchFamily="2" charset="-79"/>
              </a:rPr>
              <a:t>JORNADA MATINAL</a:t>
            </a:r>
            <a:r>
              <a:rPr lang="es-CO" sz="1000" dirty="0" smtClean="0">
                <a:latin typeface="Aharoni" panose="02010803020104030203" pitchFamily="2" charset="-79"/>
                <a:cs typeface="Aharoni" panose="02010803020104030203" pitchFamily="2" charset="-79"/>
              </a:rPr>
              <a:t>: MIRTHA ROBLES,  JORGE VELASCO, FELIX PARRA, DIANA MEZA, Y MARY SANJUANELO ; 	</a:t>
            </a:r>
          </a:p>
          <a:p>
            <a:pPr algn="just"/>
            <a:endParaRPr lang="es-CO" sz="1000" dirty="0">
              <a:latin typeface="Aharoni" panose="02010803020104030203" pitchFamily="2" charset="-79"/>
              <a:cs typeface="Aharoni" panose="02010803020104030203" pitchFamily="2" charset="-79"/>
            </a:endParaRPr>
          </a:p>
          <a:p>
            <a:pPr algn="just"/>
            <a:r>
              <a:rPr lang="es-CO" sz="1000" u="sng" dirty="0" smtClean="0">
                <a:latin typeface="Aharoni" panose="02010803020104030203" pitchFamily="2" charset="-79"/>
                <a:cs typeface="Aharoni" panose="02010803020104030203" pitchFamily="2" charset="-79"/>
              </a:rPr>
              <a:t>JORNADA VESPERTINA</a:t>
            </a:r>
            <a:r>
              <a:rPr lang="es-CO" sz="1000" dirty="0" smtClean="0">
                <a:latin typeface="Aharoni" panose="02010803020104030203" pitchFamily="2" charset="-79"/>
                <a:cs typeface="Aharoni" panose="02010803020104030203" pitchFamily="2" charset="-79"/>
              </a:rPr>
              <a:t>: REINALDO HERAZO, DIANA MEZA , JORGE VELASCO Y MARY SANJUANELO.</a:t>
            </a:r>
            <a:endParaRPr lang="es-CO" sz="1000" dirty="0">
              <a:latin typeface="Aharoni" panose="02010803020104030203" pitchFamily="2" charset="-79"/>
              <a:cs typeface="Aharoni" panose="02010803020104030203" pitchFamily="2" charset="-79"/>
            </a:endParaRPr>
          </a:p>
        </p:txBody>
      </p:sp>
      <p:sp>
        <p:nvSpPr>
          <p:cNvPr id="2" name="1 CuadroTexto"/>
          <p:cNvSpPr txBox="1"/>
          <p:nvPr/>
        </p:nvSpPr>
        <p:spPr>
          <a:xfrm>
            <a:off x="2411760" y="2248590"/>
            <a:ext cx="4752528" cy="276999"/>
          </a:xfrm>
          <a:prstGeom prst="rect">
            <a:avLst/>
          </a:prstGeom>
          <a:noFill/>
        </p:spPr>
        <p:txBody>
          <a:bodyPr wrap="square" rtlCol="0">
            <a:spAutoFit/>
          </a:bodyPr>
          <a:lstStyle/>
          <a:p>
            <a:pPr algn="ctr"/>
            <a:r>
              <a:rPr lang="es-CO" sz="1200" dirty="0" smtClean="0">
                <a:latin typeface="Aharoni" panose="02010803020104030203" pitchFamily="2" charset="-79"/>
                <a:cs typeface="Aharoni" panose="02010803020104030203" pitchFamily="2" charset="-79"/>
              </a:rPr>
              <a:t>HORARIOS Y JORNADAS DE LAS INTERDISCIPLINARIEDADES</a:t>
            </a:r>
            <a:endParaRPr lang="es-CO" sz="1200" dirty="0">
              <a:latin typeface="Aharoni" panose="02010803020104030203" pitchFamily="2" charset="-79"/>
              <a:cs typeface="Aharoni" panose="02010803020104030203" pitchFamily="2" charset="-79"/>
            </a:endParaRPr>
          </a:p>
        </p:txBody>
      </p:sp>
      <p:graphicFrame>
        <p:nvGraphicFramePr>
          <p:cNvPr id="6" name="5 Tabla"/>
          <p:cNvGraphicFramePr>
            <a:graphicFrameLocks noGrp="1"/>
          </p:cNvGraphicFramePr>
          <p:nvPr>
            <p:extLst>
              <p:ext uri="{D42A27DB-BD31-4B8C-83A1-F6EECF244321}">
                <p14:modId xmlns:p14="http://schemas.microsoft.com/office/powerpoint/2010/main" val="1625567250"/>
              </p:ext>
            </p:extLst>
          </p:nvPr>
        </p:nvGraphicFramePr>
        <p:xfrm>
          <a:off x="323528" y="2564904"/>
          <a:ext cx="6096000" cy="4155440"/>
        </p:xfrm>
        <a:graphic>
          <a:graphicData uri="http://schemas.openxmlformats.org/drawingml/2006/table">
            <a:tbl>
              <a:tblPr firstRow="1" bandRow="1">
                <a:tableStyleId>{073A0DAA-6AF3-43AB-8588-CEC1D06C72B9}</a:tableStyleId>
              </a:tblPr>
              <a:tblGrid>
                <a:gridCol w="1944216"/>
                <a:gridCol w="1800200"/>
                <a:gridCol w="2351584"/>
              </a:tblGrid>
              <a:tr h="370840">
                <a:tc>
                  <a:txBody>
                    <a:bodyPr/>
                    <a:lstStyle/>
                    <a:p>
                      <a:pPr algn="just"/>
                      <a:endParaRPr lang="es-CO" sz="1000" dirty="0"/>
                    </a:p>
                  </a:txBody>
                  <a:tcPr/>
                </a:tc>
                <a:tc>
                  <a:txBody>
                    <a:bodyPr/>
                    <a:lstStyle/>
                    <a:p>
                      <a:pPr algn="just"/>
                      <a:endParaRPr lang="es-CO" sz="1000" dirty="0"/>
                    </a:p>
                  </a:txBody>
                  <a:tcPr/>
                </a:tc>
                <a:tc>
                  <a:txBody>
                    <a:bodyPr/>
                    <a:lstStyle/>
                    <a:p>
                      <a:pPr algn="just"/>
                      <a:endParaRPr lang="es-CO" sz="1000"/>
                    </a:p>
                  </a:txBody>
                  <a:tcPr/>
                </a:tc>
              </a:tr>
              <a:tr h="370840">
                <a:tc>
                  <a:txBody>
                    <a:bodyPr/>
                    <a:lstStyle/>
                    <a:p>
                      <a:pPr algn="just"/>
                      <a:r>
                        <a:rPr lang="es-CO" sz="1000" dirty="0" smtClean="0">
                          <a:latin typeface="Aharoni" panose="02010803020104030203" pitchFamily="2" charset="-79"/>
                          <a:cs typeface="Aharoni" panose="02010803020104030203" pitchFamily="2" charset="-79"/>
                        </a:rPr>
                        <a:t>MES</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JORNADA</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HORARIO</a:t>
                      </a:r>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MARZO</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12:30  PM</a:t>
                      </a:r>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ABRIL</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12:30  PM</a:t>
                      </a:r>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MAYO</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VESPERTINA</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2:00</a:t>
                      </a:r>
                      <a:r>
                        <a:rPr lang="es-CO" sz="1000" baseline="0" dirty="0" smtClean="0">
                          <a:latin typeface="Aharoni" panose="02010803020104030203" pitchFamily="2" charset="-79"/>
                          <a:cs typeface="Aharoni" panose="02010803020104030203" pitchFamily="2" charset="-79"/>
                        </a:rPr>
                        <a:t> PM A 6:OO PM</a:t>
                      </a:r>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JUNIO</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12:30  PM</a:t>
                      </a:r>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AGOSTO</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VESPERTINA</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2:00</a:t>
                      </a:r>
                      <a:r>
                        <a:rPr lang="es-CO" sz="1000" baseline="0" dirty="0" smtClean="0">
                          <a:latin typeface="Aharoni" panose="02010803020104030203" pitchFamily="2" charset="-79"/>
                          <a:cs typeface="Aharoni" panose="02010803020104030203" pitchFamily="2" charset="-79"/>
                        </a:rPr>
                        <a:t> PM A 6:OO PM</a:t>
                      </a:r>
                      <a:endParaRPr lang="es-CO" sz="1000" dirty="0" smtClean="0">
                        <a:latin typeface="Aharoni" panose="02010803020104030203" pitchFamily="2" charset="-79"/>
                        <a:cs typeface="Aharoni" panose="02010803020104030203" pitchFamily="2" charset="-79"/>
                      </a:endParaRPr>
                    </a:p>
                    <a:p>
                      <a:pPr algn="just"/>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SEPTIEMBRE</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12:30  PM</a:t>
                      </a:r>
                    </a:p>
                  </a:txBody>
                  <a:tcPr/>
                </a:tc>
              </a:tr>
              <a:tr h="370840">
                <a:tc>
                  <a:txBody>
                    <a:bodyPr/>
                    <a:lstStyle/>
                    <a:p>
                      <a:pPr algn="just"/>
                      <a:r>
                        <a:rPr lang="es-CO" sz="1000" dirty="0" smtClean="0">
                          <a:latin typeface="Aharoni" panose="02010803020104030203" pitchFamily="2" charset="-79"/>
                          <a:cs typeface="Aharoni" panose="02010803020104030203" pitchFamily="2" charset="-79"/>
                        </a:rPr>
                        <a:t>OCTUBRE</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12:30  PM</a:t>
                      </a:r>
                    </a:p>
                    <a:p>
                      <a:pPr algn="just"/>
                      <a:endParaRPr lang="es-CO" sz="1000" dirty="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NOVIEMBRE</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VESPERTINA</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2:00</a:t>
                      </a:r>
                      <a:r>
                        <a:rPr lang="es-CO" sz="1000" baseline="0" dirty="0" smtClean="0">
                          <a:latin typeface="Aharoni" panose="02010803020104030203" pitchFamily="2" charset="-79"/>
                          <a:cs typeface="Aharoni" panose="02010803020104030203" pitchFamily="2" charset="-79"/>
                        </a:rPr>
                        <a:t> PM A 6:OO PM</a:t>
                      </a:r>
                      <a:endParaRPr lang="es-CO" sz="1000" dirty="0" smtClean="0">
                        <a:latin typeface="Aharoni" panose="02010803020104030203" pitchFamily="2" charset="-79"/>
                        <a:cs typeface="Aharoni" panose="02010803020104030203" pitchFamily="2" charset="-79"/>
                      </a:endParaRPr>
                    </a:p>
                  </a:txBody>
                  <a:tcPr/>
                </a:tc>
              </a:tr>
              <a:tr h="370840">
                <a:tc>
                  <a:txBody>
                    <a:bodyPr/>
                    <a:lstStyle/>
                    <a:p>
                      <a:pPr algn="just"/>
                      <a:r>
                        <a:rPr lang="es-CO" sz="1000" dirty="0" smtClean="0">
                          <a:latin typeface="Aharoni" panose="02010803020104030203" pitchFamily="2" charset="-79"/>
                          <a:cs typeface="Aharoni" panose="02010803020104030203" pitchFamily="2" charset="-79"/>
                        </a:rPr>
                        <a:t>DICIEMBRE</a:t>
                      </a:r>
                      <a:endParaRPr lang="es-CO" sz="1000" dirty="0">
                        <a:latin typeface="Aharoni" panose="02010803020104030203" pitchFamily="2" charset="-79"/>
                        <a:cs typeface="Aharoni" panose="02010803020104030203" pitchFamily="2" charset="-79"/>
                      </a:endParaRPr>
                    </a:p>
                  </a:txBody>
                  <a:tcPr/>
                </a:tc>
                <a:tc>
                  <a:txBody>
                    <a:bodyPr/>
                    <a:lstStyle/>
                    <a:p>
                      <a:pPr algn="just"/>
                      <a:r>
                        <a:rPr lang="es-CO" sz="1000" dirty="0" smtClean="0">
                          <a:latin typeface="Aharoni" panose="02010803020104030203" pitchFamily="2" charset="-79"/>
                          <a:cs typeface="Aharoni" panose="02010803020104030203" pitchFamily="2" charset="-79"/>
                        </a:rPr>
                        <a:t>MATINAL</a:t>
                      </a:r>
                      <a:endParaRPr lang="es-CO" sz="1000" dirty="0">
                        <a:latin typeface="Aharoni" panose="02010803020104030203" pitchFamily="2" charset="-79"/>
                        <a:cs typeface="Aharoni" panose="02010803020104030203" pitchFamily="2" charset="-79"/>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CO" sz="1000" dirty="0" smtClean="0">
                          <a:latin typeface="Aharoni" panose="02010803020104030203" pitchFamily="2" charset="-79"/>
                          <a:cs typeface="Aharoni" panose="02010803020104030203" pitchFamily="2" charset="-79"/>
                        </a:rPr>
                        <a:t>7:30</a:t>
                      </a:r>
                      <a:r>
                        <a:rPr lang="es-CO" sz="1000" baseline="0" dirty="0" smtClean="0">
                          <a:latin typeface="Aharoni" panose="02010803020104030203" pitchFamily="2" charset="-79"/>
                          <a:cs typeface="Aharoni" panose="02010803020104030203" pitchFamily="2" charset="-79"/>
                        </a:rPr>
                        <a:t> A.M. </a:t>
                      </a:r>
                      <a:r>
                        <a:rPr lang="es-CO" sz="1000" dirty="0" smtClean="0">
                          <a:latin typeface="Aharoni" panose="02010803020104030203" pitchFamily="2" charset="-79"/>
                          <a:cs typeface="Aharoni" panose="02010803020104030203" pitchFamily="2" charset="-79"/>
                        </a:rPr>
                        <a:t>A 12 M</a:t>
                      </a:r>
                    </a:p>
                    <a:p>
                      <a:pPr algn="just"/>
                      <a:endParaRPr lang="es-CO" sz="1000" dirty="0">
                        <a:latin typeface="Aharoni" panose="02010803020104030203" pitchFamily="2" charset="-79"/>
                        <a:cs typeface="Aharoni" panose="02010803020104030203" pitchFamily="2" charset="-79"/>
                      </a:endParaRPr>
                    </a:p>
                  </a:txBody>
                  <a:tcPr/>
                </a:tc>
              </a:tr>
            </a:tbl>
          </a:graphicData>
        </a:graphic>
      </p:graphicFrame>
      <p:sp>
        <p:nvSpPr>
          <p:cNvPr id="7" name="6 Rectángulo"/>
          <p:cNvSpPr/>
          <p:nvPr/>
        </p:nvSpPr>
        <p:spPr>
          <a:xfrm>
            <a:off x="323528" y="1971591"/>
            <a:ext cx="8640960" cy="276999"/>
          </a:xfrm>
          <a:prstGeom prst="rect">
            <a:avLst/>
          </a:prstGeom>
        </p:spPr>
        <p:txBody>
          <a:bodyPr wrap="square">
            <a:spAutoFit/>
          </a:bodyPr>
          <a:lstStyle/>
          <a:p>
            <a:pPr algn="just"/>
            <a:r>
              <a:rPr lang="es-CO" sz="1000" u="sng" dirty="0" smtClean="0">
                <a:latin typeface="Aharoni" panose="02010803020104030203" pitchFamily="2" charset="-79"/>
                <a:cs typeface="Aharoni" panose="02010803020104030203" pitchFamily="2" charset="-79"/>
              </a:rPr>
              <a:t>PARA EL LUGAR DE REUNIÓN INTERDISCIPLINARIEDAD RESPONSABLES</a:t>
            </a:r>
            <a:r>
              <a:rPr lang="es-CO" sz="1200" u="sng" dirty="0" smtClean="0">
                <a:latin typeface="Aharoni" panose="02010803020104030203" pitchFamily="2" charset="-79"/>
                <a:cs typeface="Aharoni" panose="02010803020104030203" pitchFamily="2" charset="-79"/>
              </a:rPr>
              <a:t>:</a:t>
            </a:r>
            <a:r>
              <a:rPr lang="es-CO" sz="1200" dirty="0" smtClean="0">
                <a:latin typeface="Aharoni" panose="02010803020104030203" pitchFamily="2" charset="-79"/>
                <a:cs typeface="Aharoni" panose="02010803020104030203" pitchFamily="2" charset="-79"/>
              </a:rPr>
              <a:t> </a:t>
            </a:r>
            <a:r>
              <a:rPr lang="es-CO" sz="1000" dirty="0" smtClean="0">
                <a:latin typeface="Aharoni" panose="02010803020104030203" pitchFamily="2" charset="-79"/>
                <a:cs typeface="Aharoni" panose="02010803020104030203" pitchFamily="2" charset="-79"/>
              </a:rPr>
              <a:t>COORDINADORES DE NIVEL Y ANGEL RESTREPO. </a:t>
            </a:r>
          </a:p>
        </p:txBody>
      </p:sp>
      <p:sp>
        <p:nvSpPr>
          <p:cNvPr id="8" name="7 CuadroTexto"/>
          <p:cNvSpPr txBox="1"/>
          <p:nvPr/>
        </p:nvSpPr>
        <p:spPr>
          <a:xfrm>
            <a:off x="2411760" y="15602"/>
            <a:ext cx="4392488" cy="553998"/>
          </a:xfrm>
          <a:prstGeom prst="rect">
            <a:avLst/>
          </a:prstGeom>
          <a:noFill/>
        </p:spPr>
        <p:txBody>
          <a:bodyPr wrap="square" rtlCol="0">
            <a:spAutoFit/>
          </a:bodyPr>
          <a:lstStyle/>
          <a:p>
            <a:pPr algn="ctr"/>
            <a:r>
              <a:rPr lang="es-CO" sz="1000" dirty="0" smtClean="0">
                <a:latin typeface="Aharoni" panose="02010803020104030203" pitchFamily="2" charset="-79"/>
                <a:cs typeface="Aharoni" panose="02010803020104030203" pitchFamily="2" charset="-79"/>
              </a:rPr>
              <a:t>INSTITUCIÓN EDUCATIVA NORMAL SUPERIOR DE SINCELEJO</a:t>
            </a:r>
          </a:p>
          <a:p>
            <a:pPr algn="ctr"/>
            <a:r>
              <a:rPr lang="es-CO" sz="1000" dirty="0" smtClean="0">
                <a:latin typeface="Aharoni" panose="02010803020104030203" pitchFamily="2" charset="-79"/>
                <a:cs typeface="Aharoni" panose="02010803020104030203" pitchFamily="2" charset="-79"/>
              </a:rPr>
              <a:t>DATOS GENERALES DE LA INTERDISCIPLINARIEDAD</a:t>
            </a:r>
          </a:p>
          <a:p>
            <a:pPr algn="ctr"/>
            <a:r>
              <a:rPr lang="es-CO" sz="1000" dirty="0" smtClean="0">
                <a:latin typeface="Aharoni" panose="02010803020104030203" pitchFamily="2" charset="-79"/>
                <a:cs typeface="Aharoni" panose="02010803020104030203" pitchFamily="2" charset="-79"/>
              </a:rPr>
              <a:t>AÑO ESCOLAR 2015 </a:t>
            </a:r>
            <a:endParaRPr lang="es-CO" sz="1000" dirty="0">
              <a:latin typeface="Aharoni" panose="02010803020104030203" pitchFamily="2" charset="-79"/>
              <a:cs typeface="Aharoni" panose="02010803020104030203" pitchFamily="2" charset="-79"/>
            </a:endParaRPr>
          </a:p>
        </p:txBody>
      </p:sp>
      <p:sp>
        <p:nvSpPr>
          <p:cNvPr id="9" name="8 CuadroTexto"/>
          <p:cNvSpPr txBox="1"/>
          <p:nvPr/>
        </p:nvSpPr>
        <p:spPr>
          <a:xfrm>
            <a:off x="6651453" y="3284984"/>
            <a:ext cx="2016224" cy="2092881"/>
          </a:xfrm>
          <a:prstGeom prst="rect">
            <a:avLst/>
          </a:prstGeom>
          <a:noFill/>
        </p:spPr>
        <p:txBody>
          <a:bodyPr wrap="square" rtlCol="0">
            <a:spAutoFit/>
          </a:bodyPr>
          <a:lstStyle/>
          <a:p>
            <a:pPr algn="just"/>
            <a:r>
              <a:rPr lang="es-CO" sz="1000" dirty="0" smtClean="0">
                <a:latin typeface="Aharoni" panose="02010803020104030203" pitchFamily="2" charset="-79"/>
                <a:cs typeface="Aharoni" panose="02010803020104030203" pitchFamily="2" charset="-79"/>
              </a:rPr>
              <a:t>A LOS EQUIPOS  QUE CONFORMAN LAS DISTINTAS INTERDISCIPLINARIEDADES Y CONSIDEREN QUE NECESITAN REUNIONES ADICIONALES A LAS BRINDAS. FAVOR CADA LÍDER JUNTO CON EL DIRECTIVO RESPONSABLE,  ORGANIZAR EL RESPECTIVO HORARIO CON TIEMPO E INFORMAR AL EQUIPO DE ACOMPAÑAMIENTO DE LA INSTITUCIÓN.</a:t>
            </a:r>
            <a:endParaRPr lang="es-CO" sz="10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7826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69050"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6236038"/>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pic>
        <p:nvPicPr>
          <p:cNvPr id="11267" name="Picture 3" descr="C:\Users\Maritza\Desktop\carpeta con las carpetas de evidencias\fotos\REUNION RECEPCIÓN SIMULACROS\20150518_08083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912" y="1188741"/>
            <a:ext cx="4129891" cy="2323064"/>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aritza\Desktop\carpeta con las carpetas de evidencias\fotos\REUNION RECEPCIÓN SIMULACROS\20150518_0808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0551" y="1195349"/>
            <a:ext cx="4118143" cy="231645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Maritza\Desktop\carpeta con las carpetas de evidencias\fotos\REUNION RECEPCIÓN SIMULACROS\RESULTADOS SIMULACRO.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808" y="3724833"/>
            <a:ext cx="3816424" cy="2330301"/>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403648" y="260648"/>
            <a:ext cx="6624736" cy="646331"/>
          </a:xfrm>
          <a:prstGeom prst="rect">
            <a:avLst/>
          </a:prstGeom>
          <a:noFill/>
        </p:spPr>
        <p:txBody>
          <a:bodyPr wrap="square" rtlCol="0">
            <a:spAutoFit/>
          </a:bodyPr>
          <a:lstStyle/>
          <a:p>
            <a:pPr algn="ctr"/>
            <a:r>
              <a:rPr lang="es-CO" b="1" dirty="0" smtClean="0"/>
              <a:t>SIMULACROS: DIAGNOSTICO E IMPLEMENTACIÓN POR PERÍODO - 2015</a:t>
            </a:r>
            <a:endParaRPr lang="es-CO" b="1" dirty="0"/>
          </a:p>
        </p:txBody>
      </p:sp>
    </p:spTree>
    <p:extLst>
      <p:ext uri="{BB962C8B-B14F-4D97-AF65-F5344CB8AC3E}">
        <p14:creationId xmlns:p14="http://schemas.microsoft.com/office/powerpoint/2010/main" val="65113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6174721"/>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7874140" y="5356876"/>
            <a:ext cx="758308" cy="1396515"/>
          </a:xfrm>
          <a:prstGeom prst="rect">
            <a:avLst/>
          </a:prstGeom>
          <a:noFill/>
          <a:ln w="9525">
            <a:noFill/>
            <a:miter lim="800000"/>
            <a:headEnd/>
            <a:tailEnd/>
          </a:ln>
        </p:spPr>
      </p:pic>
      <p:pic>
        <p:nvPicPr>
          <p:cNvPr id="12290" name="Picture 2" descr="C:\Users\Maritza\Desktop\resultados internos y externos normal\evidencias simulacro primer periodo\simulacros.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967" y="1203066"/>
            <a:ext cx="3336147" cy="250211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Maritza\Desktop\resultados internos y externos normal\evidencias simulacro primer periodo\simulacro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6203" y="1188741"/>
            <a:ext cx="3374347" cy="253076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Maritza\Desktop\resultados internos y externos normal\evidencias simulacro primer periodo\proyectos mejora académica simulacros por períod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6764" y="3792423"/>
            <a:ext cx="3222104" cy="2416578"/>
          </a:xfrm>
          <a:prstGeom prst="rect">
            <a:avLst/>
          </a:prstGeom>
          <a:noFill/>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1403648" y="260648"/>
            <a:ext cx="6624736" cy="646331"/>
          </a:xfrm>
          <a:prstGeom prst="rect">
            <a:avLst/>
          </a:prstGeom>
          <a:noFill/>
        </p:spPr>
        <p:txBody>
          <a:bodyPr wrap="square" rtlCol="0">
            <a:spAutoFit/>
          </a:bodyPr>
          <a:lstStyle/>
          <a:p>
            <a:pPr algn="ctr"/>
            <a:r>
              <a:rPr lang="es-CO" b="1" dirty="0" smtClean="0"/>
              <a:t>SIMULACROS: DIAGNOSTICO E IMPLEMENTACIÓN POR PERÍODO - 2015</a:t>
            </a:r>
            <a:endParaRPr lang="es-CO" b="1" dirty="0"/>
          </a:p>
        </p:txBody>
      </p:sp>
    </p:spTree>
    <p:extLst>
      <p:ext uri="{BB962C8B-B14F-4D97-AF65-F5344CB8AC3E}">
        <p14:creationId xmlns:p14="http://schemas.microsoft.com/office/powerpoint/2010/main" val="324483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6138882"/>
            <a:ext cx="5760640" cy="523220"/>
          </a:xfrm>
          <a:prstGeom prst="rect">
            <a:avLst/>
          </a:prstGeom>
          <a:noFill/>
        </p:spPr>
        <p:txBody>
          <a:bodyPr wrap="square" rtlCol="0">
            <a:spAutoFit/>
          </a:bodyPr>
          <a:lstStyle/>
          <a:p>
            <a:pPr algn="ctr"/>
            <a:r>
              <a:rPr lang="es-CO" sz="1400" b="1" dirty="0" smtClean="0"/>
              <a:t>RENDICIÓN DE CUENTAS PRIMER SEMESTRE AÑO ESCOLAR 2015 (DE ENERO A JUNIO DE 2015</a:t>
            </a:r>
            <a:r>
              <a:rPr lang="es-CO" sz="1400" dirty="0" smtClean="0"/>
              <a:t>)</a:t>
            </a:r>
            <a:endParaRPr lang="es-CO" sz="1400"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9" name="8 CuadroTexto"/>
          <p:cNvSpPr txBox="1"/>
          <p:nvPr/>
        </p:nvSpPr>
        <p:spPr>
          <a:xfrm>
            <a:off x="1403648" y="260648"/>
            <a:ext cx="6624736" cy="646331"/>
          </a:xfrm>
          <a:prstGeom prst="rect">
            <a:avLst/>
          </a:prstGeom>
          <a:noFill/>
        </p:spPr>
        <p:txBody>
          <a:bodyPr wrap="square" rtlCol="0">
            <a:spAutoFit/>
          </a:bodyPr>
          <a:lstStyle/>
          <a:p>
            <a:pPr algn="ctr"/>
            <a:r>
              <a:rPr lang="es-CO" b="1" dirty="0" smtClean="0"/>
              <a:t>SIMULACROS: DIAGNOSTICO E IMPLEMENTACIÓN POR PERÍODO - 2015</a:t>
            </a:r>
            <a:endParaRPr lang="es-CO" b="1" dirty="0"/>
          </a:p>
        </p:txBody>
      </p:sp>
      <p:pic>
        <p:nvPicPr>
          <p:cNvPr id="44034" name="Picture 2" descr="https://scontent-mia1-1.xx.fbcdn.net/hphotos-xaf1/t31.0-8/10916329_559532914187553_2931108094456932744_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49" y="1357305"/>
            <a:ext cx="2639372" cy="2200590"/>
          </a:xfrm>
          <a:prstGeom prst="rect">
            <a:avLst/>
          </a:prstGeom>
          <a:noFill/>
          <a:extLst>
            <a:ext uri="{909E8E84-426E-40DD-AFC4-6F175D3DCCD1}">
              <a14:hiddenFill xmlns:a14="http://schemas.microsoft.com/office/drawing/2010/main">
                <a:solidFill>
                  <a:srgbClr val="FFFFFF"/>
                </a:solidFill>
              </a14:hiddenFill>
            </a:ext>
          </a:extLst>
        </p:spPr>
      </p:pic>
      <p:pic>
        <p:nvPicPr>
          <p:cNvPr id="44036" name="Picture 4" descr="https://fbcdn-sphotos-f-a.akamaihd.net/hphotos-ak-xfa1/t31.0-8/11164559_559532804187564_4953396199807720156_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6328" y="1443431"/>
            <a:ext cx="3216412" cy="2201591"/>
          </a:xfrm>
          <a:prstGeom prst="rect">
            <a:avLst/>
          </a:prstGeom>
          <a:noFill/>
          <a:extLst>
            <a:ext uri="{909E8E84-426E-40DD-AFC4-6F175D3DCCD1}">
              <a14:hiddenFill xmlns:a14="http://schemas.microsoft.com/office/drawing/2010/main">
                <a:solidFill>
                  <a:srgbClr val="FFFFFF"/>
                </a:solidFill>
              </a14:hiddenFill>
            </a:ext>
          </a:extLst>
        </p:spPr>
      </p:pic>
      <p:pic>
        <p:nvPicPr>
          <p:cNvPr id="44038" name="Picture 6" descr="https://fbcdn-sphotos-b-a.akamaihd.net/hphotos-ak-xfa1/t31.0-8/11096534_559532370854274_587178357947500849_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4168" y="1408009"/>
            <a:ext cx="2753698" cy="2352723"/>
          </a:xfrm>
          <a:prstGeom prst="rect">
            <a:avLst/>
          </a:prstGeom>
          <a:noFill/>
          <a:extLst>
            <a:ext uri="{909E8E84-426E-40DD-AFC4-6F175D3DCCD1}">
              <a14:hiddenFill xmlns:a14="http://schemas.microsoft.com/office/drawing/2010/main">
                <a:solidFill>
                  <a:srgbClr val="FFFFFF"/>
                </a:solidFill>
              </a14:hiddenFill>
            </a:ext>
          </a:extLst>
        </p:spPr>
      </p:pic>
      <p:pic>
        <p:nvPicPr>
          <p:cNvPr id="44040" name="Picture 8" descr="https://fbcdn-sphotos-b-a.akamaihd.net/hphotos-ak-xfa1/t31.0-8/11096534_559532370854274_587178357947500849_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59857" y="3664301"/>
            <a:ext cx="2950627" cy="221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997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24912" y="46212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1">
              <a:lumMod val="20000"/>
              <a:lumOff val="8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5877272"/>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9" name="8 CuadroTexto"/>
          <p:cNvSpPr txBox="1"/>
          <p:nvPr/>
        </p:nvSpPr>
        <p:spPr>
          <a:xfrm>
            <a:off x="1331640" y="462129"/>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GESTIÓN ESTRATÉGICA: ALERTA NARANJA</a:t>
            </a:r>
            <a:endParaRPr lang="es-CO" b="1" dirty="0"/>
          </a:p>
        </p:txBody>
      </p:sp>
      <p:sp>
        <p:nvSpPr>
          <p:cNvPr id="2" name="1 CuadroTexto"/>
          <p:cNvSpPr txBox="1"/>
          <p:nvPr/>
        </p:nvSpPr>
        <p:spPr>
          <a:xfrm>
            <a:off x="440246" y="1357305"/>
            <a:ext cx="8426141" cy="3693319"/>
          </a:xfrm>
          <a:prstGeom prst="rect">
            <a:avLst/>
          </a:prstGeom>
          <a:solidFill>
            <a:srgbClr val="FFC000"/>
          </a:solidFill>
        </p:spPr>
        <p:txBody>
          <a:bodyPr wrap="square" rtlCol="0">
            <a:spAutoFit/>
          </a:bodyPr>
          <a:lstStyle/>
          <a:p>
            <a:pPr algn="just"/>
            <a:r>
              <a:rPr lang="es-CO" b="1" dirty="0" smtClean="0"/>
              <a:t>AUNQUE EXISTEN LOS INSTRUMENTOS Y CRONOGRAMAS NO SE CUMPLEN EN SU TOTALIDAD. PROCESO QUE ESTOY REVISANDO MINUCIOSAMENTE, PORQUE EN ESTE PROCESO ES CLAVE PARA LAS METAS QUE TENEMOS VISIONADOS DESDE EL AÑO 2013 A 2019.</a:t>
            </a:r>
          </a:p>
          <a:p>
            <a:pPr algn="just"/>
            <a:r>
              <a:rPr lang="es-CO" b="1" u="sng" dirty="0" smtClean="0"/>
              <a:t>INCLUYE SEGUIMIENTO, CONTROL Y EVALUACIÓN A:</a:t>
            </a:r>
          </a:p>
          <a:p>
            <a:pPr algn="just"/>
            <a:r>
              <a:rPr lang="es-CO" b="1" dirty="0" smtClean="0"/>
              <a:t>DIRECTIVOS DOCENTES</a:t>
            </a:r>
          </a:p>
          <a:p>
            <a:pPr algn="just"/>
            <a:r>
              <a:rPr lang="es-CO" b="1" dirty="0" smtClean="0"/>
              <a:t>VISITAS AL AULA</a:t>
            </a:r>
          </a:p>
          <a:p>
            <a:pPr algn="just"/>
            <a:r>
              <a:rPr lang="es-CO" b="1" dirty="0" smtClean="0"/>
              <a:t>PLANEACIONES</a:t>
            </a:r>
          </a:p>
          <a:p>
            <a:pPr algn="just"/>
            <a:r>
              <a:rPr lang="es-CO" b="1" dirty="0" smtClean="0"/>
              <a:t>ESTRATEGIAS DE ENSEÑANZA DE LOS DOCENTES</a:t>
            </a:r>
          </a:p>
          <a:p>
            <a:pPr algn="just"/>
            <a:r>
              <a:rPr lang="es-CO" b="1" dirty="0" smtClean="0"/>
              <a:t>ESTUDIANTES</a:t>
            </a:r>
          </a:p>
          <a:p>
            <a:pPr algn="just"/>
            <a:r>
              <a:rPr lang="es-CO" b="1" dirty="0" smtClean="0"/>
              <a:t>Y DEMÁS EQUIPOS, LOS CUALES TIENEN COMPROMISOS, FUNCIONES Y DEBEN DAR CUENTA DE LOS RESULTADOS ATENDIENDO AL SEGUIMIENTO DE INDICADORES E IMPACTO.</a:t>
            </a:r>
            <a:endParaRPr lang="es-CO" b="1" dirty="0"/>
          </a:p>
        </p:txBody>
      </p:sp>
    </p:spTree>
    <p:extLst>
      <p:ext uri="{BB962C8B-B14F-4D97-AF65-F5344CB8AC3E}">
        <p14:creationId xmlns:p14="http://schemas.microsoft.com/office/powerpoint/2010/main" val="88997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srcRect/>
          <a:stretch>
            <a:fillRect/>
          </a:stretch>
        </p:blipFill>
        <p:spPr bwMode="auto">
          <a:xfrm>
            <a:off x="-5431" y="76269"/>
            <a:ext cx="827584" cy="726612"/>
          </a:xfrm>
          <a:prstGeom prst="rect">
            <a:avLst/>
          </a:prstGeom>
          <a:noFill/>
        </p:spPr>
      </p:pic>
      <p:sp>
        <p:nvSpPr>
          <p:cNvPr id="8" name="7 CuadroTexto"/>
          <p:cNvSpPr txBox="1"/>
          <p:nvPr/>
        </p:nvSpPr>
        <p:spPr>
          <a:xfrm>
            <a:off x="822624" y="156976"/>
            <a:ext cx="8213872" cy="1200329"/>
          </a:xfrm>
          <a:prstGeom prst="rect">
            <a:avLst/>
          </a:prstGeom>
          <a:solidFill>
            <a:schemeClr val="accent6">
              <a:lumMod val="60000"/>
              <a:lumOff val="40000"/>
            </a:schemeClr>
          </a:solidFill>
        </p:spPr>
        <p:txBody>
          <a:bodyPr wrap="square" rtlCol="0">
            <a:spAutoFit/>
          </a:bodyPr>
          <a:lstStyle/>
          <a:p>
            <a:endParaRPr lang="es-CO" dirty="0" smtClean="0"/>
          </a:p>
          <a:p>
            <a:endParaRPr lang="es-CO" dirty="0"/>
          </a:p>
          <a:p>
            <a:endParaRPr lang="es-CO" dirty="0" smtClean="0"/>
          </a:p>
          <a:p>
            <a:endParaRPr lang="es-CO" dirty="0"/>
          </a:p>
        </p:txBody>
      </p:sp>
      <p:sp>
        <p:nvSpPr>
          <p:cNvPr id="10" name="9 CuadroTexto"/>
          <p:cNvSpPr txBox="1"/>
          <p:nvPr/>
        </p:nvSpPr>
        <p:spPr>
          <a:xfrm>
            <a:off x="24912" y="1188741"/>
            <a:ext cx="9119088" cy="5632311"/>
          </a:xfrm>
          <a:prstGeom prst="rect">
            <a:avLst/>
          </a:prstGeom>
          <a:solidFill>
            <a:schemeClr val="bg2">
              <a:lumMod val="40000"/>
              <a:lumOff val="60000"/>
            </a:schemeClr>
          </a:solidFill>
        </p:spPr>
        <p:txBody>
          <a:bodyPr wrap="square" rtlCol="0">
            <a:spAutoFit/>
          </a:bodyPr>
          <a:lstStyle/>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a:p>
            <a:endParaRPr lang="es-CO" dirty="0" smtClean="0"/>
          </a:p>
          <a:p>
            <a:endParaRPr lang="es-CO" dirty="0"/>
          </a:p>
        </p:txBody>
      </p:sp>
      <p:pic>
        <p:nvPicPr>
          <p:cNvPr id="6" name="5 Imagen" descr="Escanear0002"/>
          <p:cNvPicPr/>
          <p:nvPr/>
        </p:nvPicPr>
        <p:blipFill>
          <a:blip r:embed="rId3" cstate="print"/>
          <a:srcRect/>
          <a:stretch>
            <a:fillRect/>
          </a:stretch>
        </p:blipFill>
        <p:spPr bwMode="auto">
          <a:xfrm>
            <a:off x="69050" y="5356877"/>
            <a:ext cx="1034151" cy="1396515"/>
          </a:xfrm>
          <a:prstGeom prst="rect">
            <a:avLst/>
          </a:prstGeom>
          <a:noFill/>
          <a:ln w="76200" cmpd="tri">
            <a:solidFill>
              <a:srgbClr val="000000"/>
            </a:solidFill>
            <a:miter lim="800000"/>
            <a:headEnd/>
            <a:tailEnd/>
          </a:ln>
        </p:spPr>
      </p:pic>
      <p:sp>
        <p:nvSpPr>
          <p:cNvPr id="7" name="6 CuadroTexto"/>
          <p:cNvSpPr txBox="1"/>
          <p:nvPr/>
        </p:nvSpPr>
        <p:spPr>
          <a:xfrm>
            <a:off x="1835696" y="5877272"/>
            <a:ext cx="5760640" cy="646331"/>
          </a:xfrm>
          <a:prstGeom prst="rect">
            <a:avLst/>
          </a:prstGeom>
          <a:noFill/>
        </p:spPr>
        <p:txBody>
          <a:bodyPr wrap="square" rtlCol="0">
            <a:spAutoFit/>
          </a:bodyPr>
          <a:lstStyle/>
          <a:p>
            <a:pPr algn="ctr"/>
            <a:r>
              <a:rPr lang="es-CO" b="1" dirty="0" smtClean="0"/>
              <a:t>RENDICIÓN DE CUENTAS PRIMER SEMESTRE AÑO ESCOLAR 2015 (DE ENERO A JUNIO DE 2015</a:t>
            </a:r>
            <a:r>
              <a:rPr lang="es-CO" dirty="0" smtClean="0"/>
              <a:t>)</a:t>
            </a:r>
            <a:endParaRPr lang="es-CO" dirty="0"/>
          </a:p>
        </p:txBody>
      </p:sp>
      <p:pic>
        <p:nvPicPr>
          <p:cNvPr id="5" name="4 Imagen" descr="E:\documentos recuperados\pedagogito.1.tif"/>
          <p:cNvPicPr/>
          <p:nvPr/>
        </p:nvPicPr>
        <p:blipFill>
          <a:blip r:embed="rId4" cstate="print"/>
          <a:srcRect/>
          <a:stretch>
            <a:fillRect/>
          </a:stretch>
        </p:blipFill>
        <p:spPr bwMode="auto">
          <a:xfrm>
            <a:off x="8226499" y="5485854"/>
            <a:ext cx="758308" cy="1396515"/>
          </a:xfrm>
          <a:prstGeom prst="rect">
            <a:avLst/>
          </a:prstGeom>
          <a:noFill/>
          <a:ln w="9525">
            <a:noFill/>
            <a:miter lim="800000"/>
            <a:headEnd/>
            <a:tailEnd/>
          </a:ln>
        </p:spPr>
      </p:pic>
      <p:sp>
        <p:nvSpPr>
          <p:cNvPr id="9" name="8 CuadroTexto"/>
          <p:cNvSpPr txBox="1"/>
          <p:nvPr/>
        </p:nvSpPr>
        <p:spPr>
          <a:xfrm>
            <a:off x="1331640" y="462129"/>
            <a:ext cx="6336704" cy="369332"/>
          </a:xfrm>
          <a:prstGeom prst="rect">
            <a:avLst/>
          </a:prstGeom>
          <a:solidFill>
            <a:schemeClr val="accent6">
              <a:lumMod val="40000"/>
              <a:lumOff val="60000"/>
            </a:schemeClr>
          </a:solidFill>
        </p:spPr>
        <p:txBody>
          <a:bodyPr wrap="square" rtlCol="0">
            <a:spAutoFit/>
          </a:bodyPr>
          <a:lstStyle/>
          <a:p>
            <a:pPr algn="ctr"/>
            <a:r>
              <a:rPr lang="es-CO" b="1" dirty="0" smtClean="0"/>
              <a:t>PROCESO: GOBIERNO ESCOLAR</a:t>
            </a:r>
            <a:endParaRPr lang="es-CO" b="1" dirty="0"/>
          </a:p>
        </p:txBody>
      </p:sp>
      <p:sp>
        <p:nvSpPr>
          <p:cNvPr id="3" name="2 CuadroTexto"/>
          <p:cNvSpPr txBox="1"/>
          <p:nvPr/>
        </p:nvSpPr>
        <p:spPr>
          <a:xfrm>
            <a:off x="127372" y="1183061"/>
            <a:ext cx="8892480" cy="4247317"/>
          </a:xfrm>
          <a:prstGeom prst="rect">
            <a:avLst/>
          </a:prstGeom>
          <a:noFill/>
        </p:spPr>
        <p:txBody>
          <a:bodyPr wrap="square" rtlCol="0">
            <a:spAutoFit/>
          </a:bodyPr>
          <a:lstStyle/>
          <a:p>
            <a:pPr algn="just"/>
            <a:r>
              <a:rPr lang="es-CO" b="1" dirty="0" smtClean="0"/>
              <a:t>CUENTA CON TODOS LOS ESTAMENTOS. PARA LA SELECCIÓN DEL CONSEJO ESTUDIANTIL, PERSONERO(A), REPRESENTANTES DE DOCENTES AL CONSEJO DIRECTIVO SE CONTÓ CON UNA  INNOVACIÓN. LA VOTACIÓN SE REALIZA MEDIANTE EL TARJETÓN PRUEBA ELECTRÓNICA. (AGRADECIMIENTO ESPECIAL A LA DOCENTE YULIETH CRUZ, QUIEN LE DIO VIDA A ESTA INICIATIVA.</a:t>
            </a:r>
          </a:p>
          <a:p>
            <a:pPr marL="285750" indent="-285750" algn="just">
              <a:buFontTx/>
              <a:buChar char="-"/>
            </a:pPr>
            <a:r>
              <a:rPr lang="es-CO" b="1" dirty="0" smtClean="0"/>
              <a:t>CONSEJO DIRECTIVO</a:t>
            </a:r>
          </a:p>
          <a:p>
            <a:pPr marL="285750" indent="-285750" algn="just">
              <a:buFontTx/>
              <a:buChar char="-"/>
            </a:pPr>
            <a:r>
              <a:rPr lang="es-CO" b="1" dirty="0" smtClean="0"/>
              <a:t>CONSEJO ACADÉMICO</a:t>
            </a:r>
          </a:p>
          <a:p>
            <a:pPr marL="285750" indent="-285750" algn="just">
              <a:buFontTx/>
              <a:buChar char="-"/>
            </a:pPr>
            <a:r>
              <a:rPr lang="es-CO" b="1" dirty="0" smtClean="0"/>
              <a:t>COMISIONES DE EVALUACIÓN Y PROMOCIÓN</a:t>
            </a:r>
          </a:p>
          <a:p>
            <a:pPr marL="285750" indent="-285750" algn="just">
              <a:buFontTx/>
              <a:buChar char="-"/>
            </a:pPr>
            <a:r>
              <a:rPr lang="es-CO" b="1" dirty="0" smtClean="0"/>
              <a:t>COMITÉ DE CONVIVENCIA CON SU RESPECTIVO CRONOGRAMA </a:t>
            </a:r>
          </a:p>
          <a:p>
            <a:pPr marL="285750" indent="-285750" algn="just">
              <a:buFontTx/>
              <a:buChar char="-"/>
            </a:pPr>
            <a:r>
              <a:rPr lang="es-CO" b="1" dirty="0" smtClean="0"/>
              <a:t>CONSEJO ESTUDIANTIL</a:t>
            </a:r>
          </a:p>
          <a:p>
            <a:pPr marL="285750" indent="-285750" algn="just">
              <a:buFontTx/>
              <a:buChar char="-"/>
            </a:pPr>
            <a:r>
              <a:rPr lang="es-CO" b="1" dirty="0" smtClean="0"/>
              <a:t>PERSONERO (A)</a:t>
            </a:r>
          </a:p>
          <a:p>
            <a:pPr marL="285750" indent="-285750" algn="just">
              <a:buFontTx/>
              <a:buChar char="-"/>
            </a:pPr>
            <a:r>
              <a:rPr lang="es-CO" b="1" dirty="0" smtClean="0"/>
              <a:t>ADEMÁS ESTUDIANTES QUE PERTENECEN CONSEJO CONSULTIVO </a:t>
            </a:r>
          </a:p>
          <a:p>
            <a:pPr marL="285750" indent="-285750" algn="just">
              <a:buFontTx/>
              <a:buChar char="-"/>
            </a:pPr>
            <a:r>
              <a:rPr lang="es-CO" b="1" dirty="0" smtClean="0"/>
              <a:t>PADRES Y MADRES DE FAMILIA</a:t>
            </a:r>
          </a:p>
          <a:p>
            <a:pPr marL="285750" indent="-285750" algn="just">
              <a:buFontTx/>
              <a:buChar char="-"/>
            </a:pPr>
            <a:r>
              <a:rPr lang="es-CO" b="1" dirty="0" smtClean="0"/>
              <a:t>ESCUELA DE FAMILIA</a:t>
            </a:r>
          </a:p>
          <a:p>
            <a:pPr marL="285750" indent="-285750" algn="just">
              <a:buFontTx/>
              <a:buChar char="-"/>
            </a:pPr>
            <a:endParaRPr lang="es-CO" b="1" dirty="0"/>
          </a:p>
        </p:txBody>
      </p:sp>
    </p:spTree>
    <p:extLst>
      <p:ext uri="{BB962C8B-B14F-4D97-AF65-F5344CB8AC3E}">
        <p14:creationId xmlns:p14="http://schemas.microsoft.com/office/powerpoint/2010/main" val="30088172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Presentación en pantalla (4:3)</PresentationFormat>
  <Paragraphs>530</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Maritza</dc:creator>
  <cp:lastModifiedBy>Maritza</cp:lastModifiedBy>
  <cp:revision>1</cp:revision>
  <dcterms:created xsi:type="dcterms:W3CDTF">2015-11-13T23:06:00Z</dcterms:created>
  <dcterms:modified xsi:type="dcterms:W3CDTF">2015-11-13T23:06:28Z</dcterms:modified>
</cp:coreProperties>
</file>