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37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246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36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 rot="5400000">
            <a:off x="6750855" y="-1750227"/>
            <a:ext cx="642918" cy="4143372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B11-4E35-47B1-AFFF-8153DA403EF1}" type="datetimeFigureOut">
              <a:rPr lang="es-CO" smtClean="0"/>
              <a:pPr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C3D-7A6E-488A-AD6E-9C16116FFD9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 rot="5400000">
            <a:off x="3536176" y="-3536178"/>
            <a:ext cx="357166" cy="742952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 redondeado"/>
          <p:cNvSpPr/>
          <p:nvPr/>
        </p:nvSpPr>
        <p:spPr>
          <a:xfrm rot="5400000">
            <a:off x="2737467" y="-2477499"/>
            <a:ext cx="311510" cy="5786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 userDrawn="1"/>
        </p:nvSpPr>
        <p:spPr>
          <a:xfrm>
            <a:off x="92" y="0"/>
            <a:ext cx="91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INSTITUCIÓN EDUCATIVA NORMAL SUPERIOR DE </a:t>
            </a:r>
            <a:r>
              <a:rPr lang="es-C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SINCELEJO</a:t>
            </a:r>
          </a:p>
          <a:p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INFORME DE GESTION CON</a:t>
            </a:r>
            <a:r>
              <a:rPr lang="es-CO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CORTE A 30 DE JUNIO DE 2015</a:t>
            </a:r>
          </a:p>
        </p:txBody>
      </p:sp>
    </p:spTree>
    <p:extLst>
      <p:ext uri="{BB962C8B-B14F-4D97-AF65-F5344CB8AC3E}">
        <p14:creationId xmlns:p14="http://schemas.microsoft.com/office/powerpoint/2010/main" val="142695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 rot="5400000">
            <a:off x="6750855" y="-1750227"/>
            <a:ext cx="642918" cy="4143372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B11-4E35-47B1-AFFF-8153DA403EF1}" type="datetimeFigureOut">
              <a:rPr lang="es-CO" smtClean="0"/>
              <a:pPr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C3D-7A6E-488A-AD6E-9C16116FFD9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 rot="5400000">
            <a:off x="3536176" y="-3536178"/>
            <a:ext cx="357166" cy="742952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 redondeado"/>
          <p:cNvSpPr/>
          <p:nvPr/>
        </p:nvSpPr>
        <p:spPr>
          <a:xfrm rot="5400000">
            <a:off x="2737467" y="-2477499"/>
            <a:ext cx="311510" cy="5786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 userDrawn="1"/>
        </p:nvSpPr>
        <p:spPr>
          <a:xfrm>
            <a:off x="92" y="0"/>
            <a:ext cx="91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INSTITUCIÓN EDUCATIVA NORMAL SUPERIOR DE </a:t>
            </a:r>
            <a:r>
              <a:rPr lang="es-C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SINCELEJO</a:t>
            </a:r>
          </a:p>
          <a:p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INFORME DE GESTION CON</a:t>
            </a:r>
            <a:r>
              <a:rPr lang="es-CO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CORTE A 30 DE JUNIO DE 2015</a:t>
            </a:r>
          </a:p>
        </p:txBody>
      </p:sp>
    </p:spTree>
    <p:extLst>
      <p:ext uri="{BB962C8B-B14F-4D97-AF65-F5344CB8AC3E}">
        <p14:creationId xmlns:p14="http://schemas.microsoft.com/office/powerpoint/2010/main" val="204341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 rot="5400000">
            <a:off x="6750855" y="-1750227"/>
            <a:ext cx="642918" cy="4143372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B11-4E35-47B1-AFFF-8153DA403EF1}" type="datetimeFigureOut">
              <a:rPr lang="es-CO" smtClean="0"/>
              <a:pPr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C3D-7A6E-488A-AD6E-9C16116FFD9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 rot="5400000">
            <a:off x="3536176" y="-3536178"/>
            <a:ext cx="357166" cy="742952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 redondeado"/>
          <p:cNvSpPr/>
          <p:nvPr/>
        </p:nvSpPr>
        <p:spPr>
          <a:xfrm rot="5400000">
            <a:off x="2737467" y="-2477499"/>
            <a:ext cx="311510" cy="5786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 userDrawn="1"/>
        </p:nvSpPr>
        <p:spPr>
          <a:xfrm>
            <a:off x="92" y="0"/>
            <a:ext cx="91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INSTITUCIÓN EDUCATIVA NORMAL SUPERIOR DE </a:t>
            </a:r>
            <a:r>
              <a:rPr lang="es-C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SINCELEJO</a:t>
            </a:r>
          </a:p>
          <a:p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INFORME DE GESTION CON</a:t>
            </a:r>
            <a:r>
              <a:rPr lang="es-CO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CORTE A 30 DE JUNIO DE 2015</a:t>
            </a:r>
          </a:p>
        </p:txBody>
      </p:sp>
    </p:spTree>
    <p:extLst>
      <p:ext uri="{BB962C8B-B14F-4D97-AF65-F5344CB8AC3E}">
        <p14:creationId xmlns:p14="http://schemas.microsoft.com/office/powerpoint/2010/main" val="276214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 rot="5400000">
            <a:off x="6750855" y="-1750227"/>
            <a:ext cx="642918" cy="4143372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B11-4E35-47B1-AFFF-8153DA403EF1}" type="datetimeFigureOut">
              <a:rPr lang="es-CO" smtClean="0"/>
              <a:pPr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C3D-7A6E-488A-AD6E-9C16116FFD9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 rot="5400000">
            <a:off x="3536176" y="-3536178"/>
            <a:ext cx="357166" cy="742952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 redondeado"/>
          <p:cNvSpPr/>
          <p:nvPr/>
        </p:nvSpPr>
        <p:spPr>
          <a:xfrm rot="5400000">
            <a:off x="2737467" y="-2477499"/>
            <a:ext cx="311510" cy="5786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 userDrawn="1"/>
        </p:nvSpPr>
        <p:spPr>
          <a:xfrm>
            <a:off x="92" y="0"/>
            <a:ext cx="91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INSTITUCIÓN EDUCATIVA NORMAL SUPERIOR DE </a:t>
            </a:r>
            <a:r>
              <a:rPr lang="es-C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SINCELEJO</a:t>
            </a:r>
          </a:p>
          <a:p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INFORME DE GESTION CON</a:t>
            </a:r>
            <a:r>
              <a:rPr lang="es-CO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CORTE A 30 DE JUNIO DE 2015</a:t>
            </a:r>
          </a:p>
        </p:txBody>
      </p:sp>
    </p:spTree>
    <p:extLst>
      <p:ext uri="{BB962C8B-B14F-4D97-AF65-F5344CB8AC3E}">
        <p14:creationId xmlns:p14="http://schemas.microsoft.com/office/powerpoint/2010/main" val="408493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 rot="5400000">
            <a:off x="6750855" y="-1750227"/>
            <a:ext cx="642918" cy="4143372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B11-4E35-47B1-AFFF-8153DA403EF1}" type="datetimeFigureOut">
              <a:rPr lang="es-CO" smtClean="0"/>
              <a:pPr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C3D-7A6E-488A-AD6E-9C16116FFD9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 rot="5400000">
            <a:off x="3536176" y="-3536178"/>
            <a:ext cx="357166" cy="742952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 redondeado"/>
          <p:cNvSpPr/>
          <p:nvPr/>
        </p:nvSpPr>
        <p:spPr>
          <a:xfrm rot="5400000">
            <a:off x="2737467" y="-2477499"/>
            <a:ext cx="311510" cy="5786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 userDrawn="1"/>
        </p:nvSpPr>
        <p:spPr>
          <a:xfrm>
            <a:off x="92" y="0"/>
            <a:ext cx="91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INSTITUCIÓN EDUCATIVA NORMAL SUPERIOR DE </a:t>
            </a:r>
            <a:r>
              <a:rPr lang="es-C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SINCELEJO</a:t>
            </a:r>
          </a:p>
          <a:p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INFORME DE GESTION CON</a:t>
            </a:r>
            <a:r>
              <a:rPr lang="es-CO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CORTE A 30 DE JUNIO DE 2015</a:t>
            </a:r>
          </a:p>
        </p:txBody>
      </p:sp>
    </p:spTree>
    <p:extLst>
      <p:ext uri="{BB962C8B-B14F-4D97-AF65-F5344CB8AC3E}">
        <p14:creationId xmlns:p14="http://schemas.microsoft.com/office/powerpoint/2010/main" val="178523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 rot="5400000">
            <a:off x="6750855" y="-1750227"/>
            <a:ext cx="642918" cy="4143372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B11-4E35-47B1-AFFF-8153DA403EF1}" type="datetimeFigureOut">
              <a:rPr lang="es-CO" smtClean="0"/>
              <a:pPr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C3D-7A6E-488A-AD6E-9C16116FFD9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 rot="5400000">
            <a:off x="3536176" y="-3536178"/>
            <a:ext cx="357166" cy="742952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 redondeado"/>
          <p:cNvSpPr/>
          <p:nvPr/>
        </p:nvSpPr>
        <p:spPr>
          <a:xfrm rot="5400000">
            <a:off x="2737467" y="-2477499"/>
            <a:ext cx="311510" cy="5786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 userDrawn="1"/>
        </p:nvSpPr>
        <p:spPr>
          <a:xfrm>
            <a:off x="92" y="0"/>
            <a:ext cx="91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INSTITUCIÓN EDUCATIVA NORMAL SUPERIOR DE </a:t>
            </a:r>
            <a:r>
              <a:rPr lang="es-C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SINCELEJO</a:t>
            </a:r>
          </a:p>
          <a:p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INFORME DE GESTION CON</a:t>
            </a:r>
            <a:r>
              <a:rPr lang="es-CO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CORTE A 30 DE JUNIO DE 2015</a:t>
            </a:r>
          </a:p>
        </p:txBody>
      </p:sp>
    </p:spTree>
    <p:extLst>
      <p:ext uri="{BB962C8B-B14F-4D97-AF65-F5344CB8AC3E}">
        <p14:creationId xmlns:p14="http://schemas.microsoft.com/office/powerpoint/2010/main" val="140662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 rot="5400000">
            <a:off x="6750855" y="-1750227"/>
            <a:ext cx="642918" cy="4143372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B11-4E35-47B1-AFFF-8153DA403EF1}" type="datetimeFigureOut">
              <a:rPr lang="es-CO" smtClean="0"/>
              <a:pPr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C3D-7A6E-488A-AD6E-9C16116FFD9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 rot="5400000">
            <a:off x="3536176" y="-3536178"/>
            <a:ext cx="357166" cy="742952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 redondeado"/>
          <p:cNvSpPr/>
          <p:nvPr/>
        </p:nvSpPr>
        <p:spPr>
          <a:xfrm rot="5400000">
            <a:off x="2737467" y="-2477499"/>
            <a:ext cx="311510" cy="5786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 userDrawn="1"/>
        </p:nvSpPr>
        <p:spPr>
          <a:xfrm>
            <a:off x="92" y="0"/>
            <a:ext cx="91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INSTITUCIÓN EDUCATIVA NORMAL SUPERIOR DE </a:t>
            </a:r>
            <a:r>
              <a:rPr lang="es-C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SINCELEJO</a:t>
            </a:r>
          </a:p>
          <a:p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INFORME DE GESTION CON</a:t>
            </a:r>
            <a:r>
              <a:rPr lang="es-CO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CORTE A 30 DE JUNIO DE 2015</a:t>
            </a:r>
          </a:p>
        </p:txBody>
      </p:sp>
    </p:spTree>
    <p:extLst>
      <p:ext uri="{BB962C8B-B14F-4D97-AF65-F5344CB8AC3E}">
        <p14:creationId xmlns:p14="http://schemas.microsoft.com/office/powerpoint/2010/main" val="72685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 rot="5400000">
            <a:off x="6750855" y="-1750227"/>
            <a:ext cx="642918" cy="4143372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B11-4E35-47B1-AFFF-8153DA403EF1}" type="datetimeFigureOut">
              <a:rPr lang="es-CO" smtClean="0"/>
              <a:pPr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C3D-7A6E-488A-AD6E-9C16116FFD9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 rot="5400000">
            <a:off x="3536176" y="-3536178"/>
            <a:ext cx="357166" cy="742952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 redondeado"/>
          <p:cNvSpPr/>
          <p:nvPr/>
        </p:nvSpPr>
        <p:spPr>
          <a:xfrm rot="5400000">
            <a:off x="2737467" y="-2477499"/>
            <a:ext cx="311510" cy="5786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 userDrawn="1"/>
        </p:nvSpPr>
        <p:spPr>
          <a:xfrm>
            <a:off x="92" y="0"/>
            <a:ext cx="91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INSTITUCIÓN EDUCATIVA NORMAL SUPERIOR DE </a:t>
            </a:r>
            <a:r>
              <a:rPr lang="es-C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SINCELEJO</a:t>
            </a:r>
          </a:p>
          <a:p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INFORME DE GESTION CON</a:t>
            </a:r>
            <a:r>
              <a:rPr lang="es-CO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CORTE A 30 DE JUNIO DE 2015</a:t>
            </a:r>
          </a:p>
        </p:txBody>
      </p:sp>
    </p:spTree>
    <p:extLst>
      <p:ext uri="{BB962C8B-B14F-4D97-AF65-F5344CB8AC3E}">
        <p14:creationId xmlns:p14="http://schemas.microsoft.com/office/powerpoint/2010/main" val="302840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23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 rot="5400000">
            <a:off x="6750855" y="-1750227"/>
            <a:ext cx="642918" cy="4143372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B11-4E35-47B1-AFFF-8153DA403EF1}" type="datetimeFigureOut">
              <a:rPr lang="es-CO" smtClean="0"/>
              <a:pPr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1C3D-7A6E-488A-AD6E-9C16116FFD9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 rot="5400000">
            <a:off x="3536176" y="-3536178"/>
            <a:ext cx="357166" cy="742952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 redondeado"/>
          <p:cNvSpPr/>
          <p:nvPr/>
        </p:nvSpPr>
        <p:spPr>
          <a:xfrm rot="5400000">
            <a:off x="2737467" y="-2477499"/>
            <a:ext cx="311510" cy="5786447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"/>
          <p:cNvSpPr/>
          <p:nvPr userDrawn="1"/>
        </p:nvSpPr>
        <p:spPr>
          <a:xfrm>
            <a:off x="92" y="0"/>
            <a:ext cx="91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INSTITUCIÓN EDUCATIVA NORMAL SUPERIOR DE </a:t>
            </a:r>
            <a:r>
              <a:rPr lang="es-C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SINCELEJO</a:t>
            </a:r>
          </a:p>
          <a:p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INFORME DE GESTION CON</a:t>
            </a:r>
            <a:r>
              <a:rPr lang="es-CO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O" sz="1400" b="1" dirty="0" smtClean="0">
                <a:latin typeface="Times New Roman" pitchFamily="18" charset="0"/>
                <a:cs typeface="Times New Roman" pitchFamily="18" charset="0"/>
              </a:rPr>
              <a:t>CORTE A 30 DE JUNIO DE 2015</a:t>
            </a:r>
          </a:p>
        </p:txBody>
      </p:sp>
    </p:spTree>
    <p:extLst>
      <p:ext uri="{BB962C8B-B14F-4D97-AF65-F5344CB8AC3E}">
        <p14:creationId xmlns:p14="http://schemas.microsoft.com/office/powerpoint/2010/main" val="202628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95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971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936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835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354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21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25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A02A-A17F-475D-914E-256075AE6AF5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C65C-F2E3-4E36-9590-C806FFB7C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372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tiff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tiff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.tiff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1816" y="708708"/>
            <a:ext cx="88403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/>
              <a:t>Dotación Institucional De Infraestructura Educativa</a:t>
            </a:r>
            <a:endParaRPr lang="en-US" sz="3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83243"/>
              </p:ext>
            </p:extLst>
          </p:nvPr>
        </p:nvGraphicFramePr>
        <p:xfrm>
          <a:off x="75909" y="2366963"/>
          <a:ext cx="8992183" cy="32053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44163"/>
                <a:gridCol w="2664296"/>
                <a:gridCol w="1183724"/>
              </a:tblGrid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SUMINISTRO DE MATERIALES PARA MANTENIMIENTO PREVENTIVO Y CORRECTIVO DE REDES ELECTRICAS DE ALTA Y BAJA TENSION DE LA INSTITUCION EDUCATIVA NORMAL SUPERIOR DE SINCELEJO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ELENA MATUTE JARABA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effectLst/>
                        </a:rPr>
                        <a:t>12.659.776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SUMINSITRO DE 180 SILLAS ESCOLARES CON PORTALIBROS, TUBO GALVANIZADO DE 3/4” Y TRIPLEX DE 12 mm, PARA LA INSTITUCION EDUCATIVA NORMAL SUPERIOR DE SINCELEJO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NESTOR SEGUNDO SIERRA MACARENO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effectLst/>
                        </a:rPr>
                        <a:t>12.600.000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CONTRATO DE SUMINISTRO DE MATERIAL DIDACTICO PARA LA FACILITAR EL PROCESO EDUCATIVO EN LA NORMAL SUPERIOR DE SINCELEJO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EDUIN JOSE ARRIETA CONTRERAS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effectLst/>
                        </a:rPr>
                        <a:t>12.696.750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COMPRA DE MATERIA BIBLIOGRAFICO PARA FORTALECER EL PROCESO EDUCATIVO DE LA INSTITUCION EDUCATIVA NORMAL SUPERIOR DE SINCELEJO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ANTONIO DE JESUS PEREZ SALGADO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2.000.000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72687" y="1428736"/>
            <a:ext cx="766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2400" dirty="0"/>
              <a:t>Otros Gastos Generales por Adquisición de Bienes</a:t>
            </a:r>
            <a:endParaRPr lang="en-US" sz="24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29309"/>
              </p:ext>
            </p:extLst>
          </p:nvPr>
        </p:nvGraphicFramePr>
        <p:xfrm>
          <a:off x="156063" y="3474993"/>
          <a:ext cx="8831875" cy="13804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68552"/>
                <a:gridCol w="2520280"/>
                <a:gridCol w="1343043"/>
              </a:tblGrid>
              <a:tr h="3542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SUMINISTRO DE LICENCIA DE USO DE SOFTWARE FINANCIERO “ERP PARA ENTIDADES ESTATALES”, PARA LA ISNTITUCION EDUCATIVA NORMAL SUPERIOR DE SINCELEJO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LORENA PAOLA TOUS RIVERA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3.600.000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3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53427" y="1044025"/>
            <a:ext cx="6437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/>
              <a:t>Remuneración por Servicios Técnicos</a:t>
            </a:r>
            <a:endParaRPr lang="en-US" sz="3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26745"/>
              </p:ext>
            </p:extLst>
          </p:nvPr>
        </p:nvGraphicFramePr>
        <p:xfrm>
          <a:off x="215517" y="2132856"/>
          <a:ext cx="8712968" cy="386704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112775"/>
                <a:gridCol w="2340053"/>
                <a:gridCol w="1260140"/>
              </a:tblGrid>
              <a:tr h="88553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CONTRATO DE PRESTACIÓN DE SERVICIOS DE APOYO A LA GESTIÓN PARA EL DESEMPEÑO DE LAS ACTIVIDADES ASISTENCIALES EN LOS PROCESOS INHERENTES A LA DIGITACIÓN, MANEJO Y CONSOLIDACIÓN DE LA INFORMACIÓN DEL SISTEMA INTEGRADO DE MATRICULAS - SIMAT EN LA INSTITUCIÓN EDUCATIVA ESCUELA NORMAL SUPERIOR DE SINCELEJO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HENRRY RAFAEL RESTREPO TOVAR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15.070.000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8553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CONTRATO DE PRESTACIÓN DE SERVICIOS DE APOYO A LA GESTIÓN PARA EL DESEMPEÑO DE LAS ACTIVIDADES ASISTENCIALES Y DE APOYO EN LOS DIFERENTES PROCESOS DE PLANEACIÓN ADMINISTRATIVA, PRESUPUESTAL, CONTRACTUAL Y DE RENDICIÓN DE CUENTAS DE LA INSTITUCIÓN EDUCATIVA ESCUELA NORMAL SUPERIOR DE SINCELEJO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NELSON ADOLFO ESTRADA VIANA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14.025.000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132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CONTRATAR LA PRESTACIÓN DE SERVICIOS DE DOS AUXILIARES ADMINISTRATIVOS Y TRES AUXILIARES DE SERVICIOS GENERALES EN LA INSTITUCIÓN EDUCATIVA ESCUELA NORMAL SUPERIOR DE SINCELEJO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 EMPLEAMOS LTDA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65.047.549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7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09709" y="1854682"/>
            <a:ext cx="1524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/>
              <a:t>Seguros</a:t>
            </a:r>
            <a:endParaRPr lang="en-US" sz="32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236697"/>
              </p:ext>
            </p:extLst>
          </p:nvPr>
        </p:nvGraphicFramePr>
        <p:xfrm>
          <a:off x="215516" y="3591585"/>
          <a:ext cx="8712968" cy="5574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60540"/>
                <a:gridCol w="2736304"/>
                <a:gridCol w="1116124"/>
              </a:tblGrid>
              <a:tr h="1771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POLIZA GLOBAL DE MANEJO PARA LA VIGENCIA FISCAL 2015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LA PREVISORA S.A.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982.520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8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589" y="1224917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1" y="5881620"/>
            <a:ext cx="689409" cy="87177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1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59632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GESTIÓN DE LA COMUNIDAD</a:t>
            </a:r>
          </a:p>
          <a:p>
            <a:pPr algn="ctr"/>
            <a:r>
              <a:rPr lang="es-CO" b="1" dirty="0" smtClean="0"/>
              <a:t>PROCESO: ACCESIBILIDAD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19" y="1357305"/>
            <a:ext cx="89371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BIENESTAR INSTITUCIONAL</a:t>
            </a:r>
          </a:p>
          <a:p>
            <a:endParaRPr lang="es-CO" dirty="0"/>
          </a:p>
          <a:p>
            <a:r>
              <a:rPr lang="es-CO" dirty="0" smtClean="0"/>
              <a:t>SERVICIO SOCIAL</a:t>
            </a:r>
          </a:p>
          <a:p>
            <a:endParaRPr lang="es-CO" dirty="0"/>
          </a:p>
          <a:p>
            <a:r>
              <a:rPr lang="es-CO" dirty="0" smtClean="0"/>
              <a:t>PROYECTOS DE CRECIMIENTO PERSONAL Y SOCIAL</a:t>
            </a:r>
          </a:p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ESCUELA DE FAMILIA</a:t>
            </a:r>
          </a:p>
          <a:p>
            <a:endParaRPr lang="es-CO" dirty="0"/>
          </a:p>
          <a:p>
            <a:r>
              <a:rPr lang="es-CO" dirty="0" smtClean="0"/>
              <a:t>USO DE LA PLANTA FÍSICA Y DE LOS MEDIOS</a:t>
            </a:r>
          </a:p>
          <a:p>
            <a:endParaRPr lang="es-CO" dirty="0"/>
          </a:p>
          <a:p>
            <a:r>
              <a:rPr lang="es-CO" dirty="0" smtClean="0"/>
              <a:t>PARTICIPACIÓN DE LOS ESTUDIANTES</a:t>
            </a:r>
          </a:p>
          <a:p>
            <a:endParaRPr lang="es-CO" dirty="0"/>
          </a:p>
          <a:p>
            <a:r>
              <a:rPr lang="es-CO" dirty="0" smtClean="0"/>
              <a:t>PARTICIPACIÓN DE LAS FAMILIAS 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2424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589" y="1224917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1" y="5881620"/>
            <a:ext cx="689409" cy="87177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1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59632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AREA GESTIÓN DE LA COMUNIDAD</a:t>
            </a:r>
          </a:p>
          <a:p>
            <a:pPr algn="ctr"/>
            <a:r>
              <a:rPr lang="es-CO" b="1" dirty="0" smtClean="0"/>
              <a:t>PROCESO: ACCESIBILIDAD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19" y="1357305"/>
            <a:ext cx="8937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PREVENCIÓN DE RIESGOS FÍSICOS</a:t>
            </a:r>
          </a:p>
          <a:p>
            <a:endParaRPr lang="es-CO" dirty="0"/>
          </a:p>
          <a:p>
            <a:r>
              <a:rPr lang="es-CO" dirty="0" smtClean="0"/>
              <a:t>PREVENCIÓN DE RIESOS PSICOSOCIALES</a:t>
            </a:r>
          </a:p>
          <a:p>
            <a:endParaRPr lang="es-CO" dirty="0"/>
          </a:p>
          <a:p>
            <a:r>
              <a:rPr lang="es-CO" dirty="0" smtClean="0"/>
              <a:t>PROGRAMAS DE SEGURIDAD</a:t>
            </a:r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9897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fbcdn-sphotos-b-a.akamaihd.net/hphotos-ak-xap1/v/t1.0-9/17827_547436762063835_6038573543020090592_n.jpg?oh=764cfb9b1958495362670b001fa34bde&amp;oe=56C6EAEE&amp;__gda__=1455078275_83f95cf6490927281f9b0199d363b8b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7" y="1256333"/>
            <a:ext cx="2906033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mia1-1.xx.fbcdn.net/hphotos-xap1/v/t1.0-9/11013309_547436112063900_1009537290920594843_n.jpg?oh=06ed7a3ebadc45e4588b42c80d52b495&amp;oe=56BEF4B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75" y="1256333"/>
            <a:ext cx="2726737" cy="19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bcdn-sphotos-g-a.akamaihd.net/hphotos-ak-xaf1/v/t1.0-9/1796564_547439422063569_7263602847485716975_n.jpg?oh=e2e8ec90ac4c77881e6cb7cb2bb03e6c&amp;oe=56C56721&amp;__gda__=1454572639_2e05bd7f4a2f741123f0c58ab3d5ac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23665"/>
            <a:ext cx="2729758" cy="15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bcdn-sphotos-a-a.akamaihd.net/hphotos-ak-xaf1/v/t1.0-9/11069357_547464652061046_358256935987958010_n.jpg?oh=9703381014b211b9e40aa3760c6ebebd&amp;oe=56F924CB&amp;__gda__=1454758837_6a78e3a0f925042befd4e8730f64ccf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2996750" cy="21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bcdn-sphotos-c-a.akamaihd.net/hphotos-ak-xfp1/v/t1.0-9/11071039_547465075394337_1750437124882432629_n.jpg?oh=2d7c8de9c62bbb2258f86de9b187e16f&amp;oe=56B86567&amp;__gda__=1456386798_aeeeb4628d3d9644ff10fae2de6018a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45624"/>
            <a:ext cx="3383359" cy="19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35696" y="2606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CELEBRACIÓN DE SAN JOSÉ – PATRONO INSTITUCIONAL – MARZO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574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fbcdn-sphotos-c-a.akamaihd.net/hphotos-ak-xpa1/v/t1.0-9/17826_548288548645323_8536742871501672670_n.jpg?oh=17cca985e266cdd0d753e2d8b7ef5099&amp;oe=56C59215&amp;__gda__=1454238056_ca3ce7f98fb645aa2eeec76998d98e3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" y="1310206"/>
            <a:ext cx="2068655" cy="36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-dfw1-1.xx.fbcdn.net/hphotos-xpa1/v/t1.0-9/17384_548288708645307_6133576046177035332_n.jpg?oh=74d7dc0dffb354e31f1f678f0b2c1102&amp;oe=56CD1C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3108"/>
            <a:ext cx="2121543" cy="37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fbcdn-sphotos-e-a.akamaihd.net/hphotos-ak-xft1/v/t1.0-9/10440740_548288341978677_4301109747667872476_n.jpg?oh=b3a80f65903587abc99ecec0e59c265b&amp;oe=56AD379C&amp;__gda__=1455198998_c860ea51b7327674e560e6fa0a53420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6953"/>
            <a:ext cx="2098081" cy="373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 smtClean="0"/>
              <a:t>INICIACIÓN DEL PROYECTO DE CATEQUESIS 2015</a:t>
            </a:r>
            <a:endParaRPr lang="es-CO" b="1" u="sng" dirty="0"/>
          </a:p>
        </p:txBody>
      </p:sp>
    </p:spTree>
    <p:extLst>
      <p:ext uri="{BB962C8B-B14F-4D97-AF65-F5344CB8AC3E}">
        <p14:creationId xmlns:p14="http://schemas.microsoft.com/office/powerpoint/2010/main" val="6427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4864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3" y="5688807"/>
            <a:ext cx="700117" cy="109214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049240" y="6250113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RENDICIÓN DE CUENTAS PRIMER SEMESTRE AÑO ESCOLAR 2015 (DE ENERO A JUNIO DE 2015</a:t>
            </a:r>
            <a:r>
              <a:rPr lang="es-CO" sz="1100" dirty="0" smtClean="0"/>
              <a:t>)</a:t>
            </a:r>
            <a:endParaRPr lang="es-CO" sz="11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4" name="Picture 2" descr="https://scontent-mia1-1.xx.fbcdn.net/hphotos-xpt1/t31.0-8/11417817_580012098806301_4786901496193234226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0320"/>
            <a:ext cx="2774345" cy="22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https://fbcdn-sphotos-a-a.akamaihd.net/hphotos-ak-xaf1/t31.0-8/11402235_580012152139629_4816565373420791365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24" y="1148640"/>
            <a:ext cx="2683569" cy="19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79712" y="4046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PROYECTO DE CATEQUESIS 2015</a:t>
            </a:r>
            <a:endParaRPr lang="es-CO" b="1" u="sng" dirty="0"/>
          </a:p>
        </p:txBody>
      </p:sp>
      <p:pic>
        <p:nvPicPr>
          <p:cNvPr id="44034" name="Picture 2" descr="https://fbcdn-sphotos-a-a.akamaihd.net/hphotos-ak-xaf1/v/t1.0-9/11081458_551432411664270_8530778933269739052_n.jpg?oh=edbfb4613c392857828f7b86d64a6ee3&amp;oe=56BD8020&amp;__gda__=1455333009_e323401c2442c7ffd1d50e26b9dc70c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8074"/>
            <a:ext cx="2741516" cy="36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s://scontent-mia1-1.xx.fbcdn.net/hphotos-xft1/t31.0-8/11115776_551432308330947_2910015167868270548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32" y="3573016"/>
            <a:ext cx="3115092" cy="23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4864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3" y="5688807"/>
            <a:ext cx="700117" cy="109214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049240" y="6250113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RENDICIÓN DE CUENTAS PRIMER SEMESTRE AÑO ESCOLAR 2015 (DE ENERO A JUNIO DE 2015</a:t>
            </a:r>
            <a:r>
              <a:rPr lang="es-CO" sz="1100" dirty="0" smtClean="0"/>
              <a:t>)</a:t>
            </a:r>
            <a:endParaRPr lang="es-CO" sz="11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2" descr="https://fbcdn-sphotos-f-a.akamaihd.net/hphotos-ak-xap1/t31.0-8/11357235_582421831898661_177770889558846150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640"/>
            <a:ext cx="3272841" cy="27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https://scontent-mia1-1.xx.fbcdn.net/hphotos-xtp1/v/t1.0-9/11406864_582421678565343_2581781182246551537_n.jpg?oh=ac50a1e1cd8f9454412bfcd547a47527&amp;oe=56B5BCD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40" y="1148640"/>
            <a:ext cx="2417031" cy="26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6" name="Picture 6" descr="https://fbcdn-sphotos-d-a.akamaihd.net/hphotos-ak-xpt1/t31.0-8/10733943_581216595352518_3086027024542524460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36626"/>
            <a:ext cx="2808312" cy="232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8" name="Picture 8" descr="https://fbcdn-sphotos-b-a.akamaihd.net/hphotos-ak-xpa1/t31.0-8/11357046_581216328685878_908566752691898763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00" y="3964794"/>
            <a:ext cx="2616828" cy="20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979712" y="4046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PROYECTO DE CATEQUESIS 2015</a:t>
            </a:r>
            <a:endParaRPr lang="es-CO" b="1" u="sng" dirty="0"/>
          </a:p>
        </p:txBody>
      </p:sp>
    </p:spTree>
    <p:extLst>
      <p:ext uri="{BB962C8B-B14F-4D97-AF65-F5344CB8AC3E}">
        <p14:creationId xmlns:p14="http://schemas.microsoft.com/office/powerpoint/2010/main" val="16741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2" name="Picture 2" descr="https://fbcdn-sphotos-e-a.akamaihd.net/hphotos-ak-xlt1/t31.0-8/11228915_598322706975240_623935527647905407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689"/>
            <a:ext cx="2972771" cy="17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4" name="Picture 4" descr="https://fbcdn-sphotos-c-a.akamaihd.net/hphotos-ak-xfp1/t31.0-8/11754482_598317963642381_1540576531243623489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96" y="1194331"/>
            <a:ext cx="3034495" cy="18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6" name="Picture 6" descr="https://scontent-mia1-1.xx.fbcdn.net/hphotos-xat1/v/t1.0-9/11707376_598317696975741_8729552254410090554_n.jpg?oh=398a78c056fe67f7a76db8c6fb0a7ec5&amp;oe=56BA1C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4507"/>
            <a:ext cx="1591137" cy="26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8" name="Picture 8" descr="https://scontent-mia1-1.xx.fbcdn.net/hphotos-xfa1/v/t1.0-9/11796198_598317436975767_6516323492147005007_n.jpg?oh=7290633b224f9cb7398fc1087dcb59d5&amp;oe=56ADFE6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4847"/>
            <a:ext cx="1871230" cy="31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0" name="Picture 10" descr="https://fbcdn-sphotos-c-a.akamaihd.net/hphotos-ak-xta1/t31.0-8/11222432_598316893642488_325320275587773953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3318123" cy="19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58495" y="260648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-22584" y="12235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1" y="5881620"/>
            <a:ext cx="689409" cy="87177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1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59632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 DOTACIÓN Y SUMINISTROS 2015</a:t>
            </a:r>
          </a:p>
        </p:txBody>
      </p:sp>
      <p:pic>
        <p:nvPicPr>
          <p:cNvPr id="8194" name="Picture 2" descr="G:\RENDICION DE CUENTA FOTOS CONTRATOS\SUMINISTRO DE ASEO Y CAFETERIA\IMG_2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615308" cy="19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RENDICION DE CUENTA FOTOS CONTRATOS\SUMINISTRO DE ASEO Y CAFETERIA\IMG_20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26894"/>
            <a:ext cx="2664294" cy="19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RENDICION DE CUENTA FOTOS CONTRATOS\SUMINISTRO DE ASEO Y CAFETERIA\IMG_20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22" y="1159719"/>
            <a:ext cx="2906096" cy="21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RENDICION DE CUENTA FOTOS CONTRATOS\SUMINISTRO DE ASEO Y CAFETERIA\IMG_20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1253">
            <a:off x="2936782" y="3737081"/>
            <a:ext cx="2766378" cy="20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0664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s://fbcdn-sphotos-g-a.akamaihd.net/hphotos-ak-xaf1/v/t1.0-9/11150617_567434003397444_3868625699960950462_n.jpg?oh=46a7d98034eed0604fcb9fa89f683e5b&amp;oe=56D1325A&amp;__gda__=1456257259_20eb9471080e92c4ee32ddb54deb13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188741"/>
            <a:ext cx="2985344" cy="22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s://fbcdn-sphotos-d-a.akamaihd.net/hphotos-ak-xfa1/v/t1.0-9/11193378_567433343397510_2761907954972342887_n.jpg?oh=8ccfc9c2e454ad18f270c9c3d252761a&amp;oe=56C5516C&amp;__gda__=1454127450_63c6b43746901573bdbb603f1e8817f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35" y="1176485"/>
            <a:ext cx="2718841" cy="22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https://fbcdn-sphotos-h-a.akamaihd.net/hphotos-ak-xfa1/v/t1.0-9/11152341_567433766730801_7150916460191568381_n.jpg?oh=27f87ee78adef501b30696e5bc5b86cc&amp;oe=56C0856C&amp;__gda__=1455389786_cab55def5fdc5e597d8fdcf788463cf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90" y="1203187"/>
            <a:ext cx="2757105" cy="23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https://fbcdn-sphotos-f-a.akamaihd.net/hphotos-ak-xfa1/v/t1.0-9/11165237_567433676730810_7546915205609703811_n.jpg?oh=e4a49a20ba03a5abf89576081b6d7d21&amp;oe=56CC6933&amp;__gda__=1459280133_b25c6eb5cd515f29c181a8c780e0e4f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6" y="3511425"/>
            <a:ext cx="2914488" cy="21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https://fbcdn-sphotos-a-a.akamaihd.net/hphotos-ak-xfa1/v/t1.0-9/11183457_567434330064078_6756604081506262456_n.jpg?oh=232dc141343356408180912cd69dd4f6&amp;oe=56BF4142&amp;__gda__=1455810420_8f5958fc540fffb2fb11ac83bf03d6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35" y="3581173"/>
            <a:ext cx="2286755" cy="21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6" name="Picture 12" descr="https://scontent-mia1-1.xx.fbcdn.net/hphotos-xaf1/v/t1.0-9/11221287_567434220064089_4037549005425725673_n.jpg?oh=7cce98f88f6b45a47568384dfca0ccd1&amp;oe=56B8CDC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39" y="3619038"/>
            <a:ext cx="2492606" cy="19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PRESENCIA DE LA INSTITUCIÓN EDUCATIVA NORMAL SUPERIOR DE SINCELEJO EN LA MESA PRIMERA INFANCIA. GRACIAS A LA VINCULACIÓN DE ROBERTO CARLOS, </a:t>
            </a:r>
            <a:r>
              <a:rPr lang="es-CO" sz="1200" b="1" dirty="0"/>
              <a:t>Delegado Primera Infancia, Infancia, Adolescencia y Fortalecimiento Familiar.</a:t>
            </a:r>
          </a:p>
        </p:txBody>
      </p:sp>
    </p:spTree>
    <p:extLst>
      <p:ext uri="{BB962C8B-B14F-4D97-AF65-F5344CB8AC3E}">
        <p14:creationId xmlns:p14="http://schemas.microsoft.com/office/powerpoint/2010/main" val="2997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33607" y="1201151"/>
            <a:ext cx="20767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/>
              <a:t>Honorarios</a:t>
            </a:r>
            <a:endParaRPr lang="en-US" sz="3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63213"/>
              </p:ext>
            </p:extLst>
          </p:nvPr>
        </p:nvGraphicFramePr>
        <p:xfrm>
          <a:off x="197768" y="3212976"/>
          <a:ext cx="8748464" cy="7403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78288"/>
                <a:gridCol w="2808312"/>
                <a:gridCol w="1061864"/>
              </a:tblGrid>
              <a:tr h="3542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CONTRATO DE PRESTACION DE SERVICIOS Y DE APOYO A LA GESTION COMO CONTADOR DE LA INSTITUCION EDUCATIVA NORMAL SUPERIOR DE SINCELEJO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JULIO ALEJANDRO ORDOÑEZ ARROYO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2.520.000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946074" y="1486903"/>
            <a:ext cx="2843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/>
              <a:t>Mantenimiento</a:t>
            </a:r>
            <a:endParaRPr lang="en-US" sz="3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2744"/>
              </p:ext>
            </p:extLst>
          </p:nvPr>
        </p:nvGraphicFramePr>
        <p:xfrm>
          <a:off x="228600" y="2898775"/>
          <a:ext cx="8686800" cy="22122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47456"/>
                <a:gridCol w="2808312"/>
                <a:gridCol w="1031032"/>
              </a:tblGrid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SERVICIO DE MANTENIMIENTO PREVENTIVO Y CORRECTIVO DE LOS EQUIPOS DE CÓMPUTO, IMPRESORAS, PUNTOS DE RED Y EQUIPOS DIGITALES AL SERVICIO DE LA INSTITUCION EDUCATIVA NORMAL SUPERIOR DE SINCELEJO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OSCAR MANUEL MARTINEZ TORRES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effectLst/>
                        </a:rPr>
                        <a:t>12.735.000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MANTENIMIENTO PREVENTIVO Y CORRECTIVO DE LOS EQUIPOS DE AIRE ACONDICIONADO, AL SERVICIO DE LA INSTITUCION EDUCATIVA NORMAL SUPERIOR DE SINCELEJO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CARLOS ALBERTO TORRES VILLALBA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12.700.000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4400" y="619109"/>
            <a:ext cx="7763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/>
              <a:t>Mantenimiento De Infraestructura Educativa</a:t>
            </a:r>
            <a:endParaRPr lang="en-US" sz="32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57643"/>
              </p:ext>
            </p:extLst>
          </p:nvPr>
        </p:nvGraphicFramePr>
        <p:xfrm>
          <a:off x="72000" y="1924050"/>
          <a:ext cx="9000000" cy="4238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2128"/>
                <a:gridCol w="2304256"/>
                <a:gridCol w="1043616"/>
              </a:tblGrid>
              <a:tr h="7178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effectLst/>
                        </a:rPr>
                        <a:t>MANTENIMIENTO PREVENTIVO Y CORRECTIVO A TODO COSTO DE LAS CUBIERTAS DE LOS SALONES DEL CICLO DE FORMACION COMPLEMENTARIA DE LA I.E. NORMAL SUPERIOR DE SINCELEJO</a:t>
                      </a:r>
                      <a:endParaRPr lang="es-CO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MESULLAM PABLO LOAIZA SIERRA</a:t>
                      </a:r>
                      <a:endParaRPr lang="es-CO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>
                          <a:effectLst/>
                        </a:rPr>
                        <a:t>8.400.000</a:t>
                      </a:r>
                      <a:endParaRPr lang="es-CO" sz="1400" b="1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9571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effectLst/>
                        </a:rPr>
                        <a:t>MANTENIMIENTO PREVENTIVO Y CORRECTIVO Y PINTURA DE LOS MUROS, SOCALOS, PUERTAS Y ACCESORIOS DE LOS SALONES DEL CICLO DE FORMACION COMPLEMENTARIA DE LA I.E. NORMAL SUPERIOR DE SINCELEJO, LO ANTERIOR A TODO COSTO</a:t>
                      </a:r>
                      <a:endParaRPr lang="es-CO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EDWIN ANTONIO TOSCANO GARCIA</a:t>
                      </a:r>
                      <a:endParaRPr lang="es-CO" sz="1400" b="1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>
                          <a:effectLst/>
                        </a:rPr>
                        <a:t>12.740.000</a:t>
                      </a:r>
                      <a:endParaRPr lang="es-CO" sz="1400" b="1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9571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effectLst/>
                        </a:rPr>
                        <a:t>MANTENIMIENTO PREVENTIVO Y CORRECTIVO A TODO COSTO DE UNIDADES SANITARIAS DEL SECTOR DONDE FUNCIONA EL CICLO DE FORMACION COMPLEMENTARIA, DEL SECTOR PRIMARIA Y SECUNDARIA DE LA I.E. NORMAL SUPERIOR DE SINCELEJO</a:t>
                      </a:r>
                      <a:endParaRPr lang="es-CO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LEONAR DE JESUS LUGO ALVAREZ</a:t>
                      </a:r>
                      <a:endParaRPr lang="pt-BR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>
                          <a:effectLst/>
                        </a:rPr>
                        <a:t>12.710.000</a:t>
                      </a:r>
                      <a:endParaRPr lang="es-CO" sz="1400" b="1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4785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>
                          <a:effectLst/>
                        </a:rPr>
                        <a:t>MANTENIMIENTO PREVENTIVO Y CORRECTIVO DE LAS INSTALACIONES ELECTRICAS DE LA INSTITUCION EDUCATIVA NORMAL SUPERIOR DE SINCELEJO</a:t>
                      </a:r>
                      <a:endParaRPr lang="es-CO" sz="1400" b="1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ARTURO MIGUEL ROMERO REGINO</a:t>
                      </a:r>
                      <a:endParaRPr lang="es-CO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>
                          <a:effectLst/>
                        </a:rPr>
                        <a:t>8.200.000</a:t>
                      </a:r>
                      <a:endParaRPr lang="es-CO" sz="1400" b="1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9571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effectLst/>
                        </a:rPr>
                        <a:t>MANTENIMIENTO PREVENTIVO Y CORRECTIVO DE 415 METROS CUADRADOS DE CIELORAZO Y MARCOS DE MEDARA INMUNIZADOS PARA DIFERENTES SALONES Y AREAS COMUNES DEL SECTOR DE SECUNDARIA DE LA INSTITUCION EDUCATIVA NORMAL SUPERIOR DE SINCELEJO</a:t>
                      </a:r>
                      <a:endParaRPr lang="es-CO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FUNDACION INTEGRAL SERVICES</a:t>
                      </a:r>
                      <a:endParaRPr lang="es-CO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 dirty="0">
                          <a:effectLst/>
                        </a:rPr>
                        <a:t>12.600.000</a:t>
                      </a:r>
                      <a:endParaRPr lang="es-CO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3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90393" y="900009"/>
            <a:ext cx="7763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/>
              <a:t>Mantenimiento De Infraestructura Educativa</a:t>
            </a:r>
            <a:endParaRPr lang="en-US" sz="32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61100"/>
              </p:ext>
            </p:extLst>
          </p:nvPr>
        </p:nvGraphicFramePr>
        <p:xfrm>
          <a:off x="72000" y="1628800"/>
          <a:ext cx="9000000" cy="5173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4136"/>
                <a:gridCol w="2232248"/>
                <a:gridCol w="1043616"/>
              </a:tblGrid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CONTRATOS DE SUMINISTRO DE MATERIALES PARA MANTENIMIENTO PREVENTIVO Y CORRECTIVO EN PINTURA Y EMBELLECIMIENTO DE MUROS, PUERTAS, VENTANAS, REJAS Y OTROS DE LA INSTITUCION EDUCATIVA NORMAL SUPERIOR DE SINCELEJO</a:t>
                      </a:r>
                      <a:endParaRPr lang="es-CO" sz="16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NELLY DE LA CRUZ ALMENTERO ANAYA</a:t>
                      </a:r>
                      <a:endParaRPr lang="es-CO" sz="16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effectLst/>
                        </a:rPr>
                        <a:t>12.022.500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3542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MANTENIMIENTO PREVENTIVO Y CORRECTIVO A TODO COSTO DE LOS PISOS DE CUATRO (4) AULAS DEL SECTOR PRIMARIA, DE LA I.E. NORMAL SUPERIOR DE SINCELEJO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MESULLAM PABLO LOAIZA SIERRA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effectLst/>
                        </a:rPr>
                        <a:t>12.266.300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3542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MANTENIMIENTO PREVENTIVO Y CORRECTIVO DE BATERIAS DE BAÑO PARA EL SECTOR DE PREESCOLAR, DE LA I.E. NORMAL SUPERIOR DE SINCELEJO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CARLOS ALBERTO RUIZ PEREZ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effectLst/>
                        </a:rPr>
                        <a:t>6.000.000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MANTENIMIENTO PREVENTIVO Y CORRECTIVO Y PINTURA DEL MOBILIARIO ESCOLAR PARA LA INSTITUCION EDUCATIVA NORMAL SUPERIOR DE SINCELEJO, LO ANTERIOR A TODO COSTO</a:t>
                      </a:r>
                      <a:endParaRPr lang="es-CO" sz="16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CESAR ALFONSO SOLANO HERNANDEZ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effectLst/>
                        </a:rPr>
                        <a:t>9.590.000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CONTRATO DE PRESTACION DE SERVICIOS Y DE APOYO A LA GESTION PARA LA CUALIFICACIÓN, ACOMPAÑAMIENTO Y ADMINISTRACIÓN DE LA PLATAFORMA VIRTUAL DE LA INSTITUCION EDUCATIVA NORMAL SUPERIOR DE SINCELEJO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LUIS MIGUEL GARRIDO AMAYA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effectLst/>
                        </a:rPr>
                        <a:t>2.500.000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5313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effectLst/>
                        </a:rPr>
                        <a:t>CONTRATO DE OBRA PARA LA CONSTRUCCION DE MURO DE CONTENCIÓN Y LEVANTE DE MURO EN MAMPOSTERÍA EN LA INSTITUCIÓN EDUCATIVA NORMAL SUPERIOR DE SINCELEJO</a:t>
                      </a:r>
                      <a:endParaRPr lang="es-CO" sz="16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LUIS ALFREDO SUAREZ ALVAREZ</a:t>
                      </a:r>
                      <a:endParaRPr lang="es-CO" sz="16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12.654.600</a:t>
                      </a:r>
                      <a:endParaRPr lang="es-CO" sz="16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5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58495" y="260648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-22584" y="12235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1" y="5881620"/>
            <a:ext cx="689409" cy="87177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1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59632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 MANTENIMIENTO 2015</a:t>
            </a:r>
          </a:p>
        </p:txBody>
      </p:sp>
      <p:pic>
        <p:nvPicPr>
          <p:cNvPr id="9218" name="Picture 2" descr="G:\RENDICION DE CUENTA FOTOS CONTRATOS\MANTENIENTOS DE CIELORAZO FUNDACION INTEGRAL\IMG_1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9979"/>
            <a:ext cx="3195693" cy="23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RENDICION DE CUENTA FOTOS CONTRATOS\MANTENIENTOS DE CIELORAZO FUNDACION INTEGRAL\IMG_19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0199"/>
            <a:ext cx="3168351" cy="23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:\RENDICION DE CUENTA FOTOS CONTRATOS\PINTURA A MOBILIARIOS ESCOLARES CESAR SOLANO\IMG_17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5" y="3173646"/>
            <a:ext cx="3306762" cy="24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RENDICION DE CUENTA FOTOS CONTRATOS\PINTURA A MOBILIARIOS ESCOLARES CESAR SOLANO\IMG_17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31" y="3173646"/>
            <a:ext cx="3539060" cy="2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380919" y="1116033"/>
            <a:ext cx="4382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/>
              <a:t>Materiales y Suministros</a:t>
            </a:r>
            <a:endParaRPr lang="en-US" sz="3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49299"/>
              </p:ext>
            </p:extLst>
          </p:nvPr>
        </p:nvGraphicFramePr>
        <p:xfrm>
          <a:off x="72000" y="2366963"/>
          <a:ext cx="9000000" cy="321419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5436104"/>
                <a:gridCol w="2448272"/>
                <a:gridCol w="1115624"/>
              </a:tblGrid>
              <a:tr h="729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SUMINISTRO DE PARTES Y COMPLEMENTOS PARA EQUIPOS DE CÓMPUTO, IMPRESIÓN Y DIGITALIZACION PARA LA INSTITUCION EDUCATIVA NORMAL SUPERIOR DE SINCELEJO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EMIL CUSTODIO GUEVARA MARTINEZ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12.573.000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729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SUMINISTRO DE EQUIPOS DE AIRE ACONDICIONADO, PARTES Y COMPLEMENTOS PARA EQUIPOS DE AIRE ACONDICIONADO PARA LA INSTITUCION EDUCATIVA NORMAL SUPERIOR DE SINCELEJO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CARLOS ALBERTO TORRES VILLALBA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12.740.000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486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CONTRATO DE SUMINISTRO DE ARTICULOS DE ASEO Y CAFETERIA PARA LA INSTITUCION EDUCATIVA NORMAL SUPERIOR DE SINCELEJO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729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SUMINISTRO DE DIEZ (10) MUEBLES METALICO TIPO BIBLIOTECA CON CUATRO (4) ENTREPAÑOS Y CINCO (5) DIVISIONES PARA LA INSTITUCION EDUCATIVA NORMAL SUPERIOR DE SINCELEJO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FREDY JOSE BARRAGAN BARRETO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9.999.200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  <a:tr h="243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VALOR REEMBOLSO DE CAJA MENOR VIGENCIA 2015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GUIDO NEL PEREZ DIAZ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1.181.200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55" marR="8855" marT="88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14055" y="111889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435" y="1206962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1" y="5881620"/>
            <a:ext cx="689409" cy="87177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1" y="5733256"/>
            <a:ext cx="524375" cy="1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59632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 MANTENIMIENTO 2015</a:t>
            </a:r>
          </a:p>
        </p:txBody>
      </p:sp>
      <p:pic>
        <p:nvPicPr>
          <p:cNvPr id="11266" name="Picture 2" descr="G:\RENDICION DE CUENTA FOTOS CONTRATOS\OSCAR MANTENIMIENTO\SAM_4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2218"/>
            <a:ext cx="2734968" cy="20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RENDICION DE CUENTA FOTOS CONTRATOS\OSCAR MANTENIMIENTO\SAM_40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59" y="1312218"/>
            <a:ext cx="3421874" cy="256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RENDICION DE CUENTA FOTOS CONTRATOS\OSCAR MANTENIMIENTO\DSC_09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2012"/>
            <a:ext cx="2092502" cy="37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Presentación en pantalla (4:3)</PresentationFormat>
  <Paragraphs>354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2015-11-13T23:15:40Z</dcterms:created>
  <dcterms:modified xsi:type="dcterms:W3CDTF">2015-11-13T23:16:03Z</dcterms:modified>
</cp:coreProperties>
</file>