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I.E.%20NORMAL\2015\INFORMES\INFORME%20A%20LA%20COMUNIDAD\2015.06.30%20Consolidado%20de%20gast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>
              <a:defRPr sz="2800"/>
            </a:pPr>
            <a:r>
              <a:rPr lang="en-US" sz="2800" dirty="0" smtClean="0"/>
              <a:t>GASTOS I SEMESTRE 2015</a:t>
            </a:r>
            <a:endParaRPr lang="en-US" sz="2800" dirty="0"/>
          </a:p>
        </c:rich>
      </c:tx>
      <c:layout>
        <c:manualLayout>
          <c:xMode val="edge"/>
          <c:yMode val="edge"/>
          <c:x val="0.29488221784776902"/>
          <c:y val="2.34605009659323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379035433070867"/>
          <c:y val="0.26164089473134089"/>
          <c:w val="0.54147965757911443"/>
          <c:h val="0.66264385891970967"/>
        </c:manualLayout>
      </c:layout>
      <c:pie3DChart>
        <c:varyColors val="1"/>
        <c:ser>
          <c:idx val="0"/>
          <c:order val="0"/>
          <c:tx>
            <c:v>Gastos II Senestre 2014</c:v>
          </c:tx>
          <c:dLbls>
            <c:dLbl>
              <c:idx val="0"/>
              <c:layout>
                <c:manualLayout>
                  <c:x val="4.3220363079615048E-2"/>
                  <c:y val="-7.52726586897149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780402449693789E-2"/>
                  <c:y val="-6.839556307477427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566929133858261E-2"/>
                  <c:y val="-5.53425342280339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5530293088363948E-2"/>
                  <c:y val="-4.588994866495582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2729440069991245E-2"/>
                  <c:y val="1.413189238665915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6846894138232716E-2"/>
                  <c:y val="4.526923943087969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0499890638670071E-2"/>
                  <c:y val="9.843887918212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1543416447944005E-2"/>
                  <c:y val="0.1320907168606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8214129483814269E-3"/>
                  <c:y val="7.53910303311669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4427055993000876E-2"/>
                  <c:y val="2.89741794850404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2.8999343832020997E-3"/>
                  <c:y val="-1.16566391488320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257895888013998E-2"/>
                  <c:y val="-3.76167930781275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783245844269415E-3"/>
                  <c:y val="-0.1091676693085414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-3.87409102486993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numFmt formatCode="#,##0" sourceLinked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Hoja2!$A$2:$A$14</c:f>
              <c:strCache>
                <c:ptCount val="13"/>
                <c:pt idx="0">
                  <c:v>Actividades Pedagógicas</c:v>
                </c:pt>
                <c:pt idx="1">
                  <c:v>SERVICIOS PUBLICOS</c:v>
                </c:pt>
                <c:pt idx="2">
                  <c:v>Compra de Equipo</c:v>
                </c:pt>
                <c:pt idx="3">
                  <c:v>Construcción Ampliación Y Adecuación De Infraestructura Educativa</c:v>
                </c:pt>
                <c:pt idx="4">
                  <c:v>Dotación Institucional De Infraestructura Educativa</c:v>
                </c:pt>
                <c:pt idx="5">
                  <c:v>Dotación Institucional De Material Y Medios Pedagógicos Para El Aprendizaje</c:v>
                </c:pt>
                <c:pt idx="6">
                  <c:v>Honorarios</c:v>
                </c:pt>
                <c:pt idx="7">
                  <c:v>Mantenimiento</c:v>
                </c:pt>
                <c:pt idx="8">
                  <c:v>Mantenimiento De Infraestructura Educativa</c:v>
                </c:pt>
                <c:pt idx="9">
                  <c:v>Materiales y Suministros</c:v>
                </c:pt>
                <c:pt idx="10">
                  <c:v>Otros Gastos Generales por Adquisición de Bienes</c:v>
                </c:pt>
                <c:pt idx="11">
                  <c:v>Remuneración por Servicios Técnicos</c:v>
                </c:pt>
                <c:pt idx="12">
                  <c:v>Seguros</c:v>
                </c:pt>
              </c:strCache>
            </c:strRef>
          </c:cat>
          <c:val>
            <c:numRef>
              <c:f>Hoja2!$B$2:$B$14</c:f>
              <c:numCache>
                <c:formatCode>#,##0</c:formatCode>
                <c:ptCount val="13"/>
                <c:pt idx="0">
                  <c:v>27300000</c:v>
                </c:pt>
                <c:pt idx="1">
                  <c:v>62207599</c:v>
                </c:pt>
                <c:pt idx="2">
                  <c:v>10000000</c:v>
                </c:pt>
                <c:pt idx="3">
                  <c:v>12021360</c:v>
                </c:pt>
                <c:pt idx="4">
                  <c:v>25259776</c:v>
                </c:pt>
                <c:pt idx="5">
                  <c:v>14696750</c:v>
                </c:pt>
                <c:pt idx="6">
                  <c:v>2520000</c:v>
                </c:pt>
                <c:pt idx="7">
                  <c:v>25435000</c:v>
                </c:pt>
                <c:pt idx="8">
                  <c:v>109683400</c:v>
                </c:pt>
                <c:pt idx="9">
                  <c:v>36493400</c:v>
                </c:pt>
                <c:pt idx="10">
                  <c:v>3600000</c:v>
                </c:pt>
                <c:pt idx="11">
                  <c:v>94142549</c:v>
                </c:pt>
                <c:pt idx="12">
                  <c:v>982520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19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797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194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 rot="5400000">
            <a:off x="6750855" y="-1750227"/>
            <a:ext cx="642918" cy="4143372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Rectángulo redondeado"/>
          <p:cNvSpPr/>
          <p:nvPr/>
        </p:nvSpPr>
        <p:spPr>
          <a:xfrm rot="5400000">
            <a:off x="3536176" y="-3536178"/>
            <a:ext cx="357166" cy="7429521"/>
          </a:xfrm>
          <a:prstGeom prst="roundRect">
            <a:avLst>
              <a:gd name="adj" fmla="val 10000"/>
            </a:avLst>
          </a:prstGeom>
          <a:solidFill>
            <a:srgbClr val="FFFF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8 Rectángulo redondeado"/>
          <p:cNvSpPr/>
          <p:nvPr/>
        </p:nvSpPr>
        <p:spPr>
          <a:xfrm rot="5400000">
            <a:off x="2737467" y="-2477499"/>
            <a:ext cx="311510" cy="5786447"/>
          </a:xfrm>
          <a:prstGeom prst="roundRect">
            <a:avLst>
              <a:gd name="adj" fmla="val 1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 userDrawn="1"/>
        </p:nvSpPr>
        <p:spPr>
          <a:xfrm>
            <a:off x="92" y="0"/>
            <a:ext cx="914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INSTITUCIÓN EDUCATIVA NORMAL SUPERIOR DE </a:t>
            </a:r>
            <a:r>
              <a:rPr lang="es-CO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SINCELEJO</a:t>
            </a:r>
          </a:p>
          <a:p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INFORME DE GESTION CON</a:t>
            </a:r>
            <a:r>
              <a:rPr lang="es-CO" sz="14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CORTE A 30 DE JUNIO DE 2015</a:t>
            </a:r>
          </a:p>
        </p:txBody>
      </p:sp>
    </p:spTree>
    <p:extLst>
      <p:ext uri="{BB962C8B-B14F-4D97-AF65-F5344CB8AC3E}">
        <p14:creationId xmlns:p14="http://schemas.microsoft.com/office/powerpoint/2010/main" val="723915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 rot="5400000">
            <a:off x="6750855" y="-1750227"/>
            <a:ext cx="642918" cy="4143372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Rectángulo redondeado"/>
          <p:cNvSpPr/>
          <p:nvPr/>
        </p:nvSpPr>
        <p:spPr>
          <a:xfrm rot="5400000">
            <a:off x="3536176" y="-3536178"/>
            <a:ext cx="357166" cy="7429521"/>
          </a:xfrm>
          <a:prstGeom prst="roundRect">
            <a:avLst>
              <a:gd name="adj" fmla="val 10000"/>
            </a:avLst>
          </a:prstGeom>
          <a:solidFill>
            <a:srgbClr val="FFFF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8 Rectángulo redondeado"/>
          <p:cNvSpPr/>
          <p:nvPr/>
        </p:nvSpPr>
        <p:spPr>
          <a:xfrm rot="5400000">
            <a:off x="2737467" y="-2477499"/>
            <a:ext cx="311510" cy="5786447"/>
          </a:xfrm>
          <a:prstGeom prst="roundRect">
            <a:avLst>
              <a:gd name="adj" fmla="val 1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 userDrawn="1"/>
        </p:nvSpPr>
        <p:spPr>
          <a:xfrm>
            <a:off x="92" y="0"/>
            <a:ext cx="914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INSTITUCIÓN EDUCATIVA NORMAL SUPERIOR DE </a:t>
            </a:r>
            <a:r>
              <a:rPr lang="es-CO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SINCELEJO</a:t>
            </a:r>
          </a:p>
          <a:p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INFORME DE GESTION CON</a:t>
            </a:r>
            <a:r>
              <a:rPr lang="es-CO" sz="14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CORTE A 30 DE JUNIO DE 2015</a:t>
            </a:r>
          </a:p>
        </p:txBody>
      </p:sp>
    </p:spTree>
    <p:extLst>
      <p:ext uri="{BB962C8B-B14F-4D97-AF65-F5344CB8AC3E}">
        <p14:creationId xmlns:p14="http://schemas.microsoft.com/office/powerpoint/2010/main" val="3651807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 rot="5400000">
            <a:off x="6750855" y="-1750227"/>
            <a:ext cx="642918" cy="4143372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Rectángulo redondeado"/>
          <p:cNvSpPr/>
          <p:nvPr/>
        </p:nvSpPr>
        <p:spPr>
          <a:xfrm rot="5400000">
            <a:off x="3536176" y="-3536178"/>
            <a:ext cx="357166" cy="7429521"/>
          </a:xfrm>
          <a:prstGeom prst="roundRect">
            <a:avLst>
              <a:gd name="adj" fmla="val 10000"/>
            </a:avLst>
          </a:prstGeom>
          <a:solidFill>
            <a:srgbClr val="FFFF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8 Rectángulo redondeado"/>
          <p:cNvSpPr/>
          <p:nvPr/>
        </p:nvSpPr>
        <p:spPr>
          <a:xfrm rot="5400000">
            <a:off x="2737467" y="-2477499"/>
            <a:ext cx="311510" cy="5786447"/>
          </a:xfrm>
          <a:prstGeom prst="roundRect">
            <a:avLst>
              <a:gd name="adj" fmla="val 1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 userDrawn="1"/>
        </p:nvSpPr>
        <p:spPr>
          <a:xfrm>
            <a:off x="92" y="0"/>
            <a:ext cx="914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INSTITUCIÓN EDUCATIVA NORMAL SUPERIOR DE </a:t>
            </a:r>
            <a:r>
              <a:rPr lang="es-CO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SINCELEJO</a:t>
            </a:r>
          </a:p>
          <a:p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INFORME DE GESTION CON</a:t>
            </a:r>
            <a:r>
              <a:rPr lang="es-CO" sz="14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CORTE A 30 DE JUNIO DE 2015</a:t>
            </a:r>
          </a:p>
        </p:txBody>
      </p:sp>
    </p:spTree>
    <p:extLst>
      <p:ext uri="{BB962C8B-B14F-4D97-AF65-F5344CB8AC3E}">
        <p14:creationId xmlns:p14="http://schemas.microsoft.com/office/powerpoint/2010/main" val="105673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 rot="5400000">
            <a:off x="6750855" y="-1750227"/>
            <a:ext cx="642918" cy="4143372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Rectángulo redondeado"/>
          <p:cNvSpPr/>
          <p:nvPr/>
        </p:nvSpPr>
        <p:spPr>
          <a:xfrm rot="5400000">
            <a:off x="3536176" y="-3536178"/>
            <a:ext cx="357166" cy="7429521"/>
          </a:xfrm>
          <a:prstGeom prst="roundRect">
            <a:avLst>
              <a:gd name="adj" fmla="val 10000"/>
            </a:avLst>
          </a:prstGeom>
          <a:solidFill>
            <a:srgbClr val="FFFF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8 Rectángulo redondeado"/>
          <p:cNvSpPr/>
          <p:nvPr/>
        </p:nvSpPr>
        <p:spPr>
          <a:xfrm rot="5400000">
            <a:off x="2737467" y="-2477499"/>
            <a:ext cx="311510" cy="5786447"/>
          </a:xfrm>
          <a:prstGeom prst="roundRect">
            <a:avLst>
              <a:gd name="adj" fmla="val 1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 userDrawn="1"/>
        </p:nvSpPr>
        <p:spPr>
          <a:xfrm>
            <a:off x="92" y="0"/>
            <a:ext cx="914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INSTITUCIÓN EDUCATIVA NORMAL SUPERIOR DE </a:t>
            </a:r>
            <a:r>
              <a:rPr lang="es-CO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SINCELEJO</a:t>
            </a:r>
          </a:p>
          <a:p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INFORME DE GESTION CON</a:t>
            </a:r>
            <a:r>
              <a:rPr lang="es-CO" sz="14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CORTE A 30 DE JUNIO DE 2015</a:t>
            </a:r>
          </a:p>
        </p:txBody>
      </p:sp>
    </p:spTree>
    <p:extLst>
      <p:ext uri="{BB962C8B-B14F-4D97-AF65-F5344CB8AC3E}">
        <p14:creationId xmlns:p14="http://schemas.microsoft.com/office/powerpoint/2010/main" val="124403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 rot="5400000">
            <a:off x="6750855" y="-1750227"/>
            <a:ext cx="642918" cy="4143372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Rectángulo redondeado"/>
          <p:cNvSpPr/>
          <p:nvPr/>
        </p:nvSpPr>
        <p:spPr>
          <a:xfrm rot="5400000">
            <a:off x="3536176" y="-3536178"/>
            <a:ext cx="357166" cy="7429521"/>
          </a:xfrm>
          <a:prstGeom prst="roundRect">
            <a:avLst>
              <a:gd name="adj" fmla="val 10000"/>
            </a:avLst>
          </a:prstGeom>
          <a:solidFill>
            <a:srgbClr val="FFFF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8 Rectángulo redondeado"/>
          <p:cNvSpPr/>
          <p:nvPr/>
        </p:nvSpPr>
        <p:spPr>
          <a:xfrm rot="5400000">
            <a:off x="2737467" y="-2477499"/>
            <a:ext cx="311510" cy="5786447"/>
          </a:xfrm>
          <a:prstGeom prst="roundRect">
            <a:avLst>
              <a:gd name="adj" fmla="val 1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 userDrawn="1"/>
        </p:nvSpPr>
        <p:spPr>
          <a:xfrm>
            <a:off x="92" y="0"/>
            <a:ext cx="914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INSTITUCIÓN EDUCATIVA NORMAL SUPERIOR DE </a:t>
            </a:r>
            <a:r>
              <a:rPr lang="es-CO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SINCELEJO</a:t>
            </a:r>
          </a:p>
          <a:p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INFORME DE GESTION CON</a:t>
            </a:r>
            <a:r>
              <a:rPr lang="es-CO" sz="14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CORTE A 30 DE JUNIO DE 2015</a:t>
            </a:r>
          </a:p>
        </p:txBody>
      </p:sp>
    </p:spTree>
    <p:extLst>
      <p:ext uri="{BB962C8B-B14F-4D97-AF65-F5344CB8AC3E}">
        <p14:creationId xmlns:p14="http://schemas.microsoft.com/office/powerpoint/2010/main" val="182200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 rot="5400000">
            <a:off x="6750855" y="-1750227"/>
            <a:ext cx="642918" cy="4143372"/>
          </a:xfrm>
          <a:prstGeom prst="roundRect">
            <a:avLst>
              <a:gd name="adj" fmla="val 1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B11-4E35-47B1-AFFF-8153DA403EF1}" type="datetimeFigureOut">
              <a:rPr lang="es-CO" smtClean="0"/>
              <a:pPr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C1C3D-7A6E-488A-AD6E-9C16116FFD94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7 Rectángulo redondeado"/>
          <p:cNvSpPr/>
          <p:nvPr/>
        </p:nvSpPr>
        <p:spPr>
          <a:xfrm rot="5400000">
            <a:off x="3536176" y="-3536178"/>
            <a:ext cx="357166" cy="7429521"/>
          </a:xfrm>
          <a:prstGeom prst="roundRect">
            <a:avLst>
              <a:gd name="adj" fmla="val 10000"/>
            </a:avLst>
          </a:prstGeom>
          <a:solidFill>
            <a:srgbClr val="FFFF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8 Rectángulo redondeado"/>
          <p:cNvSpPr/>
          <p:nvPr/>
        </p:nvSpPr>
        <p:spPr>
          <a:xfrm rot="5400000">
            <a:off x="2737467" y="-2477499"/>
            <a:ext cx="311510" cy="5786447"/>
          </a:xfrm>
          <a:prstGeom prst="roundRect">
            <a:avLst>
              <a:gd name="adj" fmla="val 1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10 Rectángulo"/>
          <p:cNvSpPr/>
          <p:nvPr userDrawn="1"/>
        </p:nvSpPr>
        <p:spPr>
          <a:xfrm>
            <a:off x="92" y="0"/>
            <a:ext cx="9143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INSTITUCIÓN EDUCATIVA NORMAL SUPERIOR DE </a:t>
            </a:r>
            <a:r>
              <a:rPr lang="es-CO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SINCELEJO</a:t>
            </a:r>
          </a:p>
          <a:p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INFORME DE GESTION CON</a:t>
            </a:r>
            <a:r>
              <a:rPr lang="es-CO" sz="14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sz="1400" b="1" dirty="0" smtClean="0">
                <a:latin typeface="Times New Roman" pitchFamily="18" charset="0"/>
                <a:cs typeface="Times New Roman" pitchFamily="18" charset="0"/>
              </a:rPr>
              <a:t>CORTE A 30 DE JUNIO DE 2015</a:t>
            </a:r>
          </a:p>
        </p:txBody>
      </p:sp>
    </p:spTree>
    <p:extLst>
      <p:ext uri="{BB962C8B-B14F-4D97-AF65-F5344CB8AC3E}">
        <p14:creationId xmlns:p14="http://schemas.microsoft.com/office/powerpoint/2010/main" val="364613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12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092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637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597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16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317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418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479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69025-C91F-446A-853B-48B00DCAF945}" type="datetimeFigureOut">
              <a:rPr lang="es-CO" smtClean="0"/>
              <a:t>13/11/2015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D7167-1D4B-4D67-B70F-18D739BAB8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404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3.tiff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.tiff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Worksheet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69589" y="1224917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1" y="5881620"/>
            <a:ext cx="689409" cy="8717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1" y="5733256"/>
            <a:ext cx="524375" cy="11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259632" y="2606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AREA DE TESTIÓN ADMINISTRATIVA Y FINANCIERA</a:t>
            </a:r>
          </a:p>
          <a:p>
            <a:pPr algn="ctr"/>
            <a:r>
              <a:rPr lang="es-CO" b="1" dirty="0" smtClean="0"/>
              <a:t>PROCESO: APOYO A LA GESTIÓN ACADÉMICA</a:t>
            </a:r>
            <a:endParaRPr lang="es-CO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251519" y="1357305"/>
            <a:ext cx="8937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RED COLSI – RED DE INVESTIGACIÓN SUCRE</a:t>
            </a:r>
          </a:p>
          <a:p>
            <a:endParaRPr lang="es-CO" dirty="0"/>
          </a:p>
          <a:p>
            <a:r>
              <a:rPr lang="es-CO" dirty="0" smtClean="0"/>
              <a:t>SEMILLEROS DE INVESTIGACIÓN - COLCIENCIAS</a:t>
            </a:r>
          </a:p>
          <a:p>
            <a:endParaRPr lang="es-CO" dirty="0" smtClean="0"/>
          </a:p>
          <a:p>
            <a:endParaRPr lang="es-CO" dirty="0"/>
          </a:p>
          <a:p>
            <a:r>
              <a:rPr lang="es-CO" dirty="0" smtClean="0"/>
              <a:t>PROYECTOS DE INVESTIGACIÓN, SUSTENTACIÓN DE PROYECTOS </a:t>
            </a:r>
          </a:p>
          <a:p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7292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037782"/>
              </p:ext>
            </p:extLst>
          </p:nvPr>
        </p:nvGraphicFramePr>
        <p:xfrm>
          <a:off x="0" y="764704"/>
          <a:ext cx="9144000" cy="6065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54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407913" y="548680"/>
            <a:ext cx="4328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3200" dirty="0" smtClean="0"/>
              <a:t>Actividades</a:t>
            </a:r>
            <a:r>
              <a:rPr lang="en-US" sz="3200" dirty="0" smtClean="0"/>
              <a:t> </a:t>
            </a:r>
            <a:r>
              <a:rPr lang="es-CO" sz="3200" dirty="0" smtClean="0"/>
              <a:t>Pedagógicas</a:t>
            </a:r>
            <a:endParaRPr lang="es-CO" sz="3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14852"/>
              </p:ext>
            </p:extLst>
          </p:nvPr>
        </p:nvGraphicFramePr>
        <p:xfrm>
          <a:off x="49703" y="1268760"/>
          <a:ext cx="9117180" cy="523058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313221"/>
                <a:gridCol w="2895321"/>
                <a:gridCol w="908638"/>
              </a:tblGrid>
              <a:tr h="2502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CONCEPTO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BENEFICIARIO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/>
                        </a:rPr>
                        <a:t>VALOR</a:t>
                      </a:r>
                      <a:endParaRPr lang="es-CO" sz="14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7506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POR EL CUAL SE CONSTITUYE UN FONDO DENOMINADO “JUEGOS INTERCURSOS 2015” Y SE ADOPTAN LAS POLÍTICAS Y PROCEDIMIENTO PARA SU MANEJO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GUIDO NEL PEREZ DIAZ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u="none" strike="noStrike">
                          <a:effectLst/>
                        </a:rPr>
                        <a:t>1.200.000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0008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PRESTACION DE SERVICIOS PROFESIONALES PARA COORDINAR, ASESORAR, DIRIGIR, COLABORAR Y ACOMPAÑAR A LA INSITTUCION EDUCATIVA NORMAL SUPERIOR DE SINCELEJO EN EL DIPLOMADO DENOMINADO “INVESTIGACION ACCION PEDAGOGICA”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>
                          <a:effectLst/>
                        </a:rPr>
                        <a:t>FUNDACION PARA EL DESARROLLO Y EL PREOGRESO DEL CARIBE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u="none" strike="noStrike">
                          <a:effectLst/>
                        </a:rPr>
                        <a:t>6.800.000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0008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PRESTACION DE SERVICIOS PROFESIONALES PARA COORDINAR, ASESORAR, DIRIGIR, COLABORAR Y ACOMPAÑAR A LA INSITTUCION EDUCATIVA NORMAL SUPERIOR DE SINCELEJO EN EL DIPLOMADO DENOMINADO “FILOSOFIA PARA NIÑOS Y COMPETENCIAS CIUDADANA”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FUNDACION PARA EL DESARROLLO Y EL PREOGRESO DEL CARIBE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u="none" strike="noStrike">
                          <a:effectLst/>
                        </a:rPr>
                        <a:t>15.700.000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0008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POR LA CUAL SE AUTORIZA UN APOYO ECONOMICO A UNA DELEGACION INSTITUCIONAL, PARA ASISTIR AL 2do ENCUENTRO INTERNACIONAL PARA LA INVESTIGACION E INNOVACION DE PROGRAMA EN LENGUAS EXTRANJERAS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RICARDO ANDRES CARDENAS MERCADO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u="none" strike="noStrike">
                          <a:effectLst/>
                        </a:rPr>
                        <a:t>1.200.000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0008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PRESTACION DE SERVICIOS PROFESIONALES PARA CAPACITACIÓN PARA CONTRIBUIR EN LA DISMINUCIÓN DE LA BRECHA DIGITAL DE DOCENTES Y ADMINISTRATIVOS CON LAS NTIC Y SU ENFOQUE EDUCATIVO EN EL AULA DE CLASES COMO UN NUEVO RECURSO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u="none" strike="noStrike" dirty="0">
                          <a:effectLst/>
                        </a:rPr>
                        <a:t>ANDRES FELIPE RODRIGUEZ BONILLA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400" u="none" strike="noStrike" dirty="0">
                          <a:effectLst/>
                        </a:rPr>
                        <a:t>2.400.000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9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69589" y="1250058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1" y="5881620"/>
            <a:ext cx="689409" cy="8717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1" y="5733256"/>
            <a:ext cx="524375" cy="11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259632" y="2606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INVERSIÓN EN RELACIÓN CON ACTIVIDADES PEDAGÓGICAS 2015</a:t>
            </a:r>
          </a:p>
        </p:txBody>
      </p:sp>
      <p:pic>
        <p:nvPicPr>
          <p:cNvPr id="3074" name="Picture 2" descr="G:\RENDICION DE CUENTA FOTOS CONTRATOS\DIPLOMADOS\20150515_083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9" y="1327386"/>
            <a:ext cx="2613053" cy="146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RENDICION DE CUENTA FOTOS CONTRATOS\DIPLOMADOS\20150516_1110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79109"/>
            <a:ext cx="2664295" cy="14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RENDICION DE CUENTA FOTOS CONTRATOS\DIPLOMADOS\20150516_1112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39" y="1250058"/>
            <a:ext cx="3041114" cy="171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RENDICION DE CUENTA FOTOS CONTRATOS\DIPLOMADOS\20150516_1112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" y="3285633"/>
            <a:ext cx="2689506" cy="16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RENDICION DE CUENTA FOTOS CONTRATOS\DIPLOMADOS\20150618_0945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64" y="3285633"/>
            <a:ext cx="3041908" cy="171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RENDICION DE CUENTA FOTOS CONTRATOS\DIPLOMADOS\20150619_1229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77" y="3285633"/>
            <a:ext cx="2638376" cy="16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69589" y="1250058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1" y="5881620"/>
            <a:ext cx="689409" cy="8717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1" y="5733256"/>
            <a:ext cx="524375" cy="11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259632" y="2606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INVERSIÓN EN RELACIÓN CON ACTIVIDADES PEDAGÓGICAS 2015</a:t>
            </a:r>
          </a:p>
        </p:txBody>
      </p:sp>
      <p:pic>
        <p:nvPicPr>
          <p:cNvPr id="4098" name="Picture 2" descr="G:\RENDICION DE CUENTA FOTOS CONTRATOS\JUEGOS INTERCURSOS\IMG_2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42" y="6721570"/>
            <a:ext cx="17386729" cy="130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RENDICION DE CUENTA FOTOS CONTRATOS\JUEGOS INTERCURSOS\IMG_20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" y="1276154"/>
            <a:ext cx="2874868" cy="21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RENDICION DE CUENTA FOTOS CONTRATOS\JUEGOS INTERCURSOS\IMG_2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98083"/>
            <a:ext cx="2816387" cy="21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RENDICION DE CUENTA FOTOS CONTRATOS\JUEGOS INTERCURSOS\IMG_21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13131"/>
            <a:ext cx="2710458" cy="20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RENDICION DE CUENTA FOTOS CONTRATOS\JUEGOS INTERCURSOS\IMG_21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2" y="3580369"/>
            <a:ext cx="3068473" cy="230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RENDICION DE CUENTA FOTOS CONTRATOS\JUEGOS INTERCURSOS\IMG_21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45109"/>
            <a:ext cx="3174442" cy="23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3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69589" y="1250058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1" y="5881620"/>
            <a:ext cx="689409" cy="8717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1" y="5733256"/>
            <a:ext cx="524375" cy="11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259632" y="2606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INVERSIÓN EN RELACIÓN CON ACTIVIDADES PEDAGÓGICAS 2015</a:t>
            </a:r>
          </a:p>
        </p:txBody>
      </p:sp>
      <p:pic>
        <p:nvPicPr>
          <p:cNvPr id="7170" name="Picture 2" descr="G:\RENDICION DE CUENTA FOTOS CONTRATOS\AFRODICIO\20150511_091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1428577"/>
            <a:ext cx="345638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RENDICION DE CUENTA FOTOS CONTRATOS\AFRODICIO\IMG_13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522"/>
            <a:ext cx="3528392" cy="21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RENDICION DE CUENTA FOTOS CONTRATOS\AFRODICIO\IMG-20150325-WA00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9" y="3696825"/>
            <a:ext cx="3407202" cy="191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RENDICION DE CUENTA FOTOS CONTRATOS\AFRODICIO\IMG-20150325-WA00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37" y="3598465"/>
            <a:ext cx="3577331" cy="20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7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006565" y="745399"/>
            <a:ext cx="31646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3200" dirty="0" smtClean="0"/>
              <a:t>Servicios</a:t>
            </a:r>
            <a:r>
              <a:rPr lang="en-US" sz="3200" dirty="0" smtClean="0"/>
              <a:t> </a:t>
            </a:r>
            <a:r>
              <a:rPr lang="es-CO" sz="3200" dirty="0" smtClean="0"/>
              <a:t>Públicos</a:t>
            </a:r>
            <a:endParaRPr lang="es-CO" sz="3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96007"/>
              </p:ext>
            </p:extLst>
          </p:nvPr>
        </p:nvGraphicFramePr>
        <p:xfrm>
          <a:off x="268409" y="1772816"/>
          <a:ext cx="8640960" cy="461699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130842"/>
                <a:gridCol w="2546132"/>
                <a:gridCol w="963986"/>
              </a:tblGrid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VLR PAGO SERVIO DE AGUA - MES DE  ENERO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FIDUOCCIDENTE GRUPO SALA ADESA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2.301.495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VLR PAGO SERVIO DE AGUA - MES DE FEBRERO, MARZO Y ABRIL DE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FIDUOCCIDENTE GRUPO SALA ADESA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9.650.555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VLR PAGO SERVIO DE AGUA - MES DE FEBRERO, MAYO DE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FIDUOCCIDENTE GRUPO SALA ADESA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2.929.005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PAGO SERVIO DE AGUA MES DE JUNIO DEL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FIDUOCCIDENTE GRUPO SALA ADESA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4.049.565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134465"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SUBTOTAL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18.930.620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SERVICIO DE ENERGIA ELECTRICA PERIODO 04/10/2014-05/11/2014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FIDEICOMISO ELECTRICARIBE RECAUDOS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8.600.150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SERVICIO DE ENERGIA ELECTRICA PERIODO 04/12/2014-05/01/2015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FIDEICOMISO ELECTRICARIBE RECAUDOS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3.068.110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36016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SERVICIO DE ENERGIA ELECTRICA PERIODO 06/01/2015 - 06/03/2015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FIDEICOMISO ELECTRICARIBE RECAUDOS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12.829.640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SERVICIO DE ENERGIA ELECTRICA PERIODO 06/03/2015 - 06/04/2015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FIDEICOMISO ELECTRICARIBE RECAUDOS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7.474.300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VALOR A CANCELAR SERVICIO DE ENERGIA PERIODO 07/04/2015-06/05/2015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FIDEICOMISO ELECTRICARIBE RECAUDOS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6.622.970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134465"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SUBTOTAL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38.595.170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PAGO DE SREVICIO DE TELEFONIA  MES DE DICIEMBRE 2014 - ENERO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MOVISTAR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480.500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PAGO DE SREVICIO DE TELEFONIA  MES DE FEBRERO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MOVISTAR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232.409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PAGO DE SREVICIO DE TELEFONIA  MES DE MARZO DE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MOVISTAR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451.004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PAGO DE SREVICIO DE TELEFONIA  MES DE ABRIL DE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MOVISTAR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358.291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13446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PAGO DE SREVICIO DE TELEFONIA  MES DE MAYO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MOVISTAR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366.667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134465"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SUBTOTAL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1.888.871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5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989676" y="769059"/>
            <a:ext cx="31646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3200" dirty="0" smtClean="0"/>
              <a:t>Servicios</a:t>
            </a:r>
            <a:r>
              <a:rPr lang="en-US" sz="3200" dirty="0" smtClean="0"/>
              <a:t> </a:t>
            </a:r>
            <a:r>
              <a:rPr lang="es-CO" sz="3200" dirty="0" smtClean="0"/>
              <a:t>Públicos</a:t>
            </a:r>
            <a:endParaRPr lang="es-CO" sz="3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326967"/>
              </p:ext>
            </p:extLst>
          </p:nvPr>
        </p:nvGraphicFramePr>
        <p:xfrm>
          <a:off x="323528" y="1916832"/>
          <a:ext cx="8640960" cy="341951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130842"/>
                <a:gridCol w="2546132"/>
                <a:gridCol w="963986"/>
              </a:tblGrid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VLR PAGO SERVIO DE GAS DOMICILIARIO MES FACTURADO  DIC 2014 - ENE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SURTIGAS S.A.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269.562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PAGO SERVIO DE GAS DOMICILIARIO MES FACTURADO  FEBRERO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SURTIGAS S.A.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38.730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PAGO SERVIO DE GAS DOMICILIARIO MES FACTURADO MARZO Y ABRIL DE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SURTIGAS S.A.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44.121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VLR PAGO SERVIO DE GAS DOMICILIARIO MES FACTURADO MAYO DE 2015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SURTIGAS S.A.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16.831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PAGO SERVIO DE GAS DOMICILIARIO MES FACTURADO JUNIO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SURTIGAS S.A.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15.814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134465"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SUBTOTAL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385.058</a:t>
                      </a:r>
                      <a:endParaRPr lang="es-CO" sz="11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 smtClean="0">
                          <a:effectLst/>
                        </a:rPr>
                        <a:t>PAGO SERVICIO DE INTERNET Y TELEFONIA FIJA MES DE  DIC Y ENE DE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EDATEL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656.402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 smtClean="0">
                          <a:effectLst/>
                        </a:rPr>
                        <a:t>PAGO SERVICIO DE INTERNET Y TELEFONIA FIJA MES DE  </a:t>
                      </a:r>
                      <a:r>
                        <a:rPr lang="es-CO" sz="1100" b="1" u="none" strike="noStrike" dirty="0">
                          <a:effectLst/>
                        </a:rPr>
                        <a:t>FEBRERO DE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EDATEL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275.911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 smtClean="0">
                          <a:effectLst/>
                        </a:rPr>
                        <a:t>PAGO SERVICIO DE INTERNET Y TELEFONIA FIJA MES DE MARZO </a:t>
                      </a:r>
                      <a:r>
                        <a:rPr lang="es-CO" sz="1100" b="1" u="none" strike="noStrike" dirty="0">
                          <a:effectLst/>
                        </a:rPr>
                        <a:t>DE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EDATEL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327.886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 smtClean="0">
                          <a:effectLst/>
                        </a:rPr>
                        <a:t>PAGO SERVICIO DE INTERNET Y TELEFONIA FIJA MES DE ABRIL </a:t>
                      </a:r>
                      <a:r>
                        <a:rPr lang="es-CO" sz="1100" b="1" u="none" strike="noStrike" dirty="0">
                          <a:effectLst/>
                        </a:rPr>
                        <a:t>DE 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>
                          <a:effectLst/>
                        </a:rPr>
                        <a:t>EDATEL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>
                          <a:effectLst/>
                        </a:rPr>
                        <a:t>353.998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 smtClean="0">
                          <a:effectLst/>
                        </a:rPr>
                        <a:t>PAGO SERVICIO DE INTERNET Y TELEFONIA FIJA MES DE MAYO </a:t>
                      </a:r>
                      <a:r>
                        <a:rPr lang="es-CO" sz="1100" b="1" u="none" strike="noStrike" dirty="0">
                          <a:effectLst/>
                        </a:rPr>
                        <a:t>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>
                          <a:effectLst/>
                        </a:rPr>
                        <a:t>EDATEL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363.925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26314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 smtClean="0">
                          <a:effectLst/>
                        </a:rPr>
                        <a:t>PAGO SERVICIO DE INTERNET Y TELEFONIA FIJA MES DE JUNIO </a:t>
                      </a:r>
                      <a:r>
                        <a:rPr lang="es-CO" sz="1100" b="1" u="none" strike="noStrike" dirty="0">
                          <a:effectLst/>
                        </a:rPr>
                        <a:t>2015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u="none" strike="noStrike" dirty="0" smtClean="0">
                          <a:effectLst/>
                        </a:rPr>
                        <a:t>EDATEL</a:t>
                      </a:r>
                      <a:endParaRPr lang="es-CO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100" b="1" u="none" strike="noStrike" dirty="0">
                          <a:effectLst/>
                        </a:rPr>
                        <a:t>429.758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  <a:tr h="146163"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SUBTOTAL</a:t>
                      </a:r>
                      <a:endParaRPr lang="es-CO" sz="12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2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2.407.880</a:t>
                      </a:r>
                      <a:endParaRPr lang="es-CO" sz="1200" b="1" i="0" u="none" strike="noStrike" dirty="0">
                        <a:solidFill>
                          <a:srgbClr val="00B0F0"/>
                        </a:solidFill>
                        <a:effectLst/>
                        <a:latin typeface="+mj-lt"/>
                      </a:endParaRPr>
                    </a:p>
                  </a:txBody>
                  <a:tcPr marL="7543" marR="7543" marT="754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37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920266" y="1344027"/>
            <a:ext cx="33034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3200" dirty="0" smtClean="0"/>
              <a:t>Compra</a:t>
            </a:r>
            <a:r>
              <a:rPr lang="en-US" sz="3200" dirty="0" smtClean="0"/>
              <a:t> de </a:t>
            </a:r>
            <a:r>
              <a:rPr lang="es-CO" sz="3200" dirty="0" smtClean="0"/>
              <a:t>Equipo</a:t>
            </a:r>
            <a:endParaRPr lang="es-CO" sz="3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481262"/>
              </p:ext>
            </p:extLst>
          </p:nvPr>
        </p:nvGraphicFramePr>
        <p:xfrm>
          <a:off x="89756" y="2636912"/>
          <a:ext cx="8964488" cy="1584176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4199867"/>
                <a:gridCol w="3388529"/>
                <a:gridCol w="1376092"/>
              </a:tblGrid>
              <a:tr h="158417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u="none" strike="noStrike" dirty="0">
                          <a:effectLst/>
                        </a:rPr>
                        <a:t>COMPRA DE EQUIPO DE FOTOCOPIADO, PARA LA INSTITUCION EDUCATIVA NORMAL SUPERIOR DE SINCELEJO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55" marR="8855" marT="8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JOSE MATIAS ESCUDERO ROMERO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55" marR="8855" marT="88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 dirty="0">
                          <a:effectLst/>
                        </a:rPr>
                        <a:t>10.000.000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55" marR="8855" marT="885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5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1072508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1" y="5881620"/>
            <a:ext cx="689409" cy="8717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1" y="5733256"/>
            <a:ext cx="524375" cy="11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259632" y="2606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INVERSIÓN EN RELACIÓN CON LA  COMPRA DE EQUIPOS 2015</a:t>
            </a:r>
          </a:p>
        </p:txBody>
      </p:sp>
      <p:pic>
        <p:nvPicPr>
          <p:cNvPr id="5122" name="Picture 2" descr="G:\RENDICION DE CUENTA FOTOS CONTRATOS\COMPRA DE AIRES\20150803_1654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63" y="1390858"/>
            <a:ext cx="2298420" cy="40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RENDICION DE CUENTA FOTOS CONTRATOS\COMPRA DE AIRES\20150903_0959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46743"/>
            <a:ext cx="3289192" cy="185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RENDICION DE CUENTA FOTOS CONTRATOS\COMPRA DE AIRES\20150903_1121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42" y="3684581"/>
            <a:ext cx="3186411" cy="179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RENDICION DE CUENTA FOTOS CONTRATOS\COMPRA FOTOCOPIADORA\DSC_09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44" y="1369016"/>
            <a:ext cx="3485374" cy="195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214422"/>
            <a:ext cx="914400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3200" dirty="0"/>
              <a:t>Construcción Ampliación Y Adecuación De Infraestructura Educativa</a:t>
            </a:r>
            <a:endParaRPr lang="en-US" sz="32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730972"/>
              </p:ext>
            </p:extLst>
          </p:nvPr>
        </p:nvGraphicFramePr>
        <p:xfrm>
          <a:off x="114300" y="3163888"/>
          <a:ext cx="8915401" cy="98421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4817740"/>
                <a:gridCol w="2880320"/>
                <a:gridCol w="1217341"/>
              </a:tblGrid>
              <a:tr h="53132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u="none" strike="noStrike" dirty="0">
                          <a:effectLst/>
                        </a:rPr>
                        <a:t>CONTRATO DE OBRA PARA LA CONSTRUCCION DE MURO DE CONTENCIÓN Y LEVANTE DE MURO EN MAMPOSTERÍA EN LA INSTITUCIÓN EDUCATIVA NORMAL SUPERIOR DE SINCELEJO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55" marR="8855" marT="88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ASOCIACION DE PRODUCTORES DE LA SABANA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55" marR="8855" marT="885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600" u="none" strike="noStrike" dirty="0">
                          <a:effectLst/>
                        </a:rPr>
                        <a:t>12.021.360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55" marR="8855" marT="885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71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12" y="462129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912" y="1188741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0" y="5356877"/>
            <a:ext cx="1034151" cy="1396515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6499" y="5485854"/>
            <a:ext cx="758308" cy="13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2" descr="https://scontent-mia1-1.xx.fbcdn.net/hphotos-xpa1/v/t1.0-9/11329978_573086042832240_861824303755816295_n.jpg?oh=f458673b1ef3e3562c7e8d16090656a7&amp;oe=56C34DF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" y="1210990"/>
            <a:ext cx="3215542" cy="21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s://fbcdn-sphotos-f-a.akamaihd.net/hphotos-ak-xfa1/t31.0-8/11078265_573085652832279_3199862630629137490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76" y="1210990"/>
            <a:ext cx="2878967" cy="21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s://fbcdn-sphotos-c-a.akamaihd.net/hphotos-ak-xlf1/v/t1.0-9/11329780_573085422832302_2627356115931567363_n.jpg?oh=cfcf155f5afa8cb96eb8c2c8736b4e79&amp;oe=56B5FD04&amp;__gda__=1455959931_4106408017c62b8575c2b7ce0219e08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24423"/>
            <a:ext cx="2202020" cy="21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https://fbcdn-sphotos-f-a.akamaihd.net/hphotos-ak-xfa1/v/t1.0-9/10383096_573084706165707_2320642758185676757_n.jpg?oh=aaed42836f90a4ce29af16dc6068f355&amp;oe=56C0081A&amp;__gda__=1455313708_a14c807b92da46e7496853f22b46cc8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28196"/>
            <a:ext cx="3480280" cy="195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15657" y="295475"/>
            <a:ext cx="6421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VINCULACIÓN DE LA I.E. NORMAL SUPERIOR DE SINCELEJO A LA RED COLSI, GESTIÓN REALIZADA POR EL DOCENTE OCTAVIO RODRÍGUEZ - 2015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915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758495" y="260648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1072508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1" y="5881620"/>
            <a:ext cx="689409" cy="8717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1" y="5733256"/>
            <a:ext cx="524375" cy="11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259632" y="2606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 CONSTRUCCIÓN DE MURO 2015</a:t>
            </a:r>
          </a:p>
        </p:txBody>
      </p:sp>
      <p:pic>
        <p:nvPicPr>
          <p:cNvPr id="6146" name="Picture 2" descr="G:\RENDICION DE CUENTA FOTOS CONTRATOS\MURO POR EL NORTE\20150520_09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5" y="1268760"/>
            <a:ext cx="2306194" cy="40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RENDICION DE CUENTA FOTOS CONTRATOS\MURO POR EL NORTE\IMG_21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6127"/>
            <a:ext cx="3235165" cy="24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RENDICION DE CUENTA FOTOS CONTRATOS\MURO POR EL NORTE\IMG_20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88663"/>
            <a:ext cx="2860070" cy="21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12" y="462129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912" y="1188741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0" y="5356877"/>
            <a:ext cx="1034151" cy="1396515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835696" y="587727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RENDICIÓN DE CUENTAS PRIMER SEMESTRE AÑO ESCOLAR 2015 (DE ENERO A JUNIO DE 2015</a:t>
            </a:r>
            <a:r>
              <a:rPr lang="es-CO" dirty="0" smtClean="0"/>
              <a:t>)</a:t>
            </a:r>
            <a:endParaRPr lang="es-CO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6499" y="5485854"/>
            <a:ext cx="758308" cy="13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scontent-mia1-1.xx.fbcdn.net/hphotos-xpf1/v/t1.0-9/1380525_524233301050848_436103794170765775_n.jpg?oh=dea624b605fd312ac39795501d58dbf1&amp;oe=56C4419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8741"/>
            <a:ext cx="3995936" cy="22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691680" y="33265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PROYECTO ONDAS 2015 </a:t>
            </a:r>
            <a:endParaRPr lang="es-CO" b="1" dirty="0"/>
          </a:p>
        </p:txBody>
      </p:sp>
      <p:pic>
        <p:nvPicPr>
          <p:cNvPr id="21508" name="Picture 4" descr="https://fbcdn-sphotos-g-a.akamaihd.net/hphotos-ak-xaf1/v/t1.0-9/1922525_524233361050842_5241714395028901337_n.jpg?oh=ca0d7947fa0712d1c77f97750ca44475&amp;oe=56CCCEE6&amp;__gda__=1454520728_392c16330a6f73578c52d164d540b98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88741"/>
            <a:ext cx="3753130" cy="21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fbcdn-sphotos-f-a.akamaihd.net/hphotos-ak-xfp1/v/t1.0-9/1497629_524232851050893_9083470164384106957_n.jpg?oh=d293e97abea97625b57697e7fb96a77b&amp;oe=56B8BAA2&amp;__gda__=1454428729_4a869056ee667a879a65d4faa36890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80" y="3436455"/>
            <a:ext cx="4074600" cy="22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12" y="462129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912" y="1188741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71" y="5957460"/>
            <a:ext cx="707665" cy="87612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883014" y="6297569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6499" y="5485854"/>
            <a:ext cx="758308" cy="13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s://scontent-mia1-1.xx.fbcdn.net/hphotos-xfa1/t31.0-8/11112952_559533234187521_4189603607926361170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55" y="3710774"/>
            <a:ext cx="2952416" cy="221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scontent-mia1-1.xx.fbcdn.net/hphotos-xfa1/t31.0-8/11103055_559533257520852_9176546601341706529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55" y="1208853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s://scontent-mia1-1.xx.fbcdn.net/hphotos-xfp1/t31.0-8/11071307_559533207520857_2546786854770421390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15976"/>
            <a:ext cx="2767938" cy="207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https://scontent-mia1-1.xx.fbcdn.net/hphotos-xfa1/v/t1.0-9/10409435_559533134187531_6377000546201990722_n.jpg?oh=383daa0afb4b3df40abd653997398936&amp;oe=56BBC68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" y="1357305"/>
            <a:ext cx="2665583" cy="35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4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12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78304" y="1015878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0" y="5356877"/>
            <a:ext cx="1034151" cy="1396515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93329" y="6230172"/>
            <a:ext cx="5760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</a:p>
          <a:p>
            <a:pPr algn="ctr"/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9382" y="5461485"/>
            <a:ext cx="758308" cy="13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s://fbcdn-sphotos-b-a.akamaihd.net/hphotos-ak-xfa1/v/t1.0-9/10993475_534005673406944_8425222154862426491_n.jpg?oh=1b66b57798095d96e21fb05713e535d2&amp;oe=56B80F8C&amp;__gda__=1454805178_c511bab4f4b7e99459fd18d9e11eb61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7" y="938808"/>
            <a:ext cx="3642043" cy="25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31640" y="2606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PROYECTOS ONDAS - 2015</a:t>
            </a:r>
            <a:endParaRPr lang="es-CO" b="1" dirty="0"/>
          </a:p>
        </p:txBody>
      </p:sp>
      <p:pic>
        <p:nvPicPr>
          <p:cNvPr id="38916" name="Picture 4" descr="https://fbcdn-sphotos-d-a.akamaihd.net/hphotos-ak-xfl1/t31.0-8/10974705_534008936739951_2568795344488183729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95" y="1015878"/>
            <a:ext cx="3889637" cy="246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s://scontent-mia1-1.xx.fbcdn.net/hphotos-xfa1/t31.0-8/10959292_534008720073306_7938815029928966681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44" y="3563369"/>
            <a:ext cx="3672407" cy="266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9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6" y="25411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44886" y="980728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733256"/>
            <a:ext cx="923689" cy="1020136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866929" y="596670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RENDICIÓN DE CUENTAS PRIMER SEMESTRE AÑO ESCOLAR 2015 (DE ENERO A JUNIO DE 2015</a:t>
            </a:r>
            <a:r>
              <a:rPr lang="es-CO" dirty="0" smtClean="0"/>
              <a:t>)</a:t>
            </a:r>
            <a:endParaRPr lang="es-CO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6499" y="5485854"/>
            <a:ext cx="758308" cy="13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s://scontent-mia1-1.xx.fbcdn.net/hphotos-xfp1/v/t1.0-9/10978656_532726783534833_6511302328347572508_n.jpg?oh=82028cc55d287b35b170e43d93fc2510&amp;oe=56CADB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8741"/>
            <a:ext cx="3622877" cy="23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fbcdn-sphotos-c-a.akamaihd.net/hphotos-ak-xaf1/v/t1.0-9/1488107_532726640201514_2478343461937137159_n.jpg?oh=808db52109818fbf58958f8c7552cbc5&amp;oe=56C161A2&amp;__gda__=1456464860_001285ea2d8b5461ebb50321d78032c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38" y="1188741"/>
            <a:ext cx="3784515" cy="229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s://fbcdn-sphotos-d-a.akamaihd.net/hphotos-ak-xft1/v/t1.0-9/10984045_532726910201487_5219498949346562046_n.jpg?oh=50f3a99ee4749527f5341e76198306d3&amp;oe=56B96DFC&amp;__gda__=1454295670_5f7fde427284d5513b6f4da1a9eda8a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6" y="3658545"/>
            <a:ext cx="3683292" cy="20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https://scontent-mia1-1.xx.fbcdn.net/hphotos-xfp1/v/t1.0-9/11006372_532726856868159_2497073251617933403_n.jpg?oh=3bb1772ae4a62ce5a49307ba6a075313&amp;oe=56CEF6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35" y="3634630"/>
            <a:ext cx="3856137" cy="22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75656" y="25411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SOCIALIZACIÓN ONDAS – GRUPO ESTUDIANTES 2015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262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56" y="180154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912" y="1188741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804311"/>
            <a:ext cx="779673" cy="949081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835696" y="587727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RENDICIÓN DE CUENTAS PRIMER SEMESTRE AÑO ESCOLAR 2015 (DE ENERO A JUNIO DE 2015</a:t>
            </a:r>
            <a:r>
              <a:rPr lang="es-CO" dirty="0" smtClean="0"/>
              <a:t>)</a:t>
            </a:r>
            <a:endParaRPr lang="es-CO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6499" y="5485854"/>
            <a:ext cx="758308" cy="13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s://fbcdn-sphotos-c-a.akamaihd.net/hphotos-ak-xaf1/v/t1.0-9/10980727_532727200201458_6599708365355615701_n.jpg?oh=a4c4fedd32d770ddae04838a0d0e0257&amp;oe=56B14D85&amp;__gda__=1455289652_ec5c76f0e9e581c72b92c58b55eaeb8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0" y="1149663"/>
            <a:ext cx="3565524" cy="239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fbcdn-sphotos-a-a.akamaihd.net/hphotos-ak-xap1/v/t1.0-9/10993462_532727413534770_6343769104793538594_n.jpg?oh=4e757f4f898072f89af802cd5023d0ea&amp;oe=56D17D62&amp;__gda__=1455798974_2e3e0ce32eda30597965a4e1ed3d80c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162724"/>
            <a:ext cx="3876004" cy="217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s://fbcdn-sphotos-b-a.akamaihd.net/hphotos-ak-xpf1/v/t1.0-9/10978646_532727666868078_6823622879688584812_n.jpg?oh=5771720599a9174285ff9d0b8f6764db&amp;oe=56FAC324&amp;__gda__=1454497102_dfc1ad5c76c57a7f7905a68e99ac315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9" y="3550031"/>
            <a:ext cx="3468897" cy="211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s://fbcdn-sphotos-b-a.akamaihd.net/hphotos-ak-ash2/v/t1.0-9/1970642_532727043534807_7901444197211387916_n.jpg?oh=21976be99979a5173c2b70a59472b3e1&amp;oe=56B879AF&amp;__gda__=1456557358_d69169774b75cda97d58be23a7281f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50031"/>
            <a:ext cx="3844583" cy="216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475656" y="25411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PRECISANDO LAS PROBLEMÁTICAS ONDAS – GRUPO ESTUDIANTES 2015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02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6"/>
            <a:ext cx="827584" cy="72661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822624" y="156976"/>
            <a:ext cx="8213872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10" name="9 CuadroTexto"/>
          <p:cNvSpPr txBox="1"/>
          <p:nvPr/>
        </p:nvSpPr>
        <p:spPr>
          <a:xfrm>
            <a:off x="69589" y="1224917"/>
            <a:ext cx="9119088" cy="56323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6" name="5 Imagen" descr="Escanear00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1" y="5881620"/>
            <a:ext cx="689409" cy="8717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979712" y="619835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RENDICIÓN DE CUENTAS PRIMER SEMESTRE AÑO ESCOLAR 2015 (DE ENERO A JUNIO DE 2015</a:t>
            </a:r>
            <a:r>
              <a:rPr lang="es-CO" sz="1400" dirty="0" smtClean="0"/>
              <a:t>)</a:t>
            </a:r>
            <a:endParaRPr lang="es-CO" sz="1400" dirty="0"/>
          </a:p>
        </p:txBody>
      </p:sp>
      <p:pic>
        <p:nvPicPr>
          <p:cNvPr id="5" name="4 Imagen" descr="E:\documentos recuperados\pedagogito.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1" y="5733256"/>
            <a:ext cx="524375" cy="11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259632" y="2606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AREA DE TESTIÓN ADMINISTRATIVA Y FINANCIERA</a:t>
            </a:r>
          </a:p>
          <a:p>
            <a:pPr algn="ctr"/>
            <a:r>
              <a:rPr lang="es-CO" b="1" dirty="0" smtClean="0"/>
              <a:t>PROCESO: APOYO A LA GESTIÓN ACADÉMICA</a:t>
            </a:r>
            <a:endParaRPr lang="es-CO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60554" y="909937"/>
            <a:ext cx="893715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 smtClean="0"/>
              <a:t>MANTENIMIENTO DE QUIPOS Y RECURSOS DE APRENDIZAJE</a:t>
            </a:r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SEGURIDAD Y PROTECCIÓN (CÁMARAS, CANDADOS, REJAS, RECURSO HUMANO)</a:t>
            </a:r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SERVICIO DE CAFETERIA</a:t>
            </a:r>
          </a:p>
          <a:p>
            <a:pPr algn="just"/>
            <a:endParaRPr lang="es-CO" sz="1600" b="1" dirty="0" smtClean="0"/>
          </a:p>
          <a:p>
            <a:pPr algn="just"/>
            <a:r>
              <a:rPr lang="es-CO" sz="1600" b="1" dirty="0" smtClean="0"/>
              <a:t>SERVICIO DE COMEDOR</a:t>
            </a:r>
          </a:p>
          <a:p>
            <a:pPr algn="just"/>
            <a:endParaRPr lang="es-CO" sz="1600" b="1" dirty="0"/>
          </a:p>
          <a:p>
            <a:pPr algn="just"/>
            <a:r>
              <a:rPr lang="es-CO" sz="1600" b="1" dirty="0" smtClean="0"/>
              <a:t>JORNADAS ACADÉMICAS Y PEDAGÓGICAS DE CUALIFICACIÓN</a:t>
            </a:r>
          </a:p>
          <a:p>
            <a:pPr algn="just"/>
            <a:endParaRPr lang="es-CO" sz="1600" b="1" dirty="0"/>
          </a:p>
          <a:p>
            <a:pPr algn="just"/>
            <a:r>
              <a:rPr lang="es-CO" sz="1600" b="1" dirty="0" smtClean="0"/>
              <a:t>DIPLOMADDOS PARA FORTALECER LOS PROCESOS PEDAGÓGICOS INVESTIGATIVOS.</a:t>
            </a:r>
          </a:p>
          <a:p>
            <a:pPr algn="just"/>
            <a:endParaRPr lang="es-CO" sz="1600" b="1" dirty="0"/>
          </a:p>
          <a:p>
            <a:pPr algn="just"/>
            <a:r>
              <a:rPr lang="es-CO" sz="1600" b="1" dirty="0" smtClean="0"/>
              <a:t>PROYECTOS DE INVESTIGACIÓN, SUSTENTACIÓN DE PROYECTOS </a:t>
            </a:r>
          </a:p>
          <a:p>
            <a:pPr algn="just"/>
            <a:endParaRPr lang="es-CO" sz="1600" b="1" dirty="0"/>
          </a:p>
          <a:p>
            <a:pPr algn="just"/>
            <a:r>
              <a:rPr lang="es-CO" sz="1600" b="1" dirty="0" smtClean="0"/>
              <a:t>PRESUPUESTO ANUAL (INGRESOS Y GASTOS)</a:t>
            </a:r>
          </a:p>
          <a:p>
            <a:pPr algn="just"/>
            <a:endParaRPr lang="es-CO" sz="1600" b="1" dirty="0"/>
          </a:p>
          <a:p>
            <a:pPr algn="just"/>
            <a:r>
              <a:rPr lang="es-CO" sz="1600" b="1" dirty="0" smtClean="0"/>
              <a:t>CONTROL FISCAL</a:t>
            </a:r>
          </a:p>
          <a:p>
            <a:endParaRPr lang="es-CO" dirty="0" smtClean="0"/>
          </a:p>
        </p:txBody>
      </p:sp>
    </p:spTree>
    <p:extLst>
      <p:ext uri="{BB962C8B-B14F-4D97-AF65-F5344CB8AC3E}">
        <p14:creationId xmlns:p14="http://schemas.microsoft.com/office/powerpoint/2010/main" val="12761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826340"/>
              </p:ext>
            </p:extLst>
          </p:nvPr>
        </p:nvGraphicFramePr>
        <p:xfrm>
          <a:off x="611188" y="1916113"/>
          <a:ext cx="7977187" cy="445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Hoja de cálculo" r:id="rId4" imgW="5467382" imgH="2866965" progId="Excel.Sheet.12">
                  <p:embed/>
                </p:oleObj>
              </mc:Choice>
              <mc:Fallback>
                <p:oleObj name="Hoja de cálculo" r:id="rId4" imgW="5467382" imgH="2866965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916113"/>
                        <a:ext cx="7977187" cy="445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1143593" y="785794"/>
            <a:ext cx="6856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5400" dirty="0" err="1" smtClean="0"/>
              <a:t>Gastos</a:t>
            </a:r>
            <a:r>
              <a:rPr lang="en-US" sz="5400" dirty="0" smtClean="0"/>
              <a:t> I </a:t>
            </a:r>
            <a:r>
              <a:rPr lang="en-US" sz="5400" dirty="0" err="1" smtClean="0"/>
              <a:t>Semestre</a:t>
            </a:r>
            <a:r>
              <a:rPr lang="en-US" sz="5400" dirty="0" smtClean="0"/>
              <a:t> 2015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140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1012</Words>
  <Application>Microsoft Office PowerPoint</Application>
  <PresentationFormat>Presentación en pantalla (4:3)</PresentationFormat>
  <Paragraphs>426</Paragraphs>
  <Slides>20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Maritza</dc:creator>
  <cp:lastModifiedBy>Maritza</cp:lastModifiedBy>
  <cp:revision>1</cp:revision>
  <dcterms:created xsi:type="dcterms:W3CDTF">2015-11-13T23:14:58Z</dcterms:created>
  <dcterms:modified xsi:type="dcterms:W3CDTF">2015-11-13T23:15:19Z</dcterms:modified>
</cp:coreProperties>
</file>