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9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7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5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69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7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10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04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14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805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5D2F-C0E3-483D-BC85-DE311778FDA7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65DA-A98E-479E-B066-D08AD10E6B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0225" y="586094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75656" y="156976"/>
            <a:ext cx="6629400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/>
              <a:t>INSTITUCIÓN EDUCATIVA NORMAL SUPERIOR DE SINCELEJO</a:t>
            </a:r>
            <a:endParaRPr lang="es-CO" b="1" dirty="0"/>
          </a:p>
        </p:txBody>
      </p:sp>
      <p:sp>
        <p:nvSpPr>
          <p:cNvPr id="2" name="1 Rectángulo"/>
          <p:cNvSpPr/>
          <p:nvPr/>
        </p:nvSpPr>
        <p:spPr>
          <a:xfrm>
            <a:off x="964959" y="1812552"/>
            <a:ext cx="5598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1"/>
                </a:solidFill>
              </a:rPr>
              <a:t>RENDICIÓN DE CUENTAS:</a:t>
            </a:r>
          </a:p>
          <a:p>
            <a:r>
              <a:rPr lang="es-CO" sz="3200" b="1" dirty="0" smtClean="0">
                <a:solidFill>
                  <a:schemeClr val="tx1"/>
                </a:solidFill>
              </a:rPr>
              <a:t>PRIMER SEMESTRE AÑO ESCOLAR 2015 (DE ENERO A JUNIO DE 1025)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599" y="3874655"/>
            <a:ext cx="5591727" cy="602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 rot="5400000">
            <a:off x="6957525" y="3368230"/>
            <a:ext cx="3042148" cy="7154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25452" y="618411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Maritza\Desktop\resultados internos y externos normal\evidencias simulacro primer periodo\banquete pedagógico.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9" y="1195172"/>
            <a:ext cx="4474557" cy="25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tza\Desktop\resultados internos y externos normal\evidencias simulacro primer periodo\banquete pedagógico.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6238"/>
            <a:ext cx="4183782" cy="23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itza\Desktop\resultados internos y externos normal\evidencias simulacro primer periodo\banquete pedagógico.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735539"/>
            <a:ext cx="4139952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31640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BANQUETE PEDAGÓGICO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3156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1195825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07704" y="623009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scontent-mia1-1.xx.fbcdn.net/hphotos-xpf1/v/t1.0-9/10898046_524230934384418_7174645180992484738_n.jpg?oh=c059ef53ab0d0efb55259cd809a758bf&amp;oe=56B1966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12940"/>
            <a:ext cx="4290624" cy="24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fbcdn-sphotos-a-a.akamaihd.net/hphotos-ak-xtf1/v/t1.0-9/10349013_524231254384386_3204612271588898901_n.jpg?oh=5c184b45e0c1ee2cb31be2b8a0c9777f&amp;oe=56CEEA73&amp;__gda__=1454870824_f2400ee7bbc5f8ad589e3cc5b46c3a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94" y="1188741"/>
            <a:ext cx="4258533" cy="23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fbcdn-sphotos-e-a.akamaihd.net/hphotos-ak-xap1/v/t1.0-9/10422906_524231297717715_5647691764053889153_n.jpg?oh=e0f66aab41c2eb06adc368aa2ba526e9&amp;oe=56CD5AE3&amp;__gda__=1456483391_5420ce98bbcf4418b0455e2e37a4a2c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64" y="3679404"/>
            <a:ext cx="4223519" cy="23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31640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BANQUETE PEDAGÓGICO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0617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86771"/>
            <a:ext cx="82138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pPr algn="ctr"/>
            <a:r>
              <a:rPr lang="es-CO" b="1" dirty="0" smtClean="0"/>
              <a:t>RESIGNIFICACIÓN DEL PEI: FINALES DE 2014 E INICIO 2015</a:t>
            </a:r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ritza\AppData\Local\Microsoft\Windows\INetCache\IE\3UH8FTDY\20141016_0838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628800"/>
            <a:ext cx="4067944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itza\AppData\Local\Microsoft\Windows\INetCache\IE\3EHBEY2B\20141016_08460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3227"/>
            <a:ext cx="4459560" cy="33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Maritza\AppData\Local\Microsoft\Windows\INetCache\IE\3UH8FTDY\20141016_08553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8293"/>
            <a:ext cx="7282869" cy="40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EQUIPO RESIGNIFICACIÓN PEI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8776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864929" y="260648"/>
            <a:ext cx="54390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DIRECCIONAMIENTO ESTRATÉGICO Y HORIZONTE INSTITUCIONAL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51520" y="1357305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ORGANIZACIÓN DE DOCENTES Y DIRECTIVOS DOCENTES POR COLECTIVOS, MACRO PROCESO D. ADEMÁS DE LAS NECESIDADES ACORDE CON LAS FUNCIONES Y RESPONSABILIDADES.</a:t>
            </a:r>
          </a:p>
          <a:p>
            <a:pPr algn="just"/>
            <a:endParaRPr lang="es-CO" b="1" dirty="0"/>
          </a:p>
          <a:p>
            <a:pPr algn="just"/>
            <a:r>
              <a:rPr lang="es-CO" b="1" dirty="0" smtClean="0"/>
              <a:t>MESAS DE TRABAJO PARA LA REVISIÓN Y ANÁLISIS DE LOS DOCUMENTOS ENVIADOS POR EL MINISTERIO DE EDUCACIÓN NACIONAL PARA LOS AJUSTES Y RESIGNIFICACIONES ACORDE CON LAS NECESIDADES EN RELACIÓN CON LA ENSEÑANZA Y LOS APRENDIZAJES.</a:t>
            </a:r>
          </a:p>
          <a:p>
            <a:pPr algn="just"/>
            <a:endParaRPr lang="es-CO" b="1" dirty="0"/>
          </a:p>
          <a:p>
            <a:pPr algn="just"/>
            <a:r>
              <a:rPr lang="es-CO" b="1" dirty="0" smtClean="0"/>
              <a:t>SE HAN ESTABLECIDO LAS DIRECTRICES PARA DIRECTIVOS DOCENTES Y DOCENTES EN RELACIÓN CON LA ARTICULACIÓN POR CONJUNTO DE GRADOS; CON HORARIOS POR JORNADAS PARA PERMITIR LA VINCULACIÓN Y LA PARTICIPACIÓN DE TODOS(AS). ADEMÁS DE LAS PAUTAS PEDAGÓGICAS ACORDE CON LAS NECESIDADES.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5305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E</a:t>
            </a:r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864929" y="260648"/>
            <a:ext cx="54390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DIRECCIONAMIENTO ESTRATÉGICO Y HORIZONTE INSTITUCIONAL</a:t>
            </a:r>
            <a:endParaRPr lang="es-CO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3732" y="1351447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EXISTE UNA  ESTRATEGIA CLARA Y DEFINIDA A NIVEL INSTITUCIONAL PARA RESPONDER CON LAS METAS Y POLÍTICAS TANTO INSTITUCIONALES COMO NACIONALES Y MUNDIALES: </a:t>
            </a:r>
            <a:r>
              <a:rPr lang="es-CO" b="1" u="sng" dirty="0" smtClean="0"/>
              <a:t>INTERDISCIPLINARIEDAD.</a:t>
            </a:r>
            <a:endParaRPr lang="es-CO" b="1" u="sng" dirty="0"/>
          </a:p>
        </p:txBody>
      </p:sp>
      <p:sp>
        <p:nvSpPr>
          <p:cNvPr id="2" name="1 CuadroTexto"/>
          <p:cNvSpPr txBox="1"/>
          <p:nvPr/>
        </p:nvSpPr>
        <p:spPr>
          <a:xfrm>
            <a:off x="87855" y="256490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CONSOLIDACIÓN DE UN EQUIPO SEGÚN EL MACRO PROCESO D, ADEMÁS DE LAS COORDINADORES DE NIVEL EN RELACIÓN CON LAS PRUEBAS EXTERNAS.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3732" y="3429000"/>
            <a:ext cx="884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PREICFES PARA LOS ESTUDIANTES DE LA MEDIA. ADEMÁS DE HORARIOS ESPECIALES DONDE TRABAJAN CON SUS DOCENTES EN PRUEBAS ONLINE Y CUADERNILLOS.</a:t>
            </a:r>
            <a:endParaRPr lang="es-CO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7796" y="4538999"/>
            <a:ext cx="869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IMPLEMENTACIÓN DE SIMULACROS en básica primaria, secundaria y media.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858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4796" y="63314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00080" y="3073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EVALUACIÓN DE LA ESTRATEGIA: INTERDISCIPLINARIEDAD (PROPUESTA 2014)</a:t>
            </a:r>
          </a:p>
          <a:p>
            <a:pPr algn="ctr"/>
            <a:r>
              <a:rPr lang="es-CO" b="1" dirty="0" smtClean="0"/>
              <a:t>EVALUACIÓN POR CONJUNTOS DE GRADOS 2015 (FORTALEZAS, DEBILIDADES Y SUGERENCIAS)</a:t>
            </a:r>
            <a:endParaRPr lang="es-CO" b="1" dirty="0"/>
          </a:p>
        </p:txBody>
      </p:sp>
      <p:pic>
        <p:nvPicPr>
          <p:cNvPr id="29698" name="Picture 2" descr="https://fbcdn-sphotos-a-a.akamaihd.net/hphotos-ak-xaf1/t31.0-8/1537519_524847787656066_505090587105689289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299"/>
            <a:ext cx="4634838" cy="26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fbcdn-sphotos-f-a.akamaihd.net/hphotos-ak-xpt1/t31.0-8/10861006_524847930989385_551055492741184164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16" y="1141694"/>
            <a:ext cx="3959602" cy="26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fbcdn-sphotos-c-a.akamaihd.net/hphotos-ak-xpf1/t31.0-8/10854434_524847687656076_855653628397391746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16" y="3769775"/>
            <a:ext cx="3922644" cy="261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62950" y="620043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00080" y="3073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EVALUACIÓN DE LA ESTRATEGIA: INTERDISCIPLINARIEDAD (PROPUESTA 2014)</a:t>
            </a:r>
          </a:p>
          <a:p>
            <a:pPr algn="ctr"/>
            <a:r>
              <a:rPr lang="es-CO" b="1" dirty="0" smtClean="0"/>
              <a:t>EVALUACIÓN POR CONJUNTOS DE GRADOS 2015 (FORTALEZAS, DEBILIDADES Y SUGERENCIAS)</a:t>
            </a:r>
            <a:endParaRPr lang="es-CO" b="1" dirty="0"/>
          </a:p>
        </p:txBody>
      </p:sp>
      <p:pic>
        <p:nvPicPr>
          <p:cNvPr id="28674" name="Picture 2" descr="https://fbcdn-sphotos-d-a.akamaihd.net/hphotos-ak-xpf1/t31.0-8/10475884_524848437656001_408022040522404112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13" y="1188741"/>
            <a:ext cx="3791140" cy="26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fbcdn-sphotos-d-a.akamaihd.net/hphotos-ak-xtf1/t31.0-8/10945695_524848237656021_456464315979527942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1244388"/>
            <a:ext cx="4439139" cy="24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scontent-mia1-1.xx.fbcdn.net/hphotos-xpt1/t31.0-8/10460842_524848157656029_336415409373938143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26" y="3798627"/>
            <a:ext cx="4271120" cy="24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50" y="119767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4796" y="63314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00080" y="3073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EVALUACIÓN DE LA ESTRATEGIA: INTERDISCIPLINARIEDAD (PROPUESTA 2014)</a:t>
            </a:r>
          </a:p>
          <a:p>
            <a:pPr algn="ctr"/>
            <a:r>
              <a:rPr lang="es-CO" b="1" dirty="0" smtClean="0"/>
              <a:t>EVALUACIÓN POR CONJUNTOS DE GRADOS 2015 (FORTALEZAS, DEBILIDADES Y SUGERENCIAS)</a:t>
            </a:r>
            <a:endParaRPr lang="es-CO" b="1" dirty="0"/>
          </a:p>
        </p:txBody>
      </p:sp>
      <p:pic>
        <p:nvPicPr>
          <p:cNvPr id="30722" name="Picture 2" descr="https://scontent-mia1-1.xx.fbcdn.net/hphotos-xfp1/t31.0-8/10531223_524848657655979_75830025754516754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1188741"/>
            <a:ext cx="4121884" cy="27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scontent-mia1-1.xx.fbcdn.net/hphotos-xap1/v/t1.0-9/13576_524848690989309_8502233868158540207_n.jpg?oh=26109911b3464ff2f38ca7d14e2b21ac&amp;oe=56B632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71" y="1231060"/>
            <a:ext cx="4895629" cy="27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scontent-mia1-1.xx.fbcdn.net/hphotos-xat1/v/t1.0-9/10968433_524848727655972_3692739100358110690_n.jpg?oh=34c6b83ddcbffa7e1591eea2b034c238&amp;oe=56D07F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13833"/>
            <a:ext cx="4125952" cy="2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3183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79712" y="52357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INSTITUCIÓN EDUCATIVA NORMAL SUPERIOR DE SINCELEJO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67671" y="203427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INTERDISCIPLINARIEDAD 2015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37250" y="2924944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EQUIPO ACOMPAÑAMIENTO INSTITUCIONAL: ALFREDO REYES, NAPALEÓN GARRIDO, MARIA DEL ROSARIO SUÁREZ, VIVIANA MONTERROZA, OCTAVIO RODRÍGUEZ, DARLY VARGAS, SONIA SOLAR, ANA REBECA VERGARA, YULIETH CRUZ Y MARITZA J TENORIO T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79712" y="53012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PEDAGOGÍA NUESTRA RAZÓN SER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5066"/>
            <a:ext cx="891869" cy="14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63582"/>
            <a:ext cx="864096" cy="150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rxhYLdmjq-Q/VVzieo9WzyI/AAAAAAAAFdg/jofIs0LuPpk/s1600/16c0276ca61e37dbd7e5c4294482d1dd_870x110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86" y="-235504"/>
            <a:ext cx="57721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83428" y="3212976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6"/>
                </a:solidFill>
              </a:rPr>
              <a:t>A la rendición de cuentas de la institución educativa normal superior de </a:t>
            </a:r>
            <a:r>
              <a:rPr lang="es-CO" b="1" dirty="0" err="1" smtClean="0">
                <a:solidFill>
                  <a:schemeClr val="accent6"/>
                </a:solidFill>
              </a:rPr>
              <a:t>sincelejo</a:t>
            </a:r>
            <a:r>
              <a:rPr lang="es-CO" b="1" dirty="0" smtClean="0">
                <a:solidFill>
                  <a:schemeClr val="accent6"/>
                </a:solidFill>
              </a:rPr>
              <a:t> – primer semestre año escolar (enero a julio de 2015)</a:t>
            </a:r>
            <a:br>
              <a:rPr lang="es-CO" b="1" dirty="0" smtClean="0">
                <a:solidFill>
                  <a:schemeClr val="accent6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/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 smtClean="0">
                <a:solidFill>
                  <a:schemeClr val="accent6"/>
                </a:solidFill>
              </a:rPr>
              <a:t>rector: </a:t>
            </a:r>
            <a:r>
              <a:rPr lang="es-CO" b="1" dirty="0" err="1" smtClean="0">
                <a:solidFill>
                  <a:schemeClr val="accent6"/>
                </a:solidFill>
              </a:rPr>
              <a:t>guido</a:t>
            </a:r>
            <a:r>
              <a:rPr lang="es-CO" b="1" dirty="0" smtClean="0">
                <a:solidFill>
                  <a:schemeClr val="accent6"/>
                </a:solidFill>
              </a:rPr>
              <a:t> </a:t>
            </a:r>
            <a:r>
              <a:rPr lang="es-CO" b="1" dirty="0" err="1" smtClean="0">
                <a:solidFill>
                  <a:schemeClr val="accent6"/>
                </a:solidFill>
              </a:rPr>
              <a:t>nel</a:t>
            </a:r>
            <a:r>
              <a:rPr lang="es-CO" b="1" dirty="0" smtClean="0">
                <a:solidFill>
                  <a:schemeClr val="accent6"/>
                </a:solidFill>
              </a:rPr>
              <a:t> </a:t>
            </a:r>
            <a:r>
              <a:rPr lang="es-CO" b="1" dirty="0" err="1" smtClean="0">
                <a:solidFill>
                  <a:schemeClr val="accent6"/>
                </a:solidFill>
              </a:rPr>
              <a:t>pérez</a:t>
            </a:r>
            <a:r>
              <a:rPr lang="es-CO" b="1" dirty="0" smtClean="0">
                <a:solidFill>
                  <a:schemeClr val="accent6"/>
                </a:solidFill>
              </a:rPr>
              <a:t> </a:t>
            </a:r>
            <a:r>
              <a:rPr lang="es-CO" b="1" dirty="0" err="1" smtClean="0">
                <a:solidFill>
                  <a:schemeClr val="accent6"/>
                </a:solidFill>
              </a:rPr>
              <a:t>díaz</a:t>
            </a:r>
            <a:r>
              <a:rPr lang="es-CO" b="1" dirty="0" smtClean="0">
                <a:solidFill>
                  <a:schemeClr val="accent6"/>
                </a:solidFill>
              </a:rPr>
              <a:t/>
            </a:r>
            <a:br>
              <a:rPr lang="es-CO" b="1" dirty="0" smtClean="0">
                <a:solidFill>
                  <a:schemeClr val="accent6"/>
                </a:solidFill>
              </a:rPr>
            </a:br>
            <a:r>
              <a:rPr lang="es-CO" b="1" dirty="0" smtClean="0">
                <a:solidFill>
                  <a:schemeClr val="accent6"/>
                </a:solidFill>
              </a:rPr>
              <a:t>y comunidad educativa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7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" y="0"/>
            <a:ext cx="599103" cy="5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83656" y="65529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INSTITUCIÓN EDUCATIVA NORMAL SUPERIOR DE SINCELEJO – AÑO ESCOLAR 2015. FECHAS A TENER EN CUENTA:</a:t>
            </a:r>
            <a:endParaRPr lang="es-CO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32492" y="465639"/>
            <a:ext cx="7776864" cy="5078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900" b="1" dirty="0" smtClean="0"/>
              <a:t>Sincelejo, marzo 1 de 2015</a:t>
            </a:r>
          </a:p>
          <a:p>
            <a:pPr algn="just"/>
            <a:r>
              <a:rPr lang="es-CO" sz="900" b="1" dirty="0" smtClean="0"/>
              <a:t>DE: RECTOR </a:t>
            </a:r>
          </a:p>
          <a:p>
            <a:pPr algn="just"/>
            <a:r>
              <a:rPr lang="es-CO" sz="900" b="1" dirty="0" smtClean="0"/>
              <a:t>PARA: DIRECTIVOS DOCENTES, DOCENTES Y COLECTIVOS DE TRABAJO</a:t>
            </a:r>
            <a:endParaRPr lang="es-CO" sz="9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14837"/>
              </p:ext>
            </p:extLst>
          </p:nvPr>
        </p:nvGraphicFramePr>
        <p:xfrm>
          <a:off x="179512" y="1036203"/>
          <a:ext cx="8856984" cy="56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93"/>
                <a:gridCol w="1930935"/>
                <a:gridCol w="1080120"/>
                <a:gridCol w="4824536"/>
              </a:tblGrid>
              <a:tr h="229136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Fechas</a:t>
                      </a:r>
                      <a:endParaRPr lang="es-CO" sz="9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Actividades</a:t>
                      </a:r>
                      <a:endParaRPr lang="es-CO" sz="9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responsables</a:t>
                      </a:r>
                      <a:endParaRPr lang="es-CO" sz="9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PRODUCTOS</a:t>
                      </a:r>
                      <a:endParaRPr lang="es-CO" sz="9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Semana del  2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al 6 de marzo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REUNIONES</a:t>
                      </a:r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DE ÁREAS SEGÚN HORARIO ACORDADO.</a:t>
                      </a:r>
                    </a:p>
                    <a:p>
                      <a:pPr algn="just"/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PARA LAS AREAS QUE NO FINALIZARON EL TRABAJO (FEBRERO 8 DE 2015, CONTINUAN CON LA MISMA AGENDA).</a:t>
                      </a:r>
                    </a:p>
                    <a:p>
                      <a:pPr algn="just"/>
                      <a:r>
                        <a:rPr lang="es-CO" sz="900" b="1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PARA LAS AREAS QUE TERMINARON. LECTURA DEL MATERIAL: RESIGNIFICACIÓN DE P.E.I. APORTES, SUGERENCIAS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endParaRPr lang="es-CO" sz="900" b="1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just"/>
                      <a:r>
                        <a:rPr lang="es-CO" sz="900" b="1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JEFES DE ÁREAS Y DOCENTES 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900" b="0" u="sng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PARA LAS</a:t>
                      </a:r>
                      <a:r>
                        <a:rPr lang="es-CO" sz="900" b="0" u="sng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ÁREAS  QUE NO TERMINARON:</a:t>
                      </a:r>
                    </a:p>
                    <a:p>
                      <a:pPr algn="just"/>
                      <a:endParaRPr lang="es-CO" sz="900" b="0" u="sng" baseline="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lvl="0" algn="just"/>
                      <a:r>
                        <a:rPr lang="es-CO" sz="900" b="1" u="none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LA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ENTREGA DEL TALLER CON SUS RESPECTIVAS RESPUESTAS. EL CURRÍCULO CRÍTICO EN LA EDUCACIÓN: UNA APUESTA A LA TRANSFORMACIÓN DEL CONTEXTO SOCIAL.  REALIZADO EL 26 DE FEBRERO DE 2015. (ESTO PARA LAS ÁREAS QUE AÚN NO LO HAN ENTREGADO).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lvl="0"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ENTREGA OFICIAL DEL COEQUIPERO DEL ÁREA. JORNADA MATINAL Y VESPERTINA. COMPROMISO ENTREGADO EL 27 E FEBRERO DE 2015. (PARA LAS ÁREAS QUE AÚN NO LO HAN REPORTADO OFICIALMENTE).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lvl="0"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DIRECTORIO ACTUALIZADO DE LOS MIEMBROS DEL ÁREA (ATENDIENDO A LOS CAMBIOS, AJUSTES Y DOCENTES NUEVOS AÑO ESCOLAR 2015).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lvl="0"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AJUSTES AL ÁREA ATENDIENDO A RESULTADOS PRUEBAS EXTERNAS. COMPETENCIAS ESPECÍFICAS. TRANSVERSALES Y NECESIDADES DE LOS ESTUDIANTES AÑO ESCOLAR 2014 – 2015. 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lvl="0"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LOS AJUSTES, REESTRUCTURACIÓN Y ORGANIZACIÓN DEL ÁREA SERÁ PRESENTANDO EN EL FORMATO PROPUESTO: PROPUESTA FORMATO ÚNICO ÁREAS. FAVOR REVISARLO A LA LUZ DEL MODELO CRÍTICO SOCIAL Y ATENDIENDO A ELLOS, REALIZAR LAS RECOMENDACIONES, SUGERENCIAS Y PROPUESTAS; CON EL PROPÓSITO DE UNIFICAR UN INSTRUMENTO UNICO PROPUESTO DESDE LAS ÁREAS Y ASÍ SER LLEVADO AL CONSEJO ACADÉMICO PARA SU RESPECTIVA INSTITUCIONALIZACIÓN.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lvl="0"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ENTREGA DEL RESPECTIVO FORMATO DE ASISTENCIA DE LA REUNIÓN DE ÁREA, PROTOCOLO, ENTREGA DE COMPROMISOS, EVIDENCIA FOTOGRÁFICA Y DEMÁS QUE CONSIDEREN PERTINENTES. 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 </a:t>
                      </a:r>
                    </a:p>
                    <a:p>
                      <a:pPr algn="just"/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EL TRABAJO DE ESTA SEMANA SERÁ RECIBIDO POR EL COORDINADOR ALFREDO REYES A CADA JEFE DE ÁREA EN LA OFICINA DEL PROGRAMA DE FORMACIÓN COMPLEMENTARIA. PLAZO MÁXIMO DE ENTREGA 27 DE FEBRERO DE 2015.</a:t>
                      </a:r>
                    </a:p>
                    <a:p>
                      <a:pPr algn="just"/>
                      <a:endParaRPr lang="es-CO" sz="900" b="1" kern="1200" dirty="0" smtClean="0">
                        <a:solidFill>
                          <a:schemeClr val="dk1"/>
                        </a:solidFill>
                        <a:effectLst/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algn="just"/>
                      <a:r>
                        <a:rPr lang="es-CO" sz="900" b="1" u="sng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PARA LAS</a:t>
                      </a:r>
                      <a:r>
                        <a:rPr lang="es-CO" sz="9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ÁREAS </a:t>
                      </a:r>
                      <a:r>
                        <a:rPr lang="es-CO" sz="900" b="1" u="sng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QUE TERMINARON:</a:t>
                      </a:r>
                    </a:p>
                    <a:p>
                      <a:pPr algn="just"/>
                      <a:endParaRPr lang="es-CO" sz="900" b="1" kern="1200" dirty="0" smtClean="0">
                        <a:solidFill>
                          <a:schemeClr val="dk1"/>
                        </a:solidFill>
                        <a:effectLst/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  <a:p>
                      <a:pPr algn="just"/>
                      <a:r>
                        <a:rPr lang="es-CO" sz="900" b="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PROTOCOLO</a:t>
                      </a:r>
                      <a:r>
                        <a:rPr lang="es-CO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 SOBRE LECTURA EL MATERIAL ENTREGADO SOBRE RESIGNIFICACIÓN DE PEI (2014)</a:t>
                      </a:r>
                    </a:p>
                    <a:p>
                      <a:pPr algn="just"/>
                      <a:r>
                        <a:rPr lang="es-CO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APORTES, SUGERENCIAS, RECOMENDACIONES.</a:t>
                      </a:r>
                      <a:endParaRPr lang="es-CO" sz="900" b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0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02526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" y="5569714"/>
            <a:ext cx="923689" cy="118367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iles.mi-web-interativa.webnode.es/200000003-df4d7e0465/objetivo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06" y="-100401"/>
            <a:ext cx="6734593" cy="18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052169" y="1231556"/>
            <a:ext cx="5095240" cy="1039427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DE LA RENDICIÓN DE CUENTAS</a:t>
            </a:r>
            <a:endParaRPr lang="es-CO" b="1" dirty="0"/>
          </a:p>
        </p:txBody>
      </p:sp>
      <p:sp>
        <p:nvSpPr>
          <p:cNvPr id="12" name="11 Rectángulo"/>
          <p:cNvSpPr/>
          <p:nvPr/>
        </p:nvSpPr>
        <p:spPr>
          <a:xfrm>
            <a:off x="179512" y="1784062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Fortalecer el sentido de lo público. 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Recuperar la legitimidad para las Instituciones del Estado. 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Facilitar el ejercicio del control social a la gestión pública. 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Contribuir al desarrollo de los principios constitucionales de transparencia, responsabilidad, eficacia, eficiencia, imparcialidad y participación ciudadana en el manejo de los recursos públicos. </a:t>
            </a:r>
          </a:p>
          <a:p>
            <a:pPr algn="just"/>
            <a:endParaRPr lang="es-CO" sz="1600" b="1" dirty="0" smtClean="0"/>
          </a:p>
          <a:p>
            <a:pPr algn="just"/>
            <a:r>
              <a:rPr lang="es-CO" sz="1600" b="1" dirty="0" smtClean="0"/>
              <a:t>Constituir un espacio de interlocución directa entre los servidores públicos y la ciudadanía, trascendiendo el esquema de que ésta es sólo una receptora pasiva de informes de gestión. </a:t>
            </a:r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3157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3" y="118874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3" y="5911513"/>
            <a:ext cx="779673" cy="87612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6104" y="5728310"/>
            <a:ext cx="553317" cy="10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amawebs.com/storage/photos/f34eg48firq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5" y="-319590"/>
            <a:ext cx="3645074" cy="21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131840" y="669026"/>
            <a:ext cx="6748504" cy="1039427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 DE LA INSTITUCIÓN EDUCATIVA NORMAL SUPERIOR DE SINCELEJO</a:t>
            </a:r>
            <a:endParaRPr lang="es-CO" b="1" dirty="0"/>
          </a:p>
        </p:txBody>
      </p:sp>
      <p:sp>
        <p:nvSpPr>
          <p:cNvPr id="12" name="4 Rectángulo redondeado"/>
          <p:cNvSpPr>
            <a:spLocks noChangeArrowheads="1"/>
          </p:cNvSpPr>
          <p:nvPr/>
        </p:nvSpPr>
        <p:spPr bwMode="auto">
          <a:xfrm>
            <a:off x="150570" y="1862037"/>
            <a:ext cx="8280920" cy="3729700"/>
          </a:xfrm>
          <a:prstGeom prst="roundRect">
            <a:avLst>
              <a:gd name="adj" fmla="val 0"/>
            </a:avLst>
          </a:prstGeom>
          <a:noFill/>
          <a:ln w="76200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SzPct val="125000"/>
            </a:pPr>
            <a:endParaRPr lang="es-CO" sz="1400" b="1" dirty="0" smtClean="0"/>
          </a:p>
          <a:p>
            <a:pPr algn="ctr">
              <a:buSzPct val="125000"/>
            </a:pPr>
            <a:endParaRPr lang="es-CO" sz="1400" b="1" dirty="0"/>
          </a:p>
          <a:p>
            <a:pPr algn="ctr">
              <a:buSzPct val="125000"/>
            </a:pPr>
            <a:endParaRPr lang="es-CO" sz="1600" b="1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La Institución Educativa Normal Superior de Sincelejo es una Institución Educativa Oficial, dedicada a la iniciación del proceso de formación de maestros de reconocida idoneidad ética, pedagógica e investigativa, calificados para asumir la orientación en el proceso de formación que se desarrolla en establecimientos educativos del nivel Preescolar y el ciclo de Básica Primaria, de manera coherente, consistente y pertinente.</a:t>
            </a:r>
            <a:endParaRPr lang="es-CO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 </a:t>
            </a:r>
            <a:endParaRPr lang="es-CO" dirty="0">
              <a:latin typeface="Comic Sans MS" pitchFamily="66" charset="0"/>
            </a:endParaRPr>
          </a:p>
          <a:p>
            <a:pPr algn="just"/>
            <a:r>
              <a:rPr lang="es-ES" dirty="0">
                <a:latin typeface="Comic Sans MS" pitchFamily="66" charset="0"/>
              </a:rPr>
              <a:t>La Institución, en su quehacer pedagógico, está dedicada al desarrollo de operaciones intelectuales superiores que permiten fomentar actitudes de crecimiento personal, de interacción participativa y de conciencia reflexiva que se evidencia en nuestra proyección comunitaria, como reflejo de una Comunidad Pedagógica y Científica.</a:t>
            </a:r>
            <a:endParaRPr lang="es-CO" dirty="0">
              <a:latin typeface="Comic Sans MS" pitchFamily="66" charset="0"/>
            </a:endParaRPr>
          </a:p>
          <a:p>
            <a:pPr algn="ctr">
              <a:buSzPct val="125000"/>
            </a:pP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622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970964" y="214424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movimientoscorporales.files.wordpress.com/2014/02/ronda_animad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44" y="1916832"/>
            <a:ext cx="3619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iserascolegiopublico.educacion.navarra.es/webgriseras/images/stories/matricu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292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71600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COBERTURA 2015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4311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545" y="12453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7" y="6055134"/>
            <a:ext cx="689409" cy="69825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08224" y="6322505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RENDICIÓN DE CUENTAS PRIMER SEMESTRE AÑO ESCOLAR 2015 (DE ENERO A JUNIO DE 2015)</a:t>
            </a:r>
            <a:endParaRPr lang="es-CO" sz="1100" b="1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3" y="5589240"/>
            <a:ext cx="596383" cy="12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34898"/>
              </p:ext>
            </p:extLst>
          </p:nvPr>
        </p:nvGraphicFramePr>
        <p:xfrm>
          <a:off x="1475656" y="332656"/>
          <a:ext cx="6552729" cy="5990797"/>
        </p:xfrm>
        <a:graphic>
          <a:graphicData uri="http://schemas.openxmlformats.org/drawingml/2006/table">
            <a:tbl>
              <a:tblPr/>
              <a:tblGrid>
                <a:gridCol w="1020002"/>
                <a:gridCol w="680000"/>
                <a:gridCol w="695455"/>
                <a:gridCol w="1205454"/>
                <a:gridCol w="1968909"/>
                <a:gridCol w="982909"/>
              </a:tblGrid>
              <a:tr h="1719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INSTITUCION EDUCATIVA NORMAL SUPERIOR DE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SINCELEJO</a:t>
                      </a:r>
                    </a:p>
                    <a:p>
                      <a:pPr algn="ctr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ESTUDIANTES MATRICULADOS A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31/07/2015</a:t>
                      </a:r>
                    </a:p>
                    <a:p>
                      <a:pPr algn="ctr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Jornada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Grado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Grado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Nivel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Jornada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90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MAÑANA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TARDE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903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9" marR="8099" marT="80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ESCUELA</a:t>
                      </a:r>
                    </a:p>
                  </a:txBody>
                  <a:tcPr marL="8099" marR="8099" marT="80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4172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3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fbcdn-sphotos-b-a.akamaihd.net/hphotos-ak-xfp1/v/t1.0-9/10953941_526785644128947_6538682263592944046_n.jpg?oh=e006335b019ff34d8aae34f568823799&amp;oe=56B442F9&amp;__gda__=1454746992_4e673f1259399aff6b7f0094fb22192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0" y="1326470"/>
            <a:ext cx="3174100" cy="1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fbcdn-sphotos-e-a.akamaihd.net/hphotos-ak-ash2/v/t1.0-9/10934026_526788210795357_4738552369839268532_n.jpg?oh=d27f364f61c63177970a5912d48de2e3&amp;oe=56CBC90E&amp;__gda__=1455998210_6a46838018631ca2675e98d0d72c58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6" y="1314510"/>
            <a:ext cx="3516554" cy="17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s://scontent-mia1-1.xx.fbcdn.net/hphotos-frc3/v/t1.0-9/10438383_526788444128667_1624823687161982032_n.jpg?oh=76cdd8335ebf843ac9d0184cc8ef7b4c&amp;oe=56C0B5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3284984"/>
            <a:ext cx="3321381" cy="18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s://fbcdn-sphotos-c-a.akamaihd.net/hphotos-ak-frc3/v/t1.0-9/10959472_526786687462176_482893370976013789_n.jpg?oh=b18e4e3cbc52bc5761709b61a4926fd8&amp;oe=56B9E9BA&amp;__gda__=1456099754_bbde608e74ab9b3a58d2a5b5e6e492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50343"/>
            <a:ext cx="3444546" cy="19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COBERTURA PROGRAMA DE FORMACIÓN COMPLEMENTARIA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1408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4.bp.blogspot.com/-yJbLgWHXEbI/UoWVkbLPXzI/AAAAAAAAADo/YtFweutmbqw/s1600/30mvblg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41455"/>
            <a:ext cx="2469654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GESTIÓN DIRECTIVA</a:t>
            </a:r>
            <a:endParaRPr lang="es-CO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9050" y="1357305"/>
            <a:ext cx="54390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DIRECCIONAMIENTO ESTRATÉGICO Y HORIZONTE INSTITUCIONAL</a:t>
            </a:r>
            <a:endParaRPr lang="es-CO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3664" y="2564904"/>
            <a:ext cx="855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- </a:t>
            </a:r>
            <a:r>
              <a:rPr lang="es-CO" sz="2000" b="1" dirty="0" smtClean="0"/>
              <a:t>Ajuste y </a:t>
            </a:r>
            <a:r>
              <a:rPr lang="es-CO" sz="2000" b="1" dirty="0" err="1" smtClean="0"/>
              <a:t>resignificación</a:t>
            </a:r>
            <a:r>
              <a:rPr lang="es-CO" sz="2000" b="1" dirty="0" smtClean="0"/>
              <a:t> de las políticas institucionales para atender las políticas de inclusión, primera infancia y formación inicial de maestros.</a:t>
            </a:r>
            <a:endParaRPr lang="es-CO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195" y="3850953"/>
            <a:ext cx="858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- </a:t>
            </a:r>
            <a:r>
              <a:rPr lang="es-CO" sz="2000" b="1" dirty="0" smtClean="0"/>
              <a:t>Banquete pedagógico, para afianzar y fortalecer el enfoque y modelo pedagógico institucional.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037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337" y="1130387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10" y="5457222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Maritza\Desktop\resultados internos y externos normal\evidencias simulacro primer periodo\banquete pedagógico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12" y="1130387"/>
            <a:ext cx="3720441" cy="20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itza\Desktop\resultados internos y externos normal\evidencias simulacro primer periodo\banquete pedagógico.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60" y="3431319"/>
            <a:ext cx="3710265" cy="20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ritza\Desktop\resultados internos y externos normal\evidencias simulacro primer periodo\banquete pedagógico.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" y="1130387"/>
            <a:ext cx="3754988" cy="21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ritza\Desktop\resultados internos y externos normal\evidencias simulacro primer periodo\banquete pedagógico.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" y="3276173"/>
            <a:ext cx="3712275" cy="20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BANQUETE PEDAGÓGICO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6910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Presentación en pantalla (4:3)</PresentationFormat>
  <Paragraphs>573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A la rendición de cuentas de la institución educativa normal superior de sincelejo – primer semestre año escolar (enero a julio de 2015)  rector: guido nel pérez díaz y comunidad educativa </vt:lpstr>
      <vt:lpstr>DE LA RENDICIÓN DE CUENTAS</vt:lpstr>
      <vt:lpstr> DE LA INSTITUCIÓN EDUCATIVA NORMAL SUPERIOR DE SINCELEJO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2015-11-13T23:02:35Z</dcterms:created>
  <dcterms:modified xsi:type="dcterms:W3CDTF">2015-11-13T23:03:11Z</dcterms:modified>
</cp:coreProperties>
</file>