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9392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179442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377295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188373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97428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126958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147013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278668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104735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395957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696E6C-95C1-4F3A-9540-326D9589B129}" type="datetimeFigureOut">
              <a:rPr lang="es-CO" smtClean="0"/>
              <a:t>31/10/2015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66497D6-8AD7-4D4F-B108-4429BE5F45AC}" type="slidenum">
              <a:rPr lang="es-CO" smtClean="0"/>
              <a:t>‹Nº›</a:t>
            </a:fld>
            <a:endParaRPr lang="es-CO"/>
          </a:p>
        </p:txBody>
      </p:sp>
    </p:spTree>
    <p:extLst>
      <p:ext uri="{BB962C8B-B14F-4D97-AF65-F5344CB8AC3E}">
        <p14:creationId xmlns:p14="http://schemas.microsoft.com/office/powerpoint/2010/main" val="35128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96E6C-95C1-4F3A-9540-326D9589B129}" type="datetimeFigureOut">
              <a:rPr lang="es-CO" smtClean="0"/>
              <a:t>31/10/2015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97D6-8AD7-4D4F-B108-4429BE5F45AC}" type="slidenum">
              <a:rPr lang="es-CO" smtClean="0"/>
              <a:t>‹Nº›</a:t>
            </a:fld>
            <a:endParaRPr lang="es-CO"/>
          </a:p>
        </p:txBody>
      </p:sp>
    </p:spTree>
    <p:extLst>
      <p:ext uri="{BB962C8B-B14F-4D97-AF65-F5344CB8AC3E}">
        <p14:creationId xmlns:p14="http://schemas.microsoft.com/office/powerpoint/2010/main" val="1528313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mailto:gnpdiaz16@gmail.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tif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357581" y="2924944"/>
            <a:ext cx="2952328" cy="2664296"/>
          </a:xfrm>
          <a:prstGeom prst="rect">
            <a:avLst/>
          </a:prstGeom>
          <a:noFill/>
          <a:scene3d>
            <a:camera prst="obliqueTopLeft"/>
            <a:lightRig rig="threePt" dir="t"/>
          </a:scene3d>
          <a:sp3d>
            <a:bevelT/>
          </a:sp3d>
        </p:spPr>
      </p:pic>
      <p:sp>
        <p:nvSpPr>
          <p:cNvPr id="5" name="4 CuadroTexto"/>
          <p:cNvSpPr txBox="1"/>
          <p:nvPr/>
        </p:nvSpPr>
        <p:spPr>
          <a:xfrm>
            <a:off x="575555" y="548680"/>
            <a:ext cx="7992888" cy="1754326"/>
          </a:xfrm>
          <a:prstGeom prst="rect">
            <a:avLst/>
          </a:prstGeom>
          <a:noFill/>
        </p:spPr>
        <p:txBody>
          <a:bodyPr wrap="square" rtlCol="0">
            <a:spAutoFit/>
          </a:bodyPr>
          <a:lstStyle/>
          <a:p>
            <a:pPr algn="ctr"/>
            <a:r>
              <a:rPr lang="es-CO" sz="3600" dirty="0" smtClean="0">
                <a:latin typeface="Comic Sans MS" pitchFamily="66" charset="0"/>
              </a:rPr>
              <a:t>INSTITUCIÓN EDUCATIVA NORMAL SUPERIOR DE SINCELEJO</a:t>
            </a:r>
            <a:endParaRPr lang="es-CO" sz="3600" dirty="0">
              <a:latin typeface="Comic Sans MS" pitchFamily="66" charset="0"/>
            </a:endParaRPr>
          </a:p>
        </p:txBody>
      </p:sp>
    </p:spTree>
    <p:extLst>
      <p:ext uri="{BB962C8B-B14F-4D97-AF65-F5344CB8AC3E}">
        <p14:creationId xmlns:p14="http://schemas.microsoft.com/office/powerpoint/2010/main" val="3344939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1807716834"/>
              </p:ext>
            </p:extLst>
          </p:nvPr>
        </p:nvGraphicFramePr>
        <p:xfrm>
          <a:off x="285720" y="260647"/>
          <a:ext cx="8858280" cy="6885037"/>
        </p:xfrm>
        <a:graphic>
          <a:graphicData uri="http://schemas.openxmlformats.org/drawingml/2006/table">
            <a:tbl>
              <a:tblPr>
                <a:tableStyleId>{69C7853C-536D-4A76-A0AE-DD22124D55A5}</a:tableStyleId>
              </a:tblPr>
              <a:tblGrid>
                <a:gridCol w="8858280"/>
              </a:tblGrid>
              <a:tr h="1080121">
                <a:tc>
                  <a:txBody>
                    <a:bodyPr/>
                    <a:lstStyle/>
                    <a:p>
                      <a:pPr algn="ctr">
                        <a:lnSpc>
                          <a:spcPct val="115000"/>
                        </a:lnSpc>
                        <a:spcAft>
                          <a:spcPts val="0"/>
                        </a:spcAft>
                      </a:pPr>
                      <a:endParaRPr lang="es-CO" sz="900" dirty="0">
                        <a:latin typeface="Comic Sans MS" pitchFamily="66" charset="0"/>
                      </a:endParaRPr>
                    </a:p>
                    <a:p>
                      <a:pPr algn="ctr">
                        <a:lnSpc>
                          <a:spcPct val="115000"/>
                        </a:lnSpc>
                        <a:spcAft>
                          <a:spcPts val="0"/>
                        </a:spcAft>
                      </a:pPr>
                      <a:r>
                        <a:rPr lang="es-CO" sz="1200" b="1" dirty="0">
                          <a:latin typeface="Comic Sans MS" pitchFamily="66" charset="0"/>
                        </a:rPr>
                        <a:t>RENDICIÓN DE CUENTAS</a:t>
                      </a:r>
                    </a:p>
                    <a:p>
                      <a:pPr algn="ctr">
                        <a:lnSpc>
                          <a:spcPct val="115000"/>
                        </a:lnSpc>
                        <a:spcAft>
                          <a:spcPts val="0"/>
                        </a:spcAft>
                      </a:pPr>
                      <a:r>
                        <a:rPr lang="es-CO" sz="1200" b="1" dirty="0">
                          <a:latin typeface="Comic Sans MS" pitchFamily="66" charset="0"/>
                        </a:rPr>
                        <a:t>INFORME DE AUDIENCIA PÚBLICA </a:t>
                      </a:r>
                    </a:p>
                    <a:p>
                      <a:pPr algn="ctr">
                        <a:lnSpc>
                          <a:spcPct val="115000"/>
                        </a:lnSpc>
                        <a:spcAft>
                          <a:spcPts val="0"/>
                        </a:spcAft>
                      </a:pPr>
                      <a:r>
                        <a:rPr lang="es-CO" sz="1200" b="1" dirty="0">
                          <a:latin typeface="Comic Sans MS" pitchFamily="66" charset="0"/>
                        </a:rPr>
                        <a:t>INSTITUCION EDUCATIVA:</a:t>
                      </a:r>
                    </a:p>
                    <a:p>
                      <a:pPr algn="ctr">
                        <a:lnSpc>
                          <a:spcPct val="115000"/>
                        </a:lnSpc>
                        <a:spcAft>
                          <a:spcPts val="0"/>
                        </a:spcAft>
                      </a:pPr>
                      <a:endParaRPr lang="es-CO" sz="1200" b="1" dirty="0">
                        <a:latin typeface="Comic Sans MS" pitchFamily="66" charset="0"/>
                        <a:ea typeface="Calibri"/>
                        <a:cs typeface="Times New Roman"/>
                      </a:endParaRPr>
                    </a:p>
                  </a:txBody>
                  <a:tcPr marL="17690" marR="17690" marT="0" marB="0" anchor="ctr"/>
                </a:tc>
              </a:tr>
              <a:tr h="273705">
                <a:tc>
                  <a:txBody>
                    <a:bodyPr/>
                    <a:lstStyle/>
                    <a:p>
                      <a:pPr algn="ctr">
                        <a:lnSpc>
                          <a:spcPct val="115000"/>
                        </a:lnSpc>
                        <a:spcAft>
                          <a:spcPts val="0"/>
                        </a:spcAft>
                      </a:pPr>
                      <a:r>
                        <a:rPr lang="es-CO" sz="1200" b="1" u="sng" dirty="0" smtClean="0">
                          <a:latin typeface="Comic Sans MS" pitchFamily="66" charset="0"/>
                          <a:ea typeface="Calibri"/>
                          <a:cs typeface="Times New Roman"/>
                        </a:rPr>
                        <a:t>SUSTENTO NORMATIVO</a:t>
                      </a:r>
                    </a:p>
                    <a:p>
                      <a:pPr algn="ctr">
                        <a:lnSpc>
                          <a:spcPct val="115000"/>
                        </a:lnSpc>
                        <a:spcAft>
                          <a:spcPts val="0"/>
                        </a:spcAft>
                      </a:pPr>
                      <a:endParaRPr lang="es-CO" sz="1200" b="1" u="sng" dirty="0" smtClean="0">
                        <a:latin typeface="Comic Sans MS" pitchFamily="66" charset="0"/>
                        <a:ea typeface="Calibri"/>
                        <a:cs typeface="Times New Roman"/>
                      </a:endParaRPr>
                    </a:p>
                    <a:p>
                      <a:pPr algn="ctr">
                        <a:lnSpc>
                          <a:spcPct val="115000"/>
                        </a:lnSpc>
                        <a:spcAft>
                          <a:spcPts val="0"/>
                        </a:spcAft>
                      </a:pPr>
                      <a:endParaRPr lang="es-CO" sz="1200" b="1" u="sng" dirty="0">
                        <a:latin typeface="Comic Sans MS" pitchFamily="66" charset="0"/>
                        <a:ea typeface="Calibri"/>
                        <a:cs typeface="Times New Roman"/>
                      </a:endParaRPr>
                    </a:p>
                  </a:txBody>
                  <a:tcPr marL="17690" marR="17690" marT="0" marB="0" anchor="ctr"/>
                </a:tc>
              </a:tr>
              <a:tr h="4463322">
                <a:tc>
                  <a:txBody>
                    <a:bodyPr/>
                    <a:lstStyle/>
                    <a:p>
                      <a:pPr algn="l"/>
                      <a:r>
                        <a:rPr lang="es-CO" sz="1400" b="1" u="sng" kern="1200" dirty="0" smtClean="0">
                          <a:solidFill>
                            <a:schemeClr val="dk1"/>
                          </a:solidFill>
                          <a:effectLst/>
                          <a:latin typeface="Comic Sans MS" pitchFamily="66" charset="0"/>
                          <a:ea typeface="+mn-ea"/>
                          <a:cs typeface="+mn-cs"/>
                        </a:rPr>
                        <a:t>La Institución ha sido sometida en su trayectoria a tres (3) procesos de Acreditación</a:t>
                      </a:r>
                      <a:r>
                        <a:rPr lang="es-CO" sz="1050" b="1" u="sng" kern="1200" dirty="0" smtClean="0">
                          <a:solidFill>
                            <a:schemeClr val="dk1"/>
                          </a:solidFill>
                          <a:effectLst/>
                          <a:latin typeface="Comic Sans MS" pitchFamily="66" charset="0"/>
                          <a:ea typeface="+mn-ea"/>
                          <a:cs typeface="+mn-cs"/>
                        </a:rPr>
                        <a:t>:</a:t>
                      </a:r>
                    </a:p>
                    <a:p>
                      <a:pPr algn="l"/>
                      <a:endParaRPr lang="es-CO" sz="1050" b="1" u="sng" kern="1200" dirty="0" smtClean="0">
                        <a:solidFill>
                          <a:schemeClr val="dk1"/>
                        </a:solidFill>
                        <a:effectLst/>
                        <a:latin typeface="Comic Sans MS" pitchFamily="66" charset="0"/>
                        <a:ea typeface="+mn-ea"/>
                        <a:cs typeface="+mn-cs"/>
                      </a:endParaRPr>
                    </a:p>
                    <a:p>
                      <a:pPr algn="l"/>
                      <a:endParaRPr lang="es-CO" sz="1050" b="1" u="sng" kern="1200" dirty="0" smtClean="0">
                        <a:solidFill>
                          <a:schemeClr val="dk1"/>
                        </a:solidFill>
                        <a:effectLst/>
                        <a:latin typeface="Comic Sans MS" pitchFamily="66" charset="0"/>
                        <a:ea typeface="+mn-ea"/>
                        <a:cs typeface="+mn-cs"/>
                      </a:endParaRPr>
                    </a:p>
                    <a:p>
                      <a:pPr algn="l"/>
                      <a:endParaRPr lang="es-CO" sz="1050" kern="1200" dirty="0" smtClean="0">
                        <a:solidFill>
                          <a:schemeClr val="dk1"/>
                        </a:solidFill>
                        <a:effectLst/>
                        <a:latin typeface="Comic Sans MS" pitchFamily="66" charset="0"/>
                        <a:ea typeface="+mn-ea"/>
                        <a:cs typeface="+mn-cs"/>
                      </a:endParaRPr>
                    </a:p>
                    <a:p>
                      <a:pPr algn="l"/>
                      <a:r>
                        <a:rPr lang="es-CO" sz="1050" b="1" u="none" strike="noStrike" kern="1200" dirty="0" smtClean="0">
                          <a:solidFill>
                            <a:schemeClr val="dk1"/>
                          </a:solidFill>
                          <a:effectLst/>
                          <a:latin typeface="Comic Sans MS" pitchFamily="66" charset="0"/>
                          <a:ea typeface="+mn-ea"/>
                          <a:cs typeface="+mn-cs"/>
                        </a:rPr>
                        <a:t> </a:t>
                      </a:r>
                      <a:endParaRPr lang="es-CO" sz="1050" kern="1200" dirty="0" smtClean="0">
                        <a:solidFill>
                          <a:schemeClr val="dk1"/>
                        </a:solidFill>
                        <a:effectLst/>
                        <a:latin typeface="Comic Sans MS" pitchFamily="66" charset="0"/>
                        <a:ea typeface="+mn-ea"/>
                        <a:cs typeface="+mn-cs"/>
                      </a:endParaRPr>
                    </a:p>
                    <a:p>
                      <a:pPr lvl="0" algn="l"/>
                      <a:r>
                        <a:rPr lang="es-CO" sz="1400" b="1" u="sng" kern="1200" dirty="0" smtClean="0">
                          <a:solidFill>
                            <a:schemeClr val="dk1"/>
                          </a:solidFill>
                          <a:effectLst/>
                          <a:latin typeface="Comic Sans MS" pitchFamily="66" charset="0"/>
                          <a:ea typeface="+mn-ea"/>
                          <a:cs typeface="+mn-cs"/>
                        </a:rPr>
                        <a:t>Acreditación Previa: </a:t>
                      </a:r>
                      <a:r>
                        <a:rPr lang="es-CO" sz="1400" b="1" kern="1200" dirty="0" smtClean="0">
                          <a:solidFill>
                            <a:schemeClr val="dk1"/>
                          </a:solidFill>
                          <a:effectLst/>
                          <a:latin typeface="Comic Sans MS" pitchFamily="66" charset="0"/>
                          <a:ea typeface="+mn-ea"/>
                          <a:cs typeface="+mn-cs"/>
                        </a:rPr>
                        <a:t>Resolución No. 3502 de diciembre 24 de 1999 MEN.</a:t>
                      </a:r>
                      <a:endParaRPr lang="es-CO" sz="1400" kern="1200" dirty="0" smtClean="0">
                        <a:solidFill>
                          <a:schemeClr val="dk1"/>
                        </a:solidFill>
                        <a:effectLst/>
                        <a:latin typeface="Comic Sans MS" pitchFamily="66" charset="0"/>
                        <a:ea typeface="+mn-ea"/>
                        <a:cs typeface="+mn-cs"/>
                      </a:endParaRPr>
                    </a:p>
                    <a:p>
                      <a:pPr algn="l"/>
                      <a:r>
                        <a:rPr lang="es-CO" sz="1400" b="1" kern="1200" dirty="0" smtClean="0">
                          <a:solidFill>
                            <a:schemeClr val="dk1"/>
                          </a:solidFill>
                          <a:effectLst/>
                          <a:latin typeface="Comic Sans MS" pitchFamily="66" charset="0"/>
                          <a:ea typeface="+mn-ea"/>
                          <a:cs typeface="+mn-cs"/>
                        </a:rPr>
                        <a:t> </a:t>
                      </a:r>
                      <a:endParaRPr lang="es-CO" sz="1400" kern="1200" dirty="0" smtClean="0">
                        <a:solidFill>
                          <a:schemeClr val="dk1"/>
                        </a:solidFill>
                        <a:effectLst/>
                        <a:latin typeface="Comic Sans MS" pitchFamily="66" charset="0"/>
                        <a:ea typeface="+mn-ea"/>
                        <a:cs typeface="+mn-cs"/>
                      </a:endParaRPr>
                    </a:p>
                    <a:p>
                      <a:pPr lvl="0" algn="l"/>
                      <a:r>
                        <a:rPr lang="es-CO" sz="1400" b="1" u="sng" kern="1200" dirty="0" smtClean="0">
                          <a:solidFill>
                            <a:schemeClr val="dk1"/>
                          </a:solidFill>
                          <a:effectLst/>
                          <a:latin typeface="Comic Sans MS" pitchFamily="66" charset="0"/>
                          <a:ea typeface="+mn-ea"/>
                          <a:cs typeface="+mn-cs"/>
                        </a:rPr>
                        <a:t>Acreditación en Calidad y Desarrollo: </a:t>
                      </a:r>
                      <a:r>
                        <a:rPr lang="es-CO" sz="1400" b="1" kern="1200" dirty="0" smtClean="0">
                          <a:solidFill>
                            <a:schemeClr val="dk1"/>
                          </a:solidFill>
                          <a:effectLst/>
                          <a:latin typeface="Comic Sans MS" pitchFamily="66" charset="0"/>
                          <a:ea typeface="+mn-ea"/>
                          <a:cs typeface="+mn-cs"/>
                        </a:rPr>
                        <a:t>Resolución No. 3140 de diciembre 10 de 2003 MEN.</a:t>
                      </a:r>
                      <a:endParaRPr lang="es-CO" sz="1400" kern="1200" dirty="0" smtClean="0">
                        <a:solidFill>
                          <a:schemeClr val="dk1"/>
                        </a:solidFill>
                        <a:effectLst/>
                        <a:latin typeface="Comic Sans MS" pitchFamily="66" charset="0"/>
                        <a:ea typeface="+mn-ea"/>
                        <a:cs typeface="+mn-cs"/>
                      </a:endParaRPr>
                    </a:p>
                    <a:p>
                      <a:pPr algn="l"/>
                      <a:r>
                        <a:rPr lang="es-CO" sz="1400" b="1" kern="1200" dirty="0" smtClean="0">
                          <a:solidFill>
                            <a:schemeClr val="dk1"/>
                          </a:solidFill>
                          <a:effectLst/>
                          <a:latin typeface="Comic Sans MS" pitchFamily="66" charset="0"/>
                          <a:ea typeface="+mn-ea"/>
                          <a:cs typeface="+mn-cs"/>
                        </a:rPr>
                        <a:t> </a:t>
                      </a:r>
                      <a:endParaRPr lang="es-CO" sz="1400" kern="1200" dirty="0" smtClean="0">
                        <a:solidFill>
                          <a:schemeClr val="dk1"/>
                        </a:solidFill>
                        <a:effectLst/>
                        <a:latin typeface="Comic Sans MS" pitchFamily="66" charset="0"/>
                        <a:ea typeface="+mn-ea"/>
                        <a:cs typeface="+mn-cs"/>
                      </a:endParaRPr>
                    </a:p>
                    <a:p>
                      <a:pPr algn="l"/>
                      <a:r>
                        <a:rPr lang="es-CO" sz="1400" b="1" u="sng" kern="1200" dirty="0" smtClean="0">
                          <a:solidFill>
                            <a:schemeClr val="dk1"/>
                          </a:solidFill>
                          <a:effectLst/>
                          <a:latin typeface="Comic Sans MS" pitchFamily="66" charset="0"/>
                          <a:ea typeface="+mn-ea"/>
                          <a:cs typeface="+mn-cs"/>
                        </a:rPr>
                        <a:t>Acreditación en Calidad </a:t>
                      </a:r>
                      <a:r>
                        <a:rPr lang="es-CO" sz="1400" b="1" kern="1200" dirty="0" smtClean="0">
                          <a:solidFill>
                            <a:schemeClr val="dk1"/>
                          </a:solidFill>
                          <a:effectLst/>
                          <a:latin typeface="Comic Sans MS" pitchFamily="66" charset="0"/>
                          <a:ea typeface="+mn-ea"/>
                          <a:cs typeface="+mn-cs"/>
                        </a:rPr>
                        <a:t>(Autorización a la Escuela Normal Superior para ofrecer el Programa de Formación Complementaria): Resolución No. 7782 de septiembre 6 de 2010</a:t>
                      </a:r>
                    </a:p>
                    <a:p>
                      <a:pPr algn="l"/>
                      <a:endParaRPr lang="es-CO" sz="1400" b="1" kern="1200" dirty="0" smtClean="0">
                        <a:solidFill>
                          <a:schemeClr val="dk1"/>
                        </a:solidFill>
                        <a:effectLst/>
                        <a:latin typeface="Comic Sans MS" pitchFamily="66" charset="0"/>
                        <a:ea typeface="+mn-ea"/>
                        <a:cs typeface="+mn-cs"/>
                      </a:endParaRPr>
                    </a:p>
                    <a:p>
                      <a:pPr algn="l"/>
                      <a:r>
                        <a:rPr lang="es-CO" sz="1400" b="1" u="sng" kern="1200" dirty="0" smtClean="0">
                          <a:solidFill>
                            <a:schemeClr val="dk1"/>
                          </a:solidFill>
                          <a:effectLst/>
                          <a:latin typeface="Comic Sans MS" pitchFamily="66" charset="0"/>
                          <a:ea typeface="+mn-ea"/>
                          <a:cs typeface="+mn-cs"/>
                        </a:rPr>
                        <a:t>Decreto</a:t>
                      </a:r>
                      <a:r>
                        <a:rPr lang="es-CO" sz="1400" b="1" u="sng" kern="1200" baseline="0" dirty="0" smtClean="0">
                          <a:solidFill>
                            <a:schemeClr val="dk1"/>
                          </a:solidFill>
                          <a:effectLst/>
                          <a:latin typeface="Comic Sans MS" pitchFamily="66" charset="0"/>
                          <a:ea typeface="+mn-ea"/>
                          <a:cs typeface="+mn-cs"/>
                        </a:rPr>
                        <a:t> No. 1285 – MEN (27 de abril -2005) </a:t>
                      </a:r>
                      <a:r>
                        <a:rPr lang="es-CO" sz="1400" b="1" kern="1200" baseline="0" dirty="0" smtClean="0">
                          <a:solidFill>
                            <a:schemeClr val="dk1"/>
                          </a:solidFill>
                          <a:effectLst/>
                          <a:latin typeface="Comic Sans MS" pitchFamily="66" charset="0"/>
                          <a:ea typeface="+mn-ea"/>
                          <a:cs typeface="+mn-cs"/>
                        </a:rPr>
                        <a:t>Participación de los Padres de Familia en el mejoramiento de los Procesos Educativos en los Establecimientos Educativos.</a:t>
                      </a:r>
                    </a:p>
                    <a:p>
                      <a:pPr algn="l"/>
                      <a:endParaRPr lang="es-CO" sz="1400" b="1" kern="1200" baseline="0" dirty="0" smtClean="0">
                        <a:solidFill>
                          <a:schemeClr val="dk1"/>
                        </a:solidFill>
                        <a:effectLst/>
                        <a:latin typeface="Comic Sans MS" pitchFamily="66" charset="0"/>
                        <a:ea typeface="+mn-ea"/>
                        <a:cs typeface="+mn-cs"/>
                      </a:endParaRPr>
                    </a:p>
                    <a:p>
                      <a:pPr algn="l"/>
                      <a:r>
                        <a:rPr lang="es-CO" sz="1400" b="1" u="sng" kern="1200" dirty="0" smtClean="0">
                          <a:solidFill>
                            <a:schemeClr val="dk1"/>
                          </a:solidFill>
                          <a:effectLst/>
                          <a:latin typeface="Comic Sans MS" pitchFamily="66" charset="0"/>
                          <a:ea typeface="+mn-ea"/>
                          <a:cs typeface="+mn-cs"/>
                        </a:rPr>
                        <a:t>Decreto No. 4790 - MEN (19 de diciembre de 2008</a:t>
                      </a:r>
                      <a:r>
                        <a:rPr lang="es-CO" sz="1400" b="1" kern="1200" dirty="0" smtClean="0">
                          <a:solidFill>
                            <a:schemeClr val="dk1"/>
                          </a:solidFill>
                          <a:effectLst/>
                          <a:latin typeface="Comic Sans MS" pitchFamily="66" charset="0"/>
                          <a:ea typeface="+mn-ea"/>
                          <a:cs typeface="+mn-cs"/>
                        </a:rPr>
                        <a:t>) Por el cual se establecen las condiciones</a:t>
                      </a:r>
                      <a:r>
                        <a:rPr lang="es-CO" sz="1400" b="1" kern="1200" baseline="0" dirty="0" smtClean="0">
                          <a:solidFill>
                            <a:schemeClr val="dk1"/>
                          </a:solidFill>
                          <a:effectLst/>
                          <a:latin typeface="Comic Sans MS" pitchFamily="66" charset="0"/>
                          <a:ea typeface="+mn-ea"/>
                          <a:cs typeface="+mn-cs"/>
                        </a:rPr>
                        <a:t> básicas de calidad del Programa de Formación Complementaria en las Escuelas Normales Superiores.</a:t>
                      </a: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p>
                      <a:pPr algn="l"/>
                      <a:endParaRPr lang="es-CO" sz="1050" b="1" kern="1200" baseline="0" dirty="0" smtClean="0">
                        <a:solidFill>
                          <a:schemeClr val="dk1"/>
                        </a:solidFill>
                        <a:effectLst/>
                        <a:latin typeface="Comic Sans MS" pitchFamily="66" charset="0"/>
                        <a:ea typeface="+mn-ea"/>
                        <a:cs typeface="+mn-cs"/>
                      </a:endParaRPr>
                    </a:p>
                  </a:txBody>
                  <a:tcPr marL="17690" marR="17690" marT="0" marB="0" anchor="ctr"/>
                </a:tc>
              </a:tr>
            </a:tbl>
          </a:graphicData>
        </a:graphic>
      </p:graphicFrame>
      <p:pic>
        <p:nvPicPr>
          <p:cNvPr id="1026" name="Picture 2" descr="http://sincelejo-sucre.gov.co/apc-aa-files/34393335363433393561316632326138/Un_Alto_Compromis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3662"/>
            <a:ext cx="1328067" cy="89921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3" cstate="print"/>
          <a:srcRect/>
          <a:stretch>
            <a:fillRect/>
          </a:stretch>
        </p:blipFill>
        <p:spPr bwMode="auto">
          <a:xfrm>
            <a:off x="7092280" y="415121"/>
            <a:ext cx="1008113" cy="936104"/>
          </a:xfrm>
          <a:prstGeom prst="rect">
            <a:avLst/>
          </a:prstGeom>
          <a:noFill/>
          <a:scene3d>
            <a:camera prst="obliqueTopLeft"/>
            <a:lightRig rig="threePt" dir="t"/>
          </a:scene3d>
          <a:sp3d>
            <a:bevelT/>
          </a:sp3d>
        </p:spPr>
      </p:pic>
      <p:pic>
        <p:nvPicPr>
          <p:cNvPr id="5" name="Picture 2" descr="http://coper-boyaca.gov.co/apc-aa-files/36623666323562326366643130393366/logos_vertical_m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181" y="1351224"/>
            <a:ext cx="766575" cy="64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3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3506391793"/>
              </p:ext>
            </p:extLst>
          </p:nvPr>
        </p:nvGraphicFramePr>
        <p:xfrm>
          <a:off x="285720" y="260647"/>
          <a:ext cx="8858280" cy="6260197"/>
        </p:xfrm>
        <a:graphic>
          <a:graphicData uri="http://schemas.openxmlformats.org/drawingml/2006/table">
            <a:tbl>
              <a:tblPr>
                <a:tableStyleId>{69C7853C-536D-4A76-A0AE-DD22124D55A5}</a:tableStyleId>
              </a:tblPr>
              <a:tblGrid>
                <a:gridCol w="8858280"/>
              </a:tblGrid>
              <a:tr h="1080121">
                <a:tc>
                  <a:txBody>
                    <a:bodyPr/>
                    <a:lstStyle/>
                    <a:p>
                      <a:pPr algn="ctr">
                        <a:lnSpc>
                          <a:spcPct val="115000"/>
                        </a:lnSpc>
                        <a:spcAft>
                          <a:spcPts val="0"/>
                        </a:spcAft>
                      </a:pPr>
                      <a:endParaRPr lang="es-CO" sz="900" dirty="0">
                        <a:latin typeface="Comic Sans MS" pitchFamily="66" charset="0"/>
                      </a:endParaRPr>
                    </a:p>
                    <a:p>
                      <a:pPr algn="ctr">
                        <a:lnSpc>
                          <a:spcPct val="115000"/>
                        </a:lnSpc>
                        <a:spcAft>
                          <a:spcPts val="0"/>
                        </a:spcAft>
                      </a:pPr>
                      <a:r>
                        <a:rPr lang="es-CO" sz="1200" b="1" dirty="0">
                          <a:latin typeface="Comic Sans MS" pitchFamily="66" charset="0"/>
                        </a:rPr>
                        <a:t>RENDICIÓN DE CUENTAS</a:t>
                      </a:r>
                    </a:p>
                    <a:p>
                      <a:pPr algn="ctr">
                        <a:lnSpc>
                          <a:spcPct val="115000"/>
                        </a:lnSpc>
                        <a:spcAft>
                          <a:spcPts val="0"/>
                        </a:spcAft>
                      </a:pPr>
                      <a:r>
                        <a:rPr lang="es-CO" sz="1200" b="1" dirty="0">
                          <a:latin typeface="Comic Sans MS" pitchFamily="66" charset="0"/>
                        </a:rPr>
                        <a:t>INFORME DE AUDIENCIA PÚBLICA </a:t>
                      </a:r>
                    </a:p>
                    <a:p>
                      <a:pPr algn="ctr">
                        <a:lnSpc>
                          <a:spcPct val="115000"/>
                        </a:lnSpc>
                        <a:spcAft>
                          <a:spcPts val="0"/>
                        </a:spcAft>
                      </a:pPr>
                      <a:r>
                        <a:rPr lang="es-CO" sz="1200" b="1" dirty="0">
                          <a:latin typeface="Comic Sans MS" pitchFamily="66" charset="0"/>
                        </a:rPr>
                        <a:t>INSTITUCION EDUCATIVA:</a:t>
                      </a:r>
                    </a:p>
                    <a:p>
                      <a:pPr algn="ctr">
                        <a:lnSpc>
                          <a:spcPct val="115000"/>
                        </a:lnSpc>
                        <a:spcAft>
                          <a:spcPts val="0"/>
                        </a:spcAft>
                      </a:pPr>
                      <a:endParaRPr lang="es-CO" sz="1200" b="1" dirty="0">
                        <a:latin typeface="Comic Sans MS" pitchFamily="66" charset="0"/>
                        <a:ea typeface="Calibri"/>
                        <a:cs typeface="Times New Roman"/>
                      </a:endParaRPr>
                    </a:p>
                  </a:txBody>
                  <a:tcPr marL="17690" marR="17690" marT="0" marB="0" anchor="ctr"/>
                </a:tc>
              </a:tr>
              <a:tr h="273705">
                <a:tc>
                  <a:txBody>
                    <a:bodyPr/>
                    <a:lstStyle/>
                    <a:p>
                      <a:pPr algn="ctr">
                        <a:lnSpc>
                          <a:spcPct val="115000"/>
                        </a:lnSpc>
                        <a:spcAft>
                          <a:spcPts val="0"/>
                        </a:spcAft>
                      </a:pPr>
                      <a:r>
                        <a:rPr lang="es-CO" sz="1200" b="1" u="sng" dirty="0" smtClean="0">
                          <a:latin typeface="Comic Sans MS" pitchFamily="66" charset="0"/>
                          <a:ea typeface="Calibri"/>
                          <a:cs typeface="Times New Roman"/>
                        </a:rPr>
                        <a:t>SUSTENTO NORMATIVO</a:t>
                      </a:r>
                    </a:p>
                    <a:p>
                      <a:pPr algn="ctr">
                        <a:lnSpc>
                          <a:spcPct val="115000"/>
                        </a:lnSpc>
                        <a:spcAft>
                          <a:spcPts val="0"/>
                        </a:spcAft>
                      </a:pPr>
                      <a:endParaRPr lang="es-CO" sz="1200" b="1" u="sng" dirty="0" smtClean="0">
                        <a:latin typeface="Comic Sans MS" pitchFamily="66" charset="0"/>
                        <a:ea typeface="Calibri"/>
                        <a:cs typeface="Times New Roman"/>
                      </a:endParaRPr>
                    </a:p>
                    <a:p>
                      <a:pPr algn="ctr">
                        <a:lnSpc>
                          <a:spcPct val="115000"/>
                        </a:lnSpc>
                        <a:spcAft>
                          <a:spcPts val="0"/>
                        </a:spcAft>
                      </a:pPr>
                      <a:endParaRPr lang="es-CO" sz="1200" b="1" u="sng" dirty="0">
                        <a:latin typeface="Comic Sans MS" pitchFamily="66" charset="0"/>
                        <a:ea typeface="Calibri"/>
                        <a:cs typeface="Times New Roman"/>
                      </a:endParaRPr>
                    </a:p>
                  </a:txBody>
                  <a:tcPr marL="17690" marR="17690" marT="0" marB="0" anchor="ctr"/>
                </a:tc>
              </a:tr>
              <a:tr h="4463322">
                <a:tc>
                  <a:txBody>
                    <a:bodyPr/>
                    <a:lstStyle/>
                    <a:p>
                      <a:pPr algn="l"/>
                      <a:endParaRPr lang="es-CO" sz="1050" b="1" kern="1200" baseline="0" dirty="0" smtClean="0">
                        <a:solidFill>
                          <a:schemeClr val="dk1"/>
                        </a:solidFill>
                        <a:effectLst/>
                        <a:latin typeface="Comic Sans MS" pitchFamily="66" charset="0"/>
                        <a:ea typeface="+mn-ea"/>
                        <a:cs typeface="+mn-cs"/>
                      </a:endParaRPr>
                    </a:p>
                    <a:p>
                      <a:pPr algn="l"/>
                      <a:r>
                        <a:rPr lang="es-CO" sz="1600" b="1" u="sng" kern="1200" baseline="0" dirty="0" smtClean="0">
                          <a:solidFill>
                            <a:schemeClr val="dk1"/>
                          </a:solidFill>
                          <a:effectLst/>
                          <a:latin typeface="Comic Sans MS" pitchFamily="66" charset="0"/>
                          <a:ea typeface="+mn-ea"/>
                          <a:cs typeface="+mn-cs"/>
                        </a:rPr>
                        <a:t>Decreto No. 1290 - MEN (16 de abril de 2009) </a:t>
                      </a:r>
                      <a:r>
                        <a:rPr lang="es-CO" sz="1600" b="1" kern="1200" baseline="0" dirty="0" smtClean="0">
                          <a:solidFill>
                            <a:schemeClr val="dk1"/>
                          </a:solidFill>
                          <a:effectLst/>
                          <a:latin typeface="Comic Sans MS" pitchFamily="66" charset="0"/>
                          <a:ea typeface="+mn-ea"/>
                          <a:cs typeface="+mn-cs"/>
                        </a:rPr>
                        <a:t>Por el cual se reglamenta la Evaluación del aprendizaje y promoción de los estudiantes en los niveles de Educación Básica y Media.</a:t>
                      </a:r>
                    </a:p>
                    <a:p>
                      <a:pPr algn="l"/>
                      <a:endParaRPr lang="es-CO" sz="1600" b="1" kern="1200" baseline="0" dirty="0" smtClean="0">
                        <a:solidFill>
                          <a:schemeClr val="dk1"/>
                        </a:solidFill>
                        <a:effectLst/>
                        <a:latin typeface="Comic Sans MS" pitchFamily="66" charset="0"/>
                        <a:ea typeface="+mn-ea"/>
                        <a:cs typeface="+mn-cs"/>
                      </a:endParaRPr>
                    </a:p>
                    <a:p>
                      <a:pPr algn="l"/>
                      <a:r>
                        <a:rPr lang="es-CO" sz="1600" b="1" u="sng" kern="1200" baseline="0" dirty="0" smtClean="0">
                          <a:solidFill>
                            <a:schemeClr val="dk1"/>
                          </a:solidFill>
                          <a:effectLst/>
                          <a:latin typeface="Comic Sans MS" pitchFamily="66" charset="0"/>
                          <a:ea typeface="+mn-ea"/>
                          <a:cs typeface="+mn-cs"/>
                        </a:rPr>
                        <a:t>Resolución No. 002 (Enero 15 de 2013) </a:t>
                      </a:r>
                      <a:r>
                        <a:rPr lang="es-CO" sz="1600" b="1" kern="1200" baseline="0" dirty="0" smtClean="0">
                          <a:solidFill>
                            <a:schemeClr val="dk1"/>
                          </a:solidFill>
                          <a:effectLst/>
                          <a:latin typeface="Comic Sans MS" pitchFamily="66" charset="0"/>
                          <a:ea typeface="+mn-ea"/>
                          <a:cs typeface="+mn-cs"/>
                        </a:rPr>
                        <a:t>Por el cual se establece el Calendario Académico en la Institución Educativa Normal Superior de Sincelejo.</a:t>
                      </a:r>
                    </a:p>
                    <a:p>
                      <a:pPr algn="l"/>
                      <a:endParaRPr lang="es-CO" sz="1600" b="1" kern="1200" baseline="0" dirty="0" smtClean="0">
                        <a:solidFill>
                          <a:schemeClr val="dk1"/>
                        </a:solidFill>
                        <a:effectLst/>
                        <a:latin typeface="Comic Sans MS" pitchFamily="66" charset="0"/>
                        <a:ea typeface="+mn-ea"/>
                        <a:cs typeface="+mn-cs"/>
                      </a:endParaRPr>
                    </a:p>
                    <a:p>
                      <a:pPr algn="l"/>
                      <a:r>
                        <a:rPr lang="es-CO" sz="1600" b="1" u="sng" kern="1200" baseline="0" dirty="0" smtClean="0">
                          <a:solidFill>
                            <a:schemeClr val="dk1"/>
                          </a:solidFill>
                          <a:effectLst/>
                          <a:latin typeface="Comic Sans MS" pitchFamily="66" charset="0"/>
                          <a:ea typeface="+mn-ea"/>
                          <a:cs typeface="+mn-cs"/>
                        </a:rPr>
                        <a:t>Resolución No. 052 (abril 11 de 2013) </a:t>
                      </a:r>
                      <a:r>
                        <a:rPr lang="es-CO" sz="1600" b="1" kern="1200" baseline="0" dirty="0" smtClean="0">
                          <a:solidFill>
                            <a:schemeClr val="dk1"/>
                          </a:solidFill>
                          <a:effectLst/>
                          <a:latin typeface="Comic Sans MS" pitchFamily="66" charset="0"/>
                          <a:ea typeface="+mn-ea"/>
                          <a:cs typeface="+mn-cs"/>
                        </a:rPr>
                        <a:t>Conformación del Gobierno Escolar en la Institución Educativa Normal Superior de Sincelejo.</a:t>
                      </a:r>
                    </a:p>
                    <a:p>
                      <a:pPr algn="l"/>
                      <a:endParaRPr lang="es-CO" sz="1600" b="1" kern="1200" baseline="0" dirty="0" smtClean="0">
                        <a:solidFill>
                          <a:schemeClr val="dk1"/>
                        </a:solidFill>
                        <a:effectLst/>
                        <a:latin typeface="Comic Sans MS" pitchFamily="66" charset="0"/>
                        <a:ea typeface="+mn-ea"/>
                        <a:cs typeface="+mn-cs"/>
                      </a:endParaRPr>
                    </a:p>
                    <a:p>
                      <a:pPr algn="l"/>
                      <a:r>
                        <a:rPr lang="es-CO" sz="1600" b="1" u="sng" kern="1200" baseline="0" dirty="0" smtClean="0">
                          <a:solidFill>
                            <a:schemeClr val="dk1"/>
                          </a:solidFill>
                          <a:effectLst/>
                          <a:latin typeface="Comic Sans MS" pitchFamily="66" charset="0"/>
                          <a:ea typeface="+mn-ea"/>
                          <a:cs typeface="+mn-cs"/>
                        </a:rPr>
                        <a:t>Resolución No. 1847 (30 de mayo de 2013) (SEM) </a:t>
                      </a:r>
                      <a:r>
                        <a:rPr lang="es-CO" sz="1600" b="1" kern="1200" baseline="0" dirty="0" smtClean="0">
                          <a:solidFill>
                            <a:schemeClr val="dk1"/>
                          </a:solidFill>
                          <a:effectLst/>
                          <a:latin typeface="Comic Sans MS" pitchFamily="66" charset="0"/>
                          <a:ea typeface="+mn-ea"/>
                          <a:cs typeface="+mn-cs"/>
                        </a:rPr>
                        <a:t>Aprueba la propuesta de formación para docentes y directivos docentes en servicio válidos para el ascenso en el escalafón nacional docente y programa de pedagogía para profesionales no licenciados.</a:t>
                      </a:r>
                    </a:p>
                    <a:p>
                      <a:pPr algn="l"/>
                      <a:endParaRPr lang="es-CO" sz="1600" b="1" kern="1200" dirty="0" smtClean="0">
                        <a:solidFill>
                          <a:schemeClr val="dk1"/>
                        </a:solidFill>
                        <a:effectLst/>
                        <a:latin typeface="Comic Sans MS" pitchFamily="66" charset="0"/>
                        <a:ea typeface="+mn-ea"/>
                        <a:cs typeface="+mn-cs"/>
                      </a:endParaRPr>
                    </a:p>
                    <a:p>
                      <a:pPr algn="l"/>
                      <a:r>
                        <a:rPr lang="es-CO" sz="1600" b="1" u="sng" kern="1200" dirty="0" smtClean="0">
                          <a:solidFill>
                            <a:schemeClr val="dk1"/>
                          </a:solidFill>
                          <a:effectLst/>
                          <a:latin typeface="Comic Sans MS" pitchFamily="66" charset="0"/>
                          <a:ea typeface="+mn-ea"/>
                          <a:cs typeface="+mn-cs"/>
                        </a:rPr>
                        <a:t>Decreto No. 1965 -  (11 de septiembre</a:t>
                      </a:r>
                      <a:r>
                        <a:rPr lang="es-CO" sz="1600" b="1" u="sng" kern="1200" baseline="0" dirty="0" smtClean="0">
                          <a:solidFill>
                            <a:schemeClr val="dk1"/>
                          </a:solidFill>
                          <a:effectLst/>
                          <a:latin typeface="Comic Sans MS" pitchFamily="66" charset="0"/>
                          <a:ea typeface="+mn-ea"/>
                          <a:cs typeface="+mn-cs"/>
                        </a:rPr>
                        <a:t> de 2013) </a:t>
                      </a:r>
                      <a:r>
                        <a:rPr lang="es-CO" sz="1600" b="1" kern="1200" baseline="0" dirty="0" smtClean="0">
                          <a:solidFill>
                            <a:schemeClr val="dk1"/>
                          </a:solidFill>
                          <a:effectLst/>
                          <a:latin typeface="Comic Sans MS" pitchFamily="66" charset="0"/>
                          <a:ea typeface="+mn-ea"/>
                          <a:cs typeface="+mn-cs"/>
                        </a:rPr>
                        <a:t>Por el cual se reglamenta la Ley 1620 de 2013 que crea el Sistema Nacional de Convivencia Escolar y Formación para el Ejercicio de los Derechos Humanos, la Educación para la Sexualidad y la Prevención y Mitigación de la Violencia Escolar</a:t>
                      </a:r>
                      <a:r>
                        <a:rPr lang="es-CO" sz="1600" b="1" kern="1200" baseline="0" dirty="0" smtClean="0">
                          <a:solidFill>
                            <a:schemeClr val="dk1"/>
                          </a:solidFill>
                          <a:effectLst/>
                          <a:latin typeface="+mn-lt"/>
                          <a:ea typeface="+mn-ea"/>
                          <a:cs typeface="+mn-cs"/>
                        </a:rPr>
                        <a:t>.</a:t>
                      </a:r>
                      <a:endParaRPr lang="es-CO" sz="1600" dirty="0">
                        <a:latin typeface="Comic Sans MS" pitchFamily="66" charset="0"/>
                      </a:endParaRPr>
                    </a:p>
                  </a:txBody>
                  <a:tcPr marL="17690" marR="17690" marT="0" marB="0" anchor="ctr"/>
                </a:tc>
              </a:tr>
            </a:tbl>
          </a:graphicData>
        </a:graphic>
      </p:graphicFrame>
      <p:pic>
        <p:nvPicPr>
          <p:cNvPr id="1026" name="Picture 2" descr="http://sincelejo-sucre.gov.co/apc-aa-files/34393335363433393561316632326138/Un_Alto_Compromis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3662"/>
            <a:ext cx="1328067" cy="899212"/>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3" cstate="print"/>
          <a:srcRect/>
          <a:stretch>
            <a:fillRect/>
          </a:stretch>
        </p:blipFill>
        <p:spPr bwMode="auto">
          <a:xfrm>
            <a:off x="7092280" y="415121"/>
            <a:ext cx="1008113" cy="936104"/>
          </a:xfrm>
          <a:prstGeom prst="rect">
            <a:avLst/>
          </a:prstGeom>
          <a:noFill/>
          <a:scene3d>
            <a:camera prst="obliqueTopLeft"/>
            <a:lightRig rig="threePt" dir="t"/>
          </a:scene3d>
          <a:sp3d>
            <a:bevelT/>
          </a:sp3d>
        </p:spPr>
      </p:pic>
      <p:pic>
        <p:nvPicPr>
          <p:cNvPr id="5" name="Picture 2" descr="http://coper-boyaca.gov.co/apc-aa-files/36623666323562326366643130393366/logos_vertical_m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317" y="1315491"/>
            <a:ext cx="809188" cy="67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4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3389866782"/>
              </p:ext>
            </p:extLst>
          </p:nvPr>
        </p:nvGraphicFramePr>
        <p:xfrm>
          <a:off x="285720" y="260647"/>
          <a:ext cx="8678768" cy="6408715"/>
        </p:xfrm>
        <a:graphic>
          <a:graphicData uri="http://schemas.openxmlformats.org/drawingml/2006/table">
            <a:tbl>
              <a:tblPr>
                <a:tableStyleId>{69C7853C-536D-4A76-A0AE-DD22124D55A5}</a:tableStyleId>
              </a:tblPr>
              <a:tblGrid>
                <a:gridCol w="8678768"/>
              </a:tblGrid>
              <a:tr h="1671688">
                <a:tc>
                  <a:txBody>
                    <a:bodyPr/>
                    <a:lstStyle/>
                    <a:p>
                      <a:pPr algn="ctr">
                        <a:lnSpc>
                          <a:spcPct val="115000"/>
                        </a:lnSpc>
                        <a:spcAft>
                          <a:spcPts val="0"/>
                        </a:spcAft>
                      </a:pPr>
                      <a:endParaRPr lang="es-CO" sz="900" dirty="0">
                        <a:latin typeface="Comic Sans MS" pitchFamily="66" charset="0"/>
                      </a:endParaRPr>
                    </a:p>
                    <a:p>
                      <a:pPr algn="ctr">
                        <a:lnSpc>
                          <a:spcPct val="115000"/>
                        </a:lnSpc>
                        <a:spcAft>
                          <a:spcPts val="0"/>
                        </a:spcAft>
                      </a:pPr>
                      <a:r>
                        <a:rPr lang="es-CO" sz="2000" dirty="0">
                          <a:latin typeface="Comic Sans MS" pitchFamily="66" charset="0"/>
                        </a:rPr>
                        <a:t>RENDICIÓN DE CUENTAS</a:t>
                      </a:r>
                    </a:p>
                    <a:p>
                      <a:pPr algn="ctr">
                        <a:lnSpc>
                          <a:spcPct val="115000"/>
                        </a:lnSpc>
                        <a:spcAft>
                          <a:spcPts val="0"/>
                        </a:spcAft>
                      </a:pPr>
                      <a:r>
                        <a:rPr lang="es-CO" sz="2000" dirty="0">
                          <a:latin typeface="Comic Sans MS" pitchFamily="66" charset="0"/>
                        </a:rPr>
                        <a:t>INFORME DE AUDIENCIA PÚBLICA </a:t>
                      </a:r>
                    </a:p>
                    <a:p>
                      <a:pPr algn="ctr">
                        <a:lnSpc>
                          <a:spcPct val="115000"/>
                        </a:lnSpc>
                        <a:spcAft>
                          <a:spcPts val="0"/>
                        </a:spcAft>
                      </a:pPr>
                      <a:r>
                        <a:rPr lang="es-CO" sz="2000" dirty="0">
                          <a:latin typeface="Comic Sans MS" pitchFamily="66" charset="0"/>
                        </a:rPr>
                        <a:t>INSTITUCION EDUCATIVA:</a:t>
                      </a:r>
                    </a:p>
                    <a:p>
                      <a:pPr algn="ctr">
                        <a:lnSpc>
                          <a:spcPct val="115000"/>
                        </a:lnSpc>
                        <a:spcAft>
                          <a:spcPts val="0"/>
                        </a:spcAft>
                      </a:pPr>
                      <a:r>
                        <a:rPr lang="es-CO" sz="900" dirty="0">
                          <a:latin typeface="Comic Sans MS" pitchFamily="66" charset="0"/>
                        </a:rPr>
                        <a:t>  </a:t>
                      </a:r>
                      <a:endParaRPr lang="es-CO" sz="900" dirty="0">
                        <a:latin typeface="Comic Sans MS" pitchFamily="66" charset="0"/>
                        <a:ea typeface="Calibri"/>
                        <a:cs typeface="Times New Roman"/>
                      </a:endParaRPr>
                    </a:p>
                  </a:txBody>
                  <a:tcPr marL="17690" marR="17690" marT="0" marB="0" anchor="ctr"/>
                </a:tc>
              </a:tr>
              <a:tr h="273705">
                <a:tc>
                  <a:txBody>
                    <a:bodyPr/>
                    <a:lstStyle/>
                    <a:p>
                      <a:pPr algn="ctr">
                        <a:lnSpc>
                          <a:spcPct val="115000"/>
                        </a:lnSpc>
                        <a:spcAft>
                          <a:spcPts val="0"/>
                        </a:spcAft>
                      </a:pPr>
                      <a:endParaRPr lang="es-CO" sz="900" dirty="0">
                        <a:latin typeface="Comic Sans MS" pitchFamily="66" charset="0"/>
                        <a:ea typeface="Calibri"/>
                        <a:cs typeface="Times New Roman"/>
                      </a:endParaRPr>
                    </a:p>
                  </a:txBody>
                  <a:tcPr marL="17690" marR="17690" marT="0" marB="0" anchor="ctr"/>
                </a:tc>
              </a:tr>
              <a:tr h="4463322">
                <a:tc>
                  <a:txBody>
                    <a:bodyPr/>
                    <a:lstStyle/>
                    <a:p>
                      <a:pPr algn="ctr">
                        <a:lnSpc>
                          <a:spcPct val="115000"/>
                        </a:lnSpc>
                        <a:spcAft>
                          <a:spcPts val="0"/>
                        </a:spcAft>
                      </a:pPr>
                      <a:endParaRPr lang="es-CO" sz="900" dirty="0">
                        <a:latin typeface="Comic Sans MS" pitchFamily="66" charset="0"/>
                      </a:endParaRPr>
                    </a:p>
                  </a:txBody>
                  <a:tcPr marL="17690" marR="17690" marT="0" marB="0" anchor="ctr"/>
                </a:tc>
              </a:tr>
            </a:tbl>
          </a:graphicData>
        </a:graphic>
      </p:graphicFrame>
      <p:pic>
        <p:nvPicPr>
          <p:cNvPr id="1026" name="Picture 2" descr="http://sincelejo-sucre.gov.co/apc-aa-files/34393335363433393561316632326138/Un_Alto_Compromis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18288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3" cstate="print"/>
          <a:srcRect/>
          <a:stretch>
            <a:fillRect/>
          </a:stretch>
        </p:blipFill>
        <p:spPr bwMode="auto">
          <a:xfrm>
            <a:off x="7308304" y="548680"/>
            <a:ext cx="1008113" cy="936104"/>
          </a:xfrm>
          <a:prstGeom prst="rect">
            <a:avLst/>
          </a:prstGeom>
          <a:noFill/>
          <a:scene3d>
            <a:camera prst="obliqueTopLeft"/>
            <a:lightRig rig="threePt" dir="t"/>
          </a:scene3d>
          <a:sp3d>
            <a:bevelT/>
          </a:sp3d>
        </p:spPr>
      </p:pic>
      <p:sp>
        <p:nvSpPr>
          <p:cNvPr id="2" name="1 CuadroTexto"/>
          <p:cNvSpPr txBox="1"/>
          <p:nvPr/>
        </p:nvSpPr>
        <p:spPr>
          <a:xfrm>
            <a:off x="498117" y="3215394"/>
            <a:ext cx="4536504" cy="1754326"/>
          </a:xfrm>
          <a:prstGeom prst="rect">
            <a:avLst/>
          </a:prstGeom>
          <a:noFill/>
        </p:spPr>
        <p:txBody>
          <a:bodyPr wrap="square" rtlCol="0">
            <a:spAutoFit/>
          </a:bodyPr>
          <a:lstStyle/>
          <a:p>
            <a:pPr algn="ctr"/>
            <a:r>
              <a:rPr lang="es-CO" sz="5400" b="1" dirty="0" smtClean="0">
                <a:latin typeface="Comic Sans MS" pitchFamily="66" charset="0"/>
              </a:rPr>
              <a:t>GESTIÓN DIRECTIVA</a:t>
            </a:r>
            <a:endParaRPr lang="es-CO" sz="5400" b="1" dirty="0">
              <a:latin typeface="Comic Sans MS" pitchFamily="66" charset="0"/>
            </a:endParaRPr>
          </a:p>
        </p:txBody>
      </p:sp>
      <p:pic>
        <p:nvPicPr>
          <p:cNvPr id="9" name="Picture 2" descr="http://www.caepe.edu.mx/images/diplomado-ges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884" y="2564904"/>
            <a:ext cx="2641476" cy="305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2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17434597"/>
              </p:ext>
            </p:extLst>
          </p:nvPr>
        </p:nvGraphicFramePr>
        <p:xfrm>
          <a:off x="467544" y="404664"/>
          <a:ext cx="7992888" cy="5852160"/>
        </p:xfrm>
        <a:graphic>
          <a:graphicData uri="http://schemas.openxmlformats.org/drawingml/2006/table">
            <a:tbl>
              <a:tblPr firstRow="1" bandRow="1">
                <a:tableStyleId>{F5AB1C69-6EDB-4FF4-983F-18BD219EF322}</a:tableStyleId>
              </a:tblPr>
              <a:tblGrid>
                <a:gridCol w="4360447"/>
                <a:gridCol w="3632441"/>
              </a:tblGrid>
              <a:tr h="370840">
                <a:tc>
                  <a:txBody>
                    <a:bodyPr/>
                    <a:lstStyle/>
                    <a:p>
                      <a:r>
                        <a:rPr lang="es-CO" sz="2400" b="1" dirty="0" smtClean="0">
                          <a:solidFill>
                            <a:schemeClr val="tx1"/>
                          </a:solidFill>
                          <a:latin typeface="Comic Sans MS" pitchFamily="66" charset="0"/>
                        </a:rPr>
                        <a:t>PROCESOS</a:t>
                      </a:r>
                      <a:endParaRPr lang="es-CO" sz="2400" b="1" dirty="0">
                        <a:solidFill>
                          <a:schemeClr val="tx1"/>
                        </a:solidFill>
                        <a:latin typeface="Comic Sans MS" pitchFamily="66" charset="0"/>
                      </a:endParaRPr>
                    </a:p>
                  </a:txBody>
                  <a:tcPr/>
                </a:tc>
                <a:tc>
                  <a:txBody>
                    <a:bodyPr/>
                    <a:lstStyle/>
                    <a:p>
                      <a:r>
                        <a:rPr lang="es-CO" sz="2400" b="1" dirty="0" smtClean="0">
                          <a:solidFill>
                            <a:schemeClr val="tx1"/>
                          </a:solidFill>
                          <a:latin typeface="Comic Sans MS" pitchFamily="66" charset="0"/>
                        </a:rPr>
                        <a:t>COMPONENTES</a:t>
                      </a:r>
                      <a:endParaRPr lang="es-CO" sz="2400" b="1" dirty="0">
                        <a:solidFill>
                          <a:schemeClr val="tx1"/>
                        </a:solidFill>
                        <a:latin typeface="Comic Sans MS" pitchFamily="66" charset="0"/>
                      </a:endParaRPr>
                    </a:p>
                  </a:txBody>
                  <a:tcPr/>
                </a:tc>
              </a:tr>
              <a:tr h="370840">
                <a:tc>
                  <a:txBody>
                    <a:bodyPr/>
                    <a:lstStyle/>
                    <a:p>
                      <a:endParaRPr lang="es-CO" sz="2400" b="1" dirty="0" smtClean="0">
                        <a:solidFill>
                          <a:schemeClr val="tx1"/>
                        </a:solidFill>
                        <a:latin typeface="Comic Sans MS" pitchFamily="66" charset="0"/>
                      </a:endParaRPr>
                    </a:p>
                    <a:p>
                      <a:r>
                        <a:rPr lang="es-CO" sz="2400" b="1" dirty="0" smtClean="0">
                          <a:solidFill>
                            <a:schemeClr val="tx1"/>
                          </a:solidFill>
                          <a:latin typeface="Comic Sans MS" pitchFamily="66" charset="0"/>
                        </a:rPr>
                        <a:t>DIRECCIONAMIENTO ESTRATÉGICO Y HORIZONTE INSTITUCIONAL</a:t>
                      </a:r>
                      <a:endParaRPr lang="es-CO" sz="2400" b="1" dirty="0">
                        <a:solidFill>
                          <a:schemeClr val="tx1"/>
                        </a:solidFill>
                        <a:latin typeface="Comic Sans MS" pitchFamily="66" charset="0"/>
                      </a:endParaRPr>
                    </a:p>
                  </a:txBody>
                  <a:tcPr/>
                </a:tc>
                <a:tc>
                  <a:txBody>
                    <a:bodyPr/>
                    <a:lstStyle/>
                    <a:p>
                      <a:r>
                        <a:rPr lang="es-CO" sz="3600" b="1" dirty="0" smtClean="0">
                          <a:solidFill>
                            <a:schemeClr val="tx1"/>
                          </a:solidFill>
                          <a:latin typeface="Comic Sans MS" pitchFamily="66" charset="0"/>
                        </a:rPr>
                        <a:t>VISIÓN,</a:t>
                      </a:r>
                      <a:r>
                        <a:rPr lang="es-CO" sz="3600" b="1" baseline="0" dirty="0" smtClean="0">
                          <a:solidFill>
                            <a:schemeClr val="tx1"/>
                          </a:solidFill>
                          <a:latin typeface="Comic Sans MS" pitchFamily="66" charset="0"/>
                        </a:rPr>
                        <a:t> MISIÓN, FILOSOFÍA, OBJETIVOS, POLÍTICAS</a:t>
                      </a:r>
                      <a:r>
                        <a:rPr lang="es-CO" sz="3600" b="1" dirty="0" smtClean="0">
                          <a:solidFill>
                            <a:schemeClr val="tx1"/>
                          </a:solidFill>
                          <a:latin typeface="Comic Sans MS" pitchFamily="66" charset="0"/>
                        </a:rPr>
                        <a:t> Y PRINCIPIOS EN EL MARCO</a:t>
                      </a:r>
                      <a:r>
                        <a:rPr lang="es-CO" sz="3600" b="1" baseline="0" dirty="0" smtClean="0">
                          <a:solidFill>
                            <a:schemeClr val="tx1"/>
                          </a:solidFill>
                          <a:latin typeface="Comic Sans MS" pitchFamily="66" charset="0"/>
                        </a:rPr>
                        <a:t> DE UNA INSTITUCIÓN</a:t>
                      </a:r>
                    </a:p>
                    <a:p>
                      <a:endParaRPr lang="es-CO" sz="2400" b="1" dirty="0">
                        <a:solidFill>
                          <a:schemeClr val="tx1"/>
                        </a:solidFill>
                        <a:latin typeface="Comic Sans MS" pitchFamily="66" charset="0"/>
                      </a:endParaRPr>
                    </a:p>
                  </a:txBody>
                  <a:tcPr/>
                </a:tc>
              </a:tr>
            </a:tbl>
          </a:graphicData>
        </a:graphic>
      </p:graphicFrame>
    </p:spTree>
    <p:extLst>
      <p:ext uri="{BB962C8B-B14F-4D97-AF65-F5344CB8AC3E}">
        <p14:creationId xmlns:p14="http://schemas.microsoft.com/office/powerpoint/2010/main" val="17701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redondeado"/>
          <p:cNvSpPr>
            <a:spLocks noChangeArrowheads="1"/>
          </p:cNvSpPr>
          <p:nvPr/>
        </p:nvSpPr>
        <p:spPr bwMode="auto">
          <a:xfrm>
            <a:off x="104012" y="188640"/>
            <a:ext cx="8891588" cy="648047"/>
          </a:xfrm>
          <a:prstGeom prst="roundRect">
            <a:avLst>
              <a:gd name="adj" fmla="val 16667"/>
            </a:avLst>
          </a:prstGeom>
          <a:solidFill>
            <a:srgbClr val="FF0000"/>
          </a:solidFill>
          <a:ln w="9525" algn="ctr">
            <a:solidFill>
              <a:schemeClr val="tx1"/>
            </a:solidFill>
            <a:round/>
            <a:headEnd/>
            <a:tailEnd/>
          </a:ln>
        </p:spPr>
        <p:txBody>
          <a:bodyPr anchor="ctr"/>
          <a:lstStyle/>
          <a:p>
            <a:pPr algn="ctr"/>
            <a:r>
              <a:rPr lang="es-CO" sz="2400" b="1" dirty="0" smtClean="0"/>
              <a:t>Plan Estratégico</a:t>
            </a:r>
            <a:endParaRPr lang="es-CO" sz="2400" b="1" dirty="0"/>
          </a:p>
          <a:p>
            <a:pPr algn="ctr"/>
            <a:endParaRPr lang="es-CO" sz="1300" dirty="0">
              <a:solidFill>
                <a:schemeClr val="bg1"/>
              </a:solidFill>
            </a:endParaRPr>
          </a:p>
        </p:txBody>
      </p:sp>
      <p:sp>
        <p:nvSpPr>
          <p:cNvPr id="3" name="4 Rectángulo redondeado"/>
          <p:cNvSpPr>
            <a:spLocks noChangeArrowheads="1"/>
          </p:cNvSpPr>
          <p:nvPr/>
        </p:nvSpPr>
        <p:spPr bwMode="auto">
          <a:xfrm>
            <a:off x="251520" y="816706"/>
            <a:ext cx="2304256" cy="6041294"/>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SzPct val="125000"/>
            </a:pPr>
            <a:r>
              <a:rPr lang="es-CO" sz="1600" b="1" dirty="0" smtClean="0">
                <a:latin typeface="Comic Sans MS" pitchFamily="66" charset="0"/>
              </a:rPr>
              <a:t>VISIÓN</a:t>
            </a:r>
          </a:p>
          <a:p>
            <a:pPr algn="ctr">
              <a:buSzPct val="125000"/>
            </a:pPr>
            <a:endParaRPr lang="es-CO" sz="1600" b="1" dirty="0" smtClean="0">
              <a:latin typeface="Comic Sans MS" pitchFamily="66" charset="0"/>
            </a:endParaRPr>
          </a:p>
          <a:p>
            <a:pPr algn="ctr">
              <a:buSzPct val="125000"/>
            </a:pPr>
            <a:r>
              <a:rPr lang="es-ES" sz="1600" b="1" dirty="0" smtClean="0">
                <a:latin typeface="Comic Sans MS" pitchFamily="66" charset="0"/>
              </a:rPr>
              <a:t>La </a:t>
            </a:r>
            <a:r>
              <a:rPr lang="es-ES" sz="1600" b="1" dirty="0">
                <a:latin typeface="Comic Sans MS" pitchFamily="66" charset="0"/>
              </a:rPr>
              <a:t>Institución Educativa Normal Superior de Sincelejo, </a:t>
            </a:r>
            <a:r>
              <a:rPr lang="es-ES" sz="1600" b="1" dirty="0" smtClean="0">
                <a:latin typeface="Comic Sans MS" pitchFamily="66" charset="0"/>
              </a:rPr>
              <a:t>será vista en el año 2016  </a:t>
            </a:r>
            <a:r>
              <a:rPr lang="es-ES" sz="1600" b="1" dirty="0">
                <a:latin typeface="Comic Sans MS" pitchFamily="66" charset="0"/>
              </a:rPr>
              <a:t>como formadora de maestros de alta calidad ética, pedagógica y científica, productora de resultados de investigación pedagógica y convertida en centro de consultoría en asuntos educativos para instituciones de Preescolar y Básica Primaria</a:t>
            </a:r>
            <a:endParaRPr lang="es-CO" sz="1600" b="1" dirty="0">
              <a:latin typeface="Comic Sans MS" pitchFamily="66" charset="0"/>
            </a:endParaRPr>
          </a:p>
        </p:txBody>
      </p:sp>
      <p:sp>
        <p:nvSpPr>
          <p:cNvPr id="4" name="4 Rectángulo redondeado"/>
          <p:cNvSpPr>
            <a:spLocks noChangeArrowheads="1"/>
          </p:cNvSpPr>
          <p:nvPr/>
        </p:nvSpPr>
        <p:spPr bwMode="auto">
          <a:xfrm>
            <a:off x="2843808" y="979783"/>
            <a:ext cx="2808312" cy="5761585"/>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SzPct val="125000"/>
            </a:pPr>
            <a:endParaRPr lang="es-CO" sz="1400" b="1" dirty="0" smtClean="0"/>
          </a:p>
          <a:p>
            <a:pPr algn="ctr">
              <a:buSzPct val="125000"/>
            </a:pPr>
            <a:endParaRPr lang="es-CO" sz="1400" b="1" dirty="0"/>
          </a:p>
          <a:p>
            <a:pPr algn="ctr">
              <a:buSzPct val="125000"/>
            </a:pPr>
            <a:r>
              <a:rPr lang="es-CO" sz="1200" b="1" dirty="0" smtClean="0">
                <a:latin typeface="Comic Sans MS" pitchFamily="66" charset="0"/>
              </a:rPr>
              <a:t>MISIÓN</a:t>
            </a:r>
          </a:p>
          <a:p>
            <a:pPr algn="ctr">
              <a:buSzPct val="125000"/>
            </a:pPr>
            <a:endParaRPr lang="es-CO" sz="1200" b="1" dirty="0">
              <a:latin typeface="Comic Sans MS" pitchFamily="66" charset="0"/>
            </a:endParaRPr>
          </a:p>
          <a:p>
            <a:pPr algn="just"/>
            <a:r>
              <a:rPr lang="es-ES" sz="1200" b="1" dirty="0">
                <a:latin typeface="Comic Sans MS" pitchFamily="66" charset="0"/>
              </a:rPr>
              <a:t>La Institución Educativa Normal Superior de Sincelejo es una Institución Educativa Oficial, dedicada a la iniciación del proceso de formación de maestros de reconocida idoneidad ética, pedagógica e investigativa, calificados para asumir la orientación en el proceso de formación que se desarrolla en establecimientos educativos del nivel Preescolar y el ciclo de Básica Primaria, de manera coherente, consistente y pertinente.</a:t>
            </a:r>
            <a:endParaRPr lang="es-CO" sz="1200" b="1" dirty="0">
              <a:latin typeface="Comic Sans MS" pitchFamily="66" charset="0"/>
            </a:endParaRPr>
          </a:p>
          <a:p>
            <a:pPr algn="just"/>
            <a:r>
              <a:rPr lang="es-ES" sz="1200" b="1" dirty="0">
                <a:latin typeface="Comic Sans MS" pitchFamily="66" charset="0"/>
              </a:rPr>
              <a:t> </a:t>
            </a:r>
            <a:endParaRPr lang="es-CO" sz="1200" b="1" dirty="0">
              <a:latin typeface="Comic Sans MS" pitchFamily="66" charset="0"/>
            </a:endParaRPr>
          </a:p>
          <a:p>
            <a:pPr algn="just"/>
            <a:r>
              <a:rPr lang="es-ES" sz="1200" b="1" dirty="0">
                <a:latin typeface="Comic Sans MS" pitchFamily="66" charset="0"/>
              </a:rPr>
              <a:t>La Institución, en su quehacer pedagógico, está dedicada al desarrollo de operaciones intelectuales superiores que permiten fomentar actitudes de crecimiento personal, de interacción participativa y de conciencia reflexiva que se evidencia en nuestra proyección comunitaria, como reflejo de una Comunidad Pedagógica y Científica.</a:t>
            </a:r>
            <a:endParaRPr lang="es-CO" sz="1200" b="1" dirty="0">
              <a:latin typeface="Comic Sans MS" pitchFamily="66" charset="0"/>
            </a:endParaRPr>
          </a:p>
          <a:p>
            <a:pPr algn="ctr">
              <a:buSzPct val="125000"/>
            </a:pPr>
            <a:endParaRPr lang="es-CO" sz="1400" b="1" dirty="0"/>
          </a:p>
        </p:txBody>
      </p:sp>
      <p:sp>
        <p:nvSpPr>
          <p:cNvPr id="5" name="4 Rectángulo redondeado"/>
          <p:cNvSpPr>
            <a:spLocks noChangeArrowheads="1"/>
          </p:cNvSpPr>
          <p:nvPr/>
        </p:nvSpPr>
        <p:spPr bwMode="auto">
          <a:xfrm>
            <a:off x="5868144" y="908721"/>
            <a:ext cx="3127456" cy="5949280"/>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s-ES" sz="1600" b="1" dirty="0" smtClean="0">
              <a:latin typeface="Comic Sans MS" pitchFamily="66" charset="0"/>
            </a:endParaRPr>
          </a:p>
          <a:p>
            <a:pPr algn="ctr"/>
            <a:endParaRPr lang="es-ES" sz="1600" b="1" dirty="0" smtClean="0">
              <a:latin typeface="Comic Sans MS" pitchFamily="66" charset="0"/>
            </a:endParaRPr>
          </a:p>
          <a:p>
            <a:pPr algn="ctr"/>
            <a:endParaRPr lang="es-ES" sz="1600" b="1" dirty="0">
              <a:latin typeface="Comic Sans MS" pitchFamily="66" charset="0"/>
            </a:endParaRPr>
          </a:p>
          <a:p>
            <a:pPr algn="ctr"/>
            <a:endParaRPr lang="es-ES" sz="1600" b="1" dirty="0" smtClean="0">
              <a:latin typeface="Comic Sans MS" pitchFamily="66" charset="0"/>
            </a:endParaRPr>
          </a:p>
          <a:p>
            <a:pPr algn="ctr"/>
            <a:r>
              <a:rPr lang="es-ES" sz="1600" b="1" dirty="0" smtClean="0">
                <a:latin typeface="Comic Sans MS" pitchFamily="66" charset="0"/>
              </a:rPr>
              <a:t>FILOSOFIA</a:t>
            </a:r>
            <a:endParaRPr lang="es-CO" sz="1600" b="1" dirty="0">
              <a:latin typeface="Comic Sans MS" pitchFamily="66" charset="0"/>
            </a:endParaRPr>
          </a:p>
          <a:p>
            <a:r>
              <a:rPr lang="es-ES" sz="1600" b="1" dirty="0">
                <a:latin typeface="Comic Sans MS" pitchFamily="66" charset="0"/>
              </a:rPr>
              <a:t> </a:t>
            </a:r>
            <a:endParaRPr lang="es-CO" sz="1600" b="1" dirty="0">
              <a:latin typeface="Comic Sans MS" pitchFamily="66" charset="0"/>
            </a:endParaRPr>
          </a:p>
          <a:p>
            <a:pPr algn="just"/>
            <a:r>
              <a:rPr lang="es-ES" sz="1600" b="1" dirty="0">
                <a:latin typeface="Comic Sans MS" pitchFamily="66" charset="0"/>
              </a:rPr>
              <a:t>La institución Educativa Normal Superior de Sincelejo desde la reflexividad filosófica y la toma de consciencia crítica promueve la formación de personas autónomas, reflexivas, y productivas, con habilidades comunicativas para interactuar armónicamente en los ambientes que contacten.  Capaces de tomar decisiones tendientes a su crecimiento personal en procura de acciones transformadoras de la realidad</a:t>
            </a:r>
            <a:r>
              <a:rPr lang="es-ES" sz="1600" b="1" dirty="0" smtClean="0">
                <a:latin typeface="Comic Sans MS" pitchFamily="66" charset="0"/>
              </a:rPr>
              <a:t>.</a:t>
            </a:r>
            <a:endParaRPr lang="es-ES" sz="1400" dirty="0"/>
          </a:p>
          <a:p>
            <a:endParaRPr lang="es-ES" sz="1400" dirty="0" smtClean="0"/>
          </a:p>
          <a:p>
            <a:endParaRPr lang="es-ES" sz="1400" dirty="0"/>
          </a:p>
          <a:p>
            <a:endParaRPr lang="es-CO" sz="1400" dirty="0"/>
          </a:p>
        </p:txBody>
      </p:sp>
    </p:spTree>
    <p:extLst>
      <p:ext uri="{BB962C8B-B14F-4D97-AF65-F5344CB8AC3E}">
        <p14:creationId xmlns:p14="http://schemas.microsoft.com/office/powerpoint/2010/main" val="406060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redondeado"/>
          <p:cNvSpPr>
            <a:spLocks noChangeArrowheads="1"/>
          </p:cNvSpPr>
          <p:nvPr/>
        </p:nvSpPr>
        <p:spPr bwMode="auto">
          <a:xfrm>
            <a:off x="104012" y="116632"/>
            <a:ext cx="8891588" cy="459256"/>
          </a:xfrm>
          <a:prstGeom prst="roundRect">
            <a:avLst>
              <a:gd name="adj" fmla="val 16667"/>
            </a:avLst>
          </a:prstGeom>
          <a:solidFill>
            <a:srgbClr val="FF0000"/>
          </a:solidFill>
          <a:ln w="9525" algn="ctr">
            <a:solidFill>
              <a:schemeClr val="tx1"/>
            </a:solidFill>
            <a:round/>
            <a:headEnd/>
            <a:tailEnd/>
          </a:ln>
        </p:spPr>
        <p:txBody>
          <a:bodyPr anchor="ctr"/>
          <a:lstStyle/>
          <a:p>
            <a:pPr algn="ctr"/>
            <a:r>
              <a:rPr lang="es-CO" sz="2400" b="1" dirty="0" smtClean="0"/>
              <a:t>Plan Estratégico</a:t>
            </a:r>
            <a:endParaRPr lang="es-CO" sz="2400" b="1" dirty="0"/>
          </a:p>
          <a:p>
            <a:pPr algn="ctr"/>
            <a:endParaRPr lang="es-CO" sz="1300" dirty="0">
              <a:solidFill>
                <a:schemeClr val="bg1"/>
              </a:solidFill>
            </a:endParaRPr>
          </a:p>
        </p:txBody>
      </p:sp>
      <p:sp>
        <p:nvSpPr>
          <p:cNvPr id="4" name="4 Rectángulo redondeado"/>
          <p:cNvSpPr>
            <a:spLocks noChangeArrowheads="1"/>
          </p:cNvSpPr>
          <p:nvPr/>
        </p:nvSpPr>
        <p:spPr bwMode="auto">
          <a:xfrm>
            <a:off x="104012" y="476672"/>
            <a:ext cx="8716460" cy="6264696"/>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a:endParaRPr lang="es-CO" sz="1400" dirty="0"/>
          </a:p>
        </p:txBody>
      </p:sp>
      <p:sp>
        <p:nvSpPr>
          <p:cNvPr id="5" name="4 Rectángulo"/>
          <p:cNvSpPr/>
          <p:nvPr/>
        </p:nvSpPr>
        <p:spPr>
          <a:xfrm>
            <a:off x="179512" y="836712"/>
            <a:ext cx="8568952" cy="6186309"/>
          </a:xfrm>
          <a:prstGeom prst="rect">
            <a:avLst/>
          </a:prstGeom>
        </p:spPr>
        <p:txBody>
          <a:bodyPr wrap="square">
            <a:spAutoFit/>
          </a:bodyPr>
          <a:lstStyle/>
          <a:p>
            <a:pPr algn="ctr"/>
            <a:r>
              <a:rPr lang="es-ES" b="1" dirty="0" smtClean="0">
                <a:latin typeface="Agency FB" pitchFamily="34" charset="0"/>
              </a:rPr>
              <a:t>POLÍTICAS INSTITUCIONALES</a:t>
            </a:r>
          </a:p>
          <a:p>
            <a:endParaRPr lang="es-ES" b="1" dirty="0">
              <a:latin typeface="Agency FB" pitchFamily="34" charset="0"/>
            </a:endParaRPr>
          </a:p>
          <a:p>
            <a:r>
              <a:rPr lang="es-ES" sz="1600" b="1" dirty="0" smtClean="0">
                <a:latin typeface="Agency FB" pitchFamily="34" charset="0"/>
              </a:rPr>
              <a:t>1. </a:t>
            </a:r>
            <a:r>
              <a:rPr lang="es-ES" b="1" dirty="0" smtClean="0">
                <a:latin typeface="Agency FB" pitchFamily="34" charset="0"/>
              </a:rPr>
              <a:t>EXCELENCIA </a:t>
            </a:r>
            <a:r>
              <a:rPr lang="es-ES" b="1" dirty="0">
                <a:latin typeface="Agency FB" pitchFamily="34" charset="0"/>
              </a:rPr>
              <a:t>ACADÉMICA a través de la Incorporación de un proceso investigativo que de cuenta de la relación teoría – práctica en la construcción de Saber Pedagógico a partir de la innovación en el aula, elevando los niveles de competencias en los estudiantes.</a:t>
            </a:r>
          </a:p>
          <a:p>
            <a:endParaRPr lang="es-ES" b="1" dirty="0">
              <a:latin typeface="Agency FB" pitchFamily="34" charset="0"/>
            </a:endParaRPr>
          </a:p>
          <a:p>
            <a:r>
              <a:rPr lang="es-ES" b="1" dirty="0" smtClean="0">
                <a:latin typeface="Agency FB" pitchFamily="34" charset="0"/>
              </a:rPr>
              <a:t>2. USO </a:t>
            </a:r>
            <a:r>
              <a:rPr lang="es-ES" b="1" dirty="0">
                <a:latin typeface="Agency FB" pitchFamily="34" charset="0"/>
              </a:rPr>
              <a:t>DE LOS RESULTADOS como herramienta que permitan el mantenimiento la calidad académica, administrativa, comunitaria y financiera, a través del uso de la evaluación y procesos de mejoramiento continuo en la Escuela Normal Superior de Sincelejo, buscando la consecución de las metas, de los indicadores y los estándares establecidos.</a:t>
            </a:r>
          </a:p>
          <a:p>
            <a:endParaRPr lang="es-ES" b="1" dirty="0">
              <a:latin typeface="Agency FB" pitchFamily="34" charset="0"/>
            </a:endParaRPr>
          </a:p>
          <a:p>
            <a:r>
              <a:rPr lang="es-ES" b="1" dirty="0" smtClean="0">
                <a:latin typeface="Agency FB" pitchFamily="34" charset="0"/>
              </a:rPr>
              <a:t>3. Generación </a:t>
            </a:r>
            <a:r>
              <a:rPr lang="es-ES" b="1" dirty="0">
                <a:latin typeface="Agency FB" pitchFamily="34" charset="0"/>
              </a:rPr>
              <a:t>de condiciones de apoyo básicas para la formación integral encaminadas a disminuir el riesgo de deserción estudiantil a partir de programas de recuperación y refuerzo por períodos.</a:t>
            </a:r>
          </a:p>
          <a:p>
            <a:endParaRPr lang="es-ES" b="1" dirty="0">
              <a:latin typeface="Agency FB" pitchFamily="34" charset="0"/>
            </a:endParaRPr>
          </a:p>
          <a:p>
            <a:r>
              <a:rPr lang="es-ES" b="1" dirty="0" smtClean="0">
                <a:latin typeface="Agency FB" pitchFamily="34" charset="0"/>
              </a:rPr>
              <a:t>4. Seguimiento </a:t>
            </a:r>
            <a:r>
              <a:rPr lang="es-ES" b="1" dirty="0">
                <a:latin typeface="Agency FB" pitchFamily="34" charset="0"/>
              </a:rPr>
              <a:t>a los maestros superiores egresados del Ciclo Complementario de Formación Docente, </a:t>
            </a:r>
            <a:r>
              <a:rPr lang="es-ES" b="1" dirty="0" smtClean="0">
                <a:latin typeface="Agency FB" pitchFamily="34" charset="0"/>
              </a:rPr>
              <a:t>modalidad, </a:t>
            </a:r>
            <a:r>
              <a:rPr lang="es-ES" b="1" dirty="0">
                <a:latin typeface="Agency FB" pitchFamily="34" charset="0"/>
              </a:rPr>
              <a:t> </a:t>
            </a:r>
            <a:r>
              <a:rPr lang="es-ES" b="1" dirty="0" smtClean="0">
                <a:latin typeface="Agency FB" pitchFamily="34" charset="0"/>
              </a:rPr>
              <a:t>en relación  con </a:t>
            </a:r>
            <a:r>
              <a:rPr lang="es-ES" b="1" dirty="0">
                <a:latin typeface="Agency FB" pitchFamily="34" charset="0"/>
              </a:rPr>
              <a:t>la  proyección comunitaria como motivación hacia las formas  de enseñanza con base en las tecnologías de la información.</a:t>
            </a:r>
          </a:p>
          <a:p>
            <a:endParaRPr lang="es-ES" b="1" dirty="0">
              <a:latin typeface="Agency FB" pitchFamily="34" charset="0"/>
            </a:endParaRPr>
          </a:p>
          <a:p>
            <a:r>
              <a:rPr lang="es-ES" b="1" dirty="0" smtClean="0">
                <a:latin typeface="Agency FB" pitchFamily="34" charset="0"/>
              </a:rPr>
              <a:t>5. Elaboración </a:t>
            </a:r>
            <a:r>
              <a:rPr lang="es-ES" b="1" dirty="0">
                <a:latin typeface="Agency FB" pitchFamily="34" charset="0"/>
              </a:rPr>
              <a:t>de proyectos de </a:t>
            </a:r>
            <a:r>
              <a:rPr lang="es-ES" b="1" dirty="0" err="1">
                <a:latin typeface="Agency FB" pitchFamily="34" charset="0"/>
              </a:rPr>
              <a:t>preinversión</a:t>
            </a:r>
            <a:r>
              <a:rPr lang="es-ES" b="1" dirty="0">
                <a:latin typeface="Agency FB" pitchFamily="34" charset="0"/>
              </a:rPr>
              <a:t> para cubrir necesidades básicas relacionadas con la infraestructura, mobiliario, dotación, tecnología, embellecimiento encaminados en la optimización de los procesos pedagógicos, la enseñanza y el aprendizaje para la sostenibilidad de la calidad</a:t>
            </a:r>
            <a:r>
              <a:rPr lang="es-ES" sz="1600" b="1" dirty="0">
                <a:latin typeface="Agency FB" pitchFamily="34" charset="0"/>
              </a:rPr>
              <a:t>.</a:t>
            </a:r>
          </a:p>
          <a:p>
            <a:endParaRPr lang="es-ES" b="1" dirty="0">
              <a:latin typeface="Agency FB" pitchFamily="34" charset="0"/>
            </a:endParaRPr>
          </a:p>
        </p:txBody>
      </p:sp>
    </p:spTree>
    <p:extLst>
      <p:ext uri="{BB962C8B-B14F-4D97-AF65-F5344CB8AC3E}">
        <p14:creationId xmlns:p14="http://schemas.microsoft.com/office/powerpoint/2010/main" val="3003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1000"/>
                                        <p:tgtEl>
                                          <p:spTgt spid="5">
                                            <p:txEl>
                                              <p:pRg st="10" end="10"/>
                                            </p:txEl>
                                          </p:spTgt>
                                        </p:tgtEl>
                                      </p:cBhvr>
                                    </p:animEffect>
                                    <p:anim calcmode="lin" valueType="num">
                                      <p:cBhvr>
                                        <p:cTn id="4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redondeado"/>
          <p:cNvSpPr>
            <a:spLocks noChangeArrowheads="1"/>
          </p:cNvSpPr>
          <p:nvPr/>
        </p:nvSpPr>
        <p:spPr bwMode="auto">
          <a:xfrm>
            <a:off x="104012" y="116632"/>
            <a:ext cx="8891588" cy="459256"/>
          </a:xfrm>
          <a:prstGeom prst="roundRect">
            <a:avLst>
              <a:gd name="adj" fmla="val 16667"/>
            </a:avLst>
          </a:prstGeom>
          <a:solidFill>
            <a:srgbClr val="FF0000"/>
          </a:solidFill>
          <a:ln w="9525" algn="ctr">
            <a:solidFill>
              <a:schemeClr val="tx1"/>
            </a:solidFill>
            <a:round/>
            <a:headEnd/>
            <a:tailEnd/>
          </a:ln>
        </p:spPr>
        <p:txBody>
          <a:bodyPr anchor="ctr"/>
          <a:lstStyle/>
          <a:p>
            <a:pPr algn="ctr"/>
            <a:r>
              <a:rPr lang="es-CO" sz="2400" b="1" dirty="0" smtClean="0"/>
              <a:t>Plan Estratégico</a:t>
            </a:r>
            <a:endParaRPr lang="es-CO" sz="2400" b="1" dirty="0"/>
          </a:p>
          <a:p>
            <a:pPr algn="ctr"/>
            <a:endParaRPr lang="es-CO" sz="1300" dirty="0">
              <a:solidFill>
                <a:schemeClr val="bg1"/>
              </a:solidFill>
            </a:endParaRPr>
          </a:p>
        </p:txBody>
      </p:sp>
      <p:sp>
        <p:nvSpPr>
          <p:cNvPr id="4" name="4 Rectángulo redondeado"/>
          <p:cNvSpPr>
            <a:spLocks noChangeArrowheads="1"/>
          </p:cNvSpPr>
          <p:nvPr/>
        </p:nvSpPr>
        <p:spPr bwMode="auto">
          <a:xfrm>
            <a:off x="251520" y="587557"/>
            <a:ext cx="8744080" cy="6084935"/>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a:endParaRPr lang="es-CO" sz="1400" dirty="0"/>
          </a:p>
        </p:txBody>
      </p:sp>
      <p:sp>
        <p:nvSpPr>
          <p:cNvPr id="5" name="4 Rectángulo"/>
          <p:cNvSpPr/>
          <p:nvPr/>
        </p:nvSpPr>
        <p:spPr>
          <a:xfrm>
            <a:off x="658765" y="813868"/>
            <a:ext cx="8136904" cy="5632311"/>
          </a:xfrm>
          <a:prstGeom prst="rect">
            <a:avLst/>
          </a:prstGeom>
        </p:spPr>
        <p:txBody>
          <a:bodyPr wrap="square">
            <a:spAutoFit/>
          </a:bodyPr>
          <a:lstStyle/>
          <a:p>
            <a:r>
              <a:rPr lang="es-ES" sz="1600" b="1" dirty="0" smtClean="0">
                <a:latin typeface="Agency FB" pitchFamily="34" charset="0"/>
              </a:rPr>
              <a:t>6. Apoyo </a:t>
            </a:r>
            <a:r>
              <a:rPr lang="es-ES" sz="1600" b="1" dirty="0">
                <a:latin typeface="Agency FB" pitchFamily="34" charset="0"/>
              </a:rPr>
              <a:t>y divulgación a labor de los grupos de investigación de docentes en procesos de formación que evidencien transformaciones en sus prácticas pedagógicas.</a:t>
            </a:r>
          </a:p>
          <a:p>
            <a:endParaRPr lang="es-ES" sz="1600" b="1" dirty="0">
              <a:latin typeface="Agency FB" pitchFamily="34" charset="0"/>
            </a:endParaRPr>
          </a:p>
          <a:p>
            <a:r>
              <a:rPr lang="es-ES" sz="1600" b="1" dirty="0" smtClean="0">
                <a:latin typeface="Agency FB" pitchFamily="34" charset="0"/>
              </a:rPr>
              <a:t>7. Alianzas </a:t>
            </a:r>
            <a:r>
              <a:rPr lang="es-ES" sz="1600" b="1" dirty="0">
                <a:latin typeface="Agency FB" pitchFamily="34" charset="0"/>
              </a:rPr>
              <a:t>estratégicas con organismos e Instituciones del orden Local, Nacional e Internacional. D</a:t>
            </a:r>
            <a:r>
              <a:rPr lang="es-ES" sz="1600" b="1" dirty="0" smtClean="0">
                <a:latin typeface="Agency FB" pitchFamily="34" charset="0"/>
              </a:rPr>
              <a:t>e carácter oficial y/o  </a:t>
            </a:r>
            <a:r>
              <a:rPr lang="es-ES" sz="1600" b="1" dirty="0">
                <a:latin typeface="Agency FB" pitchFamily="34" charset="0"/>
              </a:rPr>
              <a:t>privado encaminados al establecimiento de convenios de tipo académico, cultural, pedagógico y de convivencia para el fortalecimiento de proyectos transversales direccionados al mejoramiento de la calidad.</a:t>
            </a:r>
          </a:p>
          <a:p>
            <a:endParaRPr lang="es-ES" sz="1600" b="1" dirty="0">
              <a:latin typeface="Agency FB" pitchFamily="34" charset="0"/>
            </a:endParaRPr>
          </a:p>
          <a:p>
            <a:r>
              <a:rPr lang="es-ES" sz="1600" b="1" dirty="0" smtClean="0">
                <a:latin typeface="Agency FB" pitchFamily="34" charset="0"/>
              </a:rPr>
              <a:t>8. Formación </a:t>
            </a:r>
            <a:r>
              <a:rPr lang="es-ES" sz="1600" b="1" dirty="0">
                <a:latin typeface="Agency FB" pitchFamily="34" charset="0"/>
              </a:rPr>
              <a:t>y cualificación a los estudiantes de la media y del Ciclo Complementario de Formación </a:t>
            </a:r>
            <a:r>
              <a:rPr lang="es-ES" sz="1600" b="1" dirty="0" smtClean="0">
                <a:latin typeface="Agency FB" pitchFamily="34" charset="0"/>
              </a:rPr>
              <a:t>Docente  </a:t>
            </a:r>
            <a:r>
              <a:rPr lang="es-ES" sz="1600" b="1" dirty="0">
                <a:latin typeface="Agency FB" pitchFamily="34" charset="0"/>
              </a:rPr>
              <a:t>en competencias laborales generales y competencias específicas en el campo pedagógico para su desempeño como docentes en el Preescolar y Básica Primaria acorde con las exigencias de las pruebas </a:t>
            </a:r>
            <a:r>
              <a:rPr lang="es-ES" sz="1600" b="1" dirty="0" smtClean="0">
                <a:latin typeface="Agency FB" pitchFamily="34" charset="0"/>
              </a:rPr>
              <a:t>SABER PRO.</a:t>
            </a:r>
            <a:endParaRPr lang="es-ES" sz="1600" b="1" dirty="0">
              <a:latin typeface="Agency FB" pitchFamily="34" charset="0"/>
            </a:endParaRPr>
          </a:p>
          <a:p>
            <a:endParaRPr lang="es-ES" sz="1600" b="1" dirty="0">
              <a:latin typeface="Agency FB" pitchFamily="34" charset="0"/>
            </a:endParaRPr>
          </a:p>
          <a:p>
            <a:r>
              <a:rPr lang="es-ES" sz="1600" b="1" dirty="0" smtClean="0">
                <a:latin typeface="Agency FB" pitchFamily="34" charset="0"/>
              </a:rPr>
              <a:t>9. Reforzamiento </a:t>
            </a:r>
            <a:r>
              <a:rPr lang="es-ES" sz="1600" b="1" dirty="0">
                <a:latin typeface="Agency FB" pitchFamily="34" charset="0"/>
              </a:rPr>
              <a:t>del sentido de pertenencia de los egresados en la vinculación del </a:t>
            </a:r>
            <a:r>
              <a:rPr lang="es-ES" sz="1600" b="1" dirty="0" smtClean="0">
                <a:latin typeface="Agency FB" pitchFamily="34" charset="0"/>
              </a:rPr>
              <a:t>proyecto </a:t>
            </a:r>
            <a:r>
              <a:rPr lang="es-ES" sz="1600" b="1" dirty="0" err="1" smtClean="0">
                <a:latin typeface="Agency FB" pitchFamily="34" charset="0"/>
              </a:rPr>
              <a:t>recursoteca</a:t>
            </a:r>
            <a:r>
              <a:rPr lang="es-ES" sz="1600" b="1" dirty="0">
                <a:latin typeface="Agency FB" pitchFamily="34" charset="0"/>
              </a:rPr>
              <a:t>.</a:t>
            </a:r>
          </a:p>
          <a:p>
            <a:endParaRPr lang="es-ES" sz="1600" b="1" dirty="0">
              <a:latin typeface="Agency FB" pitchFamily="34" charset="0"/>
            </a:endParaRPr>
          </a:p>
          <a:p>
            <a:r>
              <a:rPr lang="es-ES" sz="1600" b="1" dirty="0" smtClean="0">
                <a:latin typeface="Agency FB" pitchFamily="34" charset="0"/>
              </a:rPr>
              <a:t>10. Plan </a:t>
            </a:r>
            <a:r>
              <a:rPr lang="es-ES" sz="1600" b="1" dirty="0">
                <a:latin typeface="Agency FB" pitchFamily="34" charset="0"/>
              </a:rPr>
              <a:t>de Mejoramiento Continuo para la sostenibilidad de la calidad de la Institución para proyectarla a tres años de manera constante, racional y armónica entre los procesos institucionales a partir de la creación códigos, sistematización de datos y seguimiento y control del tablero de indicadores.</a:t>
            </a:r>
          </a:p>
          <a:p>
            <a:endParaRPr lang="es-ES" sz="1600" b="1" dirty="0">
              <a:latin typeface="Agency FB" pitchFamily="34" charset="0"/>
            </a:endParaRPr>
          </a:p>
          <a:p>
            <a:r>
              <a:rPr lang="es-ES" sz="1600" b="1" dirty="0" smtClean="0">
                <a:latin typeface="Agency FB" pitchFamily="34" charset="0"/>
              </a:rPr>
              <a:t>11. Generación </a:t>
            </a:r>
            <a:r>
              <a:rPr lang="es-ES" sz="1600" b="1" dirty="0">
                <a:latin typeface="Agency FB" pitchFamily="34" charset="0"/>
              </a:rPr>
              <a:t>de procesos de investigación e innovación desde el aula para la cualificación docente, orientados a desarrollar el potencial de éstos, encaminados a la articulación de la teoría – práctica permitiendo la construcción de saber pedagógico de tal manera que se constituyan en el factor clave de éxito para alcanzar la misión y visión institucional.</a:t>
            </a:r>
          </a:p>
          <a:p>
            <a:endParaRPr lang="es-ES" b="1" dirty="0">
              <a:latin typeface="Agency FB" pitchFamily="34" charset="0"/>
            </a:endParaRPr>
          </a:p>
        </p:txBody>
      </p:sp>
    </p:spTree>
    <p:extLst>
      <p:ext uri="{BB962C8B-B14F-4D97-AF65-F5344CB8AC3E}">
        <p14:creationId xmlns:p14="http://schemas.microsoft.com/office/powerpoint/2010/main" val="28162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redondeado"/>
          <p:cNvSpPr>
            <a:spLocks noChangeArrowheads="1"/>
          </p:cNvSpPr>
          <p:nvPr/>
        </p:nvSpPr>
        <p:spPr bwMode="auto">
          <a:xfrm>
            <a:off x="104012" y="116632"/>
            <a:ext cx="8891588" cy="459256"/>
          </a:xfrm>
          <a:prstGeom prst="roundRect">
            <a:avLst>
              <a:gd name="adj" fmla="val 16667"/>
            </a:avLst>
          </a:prstGeom>
          <a:solidFill>
            <a:srgbClr val="FF0000"/>
          </a:solidFill>
          <a:ln w="9525" algn="ctr">
            <a:solidFill>
              <a:schemeClr val="tx1"/>
            </a:solidFill>
            <a:round/>
            <a:headEnd/>
            <a:tailEnd/>
          </a:ln>
        </p:spPr>
        <p:txBody>
          <a:bodyPr anchor="ctr"/>
          <a:lstStyle/>
          <a:p>
            <a:pPr algn="ctr"/>
            <a:r>
              <a:rPr lang="es-CO" sz="2400" b="1" dirty="0" smtClean="0"/>
              <a:t>Plan Estratégico</a:t>
            </a:r>
            <a:endParaRPr lang="es-CO" sz="2400" b="1" dirty="0"/>
          </a:p>
          <a:p>
            <a:pPr algn="ctr"/>
            <a:endParaRPr lang="es-CO" sz="1300" dirty="0">
              <a:solidFill>
                <a:schemeClr val="bg1"/>
              </a:solidFill>
            </a:endParaRPr>
          </a:p>
        </p:txBody>
      </p:sp>
      <p:sp>
        <p:nvSpPr>
          <p:cNvPr id="4" name="4 Rectángulo redondeado"/>
          <p:cNvSpPr>
            <a:spLocks noChangeArrowheads="1"/>
          </p:cNvSpPr>
          <p:nvPr/>
        </p:nvSpPr>
        <p:spPr bwMode="auto">
          <a:xfrm>
            <a:off x="539552" y="587557"/>
            <a:ext cx="8456048" cy="6084935"/>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a:endParaRPr lang="es-CO" sz="1400" dirty="0"/>
          </a:p>
        </p:txBody>
      </p:sp>
      <p:sp>
        <p:nvSpPr>
          <p:cNvPr id="5" name="4 Rectángulo"/>
          <p:cNvSpPr/>
          <p:nvPr/>
        </p:nvSpPr>
        <p:spPr>
          <a:xfrm>
            <a:off x="683568" y="1196752"/>
            <a:ext cx="7992888" cy="2031325"/>
          </a:xfrm>
          <a:prstGeom prst="rect">
            <a:avLst/>
          </a:prstGeom>
        </p:spPr>
        <p:txBody>
          <a:bodyPr wrap="square">
            <a:spAutoFit/>
          </a:bodyPr>
          <a:lstStyle/>
          <a:p>
            <a:r>
              <a:rPr lang="es-ES" b="1" dirty="0" smtClean="0">
                <a:latin typeface="Agency FB" pitchFamily="34" charset="0"/>
              </a:rPr>
              <a:t>12. Creación </a:t>
            </a:r>
            <a:r>
              <a:rPr lang="es-ES" b="1" dirty="0">
                <a:latin typeface="Agency FB" pitchFamily="34" charset="0"/>
              </a:rPr>
              <a:t>de la </a:t>
            </a:r>
            <a:r>
              <a:rPr lang="es-ES" b="1" dirty="0" err="1">
                <a:latin typeface="Agency FB" pitchFamily="34" charset="0"/>
              </a:rPr>
              <a:t>recursoteca</a:t>
            </a:r>
            <a:r>
              <a:rPr lang="es-ES" b="1" dirty="0">
                <a:latin typeface="Agency FB" pitchFamily="34" charset="0"/>
              </a:rPr>
              <a:t> para la elaboración de software educativos, módulos, textos de autoría de docentes, ayudas didácticas, material didáctico y programas que faciliten la potenciación de los aprendizajes de los educandos, la optimización de las competencias dentro y fuera de la institución el cumplimiento de la visión de la I.E.N.S.S.</a:t>
            </a:r>
          </a:p>
          <a:p>
            <a:endParaRPr lang="es-ES" b="1" dirty="0">
              <a:latin typeface="Agency FB" pitchFamily="34" charset="0"/>
            </a:endParaRPr>
          </a:p>
          <a:p>
            <a:r>
              <a:rPr lang="es-ES" b="1" dirty="0" smtClean="0">
                <a:latin typeface="Agency FB" pitchFamily="34" charset="0"/>
              </a:rPr>
              <a:t>13. Creación </a:t>
            </a:r>
            <a:r>
              <a:rPr lang="es-ES" b="1" dirty="0">
                <a:latin typeface="Agency FB" pitchFamily="34" charset="0"/>
              </a:rPr>
              <a:t>del portal y actualización de la página Web de la Institución como medio de comunicación Nacional e Internacional</a:t>
            </a:r>
            <a:endParaRPr lang="es-CO" dirty="0"/>
          </a:p>
        </p:txBody>
      </p:sp>
      <p:pic>
        <p:nvPicPr>
          <p:cNvPr id="1026" name="Picture 2" descr="http://t2.gstatic.com/images?q=tbn:ANd9GcRO9FTLDzhb3tUSP0p8QxzLUgoh7W0N6Qxu6NYU9ljTryi82l8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933056"/>
            <a:ext cx="2838450" cy="220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redondeado"/>
          <p:cNvSpPr>
            <a:spLocks noChangeArrowheads="1"/>
          </p:cNvSpPr>
          <p:nvPr/>
        </p:nvSpPr>
        <p:spPr bwMode="auto">
          <a:xfrm>
            <a:off x="104012" y="116632"/>
            <a:ext cx="8891588" cy="459256"/>
          </a:xfrm>
          <a:prstGeom prst="roundRect">
            <a:avLst>
              <a:gd name="adj" fmla="val 16667"/>
            </a:avLst>
          </a:prstGeom>
          <a:solidFill>
            <a:srgbClr val="FF0000"/>
          </a:solidFill>
          <a:ln w="9525" algn="ctr">
            <a:solidFill>
              <a:schemeClr val="tx1"/>
            </a:solidFill>
            <a:round/>
            <a:headEnd/>
            <a:tailEnd/>
          </a:ln>
        </p:spPr>
        <p:txBody>
          <a:bodyPr anchor="ctr"/>
          <a:lstStyle/>
          <a:p>
            <a:pPr algn="ctr"/>
            <a:r>
              <a:rPr lang="es-CO" sz="2400" b="1" dirty="0" smtClean="0"/>
              <a:t>Plan Estratégico</a:t>
            </a:r>
            <a:endParaRPr lang="es-CO" sz="2400" b="1" dirty="0"/>
          </a:p>
          <a:p>
            <a:pPr algn="ctr"/>
            <a:endParaRPr lang="es-CO" sz="1300" dirty="0">
              <a:solidFill>
                <a:schemeClr val="bg1"/>
              </a:solidFill>
            </a:endParaRPr>
          </a:p>
        </p:txBody>
      </p:sp>
      <p:sp>
        <p:nvSpPr>
          <p:cNvPr id="3" name="4 Rectángulo redondeado"/>
          <p:cNvSpPr>
            <a:spLocks noChangeArrowheads="1"/>
          </p:cNvSpPr>
          <p:nvPr/>
        </p:nvSpPr>
        <p:spPr bwMode="auto">
          <a:xfrm>
            <a:off x="241067" y="764705"/>
            <a:ext cx="2674750" cy="5907788"/>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es-CO" sz="1400" dirty="0" smtClean="0"/>
              <a:t>POLÍTICAS DE CALIDAD</a:t>
            </a:r>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a:p>
        </p:txBody>
      </p:sp>
      <p:sp>
        <p:nvSpPr>
          <p:cNvPr id="4" name="4 Rectángulo redondeado"/>
          <p:cNvSpPr>
            <a:spLocks noChangeArrowheads="1"/>
          </p:cNvSpPr>
          <p:nvPr/>
        </p:nvSpPr>
        <p:spPr bwMode="auto">
          <a:xfrm>
            <a:off x="3635896" y="587557"/>
            <a:ext cx="5359704" cy="6084935"/>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a:endParaRPr lang="es-CO" sz="1400" dirty="0"/>
          </a:p>
        </p:txBody>
      </p:sp>
      <p:pic>
        <p:nvPicPr>
          <p:cNvPr id="5" name="Picture 2" descr="http://www.casaceferinos.com/wp-content/uploads/calida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80" y="3068960"/>
            <a:ext cx="2432339" cy="195716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137760" y="952368"/>
            <a:ext cx="4572000" cy="5909310"/>
          </a:xfrm>
          <a:prstGeom prst="rect">
            <a:avLst/>
          </a:prstGeom>
        </p:spPr>
        <p:txBody>
          <a:bodyPr>
            <a:spAutoFit/>
          </a:bodyPr>
          <a:lstStyle/>
          <a:p>
            <a:pPr algn="ctr"/>
            <a:r>
              <a:rPr lang="es-CO" dirty="0" smtClean="0"/>
              <a:t>1. </a:t>
            </a:r>
            <a:r>
              <a:rPr lang="es-CO" b="1" dirty="0" smtClean="0">
                <a:latin typeface="Comic Sans MS" pitchFamily="66" charset="0"/>
              </a:rPr>
              <a:t>Formar </a:t>
            </a:r>
            <a:r>
              <a:rPr lang="es-CO" b="1" dirty="0">
                <a:latin typeface="Comic Sans MS" pitchFamily="66" charset="0"/>
              </a:rPr>
              <a:t>mejores seres humanos, ciudadanos con valores éticos, respetuosos de lo público, que ejercen los derechos humanos y conviven en paz. Una educación que genera oportunidades legítimas de progreso y prosperidad para ellos y para el país. Una educación competitiva, que contribuye a cerrar brechas de inequidad, centrada en la institución educativa y en la que participa toda la </a:t>
            </a:r>
            <a:r>
              <a:rPr lang="es-CO" b="1" dirty="0" smtClean="0">
                <a:latin typeface="Comic Sans MS" pitchFamily="66" charset="0"/>
              </a:rPr>
              <a:t>sociedad.</a:t>
            </a:r>
          </a:p>
          <a:p>
            <a:pPr algn="ctr"/>
            <a:endParaRPr lang="es-CO" b="1" dirty="0" smtClean="0">
              <a:latin typeface="Comic Sans MS" pitchFamily="66" charset="0"/>
            </a:endParaRPr>
          </a:p>
          <a:p>
            <a:pPr algn="ctr"/>
            <a:r>
              <a:rPr lang="es-CO" b="1" dirty="0" smtClean="0">
                <a:latin typeface="Comic Sans MS" pitchFamily="66" charset="0"/>
              </a:rPr>
              <a:t>2. Brindar educación  inicial de calidad en  el marco de una  atención integral.</a:t>
            </a:r>
          </a:p>
          <a:p>
            <a:pPr marL="285750" indent="-285750" algn="ctr">
              <a:buFont typeface="Arial" pitchFamily="34" charset="0"/>
              <a:buChar char="•"/>
            </a:pPr>
            <a:endParaRPr lang="es-CO" b="1" dirty="0">
              <a:latin typeface="Comic Sans MS" pitchFamily="66" charset="0"/>
            </a:endParaRPr>
          </a:p>
          <a:p>
            <a:pPr algn="ctr"/>
            <a:r>
              <a:rPr lang="es-CO" b="1" dirty="0" smtClean="0">
                <a:latin typeface="Comic Sans MS" pitchFamily="66" charset="0"/>
              </a:rPr>
              <a:t>3. Mejorar </a:t>
            </a:r>
            <a:r>
              <a:rPr lang="es-CO" b="1" dirty="0">
                <a:latin typeface="Comic Sans MS" pitchFamily="66" charset="0"/>
              </a:rPr>
              <a:t>la calidad de la educación en todos los niveles: </a:t>
            </a:r>
          </a:p>
          <a:p>
            <a:pPr algn="ctr"/>
            <a:r>
              <a:rPr lang="es-CO" b="1" dirty="0">
                <a:latin typeface="Comic Sans MS" pitchFamily="66" charset="0"/>
              </a:rPr>
              <a:t>1.Transformación de  la calidad</a:t>
            </a:r>
          </a:p>
          <a:p>
            <a:pPr algn="ctr"/>
            <a:r>
              <a:rPr lang="es-CO" b="1" dirty="0">
                <a:latin typeface="Comic Sans MS" pitchFamily="66" charset="0"/>
              </a:rPr>
              <a:t>2.Cierre de brechas  en calidad</a:t>
            </a:r>
          </a:p>
          <a:p>
            <a:pPr algn="ctr"/>
            <a:r>
              <a:rPr lang="es-CO" b="1" dirty="0">
                <a:latin typeface="Comic Sans MS" pitchFamily="66" charset="0"/>
              </a:rPr>
              <a:t>3.Formación para la ciudadanía</a:t>
            </a:r>
          </a:p>
        </p:txBody>
      </p:sp>
    </p:spTree>
    <p:extLst>
      <p:ext uri="{BB962C8B-B14F-4D97-AF65-F5344CB8AC3E}">
        <p14:creationId xmlns:p14="http://schemas.microsoft.com/office/powerpoint/2010/main" val="35570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1000"/>
                                        <p:tgtEl>
                                          <p:spTgt spid="6">
                                            <p:txEl>
                                              <p:pRg st="7" end="7"/>
                                            </p:txEl>
                                          </p:spTgt>
                                        </p:tgtEl>
                                      </p:cBhvr>
                                    </p:animEffect>
                                    <p:anim calcmode="lin" valueType="num">
                                      <p:cBhvr>
                                        <p:cTn id="4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redondeado"/>
          <p:cNvSpPr>
            <a:spLocks noChangeArrowheads="1"/>
          </p:cNvSpPr>
          <p:nvPr/>
        </p:nvSpPr>
        <p:spPr bwMode="auto">
          <a:xfrm>
            <a:off x="104012" y="116632"/>
            <a:ext cx="8891588" cy="459256"/>
          </a:xfrm>
          <a:prstGeom prst="roundRect">
            <a:avLst>
              <a:gd name="adj" fmla="val 16667"/>
            </a:avLst>
          </a:prstGeom>
          <a:solidFill>
            <a:srgbClr val="FF0000"/>
          </a:solidFill>
          <a:ln w="9525" algn="ctr">
            <a:solidFill>
              <a:schemeClr val="tx1"/>
            </a:solidFill>
            <a:round/>
            <a:headEnd/>
            <a:tailEnd/>
          </a:ln>
        </p:spPr>
        <p:txBody>
          <a:bodyPr anchor="ctr"/>
          <a:lstStyle/>
          <a:p>
            <a:pPr algn="ctr"/>
            <a:r>
              <a:rPr lang="es-CO" sz="2400" b="1" dirty="0" smtClean="0"/>
              <a:t>Plan Estratégico</a:t>
            </a:r>
            <a:endParaRPr lang="es-CO" sz="2400" b="1" dirty="0"/>
          </a:p>
          <a:p>
            <a:pPr algn="ctr"/>
            <a:endParaRPr lang="es-CO" sz="1300" dirty="0">
              <a:solidFill>
                <a:schemeClr val="bg1"/>
              </a:solidFill>
            </a:endParaRPr>
          </a:p>
        </p:txBody>
      </p:sp>
      <p:sp>
        <p:nvSpPr>
          <p:cNvPr id="3" name="4 Rectángulo redondeado"/>
          <p:cNvSpPr>
            <a:spLocks noChangeArrowheads="1"/>
          </p:cNvSpPr>
          <p:nvPr/>
        </p:nvSpPr>
        <p:spPr bwMode="auto">
          <a:xfrm>
            <a:off x="241066" y="764705"/>
            <a:ext cx="2608253" cy="5907788"/>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es-CO" sz="1400" dirty="0" smtClean="0"/>
              <a:t>POLÍTICAS DE CALIDAD</a:t>
            </a:r>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smtClean="0"/>
          </a:p>
          <a:p>
            <a:pPr algn="ctr"/>
            <a:endParaRPr lang="es-CO" sz="1400" dirty="0" smtClean="0"/>
          </a:p>
          <a:p>
            <a:pPr algn="ctr"/>
            <a:endParaRPr lang="es-CO" sz="1400" dirty="0"/>
          </a:p>
          <a:p>
            <a:pPr algn="ctr"/>
            <a:endParaRPr lang="es-CO" sz="1400" dirty="0" smtClean="0"/>
          </a:p>
          <a:p>
            <a:pPr algn="ctr"/>
            <a:endParaRPr lang="es-CO" sz="1400" dirty="0"/>
          </a:p>
          <a:p>
            <a:pPr algn="ctr"/>
            <a:endParaRPr lang="es-CO" sz="1400" dirty="0"/>
          </a:p>
        </p:txBody>
      </p:sp>
      <p:sp>
        <p:nvSpPr>
          <p:cNvPr id="4" name="4 Rectángulo redondeado"/>
          <p:cNvSpPr>
            <a:spLocks noChangeArrowheads="1"/>
          </p:cNvSpPr>
          <p:nvPr/>
        </p:nvSpPr>
        <p:spPr bwMode="auto">
          <a:xfrm>
            <a:off x="3347864" y="587557"/>
            <a:ext cx="5647736" cy="6153811"/>
          </a:xfrm>
          <a:prstGeom prst="roundRect">
            <a:avLst>
              <a:gd name="adj" fmla="val 16667"/>
            </a:avLst>
          </a:prstGeom>
          <a:noFill/>
          <a:ln w="381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a:endParaRPr lang="es-CO" sz="1400" dirty="0"/>
          </a:p>
        </p:txBody>
      </p:sp>
      <p:pic>
        <p:nvPicPr>
          <p:cNvPr id="5" name="Picture 2" descr="http://www.casaceferinos.com/wp-content/uploads/calida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80" y="3068960"/>
            <a:ext cx="2432339" cy="195716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137760" y="952368"/>
            <a:ext cx="4572000" cy="6186309"/>
          </a:xfrm>
          <a:prstGeom prst="rect">
            <a:avLst/>
          </a:prstGeom>
        </p:spPr>
        <p:txBody>
          <a:bodyPr>
            <a:spAutoFit/>
          </a:bodyPr>
          <a:lstStyle/>
          <a:p>
            <a:pPr algn="ctr"/>
            <a:r>
              <a:rPr lang="es-CO" dirty="0" smtClean="0"/>
              <a:t>4. </a:t>
            </a:r>
            <a:r>
              <a:rPr lang="es-CO" b="1" dirty="0" smtClean="0">
                <a:latin typeface="Comic Sans MS" pitchFamily="66" charset="0"/>
              </a:rPr>
              <a:t>Ampliar </a:t>
            </a:r>
            <a:r>
              <a:rPr lang="es-CO" b="1" dirty="0">
                <a:latin typeface="Comic Sans MS" pitchFamily="66" charset="0"/>
              </a:rPr>
              <a:t>la  Cobertura,  Disminuir la deserción Aumentar y mejorar la Infraestructura  escolar</a:t>
            </a:r>
          </a:p>
          <a:p>
            <a:pPr marL="285750" indent="-285750" algn="ctr">
              <a:buFont typeface="Arial" pitchFamily="34" charset="0"/>
              <a:buChar char="•"/>
            </a:pPr>
            <a:endParaRPr lang="es-CO" b="1" dirty="0">
              <a:latin typeface="Comic Sans MS" pitchFamily="66" charset="0"/>
            </a:endParaRPr>
          </a:p>
          <a:p>
            <a:pPr algn="ctr"/>
            <a:r>
              <a:rPr lang="es-CO" b="1" dirty="0" smtClean="0">
                <a:latin typeface="Comic Sans MS" pitchFamily="66" charset="0"/>
              </a:rPr>
              <a:t>5. Fortalecer </a:t>
            </a:r>
            <a:r>
              <a:rPr lang="es-CO" b="1" dirty="0">
                <a:latin typeface="Comic Sans MS" pitchFamily="66" charset="0"/>
              </a:rPr>
              <a:t>el  desarrollo  de competencias genéricas y específicas</a:t>
            </a:r>
          </a:p>
          <a:p>
            <a:pPr marL="285750" indent="-285750" algn="ctr">
              <a:buFont typeface="Arial" pitchFamily="34" charset="0"/>
              <a:buChar char="•"/>
            </a:pPr>
            <a:endParaRPr lang="es-CO" b="1" dirty="0">
              <a:latin typeface="Comic Sans MS" pitchFamily="66" charset="0"/>
            </a:endParaRPr>
          </a:p>
          <a:p>
            <a:pPr marL="285750" indent="-285750" algn="ctr">
              <a:buFont typeface="Arial" pitchFamily="34" charset="0"/>
              <a:buChar char="•"/>
            </a:pPr>
            <a:endParaRPr lang="es-CO" b="1" dirty="0">
              <a:latin typeface="Comic Sans MS" pitchFamily="66" charset="0"/>
            </a:endParaRPr>
          </a:p>
          <a:p>
            <a:pPr algn="ctr"/>
            <a:r>
              <a:rPr lang="es-CO" b="1" dirty="0" smtClean="0">
                <a:latin typeface="Comic Sans MS" pitchFamily="66" charset="0"/>
              </a:rPr>
              <a:t>6. Fortalecer </a:t>
            </a:r>
            <a:r>
              <a:rPr lang="es-CO" b="1" dirty="0">
                <a:latin typeface="Comic Sans MS" pitchFamily="66" charset="0"/>
              </a:rPr>
              <a:t>el Sistema de  </a:t>
            </a:r>
            <a:r>
              <a:rPr lang="es-CO" b="1" dirty="0" smtClean="0">
                <a:latin typeface="Comic Sans MS" pitchFamily="66" charset="0"/>
              </a:rPr>
              <a:t>evaluación: Autoevaluación, Planes de Mejoramiento, PHVA, SIGCE.</a:t>
            </a:r>
            <a:endParaRPr lang="es-CO" b="1" dirty="0">
              <a:latin typeface="Comic Sans MS" pitchFamily="66" charset="0"/>
            </a:endParaRPr>
          </a:p>
          <a:p>
            <a:endParaRPr lang="es-CO" b="1" dirty="0">
              <a:latin typeface="Comic Sans MS" pitchFamily="66" charset="0"/>
            </a:endParaRPr>
          </a:p>
          <a:p>
            <a:r>
              <a:rPr lang="es-CO" b="1" dirty="0" smtClean="0">
                <a:latin typeface="Comic Sans MS" pitchFamily="66" charset="0"/>
              </a:rPr>
              <a:t>7. Capacitar </a:t>
            </a:r>
            <a:r>
              <a:rPr lang="es-CO" b="1" dirty="0">
                <a:latin typeface="Comic Sans MS" pitchFamily="66" charset="0"/>
              </a:rPr>
              <a:t>a todo el personal en la ejecución de sus labores garantizando la optimización de los recursos. </a:t>
            </a:r>
          </a:p>
          <a:p>
            <a:endParaRPr lang="es-CO" b="1" dirty="0">
              <a:latin typeface="Comic Sans MS" pitchFamily="66" charset="0"/>
            </a:endParaRPr>
          </a:p>
          <a:p>
            <a:r>
              <a:rPr lang="es-CO" b="1" dirty="0" smtClean="0">
                <a:latin typeface="Comic Sans MS" pitchFamily="66" charset="0"/>
              </a:rPr>
              <a:t>8. Capacitar </a:t>
            </a:r>
            <a:r>
              <a:rPr lang="es-CO" b="1" dirty="0">
                <a:latin typeface="Comic Sans MS" pitchFamily="66" charset="0"/>
              </a:rPr>
              <a:t>al personal para que identifiquen los tipos de riesgo en el desarrollo de sus labores y así ejecutarlas con un mínimo grado de riesgo.</a:t>
            </a:r>
          </a:p>
          <a:p>
            <a:pPr algn="ctr"/>
            <a:endParaRPr lang="es-CO" dirty="0"/>
          </a:p>
        </p:txBody>
      </p:sp>
    </p:spTree>
    <p:extLst>
      <p:ext uri="{BB962C8B-B14F-4D97-AF65-F5344CB8AC3E}">
        <p14:creationId xmlns:p14="http://schemas.microsoft.com/office/powerpoint/2010/main" val="92075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1000"/>
                                        <p:tgtEl>
                                          <p:spTgt spid="6">
                                            <p:txEl>
                                              <p:pRg st="7" end="7"/>
                                            </p:txEl>
                                          </p:spTgt>
                                        </p:tgtEl>
                                      </p:cBhvr>
                                    </p:animEffect>
                                    <p:anim calcmode="lin" valueType="num">
                                      <p:cBhvr>
                                        <p:cTn id="3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fade">
                                      <p:cBhvr>
                                        <p:cTn id="41" dur="1000"/>
                                        <p:tgtEl>
                                          <p:spTgt spid="6">
                                            <p:txEl>
                                              <p:pRg st="9" end="9"/>
                                            </p:txEl>
                                          </p:spTgt>
                                        </p:tgtEl>
                                      </p:cBhvr>
                                    </p:animEffect>
                                    <p:anim calcmode="lin" valueType="num">
                                      <p:cBhvr>
                                        <p:cTn id="4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descr="NORMAL SUPERIOR.jpg"/>
          <p:cNvPicPr/>
          <p:nvPr/>
        </p:nvPicPr>
        <p:blipFill>
          <a:blip r:embed="rId2" cstate="print"/>
          <a:stretch>
            <a:fillRect/>
          </a:stretch>
        </p:blipFill>
        <p:spPr>
          <a:xfrm>
            <a:off x="827584" y="60055"/>
            <a:ext cx="7272808" cy="5831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CuadroTexto"/>
          <p:cNvSpPr txBox="1"/>
          <p:nvPr/>
        </p:nvSpPr>
        <p:spPr>
          <a:xfrm>
            <a:off x="539552" y="6015361"/>
            <a:ext cx="6097724" cy="830997"/>
          </a:xfrm>
          <a:prstGeom prst="rect">
            <a:avLst/>
          </a:prstGeom>
          <a:noFill/>
        </p:spPr>
        <p:txBody>
          <a:bodyPr wrap="square" rtlCol="0">
            <a:spAutoFit/>
          </a:bodyPr>
          <a:lstStyle/>
          <a:p>
            <a:pPr algn="ctr"/>
            <a:r>
              <a:rPr lang="es-CO" sz="2400" dirty="0" smtClean="0"/>
              <a:t>Tomado del documento de caracterización 2013</a:t>
            </a:r>
            <a:endParaRPr lang="es-CO" sz="2400" dirty="0"/>
          </a:p>
        </p:txBody>
      </p:sp>
    </p:spTree>
    <p:extLst>
      <p:ext uri="{BB962C8B-B14F-4D97-AF65-F5344CB8AC3E}">
        <p14:creationId xmlns:p14="http://schemas.microsoft.com/office/powerpoint/2010/main" val="3218989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76090342"/>
              </p:ext>
            </p:extLst>
          </p:nvPr>
        </p:nvGraphicFramePr>
        <p:xfrm>
          <a:off x="179512" y="260648"/>
          <a:ext cx="8712968" cy="6217920"/>
        </p:xfrm>
        <a:graphic>
          <a:graphicData uri="http://schemas.openxmlformats.org/drawingml/2006/table">
            <a:tbl>
              <a:tblPr firstRow="1" bandRow="1">
                <a:tableStyleId>{F5AB1C69-6EDB-4FF4-983F-18BD219EF322}</a:tableStyleId>
              </a:tblPr>
              <a:tblGrid>
                <a:gridCol w="2010685"/>
                <a:gridCol w="2978793"/>
                <a:gridCol w="3723490"/>
              </a:tblGrid>
              <a:tr h="370840">
                <a:tc rowSpan="5">
                  <a:txBody>
                    <a:bodyPr/>
                    <a:lstStyle/>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GESTIÓN ESTRATEGIA</a:t>
                      </a:r>
                      <a:endParaRPr lang="es-CO" sz="900" b="1" dirty="0">
                        <a:solidFill>
                          <a:schemeClr val="tx1"/>
                        </a:solidFill>
                        <a:latin typeface="Comic Sans MS" pitchFamily="66" charset="0"/>
                      </a:endParaRPr>
                    </a:p>
                  </a:txBody>
                  <a:tcPr/>
                </a:tc>
                <a:tc>
                  <a:txBody>
                    <a:bodyPr/>
                    <a:lstStyle/>
                    <a:p>
                      <a:r>
                        <a:rPr lang="es-CO" sz="900" b="1" dirty="0" smtClean="0">
                          <a:solidFill>
                            <a:schemeClr val="tx1"/>
                          </a:solidFill>
                          <a:latin typeface="Comic Sans MS" pitchFamily="66" charset="0"/>
                        </a:rPr>
                        <a:t>LIDERAZGO</a:t>
                      </a:r>
                      <a:endParaRPr lang="es-CO" sz="900" b="1" dirty="0">
                        <a:solidFill>
                          <a:schemeClr val="tx1"/>
                        </a:solidFill>
                        <a:latin typeface="Comic Sans MS" pitchFamily="66" charset="0"/>
                      </a:endParaRPr>
                    </a:p>
                  </a:txBody>
                  <a:tcPr/>
                </a:tc>
                <a:tc>
                  <a:txBody>
                    <a:bodyPr/>
                    <a:lstStyle/>
                    <a:p>
                      <a:r>
                        <a:rPr lang="es-CO" sz="1800" b="1" dirty="0" smtClean="0">
                          <a:solidFill>
                            <a:schemeClr val="tx1"/>
                          </a:solidFill>
                          <a:latin typeface="Comic Sans MS" pitchFamily="66" charset="0"/>
                        </a:rPr>
                        <a:t>La Institución cuenta con un conjunto de criterios básicos organizados</a:t>
                      </a:r>
                      <a:r>
                        <a:rPr lang="es-CO" sz="1800" b="1" baseline="0" dirty="0" smtClean="0">
                          <a:solidFill>
                            <a:schemeClr val="tx1"/>
                          </a:solidFill>
                          <a:latin typeface="Comic Sans MS" pitchFamily="66" charset="0"/>
                        </a:rPr>
                        <a:t> en el manual de funciones que garantizan la delegación tareas y el cumplimiento de las mismas acorde con cada uno de los estamentos y personal asignado.</a:t>
                      </a:r>
                      <a:endParaRPr lang="es-CO" sz="18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a:txBody>
                    <a:bodyPr/>
                    <a:lstStyle/>
                    <a:p>
                      <a:r>
                        <a:rPr lang="es-CO" sz="900" b="1" dirty="0" smtClean="0">
                          <a:solidFill>
                            <a:schemeClr val="tx1"/>
                          </a:solidFill>
                          <a:latin typeface="Comic Sans MS" pitchFamily="66" charset="0"/>
                        </a:rPr>
                        <a:t>ARTICULACIÓN DE PLANES, PROYECTOS Y ACCIONES</a:t>
                      </a:r>
                      <a:endParaRPr lang="es-CO" sz="900" b="1" dirty="0">
                        <a:solidFill>
                          <a:schemeClr val="tx1"/>
                        </a:solidFill>
                        <a:latin typeface="Comic Sans MS" pitchFamily="66" charset="0"/>
                      </a:endParaRPr>
                    </a:p>
                  </a:txBody>
                  <a:tcPr/>
                </a:tc>
                <a:tc>
                  <a:txBody>
                    <a:bodyPr/>
                    <a:lstStyle/>
                    <a:p>
                      <a:r>
                        <a:rPr lang="es-CO" sz="1800" b="1" dirty="0" smtClean="0">
                          <a:solidFill>
                            <a:schemeClr val="tx1"/>
                          </a:solidFill>
                          <a:latin typeface="Comic Sans MS" pitchFamily="66" charset="0"/>
                        </a:rPr>
                        <a:t>Los</a:t>
                      </a:r>
                      <a:r>
                        <a:rPr lang="es-CO" sz="1800" b="1" baseline="0" dirty="0" smtClean="0">
                          <a:solidFill>
                            <a:schemeClr val="tx1"/>
                          </a:solidFill>
                          <a:latin typeface="Comic Sans MS" pitchFamily="66" charset="0"/>
                        </a:rPr>
                        <a:t> proyectos y acciones van encaminados a la coherencia entre la visión, misión, filosofía, enfoque, políticas, objetivos institucionales.</a:t>
                      </a:r>
                      <a:endParaRPr lang="es-CO" sz="18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a:txBody>
                    <a:bodyPr/>
                    <a:lstStyle/>
                    <a:p>
                      <a:r>
                        <a:rPr lang="es-CO" sz="900" b="1" dirty="0" smtClean="0">
                          <a:solidFill>
                            <a:schemeClr val="tx1"/>
                          </a:solidFill>
                          <a:latin typeface="Comic Sans MS" pitchFamily="66" charset="0"/>
                        </a:rPr>
                        <a:t>ESTRATEGIA</a:t>
                      </a:r>
                      <a:r>
                        <a:rPr lang="es-CO" sz="900" b="1" baseline="0" dirty="0" smtClean="0">
                          <a:solidFill>
                            <a:schemeClr val="tx1"/>
                          </a:solidFill>
                          <a:latin typeface="Comic Sans MS" pitchFamily="66" charset="0"/>
                        </a:rPr>
                        <a:t> PEDAGÓGICA</a:t>
                      </a:r>
                      <a:endParaRPr lang="es-CO" sz="900" b="1" dirty="0">
                        <a:solidFill>
                          <a:schemeClr val="tx1"/>
                        </a:solidFill>
                        <a:latin typeface="Comic Sans MS" pitchFamily="66" charset="0"/>
                      </a:endParaRPr>
                    </a:p>
                  </a:txBody>
                  <a:tcPr/>
                </a:tc>
                <a:tc>
                  <a:txBody>
                    <a:bodyPr/>
                    <a:lstStyle/>
                    <a:p>
                      <a:r>
                        <a:rPr lang="es-CO" sz="1800" b="1" dirty="0" smtClean="0">
                          <a:solidFill>
                            <a:schemeClr val="tx1"/>
                          </a:solidFill>
                          <a:latin typeface="Comic Sans MS" pitchFamily="66" charset="0"/>
                        </a:rPr>
                        <a:t>Esta diseñada acorde con la visión,</a:t>
                      </a:r>
                      <a:r>
                        <a:rPr lang="es-CO" sz="1800" b="1" baseline="0" dirty="0" smtClean="0">
                          <a:solidFill>
                            <a:schemeClr val="tx1"/>
                          </a:solidFill>
                          <a:latin typeface="Comic Sans MS" pitchFamily="66" charset="0"/>
                        </a:rPr>
                        <a:t> misión, filosofía y enfoque institucional.</a:t>
                      </a:r>
                      <a:endParaRPr lang="es-CO" sz="18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a:txBody>
                    <a:bodyPr/>
                    <a:lstStyle/>
                    <a:p>
                      <a:r>
                        <a:rPr lang="es-CO" sz="900" b="1" dirty="0" smtClean="0">
                          <a:solidFill>
                            <a:schemeClr val="tx1"/>
                          </a:solidFill>
                          <a:latin typeface="Comic Sans MS" pitchFamily="66" charset="0"/>
                        </a:rPr>
                        <a:t>USO DE INFORMACIÓN (INTERNA Y EXTERNA) PARA LA TOMA DE DECISIONES</a:t>
                      </a:r>
                      <a:endParaRPr lang="es-CO" sz="900" b="1" dirty="0">
                        <a:solidFill>
                          <a:schemeClr val="tx1"/>
                        </a:solidFill>
                        <a:latin typeface="Comic Sans MS" pitchFamily="66" charset="0"/>
                      </a:endParaRPr>
                    </a:p>
                  </a:txBody>
                  <a:tcPr/>
                </a:tc>
                <a:tc>
                  <a:txBody>
                    <a:bodyPr/>
                    <a:lstStyle/>
                    <a:p>
                      <a:r>
                        <a:rPr lang="es-CO" sz="1800" b="1" dirty="0" smtClean="0">
                          <a:solidFill>
                            <a:schemeClr val="tx1"/>
                          </a:solidFill>
                          <a:latin typeface="Comic Sans MS" pitchFamily="66" charset="0"/>
                        </a:rPr>
                        <a:t>Se profundiza en la gestión Académica.</a:t>
                      </a:r>
                      <a:endParaRPr lang="es-CO" sz="18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a:txBody>
                    <a:bodyPr/>
                    <a:lstStyle/>
                    <a:p>
                      <a:r>
                        <a:rPr lang="es-CO" sz="900" b="1" dirty="0" smtClean="0">
                          <a:solidFill>
                            <a:schemeClr val="tx1"/>
                          </a:solidFill>
                          <a:latin typeface="Comic Sans MS" pitchFamily="66" charset="0"/>
                        </a:rPr>
                        <a:t>SEGUIMIENTO Y AUTOEVALUACIÓN</a:t>
                      </a:r>
                      <a:endParaRPr lang="es-CO" sz="900" b="1" dirty="0">
                        <a:solidFill>
                          <a:schemeClr val="tx1"/>
                        </a:solidFill>
                        <a:latin typeface="Comic Sans MS" pitchFamily="66" charset="0"/>
                      </a:endParaRPr>
                    </a:p>
                  </a:txBody>
                  <a:tcPr/>
                </a:tc>
                <a:tc>
                  <a:txBody>
                    <a:bodyPr/>
                    <a:lstStyle/>
                    <a:p>
                      <a:r>
                        <a:rPr lang="es-CO" sz="1800" b="1" dirty="0" smtClean="0">
                          <a:solidFill>
                            <a:schemeClr val="tx1"/>
                          </a:solidFill>
                          <a:latin typeface="Comic Sans MS" pitchFamily="66" charset="0"/>
                        </a:rPr>
                        <a:t>Se profundiza en la gestión Académica</a:t>
                      </a:r>
                      <a:endParaRPr lang="es-CO" sz="1800" b="1" dirty="0">
                        <a:solidFill>
                          <a:schemeClr val="tx1"/>
                        </a:solidFill>
                        <a:latin typeface="Comic Sans MS" pitchFamily="66" charset="0"/>
                      </a:endParaRPr>
                    </a:p>
                  </a:txBody>
                  <a:tcPr/>
                </a:tc>
              </a:tr>
            </a:tbl>
          </a:graphicData>
        </a:graphic>
      </p:graphicFrame>
    </p:spTree>
    <p:extLst>
      <p:ext uri="{BB962C8B-B14F-4D97-AF65-F5344CB8AC3E}">
        <p14:creationId xmlns:p14="http://schemas.microsoft.com/office/powerpoint/2010/main" val="1841925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DIA DE SAN JOSE\DSC002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712968" cy="6336704"/>
          </a:xfrm>
          <a:prstGeom prst="rect">
            <a:avLst/>
          </a:prstGeom>
          <a:noFill/>
          <a:ln>
            <a:noFill/>
          </a:ln>
        </p:spPr>
      </p:pic>
    </p:spTree>
    <p:extLst>
      <p:ext uri="{BB962C8B-B14F-4D97-AF65-F5344CB8AC3E}">
        <p14:creationId xmlns:p14="http://schemas.microsoft.com/office/powerpoint/2010/main" val="397435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68030083"/>
              </p:ext>
            </p:extLst>
          </p:nvPr>
        </p:nvGraphicFramePr>
        <p:xfrm>
          <a:off x="179512" y="260648"/>
          <a:ext cx="8712968" cy="6217920"/>
        </p:xfrm>
        <a:graphic>
          <a:graphicData uri="http://schemas.openxmlformats.org/drawingml/2006/table">
            <a:tbl>
              <a:tblPr firstRow="1" bandRow="1">
                <a:tableStyleId>{F5AB1C69-6EDB-4FF4-983F-18BD219EF322}</a:tableStyleId>
              </a:tblPr>
              <a:tblGrid>
                <a:gridCol w="1728192"/>
                <a:gridCol w="4176464"/>
                <a:gridCol w="2808312"/>
              </a:tblGrid>
              <a:tr h="370840">
                <a:tc rowSpan="8">
                  <a:txBody>
                    <a:bodyPr/>
                    <a:lstStyle/>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GOBIERNO ESCOLAR</a:t>
                      </a:r>
                      <a:endParaRPr lang="es-CO" sz="900" b="1" dirty="0">
                        <a:solidFill>
                          <a:schemeClr val="tx1"/>
                        </a:solidFill>
                        <a:latin typeface="Comic Sans MS" pitchFamily="66" charset="0"/>
                      </a:endParaRPr>
                    </a:p>
                  </a:txBody>
                  <a:tcPr/>
                </a:tc>
                <a:tc>
                  <a:txBody>
                    <a:bodyPr/>
                    <a:lstStyle/>
                    <a:p>
                      <a:r>
                        <a:rPr lang="es-CO" sz="2000" b="1" dirty="0" smtClean="0">
                          <a:solidFill>
                            <a:schemeClr val="tx1"/>
                          </a:solidFill>
                          <a:latin typeface="Comic Sans MS" pitchFamily="66" charset="0"/>
                        </a:rPr>
                        <a:t>CONSEJO DIRECTIVO</a:t>
                      </a:r>
                      <a:endParaRPr lang="es-CO" sz="2000" b="1" dirty="0">
                        <a:solidFill>
                          <a:schemeClr val="tx1"/>
                        </a:solidFill>
                        <a:latin typeface="Comic Sans MS" pitchFamily="66" charset="0"/>
                      </a:endParaRPr>
                    </a:p>
                  </a:txBody>
                  <a:tcPr/>
                </a:tc>
                <a:tc rowSpan="8">
                  <a:txBody>
                    <a:bodyPr/>
                    <a:lstStyle/>
                    <a:p>
                      <a:endParaRPr lang="es-CO" sz="2000" b="1" dirty="0" smtClean="0">
                        <a:solidFill>
                          <a:schemeClr val="tx1"/>
                        </a:solidFill>
                        <a:latin typeface="Comic Sans MS" pitchFamily="66" charset="0"/>
                      </a:endParaRPr>
                    </a:p>
                    <a:p>
                      <a:pPr algn="ctr"/>
                      <a:r>
                        <a:rPr lang="es-CO" sz="2800" b="1" dirty="0" smtClean="0">
                          <a:solidFill>
                            <a:schemeClr val="tx1"/>
                          </a:solidFill>
                          <a:latin typeface="Comic Sans MS" pitchFamily="66" charset="0"/>
                        </a:rPr>
                        <a:t>Resolución No. 052 (Abril 11 de 2013) Conformación del Gobierno</a:t>
                      </a:r>
                      <a:r>
                        <a:rPr lang="es-CO" sz="2800" b="1" baseline="0" dirty="0" smtClean="0">
                          <a:solidFill>
                            <a:schemeClr val="tx1"/>
                          </a:solidFill>
                          <a:latin typeface="Comic Sans MS" pitchFamily="66" charset="0"/>
                        </a:rPr>
                        <a:t> Escolar en la Institución Educativa Normal Superior de Sincelejo.</a:t>
                      </a:r>
                      <a:endParaRPr lang="es-CO" sz="2800" b="1" dirty="0">
                        <a:solidFill>
                          <a:schemeClr val="tx1"/>
                        </a:solidFill>
                        <a:latin typeface="Comic Sans MS" pitchFamily="66" charset="0"/>
                      </a:endParaRPr>
                    </a:p>
                  </a:txBody>
                  <a:tcPr/>
                </a:tc>
              </a:tr>
              <a:tr h="370840">
                <a:tc vMerge="1">
                  <a:txBody>
                    <a:bodyPr/>
                    <a:lstStyle/>
                    <a:p>
                      <a:endParaRPr lang="es-CO" sz="900" b="1" dirty="0">
                        <a:solidFill>
                          <a:schemeClr val="tx1"/>
                        </a:solidFill>
                        <a:latin typeface="Comic Sans MS" pitchFamily="66" charset="0"/>
                      </a:endParaRPr>
                    </a:p>
                  </a:txBody>
                  <a:tcPr/>
                </a:tc>
                <a:tc>
                  <a:txBody>
                    <a:bodyPr/>
                    <a:lstStyle/>
                    <a:p>
                      <a:r>
                        <a:rPr lang="es-CO" sz="2000" b="1" dirty="0" smtClean="0">
                          <a:solidFill>
                            <a:schemeClr val="tx1"/>
                          </a:solidFill>
                          <a:latin typeface="Comic Sans MS" pitchFamily="66" charset="0"/>
                        </a:rPr>
                        <a:t>CONSEJO ACADÉMICO</a:t>
                      </a:r>
                    </a:p>
                    <a:p>
                      <a:endParaRPr lang="es-CO" sz="2000" b="1" dirty="0">
                        <a:solidFill>
                          <a:schemeClr val="tx1"/>
                        </a:solidFill>
                        <a:latin typeface="Comic Sans MS" pitchFamily="66" charset="0"/>
                      </a:endParaRPr>
                    </a:p>
                  </a:txBody>
                  <a:tcPr/>
                </a:tc>
                <a:tc vMerge="1">
                  <a:txBody>
                    <a:bodyPr/>
                    <a:lstStyle/>
                    <a:p>
                      <a:endParaRPr lang="es-CO" sz="900" b="1" dirty="0">
                        <a:solidFill>
                          <a:schemeClr val="tx1"/>
                        </a:solidFill>
                        <a:latin typeface="Comic Sans MS" pitchFamily="66" charset="0"/>
                      </a:endParaRPr>
                    </a:p>
                  </a:txBody>
                  <a:tcPr/>
                </a:tc>
              </a:tr>
              <a:tr h="370840">
                <a:tc vMerge="1">
                  <a:txBody>
                    <a:bodyPr/>
                    <a:lstStyle/>
                    <a:p>
                      <a:endParaRPr lang="es-CO" sz="900" b="1" dirty="0">
                        <a:solidFill>
                          <a:schemeClr val="tx1"/>
                        </a:solidFill>
                        <a:latin typeface="Comic Sans MS" pitchFamily="66" charset="0"/>
                      </a:endParaRPr>
                    </a:p>
                  </a:txBody>
                  <a:tcPr/>
                </a:tc>
                <a:tc>
                  <a:txBody>
                    <a:bodyPr/>
                    <a:lstStyle/>
                    <a:p>
                      <a:r>
                        <a:rPr lang="es-CO" sz="2000" b="1" dirty="0" smtClean="0">
                          <a:solidFill>
                            <a:schemeClr val="tx1"/>
                          </a:solidFill>
                          <a:latin typeface="Comic Sans MS" pitchFamily="66" charset="0"/>
                        </a:rPr>
                        <a:t>COMISIÓN DE EVALUACIÓN Y PROMOCIÓN</a:t>
                      </a:r>
                    </a:p>
                    <a:p>
                      <a:endParaRPr lang="es-CO" sz="2000" b="1" dirty="0">
                        <a:solidFill>
                          <a:schemeClr val="tx1"/>
                        </a:solidFill>
                        <a:latin typeface="Comic Sans MS" pitchFamily="66" charset="0"/>
                      </a:endParaRPr>
                    </a:p>
                  </a:txBody>
                  <a:tcPr/>
                </a:tc>
                <a:tc vMerge="1">
                  <a:txBody>
                    <a:bodyPr/>
                    <a:lstStyle/>
                    <a:p>
                      <a:endParaRPr lang="es-CO" sz="900" b="1" dirty="0">
                        <a:solidFill>
                          <a:schemeClr val="tx1"/>
                        </a:solidFill>
                        <a:latin typeface="Comic Sans MS" pitchFamily="66" charset="0"/>
                      </a:endParaRPr>
                    </a:p>
                  </a:txBody>
                  <a:tcPr/>
                </a:tc>
              </a:tr>
              <a:tr h="370840">
                <a:tc vMerge="1">
                  <a:txBody>
                    <a:bodyPr/>
                    <a:lstStyle/>
                    <a:p>
                      <a:endParaRPr lang="es-CO" sz="900" b="1" dirty="0">
                        <a:solidFill>
                          <a:schemeClr val="tx1"/>
                        </a:solidFill>
                        <a:latin typeface="Comic Sans MS" pitchFamily="66" charset="0"/>
                      </a:endParaRPr>
                    </a:p>
                  </a:txBody>
                  <a:tcPr/>
                </a:tc>
                <a:tc>
                  <a:txBody>
                    <a:bodyPr/>
                    <a:lstStyle/>
                    <a:p>
                      <a:r>
                        <a:rPr lang="es-CO" sz="2000" b="1" dirty="0" smtClean="0">
                          <a:solidFill>
                            <a:schemeClr val="tx1"/>
                          </a:solidFill>
                          <a:latin typeface="Comic Sans MS" pitchFamily="66" charset="0"/>
                        </a:rPr>
                        <a:t>COMITÉ DE CONVIVENCIA</a:t>
                      </a:r>
                    </a:p>
                    <a:p>
                      <a:endParaRPr lang="es-CO" sz="2000" b="1" dirty="0">
                        <a:solidFill>
                          <a:schemeClr val="tx1"/>
                        </a:solidFill>
                        <a:latin typeface="Comic Sans MS" pitchFamily="66" charset="0"/>
                      </a:endParaRPr>
                    </a:p>
                  </a:txBody>
                  <a:tcPr/>
                </a:tc>
                <a:tc vMerge="1">
                  <a:txBody>
                    <a:bodyPr/>
                    <a:lstStyle/>
                    <a:p>
                      <a:endParaRPr lang="es-CO" sz="900" b="1" dirty="0">
                        <a:solidFill>
                          <a:schemeClr val="tx1"/>
                        </a:solidFill>
                        <a:latin typeface="Comic Sans MS" pitchFamily="66" charset="0"/>
                      </a:endParaRPr>
                    </a:p>
                  </a:txBody>
                  <a:tcPr/>
                </a:tc>
              </a:tr>
              <a:tr h="370840">
                <a:tc vMerge="1">
                  <a:txBody>
                    <a:bodyPr/>
                    <a:lstStyle/>
                    <a:p>
                      <a:endParaRPr lang="es-CO" sz="900" b="1" dirty="0">
                        <a:solidFill>
                          <a:schemeClr val="tx1"/>
                        </a:solidFill>
                        <a:latin typeface="Comic Sans MS" pitchFamily="66" charset="0"/>
                      </a:endParaRPr>
                    </a:p>
                  </a:txBody>
                  <a:tcPr/>
                </a:tc>
                <a:tc>
                  <a:txBody>
                    <a:bodyPr/>
                    <a:lstStyle/>
                    <a:p>
                      <a:r>
                        <a:rPr lang="es-CO" sz="2000" b="1" dirty="0" smtClean="0">
                          <a:solidFill>
                            <a:schemeClr val="tx1"/>
                          </a:solidFill>
                          <a:latin typeface="Comic Sans MS" pitchFamily="66" charset="0"/>
                        </a:rPr>
                        <a:t>CONSEJO ESTUDIANTIL</a:t>
                      </a:r>
                    </a:p>
                    <a:p>
                      <a:endParaRPr lang="es-CO" sz="2000" b="1" dirty="0">
                        <a:solidFill>
                          <a:schemeClr val="tx1"/>
                        </a:solidFill>
                        <a:latin typeface="Comic Sans MS" pitchFamily="66" charset="0"/>
                      </a:endParaRPr>
                    </a:p>
                  </a:txBody>
                  <a:tcPr/>
                </a:tc>
                <a:tc vMerge="1">
                  <a:txBody>
                    <a:bodyPr/>
                    <a:lstStyle/>
                    <a:p>
                      <a:endParaRPr lang="es-CO" sz="900" b="1" dirty="0">
                        <a:solidFill>
                          <a:schemeClr val="tx1"/>
                        </a:solidFill>
                        <a:latin typeface="Comic Sans MS" pitchFamily="66" charset="0"/>
                      </a:endParaRPr>
                    </a:p>
                  </a:txBody>
                  <a:tcPr/>
                </a:tc>
              </a:tr>
              <a:tr h="370840">
                <a:tc vMerge="1">
                  <a:txBody>
                    <a:bodyPr/>
                    <a:lstStyle/>
                    <a:p>
                      <a:endParaRPr lang="es-CO" sz="900" b="1" dirty="0">
                        <a:solidFill>
                          <a:schemeClr val="tx1"/>
                        </a:solidFill>
                        <a:latin typeface="Comic Sans MS" pitchFamily="66" charset="0"/>
                      </a:endParaRPr>
                    </a:p>
                  </a:txBody>
                  <a:tcPr/>
                </a:tc>
                <a:tc>
                  <a:txBody>
                    <a:bodyPr/>
                    <a:lstStyle/>
                    <a:p>
                      <a:r>
                        <a:rPr lang="es-CO" sz="2000" b="1" dirty="0" smtClean="0">
                          <a:solidFill>
                            <a:schemeClr val="tx1"/>
                          </a:solidFill>
                          <a:latin typeface="Comic Sans MS" pitchFamily="66" charset="0"/>
                        </a:rPr>
                        <a:t>PERSONERO ESTUDIANTIL</a:t>
                      </a:r>
                    </a:p>
                    <a:p>
                      <a:endParaRPr lang="es-CO" sz="2000" b="1" dirty="0">
                        <a:solidFill>
                          <a:schemeClr val="tx1"/>
                        </a:solidFill>
                        <a:latin typeface="Comic Sans MS" pitchFamily="66" charset="0"/>
                      </a:endParaRPr>
                    </a:p>
                  </a:txBody>
                  <a:tcPr/>
                </a:tc>
                <a:tc vMerge="1">
                  <a:txBody>
                    <a:bodyPr/>
                    <a:lstStyle/>
                    <a:p>
                      <a:endParaRPr lang="es-CO" sz="900" b="1" dirty="0">
                        <a:solidFill>
                          <a:schemeClr val="tx1"/>
                        </a:solidFill>
                        <a:latin typeface="Comic Sans MS" pitchFamily="66" charset="0"/>
                      </a:endParaRPr>
                    </a:p>
                  </a:txBody>
                  <a:tcPr/>
                </a:tc>
              </a:tr>
              <a:tr h="370840">
                <a:tc vMerge="1">
                  <a:txBody>
                    <a:bodyPr/>
                    <a:lstStyle/>
                    <a:p>
                      <a:endParaRPr lang="es-CO" sz="900" b="1" dirty="0">
                        <a:solidFill>
                          <a:schemeClr val="tx1"/>
                        </a:solidFill>
                        <a:latin typeface="Comic Sans MS" pitchFamily="66" charset="0"/>
                      </a:endParaRPr>
                    </a:p>
                  </a:txBody>
                  <a:tcPr/>
                </a:tc>
                <a:tc>
                  <a:txBody>
                    <a:bodyPr/>
                    <a:lstStyle/>
                    <a:p>
                      <a:r>
                        <a:rPr lang="es-CO" sz="2000" b="1" dirty="0" smtClean="0">
                          <a:solidFill>
                            <a:schemeClr val="tx1"/>
                          </a:solidFill>
                          <a:latin typeface="Comic Sans MS" pitchFamily="66" charset="0"/>
                        </a:rPr>
                        <a:t>ASAMBLEA DE PADRES DE FAMILIA</a:t>
                      </a:r>
                    </a:p>
                    <a:p>
                      <a:endParaRPr lang="es-CO" sz="2000" b="1" dirty="0">
                        <a:solidFill>
                          <a:schemeClr val="tx1"/>
                        </a:solidFill>
                        <a:latin typeface="Comic Sans MS" pitchFamily="66" charset="0"/>
                      </a:endParaRPr>
                    </a:p>
                  </a:txBody>
                  <a:tcPr/>
                </a:tc>
                <a:tc vMerge="1">
                  <a:txBody>
                    <a:bodyPr/>
                    <a:lstStyle/>
                    <a:p>
                      <a:endParaRPr lang="es-CO" sz="900" b="1" dirty="0">
                        <a:solidFill>
                          <a:schemeClr val="tx1"/>
                        </a:solidFill>
                        <a:latin typeface="Comic Sans MS" pitchFamily="66" charset="0"/>
                      </a:endParaRPr>
                    </a:p>
                  </a:txBody>
                  <a:tcPr/>
                </a:tc>
              </a:tr>
              <a:tr h="370840">
                <a:tc vMerge="1">
                  <a:txBody>
                    <a:bodyPr/>
                    <a:lstStyle/>
                    <a:p>
                      <a:endParaRPr lang="es-CO" sz="900" b="1" dirty="0">
                        <a:solidFill>
                          <a:schemeClr val="tx1"/>
                        </a:solidFill>
                        <a:latin typeface="Comic Sans MS" pitchFamily="66" charset="0"/>
                      </a:endParaRPr>
                    </a:p>
                  </a:txBody>
                  <a:tcPr/>
                </a:tc>
                <a:tc>
                  <a:txBody>
                    <a:bodyPr/>
                    <a:lstStyle/>
                    <a:p>
                      <a:r>
                        <a:rPr lang="es-CO" sz="2000" b="1" dirty="0" smtClean="0">
                          <a:solidFill>
                            <a:schemeClr val="tx1"/>
                          </a:solidFill>
                          <a:latin typeface="Comic Sans MS" pitchFamily="66" charset="0"/>
                        </a:rPr>
                        <a:t>CONSEJO DE PADRES</a:t>
                      </a:r>
                    </a:p>
                    <a:p>
                      <a:endParaRPr lang="es-CO" sz="2000" b="1" dirty="0" smtClean="0">
                        <a:solidFill>
                          <a:schemeClr val="tx1"/>
                        </a:solidFill>
                        <a:latin typeface="Comic Sans MS" pitchFamily="66" charset="0"/>
                      </a:endParaRPr>
                    </a:p>
                    <a:p>
                      <a:endParaRPr lang="es-CO" sz="2000" b="1" dirty="0">
                        <a:solidFill>
                          <a:schemeClr val="tx1"/>
                        </a:solidFill>
                        <a:latin typeface="Comic Sans MS" pitchFamily="66" charset="0"/>
                      </a:endParaRPr>
                    </a:p>
                  </a:txBody>
                  <a:tcPr/>
                </a:tc>
                <a:tc vMerge="1">
                  <a:txBody>
                    <a:bodyPr/>
                    <a:lstStyle/>
                    <a:p>
                      <a:endParaRPr lang="es-CO" sz="900" b="1" dirty="0">
                        <a:solidFill>
                          <a:schemeClr val="tx1"/>
                        </a:solidFill>
                        <a:latin typeface="Comic Sans MS" pitchFamily="66" charset="0"/>
                      </a:endParaRPr>
                    </a:p>
                  </a:txBody>
                  <a:tcPr/>
                </a:tc>
              </a:tr>
            </a:tbl>
          </a:graphicData>
        </a:graphic>
      </p:graphicFrame>
    </p:spTree>
    <p:extLst>
      <p:ext uri="{BB962C8B-B14F-4D97-AF65-F5344CB8AC3E}">
        <p14:creationId xmlns:p14="http://schemas.microsoft.com/office/powerpoint/2010/main" val="3128545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DIA DE LA MUJER\DSC0199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02"/>
            <a:ext cx="5501218" cy="3312368"/>
          </a:xfrm>
          <a:prstGeom prst="rect">
            <a:avLst/>
          </a:prstGeom>
          <a:noFill/>
          <a:ln>
            <a:noFill/>
          </a:ln>
        </p:spPr>
      </p:pic>
      <p:pic>
        <p:nvPicPr>
          <p:cNvPr id="5" name="4 Imagen" descr="H:\DIA DE LA MUJER\DSC0199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315570"/>
            <a:ext cx="5184576" cy="3542430"/>
          </a:xfrm>
          <a:prstGeom prst="rect">
            <a:avLst/>
          </a:prstGeom>
          <a:noFill/>
          <a:ln>
            <a:noFill/>
          </a:ln>
        </p:spPr>
      </p:pic>
      <p:pic>
        <p:nvPicPr>
          <p:cNvPr id="6" name="5 Imagen" descr="Escanear0002"/>
          <p:cNvPicPr/>
          <p:nvPr/>
        </p:nvPicPr>
        <p:blipFill>
          <a:blip r:embed="rId4" cstate="print"/>
          <a:srcRect/>
          <a:stretch>
            <a:fillRect/>
          </a:stretch>
        </p:blipFill>
        <p:spPr bwMode="auto">
          <a:xfrm>
            <a:off x="6516216" y="548680"/>
            <a:ext cx="1300351" cy="1964432"/>
          </a:xfrm>
          <a:prstGeom prst="rect">
            <a:avLst/>
          </a:prstGeom>
          <a:noFill/>
          <a:ln w="76200" cmpd="tri">
            <a:solidFill>
              <a:srgbClr val="000000"/>
            </a:solidFill>
            <a:miter lim="800000"/>
            <a:headEnd/>
            <a:tailEnd/>
          </a:ln>
        </p:spPr>
      </p:pic>
      <p:sp>
        <p:nvSpPr>
          <p:cNvPr id="2" name="1 CuadroTexto"/>
          <p:cNvSpPr txBox="1"/>
          <p:nvPr/>
        </p:nvSpPr>
        <p:spPr>
          <a:xfrm>
            <a:off x="179512" y="4293096"/>
            <a:ext cx="3672408" cy="369332"/>
          </a:xfrm>
          <a:prstGeom prst="rect">
            <a:avLst/>
          </a:prstGeom>
          <a:noFill/>
        </p:spPr>
        <p:txBody>
          <a:bodyPr wrap="square" rtlCol="0">
            <a:spAutoFit/>
          </a:bodyPr>
          <a:lstStyle/>
          <a:p>
            <a:r>
              <a:rPr lang="es-CO" b="1" dirty="0" smtClean="0"/>
              <a:t>Gobierno Escolar 2013</a:t>
            </a:r>
            <a:endParaRPr lang="es-CO" b="1" dirty="0"/>
          </a:p>
        </p:txBody>
      </p:sp>
    </p:spTree>
    <p:extLst>
      <p:ext uri="{BB962C8B-B14F-4D97-AF65-F5344CB8AC3E}">
        <p14:creationId xmlns:p14="http://schemas.microsoft.com/office/powerpoint/2010/main" val="413687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986576821"/>
              </p:ext>
            </p:extLst>
          </p:nvPr>
        </p:nvGraphicFramePr>
        <p:xfrm>
          <a:off x="35496" y="116632"/>
          <a:ext cx="8928992" cy="2108200"/>
        </p:xfrm>
        <a:graphic>
          <a:graphicData uri="http://schemas.openxmlformats.org/drawingml/2006/table">
            <a:tbl>
              <a:tblPr firstRow="1" bandRow="1">
                <a:tableStyleId>{F5AB1C69-6EDB-4FF4-983F-18BD219EF322}</a:tableStyleId>
              </a:tblPr>
              <a:tblGrid>
                <a:gridCol w="2232248"/>
                <a:gridCol w="3287492"/>
                <a:gridCol w="3409252"/>
              </a:tblGrid>
              <a:tr h="370840">
                <a:tc>
                  <a:txBody>
                    <a:bodyPr/>
                    <a:lstStyle/>
                    <a:p>
                      <a:r>
                        <a:rPr lang="es-CO" sz="1800" dirty="0" smtClean="0">
                          <a:solidFill>
                            <a:schemeClr val="tx1"/>
                          </a:solidFill>
                          <a:latin typeface="Comic Sans MS" pitchFamily="66" charset="0"/>
                        </a:rPr>
                        <a:t>PROCESOS</a:t>
                      </a:r>
                      <a:endParaRPr lang="es-CO" sz="1800" dirty="0">
                        <a:solidFill>
                          <a:schemeClr val="tx1"/>
                        </a:solidFill>
                        <a:latin typeface="Comic Sans MS" pitchFamily="66" charset="0"/>
                      </a:endParaRPr>
                    </a:p>
                  </a:txBody>
                  <a:tcPr/>
                </a:tc>
                <a:tc>
                  <a:txBody>
                    <a:bodyPr/>
                    <a:lstStyle/>
                    <a:p>
                      <a:r>
                        <a:rPr lang="es-CO" sz="1800" dirty="0" smtClean="0">
                          <a:solidFill>
                            <a:schemeClr val="tx1"/>
                          </a:solidFill>
                          <a:latin typeface="Comic Sans MS" pitchFamily="66" charset="0"/>
                        </a:rPr>
                        <a:t>COMPONENTES</a:t>
                      </a:r>
                      <a:endParaRPr lang="es-CO" sz="1800" dirty="0">
                        <a:solidFill>
                          <a:schemeClr val="tx1"/>
                        </a:solidFill>
                        <a:latin typeface="Comic Sans MS" pitchFamily="66" charset="0"/>
                      </a:endParaRPr>
                    </a:p>
                  </a:txBody>
                  <a:tcPr/>
                </a:tc>
                <a:tc>
                  <a:txBody>
                    <a:bodyPr/>
                    <a:lstStyle/>
                    <a:p>
                      <a:endParaRPr lang="es-CO" sz="1800" dirty="0">
                        <a:solidFill>
                          <a:schemeClr val="tx1"/>
                        </a:solidFill>
                        <a:latin typeface="Comic Sans MS" pitchFamily="66" charset="0"/>
                      </a:endParaRPr>
                    </a:p>
                  </a:txBody>
                  <a:tcPr/>
                </a:tc>
              </a:tr>
              <a:tr h="370840">
                <a:tc>
                  <a:txBody>
                    <a:bodyPr/>
                    <a:lstStyle/>
                    <a:p>
                      <a:endParaRPr lang="es-CO" sz="1800" dirty="0" smtClean="0">
                        <a:solidFill>
                          <a:schemeClr val="tx1"/>
                        </a:solidFill>
                        <a:latin typeface="Comic Sans MS" pitchFamily="66" charset="0"/>
                      </a:endParaRPr>
                    </a:p>
                    <a:p>
                      <a:endParaRPr lang="es-CO" sz="1800" dirty="0" smtClean="0">
                        <a:solidFill>
                          <a:schemeClr val="tx1"/>
                        </a:solidFill>
                        <a:latin typeface="Comic Sans MS" pitchFamily="66" charset="0"/>
                      </a:endParaRPr>
                    </a:p>
                    <a:p>
                      <a:endParaRPr lang="es-CO" sz="1800" dirty="0" smtClean="0">
                        <a:solidFill>
                          <a:schemeClr val="tx1"/>
                        </a:solidFill>
                        <a:latin typeface="Comic Sans MS" pitchFamily="66" charset="0"/>
                      </a:endParaRPr>
                    </a:p>
                    <a:p>
                      <a:r>
                        <a:rPr lang="es-CO" sz="1800" dirty="0" smtClean="0">
                          <a:solidFill>
                            <a:schemeClr val="tx1"/>
                          </a:solidFill>
                          <a:latin typeface="Comic Sans MS" pitchFamily="66" charset="0"/>
                        </a:rPr>
                        <a:t>CULTURA</a:t>
                      </a:r>
                      <a:r>
                        <a:rPr lang="es-CO" sz="1800" baseline="0" dirty="0" smtClean="0">
                          <a:solidFill>
                            <a:schemeClr val="tx1"/>
                          </a:solidFill>
                          <a:latin typeface="Comic Sans MS" pitchFamily="66" charset="0"/>
                        </a:rPr>
                        <a:t> INSTITUCIONAL</a:t>
                      </a:r>
                      <a:endParaRPr lang="es-CO" sz="1800" dirty="0">
                        <a:solidFill>
                          <a:schemeClr val="tx1"/>
                        </a:solidFill>
                        <a:latin typeface="Comic Sans MS" pitchFamily="66" charset="0"/>
                      </a:endParaRPr>
                    </a:p>
                  </a:txBody>
                  <a:tcPr/>
                </a:tc>
                <a:tc>
                  <a:txBody>
                    <a:bodyPr/>
                    <a:lstStyle/>
                    <a:p>
                      <a:endParaRPr lang="es-CO" sz="1800" dirty="0" smtClean="0">
                        <a:solidFill>
                          <a:schemeClr val="tx1"/>
                        </a:solidFill>
                        <a:latin typeface="Comic Sans MS" pitchFamily="66" charset="0"/>
                      </a:endParaRPr>
                    </a:p>
                    <a:p>
                      <a:endParaRPr lang="es-CO" sz="1800" dirty="0" smtClean="0">
                        <a:solidFill>
                          <a:schemeClr val="tx1"/>
                        </a:solidFill>
                        <a:latin typeface="Comic Sans MS" pitchFamily="66" charset="0"/>
                      </a:endParaRPr>
                    </a:p>
                    <a:p>
                      <a:r>
                        <a:rPr lang="es-CO" sz="1800" dirty="0" smtClean="0">
                          <a:solidFill>
                            <a:schemeClr val="tx1"/>
                          </a:solidFill>
                          <a:latin typeface="Comic Sans MS" pitchFamily="66" charset="0"/>
                        </a:rPr>
                        <a:t>MECANISMOS DE COMUNICACIÓN</a:t>
                      </a:r>
                      <a:endParaRPr lang="es-CO" sz="1800" dirty="0">
                        <a:solidFill>
                          <a:schemeClr val="tx1"/>
                        </a:solidFill>
                        <a:latin typeface="Comic Sans MS" pitchFamily="66" charset="0"/>
                      </a:endParaRPr>
                    </a:p>
                  </a:txBody>
                  <a:tcPr/>
                </a:tc>
                <a:tc>
                  <a:txBody>
                    <a:bodyPr/>
                    <a:lstStyle/>
                    <a:p>
                      <a:r>
                        <a:rPr lang="es-CO" sz="1800" dirty="0" smtClean="0">
                          <a:solidFill>
                            <a:schemeClr val="tx1"/>
                          </a:solidFill>
                          <a:latin typeface="Comic Sans MS" pitchFamily="66" charset="0"/>
                        </a:rPr>
                        <a:t>Reuniones</a:t>
                      </a:r>
                      <a:r>
                        <a:rPr lang="es-CO" sz="1800" baseline="0" dirty="0" smtClean="0">
                          <a:solidFill>
                            <a:schemeClr val="tx1"/>
                          </a:solidFill>
                          <a:latin typeface="Comic Sans MS" pitchFamily="66" charset="0"/>
                        </a:rPr>
                        <a:t> de Comunidad, informes en carteleras, agenda normalista, página web, entre otras.</a:t>
                      </a:r>
                    </a:p>
                    <a:p>
                      <a:endParaRPr lang="es-CO" sz="1800" baseline="0" dirty="0" smtClean="0">
                        <a:solidFill>
                          <a:schemeClr val="tx1"/>
                        </a:solidFill>
                        <a:latin typeface="Comic Sans MS" pitchFamily="66" charset="0"/>
                      </a:endParaRPr>
                    </a:p>
                    <a:p>
                      <a:endParaRPr lang="es-CO" sz="1800" dirty="0">
                        <a:solidFill>
                          <a:schemeClr val="tx1"/>
                        </a:solidFill>
                        <a:latin typeface="Comic Sans MS" pitchFamily="66" charset="0"/>
                      </a:endParaRPr>
                    </a:p>
                  </a:txBody>
                  <a:tcPr/>
                </a:tc>
              </a:tr>
            </a:tbl>
          </a:graphicData>
        </a:graphic>
      </p:graphicFrame>
      <p:pic>
        <p:nvPicPr>
          <p:cNvPr id="3" name="2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36912"/>
            <a:ext cx="3104225" cy="3960440"/>
          </a:xfrm>
          <a:prstGeom prst="rect">
            <a:avLst/>
          </a:prstGeom>
          <a:noFill/>
          <a:ln>
            <a:noFill/>
          </a:ln>
        </p:spPr>
      </p:pic>
      <p:pic>
        <p:nvPicPr>
          <p:cNvPr id="4" name="3 Imagen" descr="H:\DIA DE LA MUJER\DSC018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316090"/>
            <a:ext cx="5796135" cy="4353270"/>
          </a:xfrm>
          <a:prstGeom prst="rect">
            <a:avLst/>
          </a:prstGeom>
          <a:noFill/>
          <a:ln>
            <a:noFill/>
          </a:ln>
        </p:spPr>
      </p:pic>
    </p:spTree>
    <p:extLst>
      <p:ext uri="{BB962C8B-B14F-4D97-AF65-F5344CB8AC3E}">
        <p14:creationId xmlns:p14="http://schemas.microsoft.com/office/powerpoint/2010/main" val="3896471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553236115"/>
              </p:ext>
            </p:extLst>
          </p:nvPr>
        </p:nvGraphicFramePr>
        <p:xfrm>
          <a:off x="395536" y="116632"/>
          <a:ext cx="8352928" cy="3139440"/>
        </p:xfrm>
        <a:graphic>
          <a:graphicData uri="http://schemas.openxmlformats.org/drawingml/2006/table">
            <a:tbl>
              <a:tblPr firstRow="1" bandRow="1">
                <a:tableStyleId>{F5AB1C69-6EDB-4FF4-983F-18BD219EF322}</a:tableStyleId>
              </a:tblPr>
              <a:tblGrid>
                <a:gridCol w="1872208"/>
                <a:gridCol w="1739869"/>
                <a:gridCol w="4740851"/>
              </a:tblGrid>
              <a:tr h="248017">
                <a:tc>
                  <a:txBody>
                    <a:bodyPr/>
                    <a:lstStyle/>
                    <a:p>
                      <a:r>
                        <a:rPr lang="es-CO" sz="1200" dirty="0" smtClean="0">
                          <a:solidFill>
                            <a:schemeClr val="tx1"/>
                          </a:solidFill>
                          <a:latin typeface="Comic Sans MS" pitchFamily="66" charset="0"/>
                        </a:rPr>
                        <a:t>PROCESOS</a:t>
                      </a:r>
                      <a:endParaRPr lang="es-CO" sz="1200" dirty="0">
                        <a:solidFill>
                          <a:schemeClr val="tx1"/>
                        </a:solidFill>
                        <a:latin typeface="Comic Sans MS" pitchFamily="66" charset="0"/>
                      </a:endParaRPr>
                    </a:p>
                  </a:txBody>
                  <a:tcPr/>
                </a:tc>
                <a:tc>
                  <a:txBody>
                    <a:bodyPr/>
                    <a:lstStyle/>
                    <a:p>
                      <a:r>
                        <a:rPr lang="es-CO" sz="1200" dirty="0" smtClean="0">
                          <a:solidFill>
                            <a:schemeClr val="tx1"/>
                          </a:solidFill>
                          <a:latin typeface="Comic Sans MS" pitchFamily="66" charset="0"/>
                        </a:rPr>
                        <a:t>COMPONENTES</a:t>
                      </a:r>
                      <a:endParaRPr lang="es-CO" sz="1200" dirty="0">
                        <a:solidFill>
                          <a:schemeClr val="tx1"/>
                        </a:solidFill>
                        <a:latin typeface="Comic Sans MS" pitchFamily="66" charset="0"/>
                      </a:endParaRPr>
                    </a:p>
                  </a:txBody>
                  <a:tcPr/>
                </a:tc>
                <a:tc>
                  <a:txBody>
                    <a:bodyPr/>
                    <a:lstStyle/>
                    <a:p>
                      <a:endParaRPr lang="es-CO" sz="1200" dirty="0">
                        <a:solidFill>
                          <a:schemeClr val="tx1"/>
                        </a:solidFill>
                        <a:latin typeface="Comic Sans MS" pitchFamily="66" charset="0"/>
                      </a:endParaRPr>
                    </a:p>
                  </a:txBody>
                  <a:tcPr/>
                </a:tc>
              </a:tr>
              <a:tr h="2344271">
                <a:tc>
                  <a:txBody>
                    <a:bodyPr/>
                    <a:lstStyle/>
                    <a:p>
                      <a:endParaRPr lang="es-CO" sz="1400" b="1" dirty="0" smtClean="0">
                        <a:solidFill>
                          <a:schemeClr val="tx1"/>
                        </a:solidFill>
                        <a:latin typeface="Comic Sans MS" pitchFamily="66" charset="0"/>
                      </a:endParaRPr>
                    </a:p>
                    <a:p>
                      <a:endParaRPr lang="es-CO" sz="1400" b="1" dirty="0" smtClean="0">
                        <a:solidFill>
                          <a:schemeClr val="tx1"/>
                        </a:solidFill>
                        <a:latin typeface="Comic Sans MS" pitchFamily="66" charset="0"/>
                      </a:endParaRPr>
                    </a:p>
                    <a:p>
                      <a:endParaRPr lang="es-CO" sz="1400" b="1" dirty="0" smtClean="0">
                        <a:solidFill>
                          <a:schemeClr val="tx1"/>
                        </a:solidFill>
                        <a:latin typeface="Comic Sans MS" pitchFamily="66" charset="0"/>
                      </a:endParaRPr>
                    </a:p>
                    <a:p>
                      <a:r>
                        <a:rPr lang="es-CO" sz="1400" b="1" dirty="0" smtClean="0">
                          <a:solidFill>
                            <a:schemeClr val="tx1"/>
                          </a:solidFill>
                          <a:latin typeface="Comic Sans MS" pitchFamily="66" charset="0"/>
                        </a:rPr>
                        <a:t>CULTURA</a:t>
                      </a:r>
                      <a:r>
                        <a:rPr lang="es-CO" sz="1400" b="1" baseline="0" dirty="0" smtClean="0">
                          <a:solidFill>
                            <a:schemeClr val="tx1"/>
                          </a:solidFill>
                          <a:latin typeface="Comic Sans MS" pitchFamily="66" charset="0"/>
                        </a:rPr>
                        <a:t> INSTITUCIONAL</a:t>
                      </a:r>
                      <a:endParaRPr lang="es-CO" sz="1400" b="1" dirty="0">
                        <a:solidFill>
                          <a:schemeClr val="tx1"/>
                        </a:solidFill>
                        <a:latin typeface="Comic Sans MS" pitchFamily="66" charset="0"/>
                      </a:endParaRPr>
                    </a:p>
                  </a:txBody>
                  <a:tcPr/>
                </a:tc>
                <a:tc>
                  <a:txBody>
                    <a:bodyPr/>
                    <a:lstStyle/>
                    <a:p>
                      <a:endParaRPr lang="es-CO" sz="1400" b="1" dirty="0" smtClean="0">
                        <a:solidFill>
                          <a:schemeClr val="tx1"/>
                        </a:solidFill>
                        <a:latin typeface="Comic Sans MS" pitchFamily="66" charset="0"/>
                      </a:endParaRPr>
                    </a:p>
                    <a:p>
                      <a:endParaRPr lang="es-CO" sz="1400" b="1" dirty="0" smtClean="0">
                        <a:solidFill>
                          <a:schemeClr val="tx1"/>
                        </a:solidFill>
                        <a:latin typeface="Comic Sans MS" pitchFamily="66" charset="0"/>
                      </a:endParaRPr>
                    </a:p>
                    <a:p>
                      <a:endParaRPr lang="es-CO" sz="1400" b="1" dirty="0" smtClean="0">
                        <a:solidFill>
                          <a:schemeClr val="tx1"/>
                        </a:solidFill>
                        <a:latin typeface="Comic Sans MS" pitchFamily="66" charset="0"/>
                      </a:endParaRPr>
                    </a:p>
                    <a:p>
                      <a:pPr algn="ctr"/>
                      <a:r>
                        <a:rPr lang="es-CO" sz="1400" b="1" dirty="0" smtClean="0">
                          <a:solidFill>
                            <a:schemeClr val="tx1"/>
                          </a:solidFill>
                          <a:latin typeface="Comic Sans MS" pitchFamily="66" charset="0"/>
                        </a:rPr>
                        <a:t>TRABAJO EN EQUIPO</a:t>
                      </a:r>
                      <a:endParaRPr lang="es-CO" sz="1400" b="1" dirty="0">
                        <a:solidFill>
                          <a:schemeClr val="tx1"/>
                        </a:solidFill>
                        <a:latin typeface="Comic Sans MS" pitchFamily="66" charset="0"/>
                      </a:endParaRPr>
                    </a:p>
                  </a:txBody>
                  <a:tcPr/>
                </a:tc>
                <a:tc>
                  <a:txBody>
                    <a:bodyPr/>
                    <a:lstStyle/>
                    <a:p>
                      <a:endParaRPr lang="es-CO" sz="1400" b="1" dirty="0" smtClean="0">
                        <a:solidFill>
                          <a:schemeClr val="tx1"/>
                        </a:solidFill>
                        <a:latin typeface="Comic Sans MS" pitchFamily="66" charset="0"/>
                      </a:endParaRPr>
                    </a:p>
                    <a:p>
                      <a:r>
                        <a:rPr lang="es-CO" sz="1400" b="1" dirty="0" smtClean="0">
                          <a:solidFill>
                            <a:schemeClr val="tx1"/>
                          </a:solidFill>
                          <a:latin typeface="Comic Sans MS" pitchFamily="66" charset="0"/>
                        </a:rPr>
                        <a:t>La comunidad está organizada</a:t>
                      </a:r>
                      <a:r>
                        <a:rPr lang="es-CO" sz="1400" b="1" baseline="0" dirty="0" smtClean="0">
                          <a:solidFill>
                            <a:schemeClr val="tx1"/>
                          </a:solidFill>
                          <a:latin typeface="Comic Sans MS" pitchFamily="66" charset="0"/>
                        </a:rPr>
                        <a:t> acorde con:</a:t>
                      </a:r>
                    </a:p>
                    <a:p>
                      <a:pPr marL="285750" indent="-285750">
                        <a:buFont typeface="Arial" pitchFamily="34" charset="0"/>
                        <a:buChar char="•"/>
                      </a:pPr>
                      <a:r>
                        <a:rPr lang="es-CO" sz="1400" b="1" baseline="0" dirty="0" smtClean="0">
                          <a:solidFill>
                            <a:schemeClr val="tx1"/>
                          </a:solidFill>
                          <a:latin typeface="Comic Sans MS" pitchFamily="66" charset="0"/>
                        </a:rPr>
                        <a:t>Gobierno Escolar</a:t>
                      </a:r>
                    </a:p>
                    <a:p>
                      <a:pPr marL="285750" indent="-285750">
                        <a:buFont typeface="Arial" pitchFamily="34" charset="0"/>
                        <a:buChar char="•"/>
                      </a:pPr>
                      <a:r>
                        <a:rPr lang="es-CO" sz="1400" b="1" baseline="0" dirty="0" smtClean="0">
                          <a:solidFill>
                            <a:schemeClr val="tx1"/>
                          </a:solidFill>
                          <a:latin typeface="Comic Sans MS" pitchFamily="66" charset="0"/>
                        </a:rPr>
                        <a:t>Gestiones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CO" sz="1400" b="1" baseline="0" dirty="0" smtClean="0">
                          <a:solidFill>
                            <a:schemeClr val="tx1"/>
                          </a:solidFill>
                          <a:latin typeface="Comic Sans MS" pitchFamily="66" charset="0"/>
                        </a:rPr>
                        <a:t>Macro Proceso D y subprocesos (Resolución: </a:t>
                      </a:r>
                      <a:r>
                        <a:rPr lang="es-CO" sz="1400" b="1" kern="1200" dirty="0" smtClean="0">
                          <a:solidFill>
                            <a:schemeClr val="dk1"/>
                          </a:solidFill>
                          <a:effectLst/>
                          <a:latin typeface="Comic Sans MS" pitchFamily="66" charset="0"/>
                          <a:ea typeface="+mn-ea"/>
                          <a:cs typeface="+mn-cs"/>
                        </a:rPr>
                        <a:t>POR MEDIO DE LA CUAL SE CONFORMA EL EQUIPO INSTITUCIONAL DE GESTIÓN DE CALIDAD DE LA INSTITUCIÓN EDUCATIVA </a:t>
                      </a:r>
                      <a:r>
                        <a:rPr lang="es-CO" sz="1400" b="1" u="sng" kern="1200" dirty="0" smtClean="0">
                          <a:solidFill>
                            <a:schemeClr val="dk1"/>
                          </a:solidFill>
                          <a:effectLst/>
                          <a:latin typeface="Comic Sans MS" pitchFamily="66" charset="0"/>
                          <a:ea typeface="+mn-ea"/>
                          <a:cs typeface="+mn-cs"/>
                        </a:rPr>
                        <a:t>NORMAL SUPERIOR DE SINCELEJO.</a:t>
                      </a:r>
                    </a:p>
                    <a:p>
                      <a:r>
                        <a:rPr lang="es-CO" sz="1400" b="1" u="sng" kern="1200" dirty="0" smtClean="0">
                          <a:solidFill>
                            <a:schemeClr val="dk1"/>
                          </a:solidFill>
                          <a:effectLst/>
                          <a:latin typeface="Comic Sans MS" pitchFamily="66" charset="0"/>
                          <a:ea typeface="+mn-ea"/>
                          <a:cs typeface="+mn-cs"/>
                        </a:rPr>
                        <a:t>Y Acta de </a:t>
                      </a:r>
                      <a:r>
                        <a:rPr lang="es-ES" sz="1400" b="1" kern="1200" dirty="0" smtClean="0">
                          <a:solidFill>
                            <a:schemeClr val="dk1"/>
                          </a:solidFill>
                          <a:effectLst/>
                          <a:latin typeface="Comic Sans MS" pitchFamily="66" charset="0"/>
                          <a:ea typeface="+mn-ea"/>
                          <a:cs typeface="+mn-cs"/>
                        </a:rPr>
                        <a:t>DE INSTALACIÓN COMITÉ DE CALIDAD</a:t>
                      </a:r>
                      <a:endParaRPr lang="es-CO" sz="1400" b="1" kern="1200" dirty="0" smtClean="0">
                        <a:solidFill>
                          <a:schemeClr val="dk1"/>
                        </a:solidFill>
                        <a:effectLst/>
                        <a:latin typeface="Comic Sans MS" pitchFamily="66" charset="0"/>
                        <a:ea typeface="+mn-ea"/>
                        <a:cs typeface="+mn-cs"/>
                      </a:endParaRPr>
                    </a:p>
                    <a:p>
                      <a:r>
                        <a:rPr lang="es-ES" sz="1400" b="1" kern="1200" dirty="0" smtClean="0">
                          <a:solidFill>
                            <a:schemeClr val="dk1"/>
                          </a:solidFill>
                          <a:effectLst/>
                          <a:latin typeface="Comic Sans MS" pitchFamily="66" charset="0"/>
                          <a:ea typeface="+mn-ea"/>
                          <a:cs typeface="+mn-cs"/>
                        </a:rPr>
                        <a:t>INSTITUCIÓN EDUCATIVA NORMAL SUPERIOR DE SINCELEJO (20 de marzo de 2013).</a:t>
                      </a:r>
                      <a:endParaRPr lang="es-CO" sz="1400" b="1" dirty="0">
                        <a:solidFill>
                          <a:schemeClr val="tx1"/>
                        </a:solidFill>
                        <a:latin typeface="Comic Sans MS" pitchFamily="66" charset="0"/>
                      </a:endParaRPr>
                    </a:p>
                  </a:txBody>
                  <a:tcPr/>
                </a:tc>
              </a:tr>
            </a:tbl>
          </a:graphicData>
        </a:graphic>
      </p:graphicFrame>
      <p:pic>
        <p:nvPicPr>
          <p:cNvPr id="3" name="2 Imagen" descr="H:\REUNIONES\DSC001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38" y="3284984"/>
            <a:ext cx="4456361" cy="3260849"/>
          </a:xfrm>
          <a:prstGeom prst="rect">
            <a:avLst/>
          </a:prstGeom>
          <a:noFill/>
          <a:ln>
            <a:noFill/>
          </a:ln>
        </p:spPr>
      </p:pic>
      <p:pic>
        <p:nvPicPr>
          <p:cNvPr id="4" name="3 Imagen" descr="G:\FOTOS\IMG_75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60002"/>
            <a:ext cx="4464496" cy="3312368"/>
          </a:xfrm>
          <a:prstGeom prst="rect">
            <a:avLst/>
          </a:prstGeom>
          <a:noFill/>
          <a:ln>
            <a:noFill/>
          </a:ln>
        </p:spPr>
      </p:pic>
      <p:sp>
        <p:nvSpPr>
          <p:cNvPr id="5" name="4 CuadroTexto"/>
          <p:cNvSpPr txBox="1"/>
          <p:nvPr/>
        </p:nvSpPr>
        <p:spPr>
          <a:xfrm>
            <a:off x="251520" y="6488668"/>
            <a:ext cx="4104456" cy="369332"/>
          </a:xfrm>
          <a:prstGeom prst="rect">
            <a:avLst/>
          </a:prstGeom>
          <a:noFill/>
        </p:spPr>
        <p:txBody>
          <a:bodyPr wrap="square" rtlCol="0">
            <a:spAutoFit/>
          </a:bodyPr>
          <a:lstStyle/>
          <a:p>
            <a:r>
              <a:rPr lang="es-CO" b="1" dirty="0" smtClean="0"/>
              <a:t>Reunión Equipo SIGCE y Jefes de </a:t>
            </a:r>
            <a:r>
              <a:rPr lang="es-CO" b="1" dirty="0"/>
              <a:t>Á</a:t>
            </a:r>
            <a:r>
              <a:rPr lang="es-CO" b="1" dirty="0" smtClean="0"/>
              <a:t>reas</a:t>
            </a:r>
            <a:endParaRPr lang="es-CO" b="1" dirty="0"/>
          </a:p>
        </p:txBody>
      </p:sp>
      <p:sp>
        <p:nvSpPr>
          <p:cNvPr id="6" name="5 CuadroTexto"/>
          <p:cNvSpPr txBox="1"/>
          <p:nvPr/>
        </p:nvSpPr>
        <p:spPr>
          <a:xfrm>
            <a:off x="179512" y="4293096"/>
            <a:ext cx="3672408" cy="369332"/>
          </a:xfrm>
          <a:prstGeom prst="rect">
            <a:avLst/>
          </a:prstGeom>
          <a:noFill/>
        </p:spPr>
        <p:txBody>
          <a:bodyPr wrap="square" rtlCol="0">
            <a:spAutoFit/>
          </a:bodyPr>
          <a:lstStyle/>
          <a:p>
            <a:r>
              <a:rPr lang="es-CO" b="1" dirty="0" smtClean="0"/>
              <a:t>Gobierno Escolar 2013</a:t>
            </a:r>
            <a:endParaRPr lang="es-CO" b="1" dirty="0"/>
          </a:p>
        </p:txBody>
      </p:sp>
      <p:sp>
        <p:nvSpPr>
          <p:cNvPr id="7" name="6 CuadroTexto"/>
          <p:cNvSpPr txBox="1"/>
          <p:nvPr/>
        </p:nvSpPr>
        <p:spPr>
          <a:xfrm>
            <a:off x="5148064" y="6507019"/>
            <a:ext cx="3672408" cy="369332"/>
          </a:xfrm>
          <a:prstGeom prst="rect">
            <a:avLst/>
          </a:prstGeom>
          <a:noFill/>
        </p:spPr>
        <p:txBody>
          <a:bodyPr wrap="square" rtlCol="0">
            <a:spAutoFit/>
          </a:bodyPr>
          <a:lstStyle/>
          <a:p>
            <a:r>
              <a:rPr lang="es-CO" b="1" dirty="0" smtClean="0"/>
              <a:t>Club de Lectura</a:t>
            </a:r>
            <a:endParaRPr lang="es-CO" b="1" dirty="0"/>
          </a:p>
        </p:txBody>
      </p:sp>
    </p:spTree>
    <p:extLst>
      <p:ext uri="{BB962C8B-B14F-4D97-AF65-F5344CB8AC3E}">
        <p14:creationId xmlns:p14="http://schemas.microsoft.com/office/powerpoint/2010/main" val="2283257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Maritza\Documents\GetAttachment (12).jpg"/>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544616" cy="3284984"/>
          </a:xfrm>
          <a:prstGeom prst="rect">
            <a:avLst/>
          </a:prstGeom>
          <a:noFill/>
          <a:ln>
            <a:noFill/>
          </a:ln>
        </p:spPr>
      </p:pic>
      <p:pic>
        <p:nvPicPr>
          <p:cNvPr id="5" name="4 Imagen" descr="C:\Users\Maritza\Documents\GetAttachment (11).jpg"/>
          <p:cNvPicPr/>
          <p:nvPr/>
        </p:nvPicPr>
        <p:blipFill>
          <a:blip r:embed="rId3">
            <a:extLst>
              <a:ext uri="{28A0092B-C50C-407E-A947-70E740481C1C}">
                <a14:useLocalDpi xmlns:a14="http://schemas.microsoft.com/office/drawing/2010/main" val="0"/>
              </a:ext>
            </a:extLst>
          </a:blip>
          <a:srcRect/>
          <a:stretch>
            <a:fillRect/>
          </a:stretch>
        </p:blipFill>
        <p:spPr bwMode="auto">
          <a:xfrm>
            <a:off x="3760173" y="3284985"/>
            <a:ext cx="5400600" cy="3606804"/>
          </a:xfrm>
          <a:prstGeom prst="rect">
            <a:avLst/>
          </a:prstGeom>
          <a:noFill/>
          <a:ln>
            <a:noFill/>
          </a:ln>
        </p:spPr>
      </p:pic>
      <p:pic>
        <p:nvPicPr>
          <p:cNvPr id="6" name="5 Imagen" descr="E:\documentos recuperados\pedagogito.1.tif"/>
          <p:cNvPicPr/>
          <p:nvPr/>
        </p:nvPicPr>
        <p:blipFill>
          <a:blip r:embed="rId4" cstate="print"/>
          <a:srcRect/>
          <a:stretch>
            <a:fillRect/>
          </a:stretch>
        </p:blipFill>
        <p:spPr bwMode="auto">
          <a:xfrm>
            <a:off x="6588224" y="260648"/>
            <a:ext cx="1415430" cy="2527820"/>
          </a:xfrm>
          <a:prstGeom prst="rect">
            <a:avLst/>
          </a:prstGeom>
          <a:noFill/>
          <a:ln w="9525">
            <a:noFill/>
            <a:miter lim="800000"/>
            <a:headEnd/>
            <a:tailEnd/>
          </a:ln>
        </p:spPr>
      </p:pic>
      <p:pic>
        <p:nvPicPr>
          <p:cNvPr id="7" name="6 Imagen" descr="Escanear0002"/>
          <p:cNvPicPr/>
          <p:nvPr/>
        </p:nvPicPr>
        <p:blipFill>
          <a:blip r:embed="rId5" cstate="print"/>
          <a:srcRect/>
          <a:stretch>
            <a:fillRect/>
          </a:stretch>
        </p:blipFill>
        <p:spPr bwMode="auto">
          <a:xfrm>
            <a:off x="1221017" y="5157192"/>
            <a:ext cx="794699" cy="884312"/>
          </a:xfrm>
          <a:prstGeom prst="rect">
            <a:avLst/>
          </a:prstGeom>
          <a:noFill/>
          <a:ln w="76200" cmpd="tri">
            <a:solidFill>
              <a:srgbClr val="000000"/>
            </a:solidFill>
            <a:miter lim="800000"/>
            <a:headEnd/>
            <a:tailEnd/>
          </a:ln>
        </p:spPr>
      </p:pic>
      <p:sp>
        <p:nvSpPr>
          <p:cNvPr id="8" name="7 CuadroTexto"/>
          <p:cNvSpPr txBox="1"/>
          <p:nvPr/>
        </p:nvSpPr>
        <p:spPr>
          <a:xfrm>
            <a:off x="179512" y="4293096"/>
            <a:ext cx="3672408" cy="369332"/>
          </a:xfrm>
          <a:prstGeom prst="rect">
            <a:avLst/>
          </a:prstGeom>
          <a:noFill/>
        </p:spPr>
        <p:txBody>
          <a:bodyPr wrap="square" rtlCol="0">
            <a:spAutoFit/>
          </a:bodyPr>
          <a:lstStyle/>
          <a:p>
            <a:r>
              <a:rPr lang="es-CO" b="1" dirty="0" smtClean="0"/>
              <a:t>Reunión de Coordinadores</a:t>
            </a:r>
            <a:endParaRPr lang="es-CO" b="1" dirty="0"/>
          </a:p>
        </p:txBody>
      </p:sp>
    </p:spTree>
    <p:extLst>
      <p:ext uri="{BB962C8B-B14F-4D97-AF65-F5344CB8AC3E}">
        <p14:creationId xmlns:p14="http://schemas.microsoft.com/office/powerpoint/2010/main" val="20785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618935096"/>
              </p:ext>
            </p:extLst>
          </p:nvPr>
        </p:nvGraphicFramePr>
        <p:xfrm>
          <a:off x="323528" y="260648"/>
          <a:ext cx="8424935" cy="6065520"/>
        </p:xfrm>
        <a:graphic>
          <a:graphicData uri="http://schemas.openxmlformats.org/drawingml/2006/table">
            <a:tbl>
              <a:tblPr firstRow="1" bandRow="1">
                <a:tableStyleId>{5C22544A-7EE6-4342-B048-85BDC9FD1C3A}</a:tableStyleId>
              </a:tblPr>
              <a:tblGrid>
                <a:gridCol w="1027886"/>
                <a:gridCol w="3036776"/>
                <a:gridCol w="4360273"/>
              </a:tblGrid>
              <a:tr h="370840">
                <a:tc>
                  <a:txBody>
                    <a:bodyPr/>
                    <a:lstStyle/>
                    <a:p>
                      <a:r>
                        <a:rPr lang="es-CO" sz="2000" dirty="0" smtClean="0">
                          <a:solidFill>
                            <a:schemeClr val="tx1"/>
                          </a:solidFill>
                        </a:rPr>
                        <a:t>1</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EDER RANGEL</a:t>
                      </a:r>
                      <a:endParaRPr lang="es-CO" sz="2000" dirty="0">
                        <a:solidFill>
                          <a:schemeClr val="tx1"/>
                        </a:solidFill>
                      </a:endParaRPr>
                    </a:p>
                  </a:txBody>
                  <a:tcPr>
                    <a:solidFill>
                      <a:schemeClr val="accent3">
                        <a:lumMod val="40000"/>
                        <a:lumOff val="60000"/>
                      </a:schemeClr>
                    </a:solidFill>
                  </a:tcPr>
                </a:tc>
                <a:tc rowSpan="3">
                  <a:txBody>
                    <a:bodyPr/>
                    <a:lstStyle/>
                    <a:p>
                      <a:r>
                        <a:rPr lang="es-CO" sz="2000" b="1" u="sng" dirty="0" smtClean="0">
                          <a:solidFill>
                            <a:schemeClr val="tx1"/>
                          </a:solidFill>
                        </a:rPr>
                        <a:t>D.O1.01.</a:t>
                      </a:r>
                      <a:r>
                        <a:rPr lang="es-CO" sz="2000" b="1" u="sng" baseline="0" dirty="0" smtClean="0">
                          <a:solidFill>
                            <a:schemeClr val="tx1"/>
                          </a:solidFill>
                        </a:rPr>
                        <a:t> </a:t>
                      </a:r>
                      <a:r>
                        <a:rPr lang="es-CO" sz="2000" baseline="0" dirty="0" smtClean="0">
                          <a:solidFill>
                            <a:schemeClr val="tx1"/>
                          </a:solidFill>
                        </a:rPr>
                        <a:t>ANÁLISIS Y USO DE LOS RESULTADOS PRUEBAS EXTERNAS E INTERNAS.</a:t>
                      </a:r>
                      <a:endParaRPr lang="es-CO" sz="2000" dirty="0">
                        <a:solidFill>
                          <a:schemeClr val="tx1"/>
                        </a:solidFill>
                      </a:endParaRPr>
                    </a:p>
                  </a:txBody>
                  <a:tcPr>
                    <a:solidFill>
                      <a:schemeClr val="accent3">
                        <a:lumMod val="40000"/>
                        <a:lumOff val="60000"/>
                      </a:schemeClr>
                    </a:solidFill>
                  </a:tcPr>
                </a:tc>
              </a:tr>
              <a:tr h="370840">
                <a:tc>
                  <a:txBody>
                    <a:bodyPr/>
                    <a:lstStyle/>
                    <a:p>
                      <a:r>
                        <a:rPr lang="es-CO" sz="2000" dirty="0" smtClean="0">
                          <a:solidFill>
                            <a:schemeClr val="tx1"/>
                          </a:solidFill>
                        </a:rPr>
                        <a:t>2</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ALBEIRO</a:t>
                      </a:r>
                      <a:r>
                        <a:rPr lang="es-CO" sz="2000" baseline="0" dirty="0" smtClean="0">
                          <a:solidFill>
                            <a:schemeClr val="tx1"/>
                          </a:solidFill>
                        </a:rPr>
                        <a:t> LÓPEZ</a:t>
                      </a:r>
                      <a:endParaRPr lang="es-CO" sz="2000"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2000" dirty="0" smtClean="0">
                          <a:solidFill>
                            <a:schemeClr val="tx1"/>
                          </a:solidFill>
                        </a:rPr>
                        <a:t>3</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NAPOLEÓN</a:t>
                      </a:r>
                      <a:r>
                        <a:rPr lang="es-CO" sz="2000" baseline="0" dirty="0" smtClean="0">
                          <a:solidFill>
                            <a:schemeClr val="tx1"/>
                          </a:solidFill>
                        </a:rPr>
                        <a:t> GARRIDO</a:t>
                      </a:r>
                      <a:endParaRPr lang="es-CO" sz="2000"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endParaRPr lang="es-CO" sz="2000" dirty="0">
                        <a:solidFill>
                          <a:schemeClr val="tx1"/>
                        </a:solidFill>
                      </a:endParaRPr>
                    </a:p>
                    <a:p>
                      <a:r>
                        <a:rPr lang="es-CO" sz="2000" dirty="0">
                          <a:solidFill>
                            <a:schemeClr val="tx1"/>
                          </a:solidFill>
                        </a:rPr>
                        <a:t>4</a:t>
                      </a:r>
                    </a:p>
                  </a:txBody>
                  <a:tcPr>
                    <a:solidFill>
                      <a:schemeClr val="accent3">
                        <a:lumMod val="40000"/>
                        <a:lumOff val="60000"/>
                      </a:schemeClr>
                    </a:solidFill>
                  </a:tcPr>
                </a:tc>
                <a:tc>
                  <a:txBody>
                    <a:bodyPr/>
                    <a:lstStyle/>
                    <a:p>
                      <a:endParaRPr lang="es-CO" sz="2000" dirty="0" smtClean="0">
                        <a:solidFill>
                          <a:schemeClr val="tx1"/>
                        </a:solidFill>
                      </a:endParaRPr>
                    </a:p>
                    <a:p>
                      <a:r>
                        <a:rPr lang="es-CO" sz="2000" dirty="0" smtClean="0">
                          <a:solidFill>
                            <a:schemeClr val="tx1"/>
                          </a:solidFill>
                        </a:rPr>
                        <a:t>GUIDO NEL PÉREZ</a:t>
                      </a:r>
                      <a:r>
                        <a:rPr lang="es-CO" sz="2000" baseline="0" dirty="0" smtClean="0">
                          <a:solidFill>
                            <a:schemeClr val="tx1"/>
                          </a:solidFill>
                        </a:rPr>
                        <a:t> DÍAZ</a:t>
                      </a:r>
                      <a:endParaRPr lang="es-CO" sz="2000" dirty="0">
                        <a:solidFill>
                          <a:schemeClr val="tx1"/>
                        </a:solidFill>
                      </a:endParaRPr>
                    </a:p>
                  </a:txBody>
                  <a:tcPr>
                    <a:solidFill>
                      <a:schemeClr val="accent3">
                        <a:lumMod val="40000"/>
                        <a:lumOff val="60000"/>
                      </a:schemeClr>
                    </a:solidFill>
                  </a:tcPr>
                </a:tc>
                <a:tc>
                  <a:txBody>
                    <a:bodyPr/>
                    <a:lstStyle/>
                    <a:p>
                      <a:r>
                        <a:rPr lang="es-CO" sz="2000" b="1" u="sng" dirty="0" smtClean="0">
                          <a:solidFill>
                            <a:schemeClr val="tx1"/>
                          </a:solidFill>
                        </a:rPr>
                        <a:t>D.01.02. </a:t>
                      </a:r>
                      <a:r>
                        <a:rPr lang="es-CO" sz="2000" dirty="0" smtClean="0">
                          <a:solidFill>
                            <a:schemeClr val="tx1"/>
                          </a:solidFill>
                        </a:rPr>
                        <a:t>EVALUACIÓN, ANÁLISIS</a:t>
                      </a:r>
                      <a:r>
                        <a:rPr lang="es-CO" sz="2000" baseline="0" dirty="0" smtClean="0">
                          <a:solidFill>
                            <a:schemeClr val="tx1"/>
                          </a:solidFill>
                        </a:rPr>
                        <a:t> Y USO DE LOS RESULTADOS DE LA EVALUACIÓN A DOCENTES Y DIRECTIVOS DOCENTES DECRETO  1378 DE 2002</a:t>
                      </a:r>
                      <a:endParaRPr lang="es-CO" sz="2000" dirty="0">
                        <a:solidFill>
                          <a:schemeClr val="tx1"/>
                        </a:solidFill>
                      </a:endParaRPr>
                    </a:p>
                  </a:txBody>
                  <a:tcPr>
                    <a:solidFill>
                      <a:schemeClr val="accent3">
                        <a:lumMod val="40000"/>
                        <a:lumOff val="60000"/>
                      </a:schemeClr>
                    </a:solidFill>
                  </a:tcPr>
                </a:tc>
              </a:tr>
              <a:tr h="370840">
                <a:tc>
                  <a:txBody>
                    <a:bodyPr/>
                    <a:lstStyle/>
                    <a:p>
                      <a:r>
                        <a:rPr lang="es-CO" sz="2000" dirty="0" smtClean="0">
                          <a:solidFill>
                            <a:schemeClr val="tx1"/>
                          </a:solidFill>
                        </a:rPr>
                        <a:t>5</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MARY ROSA SANJUANELO</a:t>
                      </a:r>
                      <a:endParaRPr lang="es-CO" sz="2000" dirty="0">
                        <a:solidFill>
                          <a:schemeClr val="tx1"/>
                        </a:solidFill>
                      </a:endParaRPr>
                    </a:p>
                  </a:txBody>
                  <a:tcPr>
                    <a:solidFill>
                      <a:schemeClr val="accent3">
                        <a:lumMod val="40000"/>
                        <a:lumOff val="60000"/>
                      </a:schemeClr>
                    </a:solidFill>
                  </a:tcPr>
                </a:tc>
                <a:tc rowSpan="5">
                  <a:txBody>
                    <a:bodyPr/>
                    <a:lstStyle/>
                    <a:p>
                      <a:endParaRPr lang="es-CO" sz="2000" dirty="0" smtClean="0">
                        <a:solidFill>
                          <a:schemeClr val="tx1"/>
                        </a:solidFill>
                      </a:endParaRPr>
                    </a:p>
                    <a:p>
                      <a:endParaRPr lang="es-CO" sz="2000" dirty="0" smtClean="0">
                        <a:solidFill>
                          <a:schemeClr val="tx1"/>
                        </a:solidFill>
                      </a:endParaRPr>
                    </a:p>
                    <a:p>
                      <a:endParaRPr lang="es-CO" sz="2000" dirty="0" smtClean="0">
                        <a:solidFill>
                          <a:schemeClr val="tx1"/>
                        </a:solidFill>
                      </a:endParaRPr>
                    </a:p>
                    <a:p>
                      <a:r>
                        <a:rPr lang="es-CO" sz="2000" b="1" u="sng" dirty="0" smtClean="0">
                          <a:solidFill>
                            <a:schemeClr val="tx1"/>
                          </a:solidFill>
                        </a:rPr>
                        <a:t>D.01.03</a:t>
                      </a:r>
                      <a:r>
                        <a:rPr lang="es-CO" sz="2000" dirty="0" smtClean="0">
                          <a:solidFill>
                            <a:schemeClr val="tx1"/>
                          </a:solidFill>
                        </a:rPr>
                        <a:t>. ORIENTAR LA RUTA DE MEJORAMIENTO</a:t>
                      </a:r>
                      <a:endParaRPr lang="es-CO" sz="2000" dirty="0">
                        <a:solidFill>
                          <a:schemeClr val="tx1"/>
                        </a:solidFill>
                      </a:endParaRPr>
                    </a:p>
                  </a:txBody>
                  <a:tcPr>
                    <a:solidFill>
                      <a:schemeClr val="accent3">
                        <a:lumMod val="40000"/>
                        <a:lumOff val="60000"/>
                      </a:schemeClr>
                    </a:solidFill>
                  </a:tcPr>
                </a:tc>
              </a:tr>
              <a:tr h="370840">
                <a:tc>
                  <a:txBody>
                    <a:bodyPr/>
                    <a:lstStyle/>
                    <a:p>
                      <a:r>
                        <a:rPr lang="es-CO" sz="2000" dirty="0" smtClean="0">
                          <a:solidFill>
                            <a:schemeClr val="tx1"/>
                          </a:solidFill>
                        </a:rPr>
                        <a:t>6</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ALFREDO REYES</a:t>
                      </a:r>
                      <a:endParaRPr lang="es-CO" sz="2000"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2000" dirty="0" smtClean="0">
                          <a:solidFill>
                            <a:schemeClr val="tx1"/>
                          </a:solidFill>
                        </a:rPr>
                        <a:t>7</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YULIETH CRUZ</a:t>
                      </a:r>
                      <a:endParaRPr lang="es-CO" sz="2000"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2000" dirty="0" smtClean="0">
                          <a:solidFill>
                            <a:schemeClr val="tx1"/>
                          </a:solidFill>
                        </a:rPr>
                        <a:t>8</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ALBEIRO LÓPEZ</a:t>
                      </a:r>
                      <a:endParaRPr lang="es-CO" sz="2000"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2000" dirty="0" smtClean="0">
                          <a:solidFill>
                            <a:schemeClr val="tx1"/>
                          </a:solidFill>
                        </a:rPr>
                        <a:t>9</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MARITZA TENORIO</a:t>
                      </a:r>
                      <a:endParaRPr lang="es-CO" sz="2000"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2000" dirty="0" smtClean="0">
                          <a:solidFill>
                            <a:schemeClr val="tx1"/>
                          </a:solidFill>
                        </a:rPr>
                        <a:t>10</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IVONNE</a:t>
                      </a:r>
                      <a:r>
                        <a:rPr lang="es-CO" sz="2000" baseline="0" dirty="0" smtClean="0">
                          <a:solidFill>
                            <a:schemeClr val="tx1"/>
                          </a:solidFill>
                        </a:rPr>
                        <a:t> HERNANDEZ</a:t>
                      </a:r>
                      <a:endParaRPr lang="es-CO" sz="2000" dirty="0">
                        <a:solidFill>
                          <a:schemeClr val="tx1"/>
                        </a:solidFill>
                      </a:endParaRPr>
                    </a:p>
                  </a:txBody>
                  <a:tcPr>
                    <a:solidFill>
                      <a:schemeClr val="accent3">
                        <a:lumMod val="40000"/>
                        <a:lumOff val="60000"/>
                      </a:schemeClr>
                    </a:solidFill>
                  </a:tcPr>
                </a:tc>
                <a:tc rowSpan="4">
                  <a:txBody>
                    <a:bodyPr/>
                    <a:lstStyle/>
                    <a:p>
                      <a:r>
                        <a:rPr lang="es-CO" sz="2000" b="1" u="sng" dirty="0" smtClean="0">
                          <a:solidFill>
                            <a:schemeClr val="tx1"/>
                          </a:solidFill>
                        </a:rPr>
                        <a:t>D.01.04. </a:t>
                      </a:r>
                      <a:r>
                        <a:rPr lang="es-CO" sz="2000" dirty="0" smtClean="0">
                          <a:solidFill>
                            <a:schemeClr val="tx1"/>
                          </a:solidFill>
                        </a:rPr>
                        <a:t>ELABORACIÓN</a:t>
                      </a:r>
                      <a:r>
                        <a:rPr lang="es-CO" sz="2000" baseline="0" dirty="0" smtClean="0">
                          <a:solidFill>
                            <a:schemeClr val="tx1"/>
                          </a:solidFill>
                        </a:rPr>
                        <a:t> DE LA CARACTERIZACIÓN Y PERFIL DEL SECTOR EDUCATIVO</a:t>
                      </a:r>
                      <a:endParaRPr lang="es-CO" sz="2000" dirty="0">
                        <a:solidFill>
                          <a:schemeClr val="tx1"/>
                        </a:solidFill>
                      </a:endParaRPr>
                    </a:p>
                  </a:txBody>
                  <a:tcPr>
                    <a:solidFill>
                      <a:schemeClr val="accent3">
                        <a:lumMod val="40000"/>
                        <a:lumOff val="60000"/>
                      </a:schemeClr>
                    </a:solidFill>
                  </a:tcPr>
                </a:tc>
              </a:tr>
              <a:tr h="370840">
                <a:tc>
                  <a:txBody>
                    <a:bodyPr/>
                    <a:lstStyle/>
                    <a:p>
                      <a:r>
                        <a:rPr lang="es-CO" sz="2000" dirty="0" smtClean="0">
                          <a:solidFill>
                            <a:schemeClr val="tx1"/>
                          </a:solidFill>
                        </a:rPr>
                        <a:t>11</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ARLET MEZA</a:t>
                      </a:r>
                      <a:endParaRPr lang="es-CO" sz="2000"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2000" dirty="0" smtClean="0">
                          <a:solidFill>
                            <a:schemeClr val="tx1"/>
                          </a:solidFill>
                        </a:rPr>
                        <a:t>12</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HILDA RINCÓN</a:t>
                      </a:r>
                      <a:endParaRPr lang="es-CO" sz="2000"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2000" dirty="0" smtClean="0">
                          <a:solidFill>
                            <a:schemeClr val="tx1"/>
                          </a:solidFill>
                        </a:rPr>
                        <a:t>13</a:t>
                      </a:r>
                      <a:endParaRPr lang="es-CO" sz="2000" dirty="0">
                        <a:solidFill>
                          <a:schemeClr val="tx1"/>
                        </a:solidFill>
                      </a:endParaRPr>
                    </a:p>
                  </a:txBody>
                  <a:tcPr>
                    <a:solidFill>
                      <a:schemeClr val="accent3">
                        <a:lumMod val="40000"/>
                        <a:lumOff val="60000"/>
                      </a:schemeClr>
                    </a:solidFill>
                  </a:tcPr>
                </a:tc>
                <a:tc>
                  <a:txBody>
                    <a:bodyPr/>
                    <a:lstStyle/>
                    <a:p>
                      <a:r>
                        <a:rPr lang="es-CO" sz="2000" dirty="0" smtClean="0">
                          <a:solidFill>
                            <a:schemeClr val="tx1"/>
                          </a:solidFill>
                        </a:rPr>
                        <a:t>COORDINADOR (A) CICLO I</a:t>
                      </a:r>
                      <a:endParaRPr lang="es-CO" sz="2000" dirty="0">
                        <a:solidFill>
                          <a:schemeClr val="tx1"/>
                        </a:solidFill>
                      </a:endParaRPr>
                    </a:p>
                  </a:txBody>
                  <a:tcPr>
                    <a:solidFill>
                      <a:schemeClr val="accent3">
                        <a:lumMod val="40000"/>
                        <a:lumOff val="60000"/>
                      </a:schemeClr>
                    </a:solidFill>
                  </a:tcPr>
                </a:tc>
                <a:tc vMerge="1">
                  <a:txBody>
                    <a:bodyPr/>
                    <a:lstStyle/>
                    <a:p>
                      <a:endParaRPr lang="es-CO" sz="1400" dirty="0"/>
                    </a:p>
                  </a:txBody>
                  <a:tcPr/>
                </a:tc>
              </a:tr>
            </a:tbl>
          </a:graphicData>
        </a:graphic>
      </p:graphicFrame>
    </p:spTree>
    <p:extLst>
      <p:ext uri="{BB962C8B-B14F-4D97-AF65-F5344CB8AC3E}">
        <p14:creationId xmlns:p14="http://schemas.microsoft.com/office/powerpoint/2010/main" val="2781818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09230899"/>
              </p:ext>
            </p:extLst>
          </p:nvPr>
        </p:nvGraphicFramePr>
        <p:xfrm>
          <a:off x="251520" y="260648"/>
          <a:ext cx="8640959" cy="6457280"/>
        </p:xfrm>
        <a:graphic>
          <a:graphicData uri="http://schemas.openxmlformats.org/drawingml/2006/table">
            <a:tbl>
              <a:tblPr firstRow="1" bandRow="1">
                <a:tableStyleId>{5C22544A-7EE6-4342-B048-85BDC9FD1C3A}</a:tableStyleId>
              </a:tblPr>
              <a:tblGrid>
                <a:gridCol w="1054243"/>
                <a:gridCol w="2552418"/>
                <a:gridCol w="5034298"/>
              </a:tblGrid>
              <a:tr h="370840">
                <a:tc>
                  <a:txBody>
                    <a:bodyPr/>
                    <a:lstStyle/>
                    <a:p>
                      <a:r>
                        <a:rPr lang="es-CO" sz="1200" b="1" u="sng" dirty="0" smtClean="0">
                          <a:solidFill>
                            <a:schemeClr val="tx1"/>
                          </a:solidFill>
                        </a:rPr>
                        <a:t>14</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NAPOLEÓN GARRIDO</a:t>
                      </a:r>
                      <a:endParaRPr lang="es-CO" sz="1200" b="1" u="sng" dirty="0">
                        <a:solidFill>
                          <a:schemeClr val="tx1"/>
                        </a:solidFill>
                      </a:endParaRPr>
                    </a:p>
                  </a:txBody>
                  <a:tcPr>
                    <a:solidFill>
                      <a:schemeClr val="accent3">
                        <a:lumMod val="40000"/>
                        <a:lumOff val="60000"/>
                      </a:schemeClr>
                    </a:solidFill>
                  </a:tcPr>
                </a:tc>
                <a:tc rowSpan="4">
                  <a:txBody>
                    <a:bodyPr/>
                    <a:lstStyle/>
                    <a:p>
                      <a:r>
                        <a:rPr lang="es-CO" sz="1600" b="1" u="sng" dirty="0" smtClean="0">
                          <a:solidFill>
                            <a:schemeClr val="tx1"/>
                          </a:solidFill>
                        </a:rPr>
                        <a:t>D.02.01.  GESTIONAR EL PLAN DE APOYO AL MEJORAMIENTO</a:t>
                      </a:r>
                    </a:p>
                    <a:p>
                      <a:r>
                        <a:rPr lang="es-CO" sz="1600" b="1" u="sng" dirty="0" smtClean="0">
                          <a:solidFill>
                            <a:schemeClr val="tx1"/>
                          </a:solidFill>
                        </a:rPr>
                        <a:t>APOYO SEM</a:t>
                      </a:r>
                      <a:endParaRPr lang="es-CO" sz="1600" b="1" u="sng" dirty="0">
                        <a:solidFill>
                          <a:schemeClr val="tx1"/>
                        </a:solidFill>
                      </a:endParaRPr>
                    </a:p>
                  </a:txBody>
                  <a:tcPr>
                    <a:solidFill>
                      <a:schemeClr val="accent3">
                        <a:lumMod val="40000"/>
                        <a:lumOff val="60000"/>
                      </a:schemeClr>
                    </a:solidFill>
                  </a:tcPr>
                </a:tc>
              </a:tr>
              <a:tr h="277232">
                <a:tc>
                  <a:txBody>
                    <a:bodyPr/>
                    <a:lstStyle/>
                    <a:p>
                      <a:r>
                        <a:rPr lang="es-CO" sz="1200" b="1" u="sng" dirty="0" smtClean="0">
                          <a:solidFill>
                            <a:schemeClr val="tx1"/>
                          </a:solidFill>
                        </a:rPr>
                        <a:t>15</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LÁZARO VIDES</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266432">
                <a:tc>
                  <a:txBody>
                    <a:bodyPr/>
                    <a:lstStyle/>
                    <a:p>
                      <a:r>
                        <a:rPr lang="es-CO" sz="1200" b="1" u="sng" dirty="0" smtClean="0">
                          <a:solidFill>
                            <a:schemeClr val="tx1"/>
                          </a:solidFill>
                        </a:rPr>
                        <a:t>16</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CARMELA GALINDO</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0">
                <a:tc>
                  <a:txBody>
                    <a:bodyPr/>
                    <a:lstStyle/>
                    <a:p>
                      <a:r>
                        <a:rPr lang="es-CO" sz="1200" b="1" u="sng" dirty="0" smtClean="0">
                          <a:solidFill>
                            <a:schemeClr val="tx1"/>
                          </a:solidFill>
                        </a:rPr>
                        <a:t>17</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SAMIR SIERRA</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370840">
                <a:tc>
                  <a:txBody>
                    <a:bodyPr/>
                    <a:lstStyle/>
                    <a:p>
                      <a:r>
                        <a:rPr lang="es-CO" sz="1200" b="1" u="sng" dirty="0" smtClean="0">
                          <a:solidFill>
                            <a:schemeClr val="tx1"/>
                          </a:solidFill>
                        </a:rPr>
                        <a:t>18</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NAPOLEÓN</a:t>
                      </a:r>
                      <a:r>
                        <a:rPr lang="es-CO" sz="1200" b="1" u="sng" baseline="0" dirty="0" smtClean="0">
                          <a:solidFill>
                            <a:schemeClr val="tx1"/>
                          </a:solidFill>
                        </a:rPr>
                        <a:t> GARRIDO</a:t>
                      </a:r>
                      <a:endParaRPr lang="es-CO" sz="1200" b="1" u="sng" dirty="0">
                        <a:solidFill>
                          <a:schemeClr val="tx1"/>
                        </a:solidFill>
                      </a:endParaRPr>
                    </a:p>
                  </a:txBody>
                  <a:tcPr>
                    <a:solidFill>
                      <a:schemeClr val="accent3">
                        <a:lumMod val="40000"/>
                        <a:lumOff val="60000"/>
                      </a:schemeClr>
                    </a:solidFill>
                  </a:tcPr>
                </a:tc>
                <a:tc rowSpan="5">
                  <a:txBody>
                    <a:bodyPr/>
                    <a:lstStyle/>
                    <a:p>
                      <a:endParaRPr lang="es-CO" sz="1600" b="1" u="sng" dirty="0" smtClean="0">
                        <a:solidFill>
                          <a:schemeClr val="tx1"/>
                        </a:solidFill>
                      </a:endParaRPr>
                    </a:p>
                    <a:p>
                      <a:r>
                        <a:rPr lang="es-CO" sz="1600" b="1" u="sng" dirty="0" smtClean="0">
                          <a:solidFill>
                            <a:schemeClr val="tx1"/>
                          </a:solidFill>
                        </a:rPr>
                        <a:t>D.02.02. APOYAR LA GESTIÓN DEL PROYECTO EDUCATIVO</a:t>
                      </a:r>
                      <a:r>
                        <a:rPr lang="es-CO" sz="1600" b="1" u="sng" baseline="0" dirty="0" smtClean="0">
                          <a:solidFill>
                            <a:schemeClr val="tx1"/>
                          </a:solidFill>
                        </a:rPr>
                        <a:t> (PEI)</a:t>
                      </a:r>
                      <a:endParaRPr lang="es-CO" sz="1600" b="1" u="sng" dirty="0">
                        <a:solidFill>
                          <a:schemeClr val="tx1"/>
                        </a:solidFill>
                      </a:endParaRPr>
                    </a:p>
                  </a:txBody>
                  <a:tcPr>
                    <a:solidFill>
                      <a:schemeClr val="accent3">
                        <a:lumMod val="40000"/>
                        <a:lumOff val="60000"/>
                      </a:schemeClr>
                    </a:solidFill>
                  </a:tcPr>
                </a:tc>
              </a:tr>
              <a:tr h="370840">
                <a:tc>
                  <a:txBody>
                    <a:bodyPr/>
                    <a:lstStyle/>
                    <a:p>
                      <a:r>
                        <a:rPr lang="es-CO" sz="1200" b="1" u="sng" dirty="0" smtClean="0">
                          <a:solidFill>
                            <a:schemeClr val="tx1"/>
                          </a:solidFill>
                        </a:rPr>
                        <a:t>19</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FÉLIX JOSE PARRA</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293856">
                <a:tc>
                  <a:txBody>
                    <a:bodyPr/>
                    <a:lstStyle/>
                    <a:p>
                      <a:r>
                        <a:rPr lang="es-CO" sz="1200" b="1" u="sng" dirty="0" smtClean="0">
                          <a:solidFill>
                            <a:schemeClr val="tx1"/>
                          </a:solidFill>
                        </a:rPr>
                        <a:t>20</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OCTAVIO RODRÍGUEZ</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288032">
                <a:tc>
                  <a:txBody>
                    <a:bodyPr/>
                    <a:lstStyle/>
                    <a:p>
                      <a:r>
                        <a:rPr lang="es-CO" sz="1200" b="1" u="sng" dirty="0" smtClean="0">
                          <a:solidFill>
                            <a:schemeClr val="tx1"/>
                          </a:solidFill>
                        </a:rPr>
                        <a:t>21</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AMPARO DE LA OSSA</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272256">
                <a:tc>
                  <a:txBody>
                    <a:bodyPr/>
                    <a:lstStyle/>
                    <a:p>
                      <a:r>
                        <a:rPr lang="es-CO" sz="1200" b="1" u="sng" dirty="0" smtClean="0">
                          <a:solidFill>
                            <a:schemeClr val="tx1"/>
                          </a:solidFill>
                        </a:rPr>
                        <a:t>22</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CECILIA VERGARA</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370840">
                <a:tc>
                  <a:txBody>
                    <a:bodyPr/>
                    <a:lstStyle/>
                    <a:p>
                      <a:r>
                        <a:rPr lang="es-CO" sz="1200" b="1" u="sng" dirty="0" smtClean="0">
                          <a:solidFill>
                            <a:schemeClr val="tx1"/>
                          </a:solidFill>
                        </a:rPr>
                        <a:t>23</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ALFREDO REYES</a:t>
                      </a:r>
                      <a:endParaRPr lang="es-CO" sz="1200" b="1" u="sng" dirty="0">
                        <a:solidFill>
                          <a:schemeClr val="tx1"/>
                        </a:solidFill>
                      </a:endParaRPr>
                    </a:p>
                  </a:txBody>
                  <a:tcPr>
                    <a:solidFill>
                      <a:schemeClr val="accent3">
                        <a:lumMod val="40000"/>
                        <a:lumOff val="60000"/>
                      </a:schemeClr>
                    </a:solidFill>
                  </a:tcPr>
                </a:tc>
                <a:tc rowSpan="3">
                  <a:txBody>
                    <a:bodyPr/>
                    <a:lstStyle/>
                    <a:p>
                      <a:endParaRPr lang="es-CO" sz="1600" b="1" u="sng" dirty="0" smtClean="0">
                        <a:solidFill>
                          <a:schemeClr val="tx1"/>
                        </a:solidFill>
                      </a:endParaRPr>
                    </a:p>
                    <a:p>
                      <a:r>
                        <a:rPr lang="es-CO" sz="1600" b="1" u="sng" dirty="0" smtClean="0">
                          <a:solidFill>
                            <a:schemeClr val="tx1"/>
                          </a:solidFill>
                        </a:rPr>
                        <a:t>D.02.03. APOYAR LA GESTIÓN DEL PLAN DE MEJORAMIENTO INSTITUCIONAL (PMI)</a:t>
                      </a:r>
                    </a:p>
                    <a:p>
                      <a:endParaRPr lang="es-CO" sz="1600" b="1" u="sng" dirty="0">
                        <a:solidFill>
                          <a:schemeClr val="tx1"/>
                        </a:solidFill>
                      </a:endParaRPr>
                    </a:p>
                  </a:txBody>
                  <a:tcPr>
                    <a:solidFill>
                      <a:schemeClr val="accent3">
                        <a:lumMod val="40000"/>
                        <a:lumOff val="60000"/>
                      </a:schemeClr>
                    </a:solidFill>
                  </a:tcPr>
                </a:tc>
              </a:tr>
              <a:tr h="370840">
                <a:tc>
                  <a:txBody>
                    <a:bodyPr/>
                    <a:lstStyle/>
                    <a:p>
                      <a:r>
                        <a:rPr lang="es-CO" sz="1200" b="1" u="sng" dirty="0" smtClean="0">
                          <a:solidFill>
                            <a:schemeClr val="tx1"/>
                          </a:solidFill>
                        </a:rPr>
                        <a:t>24</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JUAN CARLOS OROZCO</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1200" b="1" u="sng" dirty="0" smtClean="0">
                          <a:solidFill>
                            <a:schemeClr val="tx1"/>
                          </a:solidFill>
                        </a:rPr>
                        <a:t>25</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AMAURY ARRIETA</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989424">
                <a:tc>
                  <a:txBody>
                    <a:bodyPr/>
                    <a:lstStyle/>
                    <a:p>
                      <a:r>
                        <a:rPr lang="es-CO" sz="1200" b="1" u="sng" dirty="0" smtClean="0">
                          <a:solidFill>
                            <a:schemeClr val="tx1"/>
                          </a:solidFill>
                        </a:rPr>
                        <a:t>26</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GUIDO NEL PÉREZ</a:t>
                      </a:r>
                      <a:r>
                        <a:rPr lang="es-CO" sz="1200" b="1" u="sng" baseline="0" dirty="0" smtClean="0">
                          <a:solidFill>
                            <a:schemeClr val="tx1"/>
                          </a:solidFill>
                        </a:rPr>
                        <a:t> DÍAZ</a:t>
                      </a:r>
                      <a:endParaRPr lang="es-CO" sz="1200" b="1" u="sng" dirty="0">
                        <a:solidFill>
                          <a:schemeClr val="tx1"/>
                        </a:solidFill>
                      </a:endParaRPr>
                    </a:p>
                  </a:txBody>
                  <a:tcPr>
                    <a:solidFill>
                      <a:schemeClr val="accent3">
                        <a:lumMod val="40000"/>
                        <a:lumOff val="60000"/>
                      </a:schemeClr>
                    </a:solidFill>
                  </a:tcPr>
                </a:tc>
                <a:tc>
                  <a:txBody>
                    <a:bodyPr/>
                    <a:lstStyle/>
                    <a:p>
                      <a:endParaRPr lang="es-CO" sz="1600" b="1" u="sng" dirty="0" smtClean="0">
                        <a:solidFill>
                          <a:schemeClr val="tx1"/>
                        </a:solidFill>
                      </a:endParaRPr>
                    </a:p>
                    <a:p>
                      <a:r>
                        <a:rPr lang="es-CO" sz="1600" b="1" u="sng" dirty="0" smtClean="0">
                          <a:solidFill>
                            <a:schemeClr val="tx1"/>
                          </a:solidFill>
                        </a:rPr>
                        <a:t>D.O2.04. DEFINIR, EJECUTAR Y HACER SEGUIMIENTO A LOS PLANES TERRITORIALES DE FORMACIÓN DOCENTE</a:t>
                      </a:r>
                    </a:p>
                    <a:p>
                      <a:endParaRPr lang="es-CO" sz="1600" b="1" u="sng" dirty="0">
                        <a:solidFill>
                          <a:schemeClr val="tx1"/>
                        </a:solidFill>
                      </a:endParaRPr>
                    </a:p>
                  </a:txBody>
                  <a:tcPr>
                    <a:solidFill>
                      <a:schemeClr val="accent3">
                        <a:lumMod val="40000"/>
                        <a:lumOff val="60000"/>
                      </a:schemeClr>
                    </a:solidFill>
                  </a:tcPr>
                </a:tc>
              </a:tr>
              <a:tr h="370840">
                <a:tc>
                  <a:txBody>
                    <a:bodyPr/>
                    <a:lstStyle/>
                    <a:p>
                      <a:r>
                        <a:rPr lang="es-CO" sz="1200" b="1" u="sng" dirty="0" smtClean="0">
                          <a:solidFill>
                            <a:schemeClr val="tx1"/>
                          </a:solidFill>
                        </a:rPr>
                        <a:t>27</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DARLY VARGAS</a:t>
                      </a:r>
                      <a:endParaRPr lang="es-CO" sz="1200" b="1" u="sng" dirty="0">
                        <a:solidFill>
                          <a:schemeClr val="tx1"/>
                        </a:solidFill>
                      </a:endParaRPr>
                    </a:p>
                  </a:txBody>
                  <a:tcPr>
                    <a:solidFill>
                      <a:schemeClr val="accent3">
                        <a:lumMod val="40000"/>
                        <a:lumOff val="60000"/>
                      </a:schemeClr>
                    </a:solidFill>
                  </a:tcPr>
                </a:tc>
                <a:tc rowSpan="4">
                  <a:txBody>
                    <a:bodyPr/>
                    <a:lstStyle/>
                    <a:p>
                      <a:r>
                        <a:rPr lang="es-CO" sz="1600" b="1" u="sng" dirty="0" smtClean="0">
                          <a:solidFill>
                            <a:schemeClr val="tx1"/>
                          </a:solidFill>
                        </a:rPr>
                        <a:t>D.02.05. ORIENTAR ESTRATEGIAS PARA IMPLEMENTAR PROYECTOS PEDAGÓGICOS TRANSVERSALES EDUCATIVOS.</a:t>
                      </a:r>
                      <a:endParaRPr lang="es-CO" sz="1600" b="1" u="sng" dirty="0">
                        <a:solidFill>
                          <a:schemeClr val="tx1"/>
                        </a:solidFill>
                      </a:endParaRPr>
                    </a:p>
                  </a:txBody>
                  <a:tcPr>
                    <a:solidFill>
                      <a:schemeClr val="accent3">
                        <a:lumMod val="40000"/>
                        <a:lumOff val="60000"/>
                      </a:schemeClr>
                    </a:solidFill>
                  </a:tcPr>
                </a:tc>
              </a:tr>
              <a:tr h="370840">
                <a:tc>
                  <a:txBody>
                    <a:bodyPr/>
                    <a:lstStyle/>
                    <a:p>
                      <a:r>
                        <a:rPr lang="es-CO" sz="1200" b="1" u="sng" dirty="0" smtClean="0">
                          <a:solidFill>
                            <a:schemeClr val="tx1"/>
                          </a:solidFill>
                        </a:rPr>
                        <a:t>28</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FÉLIX</a:t>
                      </a:r>
                      <a:r>
                        <a:rPr lang="es-CO" sz="1200" b="1" u="sng" baseline="0" dirty="0" smtClean="0">
                          <a:solidFill>
                            <a:schemeClr val="tx1"/>
                          </a:solidFill>
                        </a:rPr>
                        <a:t> JOSÉ PARRA</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370840">
                <a:tc>
                  <a:txBody>
                    <a:bodyPr/>
                    <a:lstStyle/>
                    <a:p>
                      <a:r>
                        <a:rPr lang="es-CO" sz="1200" b="1" u="sng" dirty="0" smtClean="0">
                          <a:solidFill>
                            <a:schemeClr val="tx1"/>
                          </a:solidFill>
                        </a:rPr>
                        <a:t>29</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HILDA</a:t>
                      </a:r>
                      <a:r>
                        <a:rPr lang="es-CO" sz="1200" b="1" u="sng" baseline="0" dirty="0" smtClean="0">
                          <a:solidFill>
                            <a:schemeClr val="tx1"/>
                          </a:solidFill>
                        </a:rPr>
                        <a:t> RINCÓN</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370840">
                <a:tc>
                  <a:txBody>
                    <a:bodyPr/>
                    <a:lstStyle/>
                    <a:p>
                      <a:r>
                        <a:rPr lang="es-CO" sz="1200" b="1" u="sng" dirty="0" smtClean="0">
                          <a:solidFill>
                            <a:schemeClr val="tx1"/>
                          </a:solidFill>
                        </a:rPr>
                        <a:t>30</a:t>
                      </a:r>
                      <a:endParaRPr lang="es-CO" sz="1200" b="1" u="sng" dirty="0">
                        <a:solidFill>
                          <a:schemeClr val="tx1"/>
                        </a:solidFill>
                      </a:endParaRPr>
                    </a:p>
                  </a:txBody>
                  <a:tcPr>
                    <a:solidFill>
                      <a:schemeClr val="accent3">
                        <a:lumMod val="40000"/>
                        <a:lumOff val="60000"/>
                      </a:schemeClr>
                    </a:solidFill>
                  </a:tcPr>
                </a:tc>
                <a:tc>
                  <a:txBody>
                    <a:bodyPr/>
                    <a:lstStyle/>
                    <a:p>
                      <a:r>
                        <a:rPr lang="es-CO" sz="1200" b="1" u="sng" dirty="0" smtClean="0">
                          <a:solidFill>
                            <a:schemeClr val="tx1"/>
                          </a:solidFill>
                        </a:rPr>
                        <a:t>MARUJA URZOLA</a:t>
                      </a:r>
                      <a:endParaRPr lang="es-CO" sz="1200" b="1"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bl>
          </a:graphicData>
        </a:graphic>
      </p:graphicFrame>
    </p:spTree>
    <p:extLst>
      <p:ext uri="{BB962C8B-B14F-4D97-AF65-F5344CB8AC3E}">
        <p14:creationId xmlns:p14="http://schemas.microsoft.com/office/powerpoint/2010/main" val="3759932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300638071"/>
              </p:ext>
            </p:extLst>
          </p:nvPr>
        </p:nvGraphicFramePr>
        <p:xfrm>
          <a:off x="251520" y="260648"/>
          <a:ext cx="8640960" cy="5897448"/>
        </p:xfrm>
        <a:graphic>
          <a:graphicData uri="http://schemas.openxmlformats.org/drawingml/2006/table">
            <a:tbl>
              <a:tblPr firstRow="1" bandRow="1">
                <a:tableStyleId>{5C22544A-7EE6-4342-B048-85BDC9FD1C3A}</a:tableStyleId>
              </a:tblPr>
              <a:tblGrid>
                <a:gridCol w="1054243"/>
                <a:gridCol w="3122221"/>
                <a:gridCol w="4464496"/>
              </a:tblGrid>
              <a:tr h="370840">
                <a:tc>
                  <a:txBody>
                    <a:bodyPr/>
                    <a:lstStyle/>
                    <a:p>
                      <a:r>
                        <a:rPr lang="es-CO" sz="1000" b="1" i="0" u="sng" dirty="0" smtClean="0">
                          <a:solidFill>
                            <a:schemeClr val="tx1"/>
                          </a:solidFill>
                        </a:rPr>
                        <a:t>31</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ESTEBANA</a:t>
                      </a:r>
                      <a:r>
                        <a:rPr lang="es-CO" sz="1000" b="1" i="0" u="sng" baseline="0" dirty="0" smtClean="0">
                          <a:solidFill>
                            <a:schemeClr val="tx1"/>
                          </a:solidFill>
                        </a:rPr>
                        <a:t> MARÍA CONTRERAS</a:t>
                      </a:r>
                      <a:endParaRPr lang="es-CO" sz="1000" b="1" i="0" u="sng" dirty="0">
                        <a:solidFill>
                          <a:schemeClr val="tx1"/>
                        </a:solidFill>
                      </a:endParaRPr>
                    </a:p>
                  </a:txBody>
                  <a:tcPr>
                    <a:solidFill>
                      <a:schemeClr val="accent3">
                        <a:lumMod val="40000"/>
                        <a:lumOff val="60000"/>
                      </a:schemeClr>
                    </a:solidFill>
                  </a:tcPr>
                </a:tc>
                <a:tc rowSpan="13">
                  <a:txBody>
                    <a:bodyPr/>
                    <a:lstStyle/>
                    <a:p>
                      <a:endParaRPr lang="es-CO" sz="1400" b="1" i="0" u="sng" dirty="0" smtClean="0">
                        <a:solidFill>
                          <a:schemeClr val="tx1"/>
                        </a:solidFill>
                      </a:endParaRPr>
                    </a:p>
                    <a:p>
                      <a:endParaRPr lang="es-CO" sz="1400" b="1" i="0" u="sng" dirty="0" smtClean="0">
                        <a:solidFill>
                          <a:schemeClr val="tx1"/>
                        </a:solidFill>
                      </a:endParaRPr>
                    </a:p>
                    <a:p>
                      <a:endParaRPr lang="es-CO" sz="1400" b="1" i="0" u="sng" dirty="0" smtClean="0">
                        <a:solidFill>
                          <a:schemeClr val="tx1"/>
                        </a:solidFill>
                      </a:endParaRPr>
                    </a:p>
                    <a:p>
                      <a:endParaRPr lang="es-CO" sz="1400" b="1" i="0" u="sng" dirty="0" smtClean="0">
                        <a:solidFill>
                          <a:schemeClr val="tx1"/>
                        </a:solidFill>
                      </a:endParaRPr>
                    </a:p>
                    <a:p>
                      <a:endParaRPr lang="es-CO" sz="1400" b="1" i="0" u="sng" dirty="0" smtClean="0">
                        <a:solidFill>
                          <a:schemeClr val="tx1"/>
                        </a:solidFill>
                      </a:endParaRPr>
                    </a:p>
                    <a:p>
                      <a:r>
                        <a:rPr lang="es-CO" sz="1400" b="1" i="0" u="sng" dirty="0" smtClean="0">
                          <a:solidFill>
                            <a:schemeClr val="tx1"/>
                          </a:solidFill>
                        </a:rPr>
                        <a:t>D.02.06. PROMOVER LA ARTICULACIÓN DE LOS NIVELES EDUCATIVOS</a:t>
                      </a:r>
                      <a:endParaRPr lang="es-CO" sz="1400" b="1" i="0" u="sng" dirty="0">
                        <a:solidFill>
                          <a:schemeClr val="tx1"/>
                        </a:solidFill>
                      </a:endParaRPr>
                    </a:p>
                  </a:txBody>
                  <a:tcPr>
                    <a:solidFill>
                      <a:schemeClr val="accent3">
                        <a:lumMod val="40000"/>
                        <a:lumOff val="60000"/>
                      </a:schemeClr>
                    </a:solidFill>
                  </a:tcPr>
                </a:tc>
              </a:tr>
              <a:tr h="370840">
                <a:tc>
                  <a:txBody>
                    <a:bodyPr/>
                    <a:lstStyle/>
                    <a:p>
                      <a:r>
                        <a:rPr lang="es-CO" sz="1000" b="1" i="0" u="sng" dirty="0" smtClean="0">
                          <a:solidFill>
                            <a:schemeClr val="tx1"/>
                          </a:solidFill>
                        </a:rPr>
                        <a:t>32</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ANASTACIA ALDANA</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194424">
                <a:tc>
                  <a:txBody>
                    <a:bodyPr/>
                    <a:lstStyle/>
                    <a:p>
                      <a:r>
                        <a:rPr lang="es-CO" sz="1000" b="1" i="0" u="sng" dirty="0" smtClean="0">
                          <a:solidFill>
                            <a:schemeClr val="tx1"/>
                          </a:solidFill>
                        </a:rPr>
                        <a:t>33</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DAVID MENDOZA</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238616">
                <a:tc>
                  <a:txBody>
                    <a:bodyPr/>
                    <a:lstStyle/>
                    <a:p>
                      <a:r>
                        <a:rPr lang="es-CO" sz="1000" b="1" i="0" u="sng" dirty="0" smtClean="0">
                          <a:solidFill>
                            <a:schemeClr val="tx1"/>
                          </a:solidFill>
                        </a:rPr>
                        <a:t>34</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ESTEBANA MARÍA CONTRERAS</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227816">
                <a:tc>
                  <a:txBody>
                    <a:bodyPr/>
                    <a:lstStyle/>
                    <a:p>
                      <a:r>
                        <a:rPr lang="es-CO" sz="1000" b="1" i="0" u="sng" dirty="0" smtClean="0">
                          <a:solidFill>
                            <a:schemeClr val="tx1"/>
                          </a:solidFill>
                        </a:rPr>
                        <a:t>35</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ALFREDO GONZALEZ</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254992">
                <a:tc>
                  <a:txBody>
                    <a:bodyPr/>
                    <a:lstStyle/>
                    <a:p>
                      <a:r>
                        <a:rPr lang="es-CO" sz="1000" b="1" i="0" u="sng" dirty="0" smtClean="0">
                          <a:solidFill>
                            <a:schemeClr val="tx1"/>
                          </a:solidFill>
                        </a:rPr>
                        <a:t>36</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MARITZA TENORIO</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288032">
                <a:tc>
                  <a:txBody>
                    <a:bodyPr/>
                    <a:lstStyle/>
                    <a:p>
                      <a:r>
                        <a:rPr lang="es-CO" sz="1000" b="1" i="0" u="sng" dirty="0" smtClean="0">
                          <a:solidFill>
                            <a:schemeClr val="tx1"/>
                          </a:solidFill>
                        </a:rPr>
                        <a:t>37</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MARIA CECILIA RAMIREZ</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288032">
                <a:tc>
                  <a:txBody>
                    <a:bodyPr/>
                    <a:lstStyle/>
                    <a:p>
                      <a:r>
                        <a:rPr lang="es-CO" sz="1000" b="1" i="0" u="sng" dirty="0" smtClean="0">
                          <a:solidFill>
                            <a:schemeClr val="tx1"/>
                          </a:solidFill>
                        </a:rPr>
                        <a:t>38</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OMAIRA MENESES</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144016">
                <a:tc>
                  <a:txBody>
                    <a:bodyPr/>
                    <a:lstStyle/>
                    <a:p>
                      <a:r>
                        <a:rPr lang="es-CO" sz="1000" b="1" i="0" u="sng" dirty="0" smtClean="0">
                          <a:solidFill>
                            <a:schemeClr val="tx1"/>
                          </a:solidFill>
                        </a:rPr>
                        <a:t>39</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MARIA CONSUELO VILLADIEGO</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260216">
                <a:tc>
                  <a:txBody>
                    <a:bodyPr/>
                    <a:lstStyle/>
                    <a:p>
                      <a:r>
                        <a:rPr lang="es-CO" sz="1000" b="1" i="0" u="sng" dirty="0" smtClean="0">
                          <a:solidFill>
                            <a:schemeClr val="tx1"/>
                          </a:solidFill>
                        </a:rPr>
                        <a:t>40</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VIVANA MONTERROZA</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a:p>
                  </a:txBody>
                  <a:tcPr/>
                </a:tc>
              </a:tr>
              <a:tr h="288032">
                <a:tc>
                  <a:txBody>
                    <a:bodyPr/>
                    <a:lstStyle/>
                    <a:p>
                      <a:r>
                        <a:rPr lang="es-CO" sz="1000" b="1" i="0" u="sng" dirty="0" smtClean="0">
                          <a:solidFill>
                            <a:schemeClr val="tx1"/>
                          </a:solidFill>
                        </a:rPr>
                        <a:t>41</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JUDITH</a:t>
                      </a:r>
                      <a:r>
                        <a:rPr lang="es-CO" sz="1000" b="1" i="0" u="sng" baseline="0" dirty="0" smtClean="0">
                          <a:solidFill>
                            <a:schemeClr val="tx1"/>
                          </a:solidFill>
                        </a:rPr>
                        <a:t> ZAPATA</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288032">
                <a:tc>
                  <a:txBody>
                    <a:bodyPr/>
                    <a:lstStyle/>
                    <a:p>
                      <a:r>
                        <a:rPr lang="es-CO" sz="1000" b="1" i="0" u="sng" dirty="0" smtClean="0">
                          <a:solidFill>
                            <a:schemeClr val="tx1"/>
                          </a:solidFill>
                        </a:rPr>
                        <a:t>42</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ELDUBINA AGUAS</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a:p>
                  </a:txBody>
                  <a:tcPr/>
                </a:tc>
              </a:tr>
              <a:tr h="288032">
                <a:tc>
                  <a:txBody>
                    <a:bodyPr/>
                    <a:lstStyle/>
                    <a:p>
                      <a:r>
                        <a:rPr lang="es-CO" sz="1000" b="1" i="0" u="sng" dirty="0" smtClean="0">
                          <a:solidFill>
                            <a:schemeClr val="tx1"/>
                          </a:solidFill>
                        </a:rPr>
                        <a:t>43</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SIXTA MONTES</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370840">
                <a:tc>
                  <a:txBody>
                    <a:bodyPr/>
                    <a:lstStyle/>
                    <a:p>
                      <a:r>
                        <a:rPr lang="es-CO" sz="1000" b="1" i="0" u="sng" dirty="0" smtClean="0">
                          <a:solidFill>
                            <a:schemeClr val="tx1"/>
                          </a:solidFill>
                        </a:rPr>
                        <a:t>44</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YULIETH CRUZ</a:t>
                      </a:r>
                      <a:endParaRPr lang="es-CO" sz="1000" b="1" i="0" u="sng" dirty="0">
                        <a:solidFill>
                          <a:schemeClr val="tx1"/>
                        </a:solidFill>
                      </a:endParaRPr>
                    </a:p>
                  </a:txBody>
                  <a:tcPr>
                    <a:solidFill>
                      <a:schemeClr val="accent3">
                        <a:lumMod val="40000"/>
                        <a:lumOff val="60000"/>
                      </a:schemeClr>
                    </a:solidFill>
                  </a:tcPr>
                </a:tc>
                <a:tc rowSpan="3">
                  <a:txBody>
                    <a:bodyPr/>
                    <a:lstStyle/>
                    <a:p>
                      <a:endParaRPr lang="es-CO" sz="1400" b="1" i="0" u="sng" dirty="0" smtClean="0">
                        <a:solidFill>
                          <a:schemeClr val="tx1"/>
                        </a:solidFill>
                      </a:endParaRPr>
                    </a:p>
                    <a:p>
                      <a:r>
                        <a:rPr lang="es-CO" sz="1400" b="1" i="0" u="sng" dirty="0" smtClean="0">
                          <a:solidFill>
                            <a:schemeClr val="tx1"/>
                          </a:solidFill>
                        </a:rPr>
                        <a:t>D.02.07.</a:t>
                      </a:r>
                      <a:r>
                        <a:rPr lang="es-CO" sz="1400" b="1" i="0" u="sng" baseline="0" dirty="0" smtClean="0">
                          <a:solidFill>
                            <a:schemeClr val="tx1"/>
                          </a:solidFill>
                        </a:rPr>
                        <a:t> GESTIONAR EL USO DE LA APROPIACIÓN DE MEDIOS Y TECNOLOGÍAS DE INFORMACIÓN Y COMUNICACIÓN TICS</a:t>
                      </a:r>
                      <a:endParaRPr lang="es-CO" sz="1400" b="1" i="0" u="sng" dirty="0">
                        <a:solidFill>
                          <a:schemeClr val="tx1"/>
                        </a:solidFill>
                      </a:endParaRPr>
                    </a:p>
                  </a:txBody>
                  <a:tcPr>
                    <a:solidFill>
                      <a:schemeClr val="accent3">
                        <a:lumMod val="40000"/>
                        <a:lumOff val="60000"/>
                      </a:schemeClr>
                    </a:solidFill>
                  </a:tcPr>
                </a:tc>
              </a:tr>
              <a:tr h="370840">
                <a:tc>
                  <a:txBody>
                    <a:bodyPr/>
                    <a:lstStyle/>
                    <a:p>
                      <a:r>
                        <a:rPr lang="es-CO" sz="1000" b="1" i="0" u="sng" dirty="0" smtClean="0">
                          <a:solidFill>
                            <a:schemeClr val="tx1"/>
                          </a:solidFill>
                        </a:rPr>
                        <a:t>45</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JUDITH</a:t>
                      </a:r>
                      <a:r>
                        <a:rPr lang="es-CO" sz="1000" b="1" i="0" u="sng" baseline="0" dirty="0" smtClean="0">
                          <a:solidFill>
                            <a:schemeClr val="tx1"/>
                          </a:solidFill>
                        </a:rPr>
                        <a:t> ZAPATA</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1000" b="1" i="0" u="sng" dirty="0" smtClean="0">
                          <a:solidFill>
                            <a:schemeClr val="tx1"/>
                          </a:solidFill>
                        </a:rPr>
                        <a:t>46</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HENRRY</a:t>
                      </a:r>
                      <a:r>
                        <a:rPr lang="es-CO" sz="1000" b="1" i="0" u="sng" baseline="0" dirty="0" smtClean="0">
                          <a:solidFill>
                            <a:schemeClr val="tx1"/>
                          </a:solidFill>
                        </a:rPr>
                        <a:t> RESTREPO</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400" dirty="0"/>
                    </a:p>
                  </a:txBody>
                  <a:tcPr/>
                </a:tc>
              </a:tr>
              <a:tr h="370840">
                <a:tc>
                  <a:txBody>
                    <a:bodyPr/>
                    <a:lstStyle/>
                    <a:p>
                      <a:r>
                        <a:rPr lang="es-CO" sz="1000" b="1" i="0" u="sng" dirty="0" smtClean="0">
                          <a:solidFill>
                            <a:schemeClr val="tx1"/>
                          </a:solidFill>
                        </a:rPr>
                        <a:t>47</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SAMIR SIERRA</a:t>
                      </a:r>
                      <a:endParaRPr lang="es-CO" sz="1000" b="1" i="0" u="sng" dirty="0">
                        <a:solidFill>
                          <a:schemeClr val="tx1"/>
                        </a:solidFill>
                      </a:endParaRPr>
                    </a:p>
                  </a:txBody>
                  <a:tcPr>
                    <a:solidFill>
                      <a:schemeClr val="accent3">
                        <a:lumMod val="40000"/>
                        <a:lumOff val="60000"/>
                      </a:schemeClr>
                    </a:solidFill>
                  </a:tcPr>
                </a:tc>
                <a:tc rowSpan="3">
                  <a:txBody>
                    <a:bodyPr/>
                    <a:lstStyle/>
                    <a:p>
                      <a:endParaRPr lang="es-CO" sz="1400" b="1" i="0" u="sng" dirty="0" smtClean="0">
                        <a:solidFill>
                          <a:schemeClr val="tx1"/>
                        </a:solidFill>
                      </a:endParaRPr>
                    </a:p>
                    <a:p>
                      <a:r>
                        <a:rPr lang="es-CO" sz="1400" b="1" i="0" u="sng" dirty="0" smtClean="0">
                          <a:solidFill>
                            <a:schemeClr val="tx1"/>
                          </a:solidFill>
                        </a:rPr>
                        <a:t>D.02.08. FORTALECIMIENTO DE EXPERIENCIAS SIGNIFICATIVAS</a:t>
                      </a:r>
                      <a:endParaRPr lang="es-CO" sz="1400" b="1" i="0" u="sng" dirty="0">
                        <a:solidFill>
                          <a:schemeClr val="tx1"/>
                        </a:solidFill>
                      </a:endParaRPr>
                    </a:p>
                  </a:txBody>
                  <a:tcPr>
                    <a:solidFill>
                      <a:schemeClr val="accent3">
                        <a:lumMod val="40000"/>
                        <a:lumOff val="60000"/>
                      </a:schemeClr>
                    </a:solidFill>
                  </a:tcPr>
                </a:tc>
              </a:tr>
              <a:tr h="370840">
                <a:tc>
                  <a:txBody>
                    <a:bodyPr/>
                    <a:lstStyle/>
                    <a:p>
                      <a:r>
                        <a:rPr lang="es-CO" sz="1000" b="1" i="0" u="sng" dirty="0" smtClean="0">
                          <a:solidFill>
                            <a:schemeClr val="tx1"/>
                          </a:solidFill>
                        </a:rPr>
                        <a:t>48</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OCTAVIO RODRIGUEZ</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r h="370840">
                <a:tc>
                  <a:txBody>
                    <a:bodyPr/>
                    <a:lstStyle/>
                    <a:p>
                      <a:r>
                        <a:rPr lang="es-CO" sz="1000" b="1" i="0" u="sng" dirty="0" smtClean="0">
                          <a:solidFill>
                            <a:schemeClr val="tx1"/>
                          </a:solidFill>
                        </a:rPr>
                        <a:t>49</a:t>
                      </a:r>
                      <a:endParaRPr lang="es-CO" sz="1000" b="1" i="0" u="sng" dirty="0">
                        <a:solidFill>
                          <a:schemeClr val="tx1"/>
                        </a:solidFill>
                      </a:endParaRPr>
                    </a:p>
                  </a:txBody>
                  <a:tcPr>
                    <a:solidFill>
                      <a:schemeClr val="accent3">
                        <a:lumMod val="40000"/>
                        <a:lumOff val="60000"/>
                      </a:schemeClr>
                    </a:solidFill>
                  </a:tcPr>
                </a:tc>
                <a:tc>
                  <a:txBody>
                    <a:bodyPr/>
                    <a:lstStyle/>
                    <a:p>
                      <a:r>
                        <a:rPr lang="es-CO" sz="1000" b="1" i="0" u="sng" dirty="0" smtClean="0">
                          <a:solidFill>
                            <a:schemeClr val="tx1"/>
                          </a:solidFill>
                        </a:rPr>
                        <a:t>ELDUBINA</a:t>
                      </a:r>
                      <a:r>
                        <a:rPr lang="es-CO" sz="1000" b="1" i="0" u="sng" baseline="0" dirty="0" smtClean="0">
                          <a:solidFill>
                            <a:schemeClr val="tx1"/>
                          </a:solidFill>
                        </a:rPr>
                        <a:t> AGUAS</a:t>
                      </a:r>
                      <a:endParaRPr lang="es-CO" sz="1000" b="1" i="0" u="sng" dirty="0">
                        <a:solidFill>
                          <a:schemeClr val="tx1"/>
                        </a:solidFill>
                      </a:endParaRPr>
                    </a:p>
                  </a:txBody>
                  <a:tcPr>
                    <a:solidFill>
                      <a:schemeClr val="accent3">
                        <a:lumMod val="40000"/>
                        <a:lumOff val="60000"/>
                      </a:schemeClr>
                    </a:solidFill>
                  </a:tcPr>
                </a:tc>
                <a:tc vMerge="1">
                  <a:txBody>
                    <a:bodyPr/>
                    <a:lstStyle/>
                    <a:p>
                      <a:endParaRPr lang="es-CO" sz="1200" dirty="0"/>
                    </a:p>
                  </a:txBody>
                  <a:tcPr/>
                </a:tc>
              </a:tr>
            </a:tbl>
          </a:graphicData>
        </a:graphic>
      </p:graphicFrame>
    </p:spTree>
    <p:extLst>
      <p:ext uri="{BB962C8B-B14F-4D97-AF65-F5344CB8AC3E}">
        <p14:creationId xmlns:p14="http://schemas.microsoft.com/office/powerpoint/2010/main" val="435618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Sharing and Video Hosting at Photobu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3935915" cy="459190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283968" y="404664"/>
            <a:ext cx="4572000" cy="6217087"/>
          </a:xfrm>
          <a:prstGeom prst="rect">
            <a:avLst/>
          </a:prstGeom>
        </p:spPr>
        <p:txBody>
          <a:bodyPr>
            <a:spAutoFit/>
          </a:bodyPr>
          <a:lstStyle/>
          <a:p>
            <a:r>
              <a:rPr lang="es-CO" sz="2000" b="1" i="1" dirty="0"/>
              <a:t>Nuestra sociedad ha decidido que ciertos rasgos sean pautas de diferencia a los demás dejando de lado a personas que pueden enriquecer tanto nuestras vidas como nuestra calidad de humanos.</a:t>
            </a:r>
            <a:endParaRPr lang="es-CO" sz="2000" dirty="0"/>
          </a:p>
          <a:p>
            <a:r>
              <a:rPr lang="es-CO" sz="2000" dirty="0"/>
              <a:t> </a:t>
            </a:r>
          </a:p>
          <a:p>
            <a:r>
              <a:rPr lang="es-CO" sz="2000" b="1" i="1" dirty="0"/>
              <a:t>La igualdad no es un tema de asimilación sino de costumbre, donde por un mundo igualitario comprendamos que nadie es mejor que los demás, todos formamos parte de ese complejo engranaje llamado SER HUMANO, todos merecemos ser equitativamente reconocidos, empezando por el núcleo de nuestra sociedad: LA FAMILIA.</a:t>
            </a:r>
            <a:endParaRPr lang="es-CO" sz="2000" dirty="0"/>
          </a:p>
          <a:p>
            <a:r>
              <a:rPr lang="es-CO" sz="2000" dirty="0"/>
              <a:t> </a:t>
            </a:r>
          </a:p>
          <a:p>
            <a:r>
              <a:rPr lang="es-CO" sz="2000" b="1" i="1" dirty="0"/>
              <a:t>Cada vez que discriminamos a alguien, perdemos el derecho de llamarnos “civilizados”.</a:t>
            </a:r>
            <a:endParaRPr lang="es-CO" sz="2000" dirty="0"/>
          </a:p>
          <a:p>
            <a:r>
              <a:rPr lang="es-CO" dirty="0"/>
              <a:t> </a:t>
            </a:r>
          </a:p>
        </p:txBody>
      </p:sp>
    </p:spTree>
    <p:extLst>
      <p:ext uri="{BB962C8B-B14F-4D97-AF65-F5344CB8AC3E}">
        <p14:creationId xmlns:p14="http://schemas.microsoft.com/office/powerpoint/2010/main" val="2194004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90391183"/>
              </p:ext>
            </p:extLst>
          </p:nvPr>
        </p:nvGraphicFramePr>
        <p:xfrm>
          <a:off x="395536" y="260648"/>
          <a:ext cx="8352928" cy="6040120"/>
        </p:xfrm>
        <a:graphic>
          <a:graphicData uri="http://schemas.openxmlformats.org/drawingml/2006/table">
            <a:tbl>
              <a:tblPr firstRow="1" bandRow="1">
                <a:tableStyleId>{F5AB1C69-6EDB-4FF4-983F-18BD219EF322}</a:tableStyleId>
              </a:tblPr>
              <a:tblGrid>
                <a:gridCol w="1974328"/>
                <a:gridCol w="2850208"/>
                <a:gridCol w="3528392"/>
              </a:tblGrid>
              <a:tr h="370840">
                <a:tc>
                  <a:txBody>
                    <a:bodyPr/>
                    <a:lstStyle/>
                    <a:p>
                      <a:r>
                        <a:rPr lang="es-CO" sz="1200" b="1" dirty="0" smtClean="0">
                          <a:solidFill>
                            <a:schemeClr val="tx1"/>
                          </a:solidFill>
                          <a:latin typeface="Comic Sans MS" pitchFamily="66" charset="0"/>
                        </a:rPr>
                        <a:t>PROCESOS</a:t>
                      </a:r>
                      <a:endParaRPr lang="es-CO" sz="1200" b="1" dirty="0">
                        <a:solidFill>
                          <a:schemeClr val="tx1"/>
                        </a:solidFill>
                        <a:latin typeface="Comic Sans MS" pitchFamily="66" charset="0"/>
                      </a:endParaRPr>
                    </a:p>
                  </a:txBody>
                  <a:tcPr/>
                </a:tc>
                <a:tc>
                  <a:txBody>
                    <a:bodyPr/>
                    <a:lstStyle/>
                    <a:p>
                      <a:r>
                        <a:rPr lang="es-CO" sz="1200" b="1" dirty="0" smtClean="0">
                          <a:solidFill>
                            <a:schemeClr val="tx1"/>
                          </a:solidFill>
                          <a:latin typeface="Comic Sans MS" pitchFamily="66" charset="0"/>
                        </a:rPr>
                        <a:t>COMPONENTES</a:t>
                      </a:r>
                      <a:endParaRPr lang="es-CO" sz="1200" b="1" dirty="0">
                        <a:solidFill>
                          <a:schemeClr val="tx1"/>
                        </a:solidFill>
                        <a:latin typeface="Comic Sans MS" pitchFamily="66" charset="0"/>
                      </a:endParaRPr>
                    </a:p>
                  </a:txBody>
                  <a:tcPr/>
                </a:tc>
                <a:tc>
                  <a:txBody>
                    <a:bodyPr/>
                    <a:lstStyle/>
                    <a:p>
                      <a:endParaRPr lang="es-CO" sz="1200" b="1" dirty="0">
                        <a:solidFill>
                          <a:schemeClr val="tx1"/>
                        </a:solidFill>
                        <a:latin typeface="Comic Sans MS" pitchFamily="66" charset="0"/>
                      </a:endParaRPr>
                    </a:p>
                  </a:txBody>
                  <a:tcPr/>
                </a:tc>
              </a:tr>
              <a:tr h="370840">
                <a:tc rowSpan="2">
                  <a:txBody>
                    <a:bodyPr/>
                    <a:lstStyle/>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r>
                        <a:rPr lang="es-CO" sz="1200" b="1" dirty="0" smtClean="0">
                          <a:solidFill>
                            <a:schemeClr val="tx1"/>
                          </a:solidFill>
                          <a:latin typeface="Comic Sans MS" pitchFamily="66" charset="0"/>
                        </a:rPr>
                        <a:t>CULTURA</a:t>
                      </a:r>
                      <a:r>
                        <a:rPr lang="es-CO" sz="1200" b="1" baseline="0" dirty="0" smtClean="0">
                          <a:solidFill>
                            <a:schemeClr val="tx1"/>
                          </a:solidFill>
                          <a:latin typeface="Comic Sans MS" pitchFamily="66" charset="0"/>
                        </a:rPr>
                        <a:t> INSTITUCIONAL</a:t>
                      </a:r>
                      <a:endParaRPr lang="es-CO" sz="1200" b="1" dirty="0">
                        <a:solidFill>
                          <a:schemeClr val="tx1"/>
                        </a:solidFill>
                        <a:latin typeface="Comic Sans MS" pitchFamily="66" charset="0"/>
                      </a:endParaRPr>
                    </a:p>
                  </a:txBody>
                  <a:tcPr/>
                </a:tc>
                <a:tc>
                  <a:txBody>
                    <a:bodyPr/>
                    <a:lstStyle/>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r>
                        <a:rPr lang="es-CO" sz="1200" b="1" dirty="0" smtClean="0">
                          <a:solidFill>
                            <a:schemeClr val="tx1"/>
                          </a:solidFill>
                          <a:latin typeface="Comic Sans MS" pitchFamily="66" charset="0"/>
                        </a:rPr>
                        <a:t>RECONOCIMIENTO DE LOGROS</a:t>
                      </a:r>
                      <a:endParaRPr lang="es-CO" sz="1200" b="1" dirty="0">
                        <a:solidFill>
                          <a:schemeClr val="tx1"/>
                        </a:solidFill>
                        <a:latin typeface="Comic Sans MS" pitchFamily="66" charset="0"/>
                      </a:endParaRPr>
                    </a:p>
                  </a:txBody>
                  <a:tcPr/>
                </a:tc>
                <a:tc>
                  <a:txBody>
                    <a:bodyPr/>
                    <a:lstStyle/>
                    <a:p>
                      <a:r>
                        <a:rPr lang="es-CO" sz="1800" b="1" dirty="0" smtClean="0">
                          <a:solidFill>
                            <a:schemeClr val="tx1"/>
                          </a:solidFill>
                          <a:latin typeface="Comic Sans MS" pitchFamily="66" charset="0"/>
                        </a:rPr>
                        <a:t>EL</a:t>
                      </a:r>
                      <a:r>
                        <a:rPr lang="es-CO" sz="1800" b="1" baseline="0" dirty="0" smtClean="0">
                          <a:solidFill>
                            <a:schemeClr val="tx1"/>
                          </a:solidFill>
                          <a:latin typeface="Comic Sans MS" pitchFamily="66" charset="0"/>
                        </a:rPr>
                        <a:t> DOCENTE DEL MES, EL ADMINISTRATIVO DEL MES, EL ESTUDIANTE DEL MES, ESTÍMULOS EN EL ÁMBITO ACADÉMICO, DEPORTIVO, PARTICIPACIÓN DE EVENTOS ENTRE OTROS.</a:t>
                      </a:r>
                    </a:p>
                    <a:p>
                      <a:endParaRPr lang="es-CO" sz="1800" b="1" baseline="0" dirty="0" smtClean="0">
                        <a:solidFill>
                          <a:schemeClr val="tx1"/>
                        </a:solidFill>
                        <a:latin typeface="Comic Sans MS" pitchFamily="66" charset="0"/>
                      </a:endParaRPr>
                    </a:p>
                    <a:p>
                      <a:endParaRPr lang="es-CO" sz="1800" b="1" dirty="0">
                        <a:solidFill>
                          <a:schemeClr val="tx1"/>
                        </a:solidFill>
                        <a:latin typeface="Comic Sans MS" pitchFamily="66" charset="0"/>
                      </a:endParaRPr>
                    </a:p>
                  </a:txBody>
                  <a:tcPr/>
                </a:tc>
              </a:tr>
              <a:tr h="370840">
                <a:tc vMerge="1">
                  <a:txBody>
                    <a:bodyPr/>
                    <a:lstStyle/>
                    <a:p>
                      <a:endParaRPr lang="es-CO" sz="1400" dirty="0">
                        <a:solidFill>
                          <a:schemeClr val="tx1"/>
                        </a:solidFill>
                        <a:latin typeface="Comic Sans MS" pitchFamily="66" charset="0"/>
                      </a:endParaRPr>
                    </a:p>
                  </a:txBody>
                  <a:tcPr/>
                </a:tc>
                <a:tc>
                  <a:txBody>
                    <a:bodyPr/>
                    <a:lstStyle/>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r>
                        <a:rPr lang="es-CO" sz="1200" b="1" dirty="0" smtClean="0">
                          <a:solidFill>
                            <a:schemeClr val="tx1"/>
                          </a:solidFill>
                          <a:latin typeface="Comic Sans MS" pitchFamily="66" charset="0"/>
                        </a:rPr>
                        <a:t>IDENTIFICACIÓN Y DIVULGACIÓN</a:t>
                      </a:r>
                      <a:r>
                        <a:rPr lang="es-CO" sz="1200" b="1" baseline="0" dirty="0" smtClean="0">
                          <a:solidFill>
                            <a:schemeClr val="tx1"/>
                          </a:solidFill>
                          <a:latin typeface="Comic Sans MS" pitchFamily="66" charset="0"/>
                        </a:rPr>
                        <a:t> DE BUENAS PRÁCTICAS</a:t>
                      </a:r>
                      <a:endParaRPr lang="es-CO" sz="1200" b="1" dirty="0">
                        <a:solidFill>
                          <a:schemeClr val="tx1"/>
                        </a:solidFill>
                        <a:latin typeface="Comic Sans MS" pitchFamily="66" charset="0"/>
                      </a:endParaRPr>
                    </a:p>
                  </a:txBody>
                  <a:tcPr/>
                </a:tc>
                <a:tc>
                  <a:txBody>
                    <a:bodyPr/>
                    <a:lstStyle/>
                    <a:p>
                      <a:r>
                        <a:rPr lang="es-CO" sz="1800" b="1" dirty="0" smtClean="0">
                          <a:solidFill>
                            <a:schemeClr val="tx1"/>
                          </a:solidFill>
                          <a:latin typeface="Comic Sans MS" pitchFamily="66" charset="0"/>
                        </a:rPr>
                        <a:t>ACOMPAÑMIENTO</a:t>
                      </a:r>
                      <a:r>
                        <a:rPr lang="es-CO" sz="1800" b="1" baseline="0" dirty="0" smtClean="0">
                          <a:solidFill>
                            <a:schemeClr val="tx1"/>
                          </a:solidFill>
                          <a:latin typeface="Comic Sans MS" pitchFamily="66" charset="0"/>
                        </a:rPr>
                        <a:t> A INSTITUCIONES EDUCATIVAS EN JORNADAS DE FORTALECIMIENTO PEDAGÓGICO, FORO INSTITUCIONAL, FORO MUNICIPAL.</a:t>
                      </a:r>
                    </a:p>
                    <a:p>
                      <a:endParaRPr lang="es-CO" sz="1800" b="1" baseline="0" dirty="0" smtClean="0">
                        <a:solidFill>
                          <a:schemeClr val="tx1"/>
                        </a:solidFill>
                        <a:latin typeface="Comic Sans MS" pitchFamily="66" charset="0"/>
                      </a:endParaRPr>
                    </a:p>
                    <a:p>
                      <a:endParaRPr lang="es-CO" sz="1800" b="1" dirty="0">
                        <a:solidFill>
                          <a:schemeClr val="tx1"/>
                        </a:solidFill>
                        <a:latin typeface="Comic Sans MS" pitchFamily="66" charset="0"/>
                      </a:endParaRPr>
                    </a:p>
                  </a:txBody>
                  <a:tcPr/>
                </a:tc>
              </a:tr>
            </a:tbl>
          </a:graphicData>
        </a:graphic>
      </p:graphicFrame>
    </p:spTree>
    <p:extLst>
      <p:ext uri="{BB962C8B-B14F-4D97-AF65-F5344CB8AC3E}">
        <p14:creationId xmlns:p14="http://schemas.microsoft.com/office/powerpoint/2010/main" val="1113197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DSC0206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016"/>
            <a:ext cx="5436096" cy="3356992"/>
          </a:xfrm>
          <a:prstGeom prst="rect">
            <a:avLst/>
          </a:prstGeom>
          <a:noFill/>
          <a:ln>
            <a:noFill/>
          </a:ln>
        </p:spPr>
      </p:pic>
      <p:pic>
        <p:nvPicPr>
          <p:cNvPr id="5" name="4 Imagen" descr="H:\REUNIONES\DSC0957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501008"/>
            <a:ext cx="5550014" cy="3356992"/>
          </a:xfrm>
          <a:prstGeom prst="rect">
            <a:avLst/>
          </a:prstGeom>
          <a:noFill/>
          <a:ln>
            <a:noFill/>
          </a:ln>
        </p:spPr>
      </p:pic>
      <p:pic>
        <p:nvPicPr>
          <p:cNvPr id="6" name="5 Imagen" descr="Escanear0002"/>
          <p:cNvPicPr/>
          <p:nvPr/>
        </p:nvPicPr>
        <p:blipFill>
          <a:blip r:embed="rId4" cstate="print"/>
          <a:srcRect/>
          <a:stretch>
            <a:fillRect/>
          </a:stretch>
        </p:blipFill>
        <p:spPr bwMode="auto">
          <a:xfrm>
            <a:off x="6444208" y="692696"/>
            <a:ext cx="1300351" cy="1964432"/>
          </a:xfrm>
          <a:prstGeom prst="rect">
            <a:avLst/>
          </a:prstGeom>
          <a:noFill/>
          <a:ln w="76200" cmpd="tri">
            <a:solidFill>
              <a:srgbClr val="000000"/>
            </a:solidFill>
            <a:miter lim="800000"/>
            <a:headEnd/>
            <a:tailEnd/>
          </a:ln>
        </p:spPr>
      </p:pic>
      <p:sp>
        <p:nvSpPr>
          <p:cNvPr id="8" name="7 CuadroTexto"/>
          <p:cNvSpPr txBox="1"/>
          <p:nvPr/>
        </p:nvSpPr>
        <p:spPr>
          <a:xfrm>
            <a:off x="179512" y="4293096"/>
            <a:ext cx="3672408" cy="369332"/>
          </a:xfrm>
          <a:prstGeom prst="rect">
            <a:avLst/>
          </a:prstGeom>
          <a:noFill/>
        </p:spPr>
        <p:txBody>
          <a:bodyPr wrap="square" rtlCol="0">
            <a:spAutoFit/>
          </a:bodyPr>
          <a:lstStyle/>
          <a:p>
            <a:r>
              <a:rPr lang="es-CO" b="1" dirty="0" smtClean="0"/>
              <a:t>Izadas de Bandera</a:t>
            </a:r>
            <a:endParaRPr lang="es-CO" b="1" dirty="0"/>
          </a:p>
        </p:txBody>
      </p:sp>
    </p:spTree>
    <p:extLst>
      <p:ext uri="{BB962C8B-B14F-4D97-AF65-F5344CB8AC3E}">
        <p14:creationId xmlns:p14="http://schemas.microsoft.com/office/powerpoint/2010/main" val="1776606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73541943"/>
              </p:ext>
            </p:extLst>
          </p:nvPr>
        </p:nvGraphicFramePr>
        <p:xfrm>
          <a:off x="251520" y="260648"/>
          <a:ext cx="8640961" cy="6334760"/>
        </p:xfrm>
        <a:graphic>
          <a:graphicData uri="http://schemas.openxmlformats.org/drawingml/2006/table">
            <a:tbl>
              <a:tblPr firstRow="1" bandRow="1">
                <a:tableStyleId>{F5AB1C69-6EDB-4FF4-983F-18BD219EF322}</a:tableStyleId>
              </a:tblPr>
              <a:tblGrid>
                <a:gridCol w="1224137"/>
                <a:gridCol w="1584176"/>
                <a:gridCol w="5832648"/>
              </a:tblGrid>
              <a:tr h="370840">
                <a:tc>
                  <a:txBody>
                    <a:bodyPr/>
                    <a:lstStyle/>
                    <a:p>
                      <a:r>
                        <a:rPr lang="es-CO" sz="1000" b="1" dirty="0" smtClean="0">
                          <a:solidFill>
                            <a:schemeClr val="tx1"/>
                          </a:solidFill>
                          <a:latin typeface="Comic Sans MS" pitchFamily="66" charset="0"/>
                        </a:rPr>
                        <a:t>PROCESOS</a:t>
                      </a:r>
                      <a:endParaRPr lang="es-CO" sz="1000" b="1" dirty="0">
                        <a:solidFill>
                          <a:schemeClr val="tx1"/>
                        </a:solidFill>
                        <a:latin typeface="Comic Sans MS" pitchFamily="66" charset="0"/>
                      </a:endParaRPr>
                    </a:p>
                  </a:txBody>
                  <a:tcPr/>
                </a:tc>
                <a:tc>
                  <a:txBody>
                    <a:bodyPr/>
                    <a:lstStyle/>
                    <a:p>
                      <a:r>
                        <a:rPr lang="es-CO" sz="1000" b="1" dirty="0" smtClean="0">
                          <a:solidFill>
                            <a:schemeClr val="tx1"/>
                          </a:solidFill>
                          <a:latin typeface="Comic Sans MS" pitchFamily="66" charset="0"/>
                        </a:rPr>
                        <a:t>COMPONENTES</a:t>
                      </a:r>
                      <a:endParaRPr lang="es-CO" sz="1000" b="1" dirty="0">
                        <a:solidFill>
                          <a:schemeClr val="tx1"/>
                        </a:solidFill>
                        <a:latin typeface="Comic Sans MS" pitchFamily="66" charset="0"/>
                      </a:endParaRPr>
                    </a:p>
                  </a:txBody>
                  <a:tcPr/>
                </a:tc>
                <a:tc>
                  <a:txBody>
                    <a:bodyPr/>
                    <a:lstStyle/>
                    <a:p>
                      <a:endParaRPr lang="es-CO" sz="1000" b="1" dirty="0">
                        <a:solidFill>
                          <a:schemeClr val="tx1"/>
                        </a:solidFill>
                        <a:latin typeface="Comic Sans MS" pitchFamily="66" charset="0"/>
                      </a:endParaRPr>
                    </a:p>
                  </a:txBody>
                  <a:tcPr/>
                </a:tc>
              </a:tr>
              <a:tr h="370840">
                <a:tc rowSpan="14">
                  <a:txBody>
                    <a:bodyPr/>
                    <a:lstStyle/>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r>
                        <a:rPr lang="es-CO" sz="1000" b="1" dirty="0" smtClean="0">
                          <a:solidFill>
                            <a:schemeClr val="tx1"/>
                          </a:solidFill>
                          <a:latin typeface="Comic Sans MS" pitchFamily="66" charset="0"/>
                        </a:rPr>
                        <a:t>CLIMA</a:t>
                      </a:r>
                      <a:r>
                        <a:rPr lang="es-CO" sz="1000" b="1" baseline="0" dirty="0" smtClean="0">
                          <a:solidFill>
                            <a:schemeClr val="tx1"/>
                          </a:solidFill>
                          <a:latin typeface="Comic Sans MS" pitchFamily="66" charset="0"/>
                        </a:rPr>
                        <a:t> ESCOLAR</a:t>
                      </a:r>
                      <a:endParaRPr lang="es-CO" sz="1000" b="1" dirty="0">
                        <a:solidFill>
                          <a:schemeClr val="tx1"/>
                        </a:solidFill>
                        <a:latin typeface="Comic Sans MS" pitchFamily="66" charset="0"/>
                      </a:endParaRPr>
                    </a:p>
                  </a:txBody>
                  <a:tcPr/>
                </a:tc>
                <a:tc rowSpan="14">
                  <a:txBody>
                    <a:bodyPr/>
                    <a:lstStyle/>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r>
                        <a:rPr lang="es-CO" sz="1000" b="1" dirty="0" smtClean="0">
                          <a:solidFill>
                            <a:schemeClr val="tx1"/>
                          </a:solidFill>
                          <a:latin typeface="Comic Sans MS" pitchFamily="66" charset="0"/>
                        </a:rPr>
                        <a:t>AMBIENTE FÍSICO</a:t>
                      </a:r>
                    </a:p>
                    <a:p>
                      <a:r>
                        <a:rPr lang="es-CO" sz="1000" b="1" dirty="0" smtClean="0">
                          <a:solidFill>
                            <a:schemeClr val="tx1"/>
                          </a:solidFill>
                          <a:latin typeface="Comic Sans MS" pitchFamily="66" charset="0"/>
                        </a:rPr>
                        <a:t>INFRAESTRUCTURA</a:t>
                      </a:r>
                      <a:endParaRPr lang="es-CO" sz="1000" b="1" dirty="0">
                        <a:solidFill>
                          <a:schemeClr val="tx1"/>
                        </a:solidFill>
                        <a:latin typeface="Comic Sans MS" pitchFamily="66" charset="0"/>
                      </a:endParaRPr>
                    </a:p>
                  </a:txBody>
                  <a:tcPr/>
                </a:tc>
                <a:tc>
                  <a:txBody>
                    <a:bodyPr/>
                    <a:lstStyle/>
                    <a:p>
                      <a:r>
                        <a:rPr lang="es-CO" sz="900" b="1" dirty="0" smtClean="0">
                          <a:solidFill>
                            <a:schemeClr val="tx1"/>
                          </a:solidFill>
                          <a:latin typeface="Comic Sans MS" pitchFamily="66" charset="0"/>
                        </a:rPr>
                        <a:t>MANTENIMIENTO Y ADECUACIÓN DE AULAS ESCOLARES (97 AULAS), KIOSCOS</a:t>
                      </a:r>
                      <a:r>
                        <a:rPr lang="es-CO" sz="900" b="1" baseline="0" dirty="0" smtClean="0">
                          <a:solidFill>
                            <a:schemeClr val="tx1"/>
                          </a:solidFill>
                          <a:latin typeface="Comic Sans MS" pitchFamily="66" charset="0"/>
                        </a:rPr>
                        <a:t> ESCOLARES</a:t>
                      </a:r>
                      <a:endParaRPr lang="es-CO" sz="900" b="1" dirty="0">
                        <a:solidFill>
                          <a:schemeClr val="tx1"/>
                        </a:solidFill>
                        <a:latin typeface="Comic Sans MS" pitchFamily="66" charset="0"/>
                      </a:endParaRPr>
                    </a:p>
                  </a:txBody>
                  <a:tcPr/>
                </a:tc>
              </a:tr>
              <a:tr h="370840">
                <a:tc vMerge="1">
                  <a:txBody>
                    <a:bodyPr/>
                    <a:lstStyle/>
                    <a:p>
                      <a:endParaRPr lang="es-CO" sz="1400" dirty="0">
                        <a:solidFill>
                          <a:schemeClr val="tx1"/>
                        </a:solidFill>
                        <a:latin typeface="Comic Sans MS" pitchFamily="66" charset="0"/>
                      </a:endParaRPr>
                    </a:p>
                  </a:txBody>
                  <a:tcPr/>
                </a:tc>
                <a:tc vMerge="1">
                  <a:txBody>
                    <a:bodyPr/>
                    <a:lstStyle/>
                    <a:p>
                      <a:endParaRPr lang="es-CO" sz="12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CERRAMIENTOS</a:t>
                      </a:r>
                      <a:endParaRPr lang="es-CO" sz="9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NUEVA VÍA DE ACCESO (SEGUNDA</a:t>
                      </a:r>
                      <a:r>
                        <a:rPr lang="es-CO" sz="900" b="1" baseline="0" dirty="0" smtClean="0">
                          <a:solidFill>
                            <a:schemeClr val="tx1"/>
                          </a:solidFill>
                          <a:latin typeface="Comic Sans MS" pitchFamily="66" charset="0"/>
                        </a:rPr>
                        <a:t> PUERTA)</a:t>
                      </a:r>
                      <a:endParaRPr lang="es-CO" sz="9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TABLEROS ACRÍLICOS</a:t>
                      </a:r>
                      <a:endParaRPr lang="es-CO" sz="9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EMBELLECIMIENTO -</a:t>
                      </a:r>
                      <a:r>
                        <a:rPr lang="es-CO" sz="900" b="1" baseline="0" dirty="0" smtClean="0">
                          <a:solidFill>
                            <a:schemeClr val="tx1"/>
                          </a:solidFill>
                          <a:latin typeface="Comic Sans MS" pitchFamily="66" charset="0"/>
                        </a:rPr>
                        <a:t> PINTURA</a:t>
                      </a:r>
                      <a:endParaRPr lang="es-CO" sz="900" b="1" dirty="0">
                        <a:solidFill>
                          <a:schemeClr val="tx1"/>
                        </a:solidFill>
                        <a:latin typeface="Comic Sans MS" pitchFamily="66" charset="0"/>
                      </a:endParaRPr>
                    </a:p>
                  </a:txBody>
                  <a:tcPr/>
                </a:tc>
              </a:tr>
              <a:tr h="370840">
                <a:tc vMerge="1">
                  <a:txBody>
                    <a:bodyPr/>
                    <a:lstStyle/>
                    <a:p>
                      <a:endParaRPr lang="es-CO"/>
                    </a:p>
                  </a:txBody>
                  <a:tcPr/>
                </a:tc>
                <a:tc vMerge="1">
                  <a:txBody>
                    <a:bodyPr/>
                    <a:lstStyle/>
                    <a:p>
                      <a:endParaRPr lang="es-CO"/>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ACONDICIONAMIENTO</a:t>
                      </a:r>
                      <a:r>
                        <a:rPr lang="es-CO" sz="900" b="1" baseline="0" dirty="0" smtClean="0">
                          <a:solidFill>
                            <a:schemeClr val="tx1"/>
                          </a:solidFill>
                          <a:latin typeface="Comic Sans MS" pitchFamily="66" charset="0"/>
                        </a:rPr>
                        <a:t> DE LUMINARIAS</a:t>
                      </a:r>
                      <a:endParaRPr lang="es-CO" sz="9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VENTILADORES</a:t>
                      </a:r>
                      <a:endParaRPr lang="es-CO" sz="900" b="1" dirty="0">
                        <a:solidFill>
                          <a:schemeClr val="tx1"/>
                        </a:solidFill>
                        <a:latin typeface="Comic Sans MS" pitchFamily="66" charset="0"/>
                      </a:endParaRPr>
                    </a:p>
                  </a:txBody>
                  <a:tcPr/>
                </a:tc>
              </a:tr>
              <a:tr h="370840">
                <a:tc vMerge="1">
                  <a:txBody>
                    <a:bodyPr/>
                    <a:lstStyle/>
                    <a:p>
                      <a:endParaRPr lang="es-CO"/>
                    </a:p>
                  </a:txBody>
                  <a:tcPr/>
                </a:tc>
                <a:tc vMerge="1">
                  <a:txBody>
                    <a:bodyPr/>
                    <a:lstStyle/>
                    <a:p>
                      <a:endParaRPr lang="es-CO"/>
                    </a:p>
                  </a:txBody>
                  <a:tcPr/>
                </a:tc>
                <a:tc>
                  <a:txBody>
                    <a:bodyPr/>
                    <a:lstStyle/>
                    <a:p>
                      <a:r>
                        <a:rPr lang="es-CO" sz="900" b="1" dirty="0" smtClean="0">
                          <a:solidFill>
                            <a:schemeClr val="tx1"/>
                          </a:solidFill>
                          <a:latin typeface="Comic Sans MS" pitchFamily="66" charset="0"/>
                        </a:rPr>
                        <a:t>ADQUISICIÓN DE MATERIALES Y MANTENIMIENTO DE EQUIPOS DE LABORATORIO</a:t>
                      </a:r>
                      <a:endParaRPr lang="es-CO" sz="9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AIRES ACONDICIONADOS</a:t>
                      </a:r>
                      <a:endParaRPr lang="es-CO" sz="9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MANTENIMIENTO</a:t>
                      </a:r>
                      <a:r>
                        <a:rPr lang="es-CO" sz="900" b="1" baseline="0" dirty="0" smtClean="0">
                          <a:solidFill>
                            <a:schemeClr val="tx1"/>
                          </a:solidFill>
                          <a:latin typeface="Comic Sans MS" pitchFamily="66" charset="0"/>
                        </a:rPr>
                        <a:t> DE TECHOS</a:t>
                      </a:r>
                      <a:endParaRPr lang="es-CO" sz="9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ADECUACIÓN SALA DE PROFESORES BÁSICA PRIMARIA,</a:t>
                      </a:r>
                      <a:r>
                        <a:rPr lang="es-CO" sz="900" b="1" baseline="0" dirty="0" smtClean="0">
                          <a:solidFill>
                            <a:schemeClr val="tx1"/>
                          </a:solidFill>
                          <a:latin typeface="Comic Sans MS" pitchFamily="66" charset="0"/>
                        </a:rPr>
                        <a:t> SECUNDARIA Y MEDIA</a:t>
                      </a:r>
                      <a:endParaRPr lang="es-CO" sz="9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MANTENIMIENTO Y ADECUACIÓN DE REDES ELECTRICAS(ALTA Y BAJA TENSIÓN)</a:t>
                      </a:r>
                      <a:endParaRPr lang="es-CO" sz="9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TRANSFORMADORES</a:t>
                      </a:r>
                      <a:endParaRPr lang="es-CO" sz="9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endParaRPr lang="es-CO" sz="900" b="1" dirty="0" smtClean="0">
                        <a:solidFill>
                          <a:schemeClr val="tx1"/>
                        </a:solidFill>
                        <a:latin typeface="Comic Sans MS" pitchFamily="66" charset="0"/>
                      </a:endParaRPr>
                    </a:p>
                    <a:p>
                      <a:r>
                        <a:rPr lang="es-CO" sz="900" b="1" dirty="0" smtClean="0">
                          <a:solidFill>
                            <a:schemeClr val="tx1"/>
                          </a:solidFill>
                          <a:latin typeface="Comic Sans MS" pitchFamily="66" charset="0"/>
                        </a:rPr>
                        <a:t>MATENIMIENTO</a:t>
                      </a:r>
                      <a:r>
                        <a:rPr lang="es-CO" sz="900" b="1" baseline="0" dirty="0" smtClean="0">
                          <a:solidFill>
                            <a:schemeClr val="tx1"/>
                          </a:solidFill>
                          <a:latin typeface="Comic Sans MS" pitchFamily="66" charset="0"/>
                        </a:rPr>
                        <a:t> MOBILARIO ESCOLAR:PUPITRES, ESTANTES, MESAS DE COMPUTADORES, ARCHIVADORES, MOBILIARIO</a:t>
                      </a:r>
                      <a:endParaRPr lang="es-CO" sz="900" b="1" dirty="0">
                        <a:solidFill>
                          <a:schemeClr val="tx1"/>
                        </a:solidFill>
                        <a:latin typeface="Comic Sans MS" pitchFamily="66" charset="0"/>
                      </a:endParaRPr>
                    </a:p>
                  </a:txBody>
                  <a:tcPr/>
                </a:tc>
              </a:tr>
              <a:tr h="370840">
                <a:tc>
                  <a:txBody>
                    <a:bodyPr/>
                    <a:lstStyle/>
                    <a:p>
                      <a:endParaRPr lang="es-CO" sz="1000" b="1" dirty="0">
                        <a:solidFill>
                          <a:schemeClr val="tx1"/>
                        </a:solidFill>
                        <a:latin typeface="Comic Sans MS" pitchFamily="66" charset="0"/>
                      </a:endParaRPr>
                    </a:p>
                  </a:txBody>
                  <a:tcPr/>
                </a:tc>
                <a:tc>
                  <a:txBody>
                    <a:bodyPr/>
                    <a:lstStyle/>
                    <a:p>
                      <a:endParaRPr lang="es-CO" sz="1000" b="1" dirty="0">
                        <a:solidFill>
                          <a:schemeClr val="tx1"/>
                        </a:solidFill>
                        <a:latin typeface="Comic Sans MS" pitchFamily="66" charset="0"/>
                      </a:endParaRPr>
                    </a:p>
                  </a:txBody>
                  <a:tcPr/>
                </a:tc>
                <a:tc>
                  <a:txBody>
                    <a:bodyPr/>
                    <a:lstStyle/>
                    <a:p>
                      <a:r>
                        <a:rPr lang="es-CO" sz="900" b="1" dirty="0" smtClean="0">
                          <a:solidFill>
                            <a:schemeClr val="tx1"/>
                          </a:solidFill>
                          <a:latin typeface="Comic Sans MS" pitchFamily="66" charset="0"/>
                        </a:rPr>
                        <a:t>CONSTRUCCIÓN DEL BLOQUE DESTINADO AL PFC, EL CUAL CONSTA DE 20 AULAS, 2 BATERIAS SANITARIAS, UN LABORATORIO Y MOBILIARIO ESCOLAR. CONTRTO No. 445 de 2010 POR</a:t>
                      </a:r>
                      <a:r>
                        <a:rPr lang="es-CO" sz="900" b="1" baseline="0" dirty="0" smtClean="0">
                          <a:solidFill>
                            <a:schemeClr val="tx1"/>
                          </a:solidFill>
                          <a:latin typeface="Comic Sans MS" pitchFamily="66" charset="0"/>
                        </a:rPr>
                        <a:t> UN VALOR DE $ 2.057’550.218. EJECUTOR CONSORCIO EDU SINCELEJO. VENCIMIENTO 15 DE FEBRERO DE 2012</a:t>
                      </a:r>
                      <a:endParaRPr lang="es-CO" sz="900" b="1" dirty="0">
                        <a:solidFill>
                          <a:schemeClr val="tx1"/>
                        </a:solidFill>
                        <a:latin typeface="Comic Sans MS" pitchFamily="66" charset="0"/>
                      </a:endParaRPr>
                    </a:p>
                  </a:txBody>
                  <a:tcPr/>
                </a:tc>
              </a:tr>
            </a:tbl>
          </a:graphicData>
        </a:graphic>
      </p:graphicFrame>
    </p:spTree>
    <p:extLst>
      <p:ext uri="{BB962C8B-B14F-4D97-AF65-F5344CB8AC3E}">
        <p14:creationId xmlns:p14="http://schemas.microsoft.com/office/powerpoint/2010/main" val="1644997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Maritza\Desktop\GUIDO FOTOS\DSC03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32" y="0"/>
            <a:ext cx="4459459" cy="3212976"/>
          </a:xfrm>
          <a:prstGeom prst="rect">
            <a:avLst/>
          </a:prstGeom>
          <a:noFill/>
          <a:ln>
            <a:noFill/>
          </a:ln>
        </p:spPr>
      </p:pic>
      <p:pic>
        <p:nvPicPr>
          <p:cNvPr id="3" name="2 Imagen" descr="C:\Users\Maritza\Desktop\GUIDO FOTOS\DSC030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1" y="0"/>
            <a:ext cx="4628487" cy="3212976"/>
          </a:xfrm>
          <a:prstGeom prst="rect">
            <a:avLst/>
          </a:prstGeom>
          <a:noFill/>
          <a:ln>
            <a:noFill/>
          </a:ln>
        </p:spPr>
      </p:pic>
      <p:pic>
        <p:nvPicPr>
          <p:cNvPr id="4" name="3 Imagen" descr="C:\Users\Maritza\Desktop\GUIDO FOTOS\DSC0213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68" y="3212976"/>
            <a:ext cx="3257388" cy="3645024"/>
          </a:xfrm>
          <a:prstGeom prst="rect">
            <a:avLst/>
          </a:prstGeom>
          <a:noFill/>
          <a:ln>
            <a:noFill/>
          </a:ln>
        </p:spPr>
      </p:pic>
      <p:pic>
        <p:nvPicPr>
          <p:cNvPr id="5" name="4 Imagen" descr="C:\Users\Maritza\Desktop\GUIDO FOTOS\DSC0263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3212976"/>
            <a:ext cx="2936806" cy="3619197"/>
          </a:xfrm>
          <a:prstGeom prst="rect">
            <a:avLst/>
          </a:prstGeom>
          <a:noFill/>
          <a:ln>
            <a:noFill/>
          </a:ln>
        </p:spPr>
      </p:pic>
      <p:pic>
        <p:nvPicPr>
          <p:cNvPr id="6" name="5 Imagen" descr="C:\Users\Maritza\Desktop\GUIDO FOTOS\DSC0262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2662" y="3140968"/>
            <a:ext cx="2915816" cy="3714843"/>
          </a:xfrm>
          <a:prstGeom prst="rect">
            <a:avLst/>
          </a:prstGeom>
          <a:noFill/>
          <a:ln>
            <a:noFill/>
          </a:ln>
        </p:spPr>
      </p:pic>
    </p:spTree>
    <p:extLst>
      <p:ext uri="{BB962C8B-B14F-4D97-AF65-F5344CB8AC3E}">
        <p14:creationId xmlns:p14="http://schemas.microsoft.com/office/powerpoint/2010/main" val="2894464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Maritza\Desktop\GUIDO FOTOS\DSC030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788025" cy="2984758"/>
          </a:xfrm>
          <a:prstGeom prst="rect">
            <a:avLst/>
          </a:prstGeom>
          <a:noFill/>
          <a:ln>
            <a:noFill/>
          </a:ln>
        </p:spPr>
      </p:pic>
      <p:pic>
        <p:nvPicPr>
          <p:cNvPr id="3" name="2 Imagen" descr="C:\Users\Maritza\Desktop\GUIDO FOTOS\DSC029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5" y="0"/>
            <a:ext cx="4355976" cy="2984758"/>
          </a:xfrm>
          <a:prstGeom prst="rect">
            <a:avLst/>
          </a:prstGeom>
          <a:noFill/>
          <a:ln>
            <a:noFill/>
          </a:ln>
        </p:spPr>
      </p:pic>
      <p:pic>
        <p:nvPicPr>
          <p:cNvPr id="4" name="3 Imagen" descr="C:\Users\Maritza\Desktop\GUIDO FOTOS\DSC0236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984759"/>
            <a:ext cx="4644007" cy="3873241"/>
          </a:xfrm>
          <a:prstGeom prst="rect">
            <a:avLst/>
          </a:prstGeom>
          <a:noFill/>
          <a:ln>
            <a:noFill/>
          </a:ln>
        </p:spPr>
      </p:pic>
      <p:pic>
        <p:nvPicPr>
          <p:cNvPr id="5" name="4 Imagen" descr="C:\Users\Maritza\Desktop\GUIDO FOTOS\DSC0291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984759"/>
            <a:ext cx="4499992" cy="3873241"/>
          </a:xfrm>
          <a:prstGeom prst="rect">
            <a:avLst/>
          </a:prstGeom>
          <a:noFill/>
          <a:ln>
            <a:noFill/>
          </a:ln>
        </p:spPr>
      </p:pic>
    </p:spTree>
    <p:extLst>
      <p:ext uri="{BB962C8B-B14F-4D97-AF65-F5344CB8AC3E}">
        <p14:creationId xmlns:p14="http://schemas.microsoft.com/office/powerpoint/2010/main" val="922533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Maritza\Desktop\GUIDO FOTOS\DSC029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499992" cy="3573016"/>
          </a:xfrm>
          <a:prstGeom prst="rect">
            <a:avLst/>
          </a:prstGeom>
          <a:noFill/>
          <a:ln>
            <a:noFill/>
          </a:ln>
        </p:spPr>
      </p:pic>
      <p:pic>
        <p:nvPicPr>
          <p:cNvPr id="3" name="2 Imagen" descr="C:\Users\Maritza\Desktop\GUIDO FOTOS\DSC0001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0"/>
            <a:ext cx="4644008" cy="3429000"/>
          </a:xfrm>
          <a:prstGeom prst="rect">
            <a:avLst/>
          </a:prstGeom>
          <a:noFill/>
          <a:ln>
            <a:noFill/>
          </a:ln>
        </p:spPr>
      </p:pic>
      <p:pic>
        <p:nvPicPr>
          <p:cNvPr id="4" name="3 Imagen" descr="C:\Users\Maritza\Desktop\GUIDO FOTOS\DSC0898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573016"/>
            <a:ext cx="4504443" cy="3284984"/>
          </a:xfrm>
          <a:prstGeom prst="rect">
            <a:avLst/>
          </a:prstGeom>
          <a:noFill/>
          <a:ln>
            <a:noFill/>
          </a:ln>
        </p:spPr>
      </p:pic>
      <p:pic>
        <p:nvPicPr>
          <p:cNvPr id="5" name="4 Imagen" descr="C:\Users\Maritza\Desktop\GUIDO FOTOS\DSC0899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3" y="3429001"/>
            <a:ext cx="4644008" cy="3429000"/>
          </a:xfrm>
          <a:prstGeom prst="rect">
            <a:avLst/>
          </a:prstGeom>
          <a:noFill/>
          <a:ln>
            <a:noFill/>
          </a:ln>
        </p:spPr>
      </p:pic>
    </p:spTree>
    <p:extLst>
      <p:ext uri="{BB962C8B-B14F-4D97-AF65-F5344CB8AC3E}">
        <p14:creationId xmlns:p14="http://schemas.microsoft.com/office/powerpoint/2010/main" val="262862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85444793"/>
              </p:ext>
            </p:extLst>
          </p:nvPr>
        </p:nvGraphicFramePr>
        <p:xfrm>
          <a:off x="179512" y="188640"/>
          <a:ext cx="8856984" cy="6416784"/>
        </p:xfrm>
        <a:graphic>
          <a:graphicData uri="http://schemas.openxmlformats.org/drawingml/2006/table">
            <a:tbl>
              <a:tblPr firstRow="1" bandRow="1">
                <a:tableStyleId>{F5AB1C69-6EDB-4FF4-983F-18BD219EF322}</a:tableStyleId>
              </a:tblPr>
              <a:tblGrid>
                <a:gridCol w="1224136"/>
                <a:gridCol w="2059056"/>
                <a:gridCol w="5573792"/>
              </a:tblGrid>
              <a:tr h="370840">
                <a:tc>
                  <a:txBody>
                    <a:bodyPr/>
                    <a:lstStyle/>
                    <a:p>
                      <a:r>
                        <a:rPr lang="es-CO" sz="1000" b="1" dirty="0" smtClean="0">
                          <a:solidFill>
                            <a:schemeClr val="tx1"/>
                          </a:solidFill>
                          <a:latin typeface="Comic Sans MS" pitchFamily="66" charset="0"/>
                        </a:rPr>
                        <a:t>PROCESOS</a:t>
                      </a:r>
                      <a:endParaRPr lang="es-CO" sz="1000" b="1" dirty="0">
                        <a:solidFill>
                          <a:schemeClr val="tx1"/>
                        </a:solidFill>
                        <a:latin typeface="Comic Sans MS" pitchFamily="66" charset="0"/>
                      </a:endParaRPr>
                    </a:p>
                  </a:txBody>
                  <a:tcPr/>
                </a:tc>
                <a:tc>
                  <a:txBody>
                    <a:bodyPr/>
                    <a:lstStyle/>
                    <a:p>
                      <a:r>
                        <a:rPr lang="es-CO" sz="1000" b="1" dirty="0" smtClean="0">
                          <a:solidFill>
                            <a:schemeClr val="tx1"/>
                          </a:solidFill>
                          <a:latin typeface="Comic Sans MS" pitchFamily="66" charset="0"/>
                        </a:rPr>
                        <a:t>COMPONENTES</a:t>
                      </a:r>
                      <a:endParaRPr lang="es-CO" sz="1000" b="1" dirty="0">
                        <a:solidFill>
                          <a:schemeClr val="tx1"/>
                        </a:solidFill>
                        <a:latin typeface="Comic Sans MS" pitchFamily="66" charset="0"/>
                      </a:endParaRPr>
                    </a:p>
                  </a:txBody>
                  <a:tcPr/>
                </a:tc>
                <a:tc>
                  <a:txBody>
                    <a:bodyPr/>
                    <a:lstStyle/>
                    <a:p>
                      <a:endParaRPr lang="es-CO" sz="1000" b="1" dirty="0">
                        <a:solidFill>
                          <a:schemeClr val="tx1"/>
                        </a:solidFill>
                        <a:latin typeface="Comic Sans MS" pitchFamily="66" charset="0"/>
                      </a:endParaRPr>
                    </a:p>
                  </a:txBody>
                  <a:tcPr/>
                </a:tc>
              </a:tr>
              <a:tr h="370840">
                <a:tc rowSpan="12">
                  <a:txBody>
                    <a:bodyPr/>
                    <a:lstStyle/>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r>
                        <a:rPr lang="es-CO" sz="1000" b="1" dirty="0" smtClean="0">
                          <a:solidFill>
                            <a:schemeClr val="tx1"/>
                          </a:solidFill>
                          <a:latin typeface="Comic Sans MS" pitchFamily="66" charset="0"/>
                        </a:rPr>
                        <a:t>CLIMA ESCOLAR</a:t>
                      </a:r>
                      <a:endParaRPr lang="es-CO" sz="1000" b="1" dirty="0">
                        <a:solidFill>
                          <a:schemeClr val="tx1"/>
                        </a:solidFill>
                        <a:latin typeface="Comic Sans MS" pitchFamily="66" charset="0"/>
                      </a:endParaRPr>
                    </a:p>
                  </a:txBody>
                  <a:tcPr/>
                </a:tc>
                <a:tc rowSpan="12">
                  <a:txBody>
                    <a:bodyPr/>
                    <a:lstStyle/>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endParaRPr lang="es-CO" sz="1000" b="1" dirty="0" smtClean="0">
                        <a:solidFill>
                          <a:schemeClr val="tx1"/>
                        </a:solidFill>
                        <a:latin typeface="Comic Sans MS" pitchFamily="66" charset="0"/>
                      </a:endParaRPr>
                    </a:p>
                    <a:p>
                      <a:r>
                        <a:rPr lang="es-CO" sz="1400" b="1" dirty="0" smtClean="0">
                          <a:solidFill>
                            <a:schemeClr val="tx1"/>
                          </a:solidFill>
                          <a:latin typeface="Comic Sans MS" pitchFamily="66" charset="0"/>
                        </a:rPr>
                        <a:t>INFRAESTRUCTURA PARA ACCESO A AYUDAS VIRTUALES Y LABORATORIOS</a:t>
                      </a:r>
                      <a:endParaRPr lang="es-CO" sz="14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REUTERS</a:t>
                      </a:r>
                      <a:endParaRPr lang="es-CO" sz="1400" b="1" dirty="0">
                        <a:solidFill>
                          <a:schemeClr val="tx1"/>
                        </a:solidFill>
                        <a:latin typeface="Comic Sans MS" pitchFamily="66" charset="0"/>
                      </a:endParaRPr>
                    </a:p>
                  </a:txBody>
                  <a:tcPr/>
                </a:tc>
              </a:tr>
              <a:tr h="376664">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SE GESTIONÓ ANTE SINCELEJO DIGITAL 3</a:t>
                      </a:r>
                      <a:r>
                        <a:rPr lang="es-CO" sz="1400" b="1" baseline="0" dirty="0" smtClean="0">
                          <a:solidFill>
                            <a:schemeClr val="tx1"/>
                          </a:solidFill>
                          <a:latin typeface="Comic Sans MS" pitchFamily="66" charset="0"/>
                        </a:rPr>
                        <a:t> SALAS AVI, 2 SALAS DE INFORMÁTICA, 2 COMPUTADORES Y 1 VIDEO BEAM, 20 COMPUTADORES PORTÁTILES (AULA MOVIL) PARA ESTUDIANTES Y 5 PARA DOCENTES.</a:t>
                      </a:r>
                      <a:endParaRPr lang="es-CO" sz="1400" b="1" dirty="0">
                        <a:solidFill>
                          <a:schemeClr val="tx1"/>
                        </a:solidFill>
                        <a:latin typeface="Comic Sans MS" pitchFamily="66" charset="0"/>
                      </a:endParaRPr>
                    </a:p>
                  </a:txBody>
                  <a:tcPr/>
                </a:tc>
              </a:tr>
              <a:tr h="376664">
                <a:tc vMerge="1">
                  <a:txBody>
                    <a:bodyPr/>
                    <a:lstStyle/>
                    <a:p>
                      <a:endParaRPr lang="es-CO"/>
                    </a:p>
                  </a:txBody>
                  <a:tcPr/>
                </a:tc>
                <a:tc vMerge="1">
                  <a:txBody>
                    <a:bodyPr/>
                    <a:lstStyle/>
                    <a:p>
                      <a:endParaRPr lang="es-CO"/>
                    </a:p>
                  </a:txBody>
                  <a:tcPr/>
                </a:tc>
                <a:tc>
                  <a:txBody>
                    <a:bodyPr/>
                    <a:lstStyle/>
                    <a:p>
                      <a:r>
                        <a:rPr lang="es-CO" sz="1400" b="1" dirty="0" smtClean="0">
                          <a:solidFill>
                            <a:schemeClr val="tx1"/>
                          </a:solidFill>
                          <a:latin typeface="Comic Sans MS" pitchFamily="66" charset="0"/>
                        </a:rPr>
                        <a:t>ADQUISICIÓN DE 40 DIADEMAS</a:t>
                      </a:r>
                      <a:endParaRPr lang="es-CO" sz="14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BIBLIOTECA GENERAL</a:t>
                      </a:r>
                      <a:endParaRPr lang="es-CO" sz="14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BIBLIOBLANCOS</a:t>
                      </a:r>
                      <a:endParaRPr lang="es-CO" sz="14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TEXTOS ESCOLARES: COLECCIÓN CUENTOS INFANTILES, MEN DOTACIÓN TEXTOS</a:t>
                      </a:r>
                      <a:r>
                        <a:rPr lang="es-CO" sz="1400" b="1" baseline="0" dirty="0" smtClean="0">
                          <a:solidFill>
                            <a:schemeClr val="tx1"/>
                          </a:solidFill>
                          <a:latin typeface="Comic Sans MS" pitchFamily="66" charset="0"/>
                        </a:rPr>
                        <a:t> MATEMÁTICAS Y LENGUA CASTELLANA (1820) COLECCIÓN SEMILLA 30 EJEMPLARES</a:t>
                      </a:r>
                      <a:endParaRPr lang="es-CO" sz="1400" b="1" dirty="0">
                        <a:solidFill>
                          <a:schemeClr val="tx1"/>
                        </a:solidFill>
                        <a:latin typeface="Comic Sans MS" pitchFamily="66" charset="0"/>
                      </a:endParaRPr>
                    </a:p>
                  </a:txBody>
                  <a:tcPr/>
                </a:tc>
              </a:tr>
              <a:tr h="370840">
                <a:tc vMerge="1">
                  <a:txBody>
                    <a:bodyPr/>
                    <a:lstStyle/>
                    <a:p>
                      <a:endParaRPr lang="es-CO"/>
                    </a:p>
                  </a:txBody>
                  <a:tcPr/>
                </a:tc>
                <a:tc vMerge="1">
                  <a:txBody>
                    <a:bodyPr/>
                    <a:lstStyle/>
                    <a:p>
                      <a:endParaRPr lang="es-CO"/>
                    </a:p>
                  </a:txBody>
                  <a:tcPr/>
                </a:tc>
                <a:tc>
                  <a:txBody>
                    <a:bodyPr/>
                    <a:lstStyle/>
                    <a:p>
                      <a:r>
                        <a:rPr lang="es-CO" sz="1400" b="1" dirty="0" smtClean="0">
                          <a:solidFill>
                            <a:schemeClr val="tx1"/>
                          </a:solidFill>
                          <a:latin typeface="Comic Sans MS" pitchFamily="66" charset="0"/>
                        </a:rPr>
                        <a:t>DOTACIÓN DE 8 MALETAS PEDAGÓGICAS</a:t>
                      </a:r>
                      <a:r>
                        <a:rPr lang="es-CO" sz="1400" b="1" baseline="0" dirty="0" smtClean="0">
                          <a:solidFill>
                            <a:schemeClr val="tx1"/>
                          </a:solidFill>
                          <a:latin typeface="Comic Sans MS" pitchFamily="66" charset="0"/>
                        </a:rPr>
                        <a:t> PARA TRANSICIÓN</a:t>
                      </a:r>
                      <a:endParaRPr lang="es-CO" sz="14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SOFTWARE</a:t>
                      </a:r>
                      <a:r>
                        <a:rPr lang="es-CO" sz="1400" b="1" baseline="0" dirty="0" smtClean="0">
                          <a:solidFill>
                            <a:schemeClr val="tx1"/>
                          </a:solidFill>
                          <a:latin typeface="Comic Sans MS" pitchFamily="66" charset="0"/>
                        </a:rPr>
                        <a:t> INGLÉS BÁSICA PRIMARIA</a:t>
                      </a:r>
                      <a:endParaRPr lang="es-CO" sz="14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FOTOCOPIADO (SERVICIO SUBSIDADO 50</a:t>
                      </a:r>
                      <a:r>
                        <a:rPr lang="es-CO" sz="1400" b="1" baseline="0" dirty="0" smtClean="0">
                          <a:solidFill>
                            <a:schemeClr val="tx1"/>
                          </a:solidFill>
                          <a:latin typeface="Comic Sans MS" pitchFamily="66" charset="0"/>
                        </a:rPr>
                        <a:t> PESOS)</a:t>
                      </a:r>
                      <a:endParaRPr lang="es-CO" sz="14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OBSERVATORIO PACICULTORES 5 COMPUTADORES</a:t>
                      </a:r>
                      <a:endParaRPr lang="es-CO" sz="14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GESTIÓN PARA</a:t>
                      </a:r>
                      <a:r>
                        <a:rPr lang="es-CO" sz="1400" b="1" baseline="0" dirty="0" smtClean="0">
                          <a:solidFill>
                            <a:schemeClr val="tx1"/>
                          </a:solidFill>
                          <a:latin typeface="Comic Sans MS" pitchFamily="66" charset="0"/>
                        </a:rPr>
                        <a:t> ADECUACIÓN DE FIBRA OPTICA ALCALDIA – EDATEL</a:t>
                      </a:r>
                      <a:endParaRPr lang="es-CO" sz="1400" b="1" dirty="0">
                        <a:solidFill>
                          <a:schemeClr val="tx1"/>
                        </a:solidFill>
                        <a:latin typeface="Comic Sans MS" pitchFamily="66" charset="0"/>
                      </a:endParaRPr>
                    </a:p>
                  </a:txBody>
                  <a:tcPr/>
                </a:tc>
              </a:tr>
              <a:tr h="370840">
                <a:tc vMerge="1">
                  <a:txBody>
                    <a:bodyPr/>
                    <a:lstStyle/>
                    <a:p>
                      <a:endParaRPr lang="es-CO" sz="1000" b="1" dirty="0">
                        <a:solidFill>
                          <a:schemeClr val="tx1"/>
                        </a:solidFill>
                        <a:latin typeface="Comic Sans MS" pitchFamily="66" charset="0"/>
                      </a:endParaRPr>
                    </a:p>
                  </a:txBody>
                  <a:tcPr/>
                </a:tc>
                <a:tc vMerge="1">
                  <a:txBody>
                    <a:bodyPr/>
                    <a:lstStyle/>
                    <a:p>
                      <a:endParaRPr lang="es-CO" sz="1000" b="1" dirty="0">
                        <a:solidFill>
                          <a:schemeClr val="tx1"/>
                        </a:solidFill>
                        <a:latin typeface="Comic Sans MS" pitchFamily="66" charset="0"/>
                      </a:endParaRPr>
                    </a:p>
                  </a:txBody>
                  <a:tcPr/>
                </a:tc>
                <a:tc>
                  <a:txBody>
                    <a:bodyPr/>
                    <a:lstStyle/>
                    <a:p>
                      <a:r>
                        <a:rPr lang="es-CO" sz="1400" b="1" dirty="0" smtClean="0">
                          <a:solidFill>
                            <a:schemeClr val="tx1"/>
                          </a:solidFill>
                          <a:latin typeface="Comic Sans MS" pitchFamily="66" charset="0"/>
                        </a:rPr>
                        <a:t>SERVICIO</a:t>
                      </a:r>
                      <a:r>
                        <a:rPr lang="es-CO" sz="1400" b="1" baseline="0" dirty="0" smtClean="0">
                          <a:solidFill>
                            <a:schemeClr val="tx1"/>
                          </a:solidFill>
                          <a:latin typeface="Comic Sans MS" pitchFamily="66" charset="0"/>
                        </a:rPr>
                        <a:t> DE INTERNET Y WIFI EN 5 SECTORES DE LA ESCUELA</a:t>
                      </a:r>
                      <a:endParaRPr lang="es-CO" sz="1400" b="1" dirty="0">
                        <a:solidFill>
                          <a:schemeClr val="tx1"/>
                        </a:solidFill>
                        <a:latin typeface="Comic Sans MS" pitchFamily="66" charset="0"/>
                      </a:endParaRPr>
                    </a:p>
                  </a:txBody>
                  <a:tcPr/>
                </a:tc>
              </a:tr>
            </a:tbl>
          </a:graphicData>
        </a:graphic>
      </p:graphicFrame>
    </p:spTree>
    <p:extLst>
      <p:ext uri="{BB962C8B-B14F-4D97-AF65-F5344CB8AC3E}">
        <p14:creationId xmlns:p14="http://schemas.microsoft.com/office/powerpoint/2010/main" val="3854703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Maritza\Desktop\GUIDO FOTOS\DSC0257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4499992" cy="3501008"/>
          </a:xfrm>
          <a:prstGeom prst="rect">
            <a:avLst/>
          </a:prstGeom>
          <a:noFill/>
          <a:ln>
            <a:noFill/>
          </a:ln>
        </p:spPr>
      </p:pic>
      <p:pic>
        <p:nvPicPr>
          <p:cNvPr id="3" name="2 Imagen" descr="C:\Users\Maritza\Desktop\GUIDO FOTOS\DSC0299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
            <a:ext cx="4644008" cy="3501008"/>
          </a:xfrm>
          <a:prstGeom prst="rect">
            <a:avLst/>
          </a:prstGeom>
          <a:noFill/>
          <a:ln>
            <a:noFill/>
          </a:ln>
        </p:spPr>
      </p:pic>
      <p:pic>
        <p:nvPicPr>
          <p:cNvPr id="4" name="3 Imagen" descr="C:\Users\Maritza\Desktop\GUIDO FOTOS\DSC0299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1009"/>
            <a:ext cx="4499992" cy="3356992"/>
          </a:xfrm>
          <a:prstGeom prst="rect">
            <a:avLst/>
          </a:prstGeom>
          <a:noFill/>
          <a:ln>
            <a:noFill/>
          </a:ln>
        </p:spPr>
      </p:pic>
      <p:pic>
        <p:nvPicPr>
          <p:cNvPr id="5" name="4 Imagen" descr="C:\Users\Maritza\Desktop\GUIDO FOTOS\DSC0264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3501009"/>
            <a:ext cx="4630577" cy="3356991"/>
          </a:xfrm>
          <a:prstGeom prst="rect">
            <a:avLst/>
          </a:prstGeom>
          <a:noFill/>
          <a:ln>
            <a:noFill/>
          </a:ln>
        </p:spPr>
      </p:pic>
    </p:spTree>
    <p:extLst>
      <p:ext uri="{BB962C8B-B14F-4D97-AF65-F5344CB8AC3E}">
        <p14:creationId xmlns:p14="http://schemas.microsoft.com/office/powerpoint/2010/main" val="395607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DSC0256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561603" cy="3284984"/>
          </a:xfrm>
          <a:prstGeom prst="rect">
            <a:avLst/>
          </a:prstGeom>
          <a:noFill/>
          <a:ln>
            <a:noFill/>
          </a:ln>
        </p:spPr>
      </p:pic>
      <p:pic>
        <p:nvPicPr>
          <p:cNvPr id="5" name="4 Imagen" descr="H:\DSC0257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604" y="0"/>
            <a:ext cx="4582396" cy="3284984"/>
          </a:xfrm>
          <a:prstGeom prst="rect">
            <a:avLst/>
          </a:prstGeom>
          <a:noFill/>
          <a:ln>
            <a:noFill/>
          </a:ln>
        </p:spPr>
      </p:pic>
      <p:pic>
        <p:nvPicPr>
          <p:cNvPr id="6" name="5 Imagen" descr="G:\FOTOS\IMG_75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1008"/>
            <a:ext cx="4644008" cy="3356992"/>
          </a:xfrm>
          <a:prstGeom prst="rect">
            <a:avLst/>
          </a:prstGeom>
          <a:noFill/>
          <a:ln>
            <a:noFill/>
          </a:ln>
        </p:spPr>
      </p:pic>
      <p:sp>
        <p:nvSpPr>
          <p:cNvPr id="8" name="7 CuadroTexto"/>
          <p:cNvSpPr txBox="1"/>
          <p:nvPr/>
        </p:nvSpPr>
        <p:spPr>
          <a:xfrm>
            <a:off x="233744" y="3284984"/>
            <a:ext cx="3672408" cy="307777"/>
          </a:xfrm>
          <a:prstGeom prst="rect">
            <a:avLst/>
          </a:prstGeom>
          <a:noFill/>
        </p:spPr>
        <p:txBody>
          <a:bodyPr wrap="square" rtlCol="0">
            <a:spAutoFit/>
          </a:bodyPr>
          <a:lstStyle/>
          <a:p>
            <a:r>
              <a:rPr lang="es-CO" sz="1400" b="1" dirty="0" smtClean="0"/>
              <a:t>Entrega de Libros a los estudiantes _ MEN</a:t>
            </a:r>
            <a:endParaRPr lang="es-CO" sz="1400" b="1" dirty="0"/>
          </a:p>
        </p:txBody>
      </p:sp>
    </p:spTree>
    <p:extLst>
      <p:ext uri="{BB962C8B-B14F-4D97-AF65-F5344CB8AC3E}">
        <p14:creationId xmlns:p14="http://schemas.microsoft.com/office/powerpoint/2010/main" val="1276333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FOTOS\IMG_75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68"/>
            <a:ext cx="4355976" cy="3347923"/>
          </a:xfrm>
          <a:prstGeom prst="rect">
            <a:avLst/>
          </a:prstGeom>
          <a:noFill/>
          <a:ln>
            <a:noFill/>
          </a:ln>
        </p:spPr>
      </p:pic>
      <p:pic>
        <p:nvPicPr>
          <p:cNvPr id="3" name="2 Imagen" descr="G:\FOTOS\IMG_754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7" y="9068"/>
            <a:ext cx="4788024" cy="3203908"/>
          </a:xfrm>
          <a:prstGeom prst="rect">
            <a:avLst/>
          </a:prstGeom>
          <a:noFill/>
          <a:ln>
            <a:noFill/>
          </a:ln>
        </p:spPr>
      </p:pic>
      <p:pic>
        <p:nvPicPr>
          <p:cNvPr id="5" name="4 Imagen" descr="G:\FOTOS\IMG_757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12976"/>
            <a:ext cx="4609744" cy="3640242"/>
          </a:xfrm>
          <a:prstGeom prst="rect">
            <a:avLst/>
          </a:prstGeom>
          <a:noFill/>
          <a:ln>
            <a:noFill/>
          </a:ln>
        </p:spPr>
      </p:pic>
      <p:pic>
        <p:nvPicPr>
          <p:cNvPr id="6" name="5 Imagen" descr="G:\FOTOS\SDC1518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9744" y="3212976"/>
            <a:ext cx="4534257" cy="3640242"/>
          </a:xfrm>
          <a:prstGeom prst="rect">
            <a:avLst/>
          </a:prstGeom>
          <a:noFill/>
          <a:ln>
            <a:noFill/>
          </a:ln>
        </p:spPr>
      </p:pic>
    </p:spTree>
    <p:extLst>
      <p:ext uri="{BB962C8B-B14F-4D97-AF65-F5344CB8AC3E}">
        <p14:creationId xmlns:p14="http://schemas.microsoft.com/office/powerpoint/2010/main" val="68965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3187238484"/>
              </p:ext>
            </p:extLst>
          </p:nvPr>
        </p:nvGraphicFramePr>
        <p:xfrm>
          <a:off x="285720" y="260647"/>
          <a:ext cx="8678768" cy="6361543"/>
        </p:xfrm>
        <a:graphic>
          <a:graphicData uri="http://schemas.openxmlformats.org/drawingml/2006/table">
            <a:tbl>
              <a:tblPr>
                <a:tableStyleId>{69C7853C-536D-4A76-A0AE-DD22124D55A5}</a:tableStyleId>
              </a:tblPr>
              <a:tblGrid>
                <a:gridCol w="3571900"/>
                <a:gridCol w="882439"/>
                <a:gridCol w="689197"/>
                <a:gridCol w="1714512"/>
                <a:gridCol w="1820720"/>
              </a:tblGrid>
              <a:tr h="1440161">
                <a:tc gridSpan="5">
                  <a:txBody>
                    <a:bodyPr/>
                    <a:lstStyle/>
                    <a:p>
                      <a:pPr algn="ctr">
                        <a:lnSpc>
                          <a:spcPct val="115000"/>
                        </a:lnSpc>
                        <a:spcAft>
                          <a:spcPts val="0"/>
                        </a:spcAft>
                      </a:pPr>
                      <a:endParaRPr lang="es-CO" sz="900" dirty="0">
                        <a:latin typeface="Comic Sans MS" pitchFamily="66" charset="0"/>
                      </a:endParaRPr>
                    </a:p>
                    <a:p>
                      <a:pPr algn="ctr">
                        <a:lnSpc>
                          <a:spcPct val="115000"/>
                        </a:lnSpc>
                        <a:spcAft>
                          <a:spcPts val="0"/>
                        </a:spcAft>
                      </a:pPr>
                      <a:r>
                        <a:rPr lang="es-CO" sz="2000" dirty="0">
                          <a:latin typeface="Comic Sans MS" pitchFamily="66" charset="0"/>
                        </a:rPr>
                        <a:t>RENDICIÓN DE CUENTAS</a:t>
                      </a:r>
                    </a:p>
                    <a:p>
                      <a:pPr algn="ctr">
                        <a:lnSpc>
                          <a:spcPct val="115000"/>
                        </a:lnSpc>
                        <a:spcAft>
                          <a:spcPts val="0"/>
                        </a:spcAft>
                      </a:pPr>
                      <a:r>
                        <a:rPr lang="es-CO" sz="2000" dirty="0">
                          <a:latin typeface="Comic Sans MS" pitchFamily="66" charset="0"/>
                        </a:rPr>
                        <a:t>INFORME DE AUDIENCIA PÚBLICA </a:t>
                      </a:r>
                    </a:p>
                    <a:p>
                      <a:pPr algn="ctr">
                        <a:lnSpc>
                          <a:spcPct val="115000"/>
                        </a:lnSpc>
                        <a:spcAft>
                          <a:spcPts val="0"/>
                        </a:spcAft>
                      </a:pPr>
                      <a:endParaRPr lang="es-CO" sz="2000" dirty="0">
                        <a:latin typeface="Comic Sans MS" pitchFamily="66" charset="0"/>
                      </a:endParaRPr>
                    </a:p>
                    <a:p>
                      <a:pPr algn="ctr">
                        <a:lnSpc>
                          <a:spcPct val="115000"/>
                        </a:lnSpc>
                        <a:spcAft>
                          <a:spcPts val="0"/>
                        </a:spcAft>
                      </a:pPr>
                      <a:r>
                        <a:rPr lang="es-CO" sz="900" dirty="0">
                          <a:latin typeface="Comic Sans MS" pitchFamily="66" charset="0"/>
                        </a:rPr>
                        <a:t>  </a:t>
                      </a:r>
                      <a:endParaRPr lang="es-CO" sz="900"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73705">
                <a:tc gridSpan="5">
                  <a:txBody>
                    <a:bodyPr/>
                    <a:lstStyle/>
                    <a:p>
                      <a:pPr algn="ctr">
                        <a:lnSpc>
                          <a:spcPct val="115000"/>
                        </a:lnSpc>
                        <a:spcAft>
                          <a:spcPts val="0"/>
                        </a:spcAft>
                      </a:pPr>
                      <a:r>
                        <a:rPr lang="es-ES" sz="1000" b="1" dirty="0">
                          <a:latin typeface="Comic Sans MS" pitchFamily="66" charset="0"/>
                        </a:rPr>
                        <a:t>FECHA Y PERIODO DE RENDICION DE CUENTAS</a:t>
                      </a:r>
                      <a:endParaRPr lang="es-CO" sz="1000" b="1"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76251">
                <a:tc gridSpan="5">
                  <a:txBody>
                    <a:bodyPr/>
                    <a:lstStyle/>
                    <a:p>
                      <a:pPr algn="ctr">
                        <a:lnSpc>
                          <a:spcPct val="115000"/>
                        </a:lnSpc>
                        <a:spcAft>
                          <a:spcPts val="0"/>
                        </a:spcAft>
                      </a:pPr>
                      <a:endParaRPr lang="es-CO" sz="1000" b="1" dirty="0">
                        <a:latin typeface="Comic Sans MS" pitchFamily="66" charset="0"/>
                      </a:endParaRPr>
                    </a:p>
                    <a:p>
                      <a:pPr algn="ctr">
                        <a:lnSpc>
                          <a:spcPct val="115000"/>
                        </a:lnSpc>
                        <a:spcAft>
                          <a:spcPts val="0"/>
                        </a:spcAft>
                      </a:pPr>
                      <a:r>
                        <a:rPr lang="es-ES" sz="1000" b="1" dirty="0" smtClean="0">
                          <a:latin typeface="Comic Sans MS" pitchFamily="66" charset="0"/>
                        </a:rPr>
                        <a:t>Sincelejo, septiembre 19 de  </a:t>
                      </a:r>
                      <a:r>
                        <a:rPr lang="es-ES" sz="1000" b="1" dirty="0">
                          <a:latin typeface="Comic Sans MS" pitchFamily="66" charset="0"/>
                        </a:rPr>
                        <a:t>2013</a:t>
                      </a:r>
                      <a:endParaRPr lang="es-CO" sz="1000" b="1"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32955">
                <a:tc gridSpan="5">
                  <a:txBody>
                    <a:bodyPr/>
                    <a:lstStyle/>
                    <a:p>
                      <a:pPr algn="ctr">
                        <a:lnSpc>
                          <a:spcPct val="115000"/>
                        </a:lnSpc>
                        <a:spcAft>
                          <a:spcPts val="0"/>
                        </a:spcAft>
                      </a:pPr>
                      <a:r>
                        <a:rPr lang="es-ES" sz="900" dirty="0">
                          <a:latin typeface="Comic Sans MS" pitchFamily="66" charset="0"/>
                        </a:rPr>
                        <a:t>IDENTIFICACIÓN DEL ESTABLECIMIENTO EDUCATIVO</a:t>
                      </a:r>
                      <a:endParaRPr lang="es-CO" sz="900"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81187">
                <a:tc gridSpan="5">
                  <a:txBody>
                    <a:bodyPr/>
                    <a:lstStyle/>
                    <a:p>
                      <a:pPr algn="ctr">
                        <a:lnSpc>
                          <a:spcPct val="115000"/>
                        </a:lnSpc>
                        <a:spcAft>
                          <a:spcPts val="0"/>
                        </a:spcAft>
                      </a:pPr>
                      <a:r>
                        <a:rPr lang="es-ES" sz="900" dirty="0">
                          <a:latin typeface="Comic Sans MS" pitchFamily="66" charset="0"/>
                        </a:rPr>
                        <a:t>LOCALIZACIÓN</a:t>
                      </a:r>
                      <a:endParaRPr lang="es-CO" sz="900"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35008">
                <a:tc gridSpan="2">
                  <a:txBody>
                    <a:bodyPr/>
                    <a:lstStyle/>
                    <a:p>
                      <a:pPr algn="ctr">
                        <a:lnSpc>
                          <a:spcPct val="115000"/>
                        </a:lnSpc>
                        <a:spcAft>
                          <a:spcPts val="0"/>
                        </a:spcAft>
                      </a:pPr>
                      <a:r>
                        <a:rPr lang="es-ES" sz="900" dirty="0">
                          <a:latin typeface="Comic Sans MS" pitchFamily="66" charset="0"/>
                        </a:rPr>
                        <a:t>DEPARTAMENTO</a:t>
                      </a:r>
                      <a:endParaRPr lang="es-CO" sz="900" dirty="0">
                        <a:latin typeface="Comic Sans MS" pitchFamily="66" charset="0"/>
                        <a:ea typeface="Calibri"/>
                        <a:cs typeface="Times New Roman"/>
                      </a:endParaRPr>
                    </a:p>
                  </a:txBody>
                  <a:tcPr marL="17690" marR="17690" marT="0" marB="0" anchor="ctr"/>
                </a:tc>
                <a:tc hMerge="1">
                  <a:txBody>
                    <a:bodyPr/>
                    <a:lstStyle/>
                    <a:p>
                      <a:endParaRPr lang="es-CO"/>
                    </a:p>
                  </a:txBody>
                  <a:tcPr/>
                </a:tc>
                <a:tc gridSpan="3">
                  <a:txBody>
                    <a:bodyPr/>
                    <a:lstStyle/>
                    <a:p>
                      <a:pPr algn="ctr">
                        <a:lnSpc>
                          <a:spcPct val="115000"/>
                        </a:lnSpc>
                        <a:spcAft>
                          <a:spcPts val="0"/>
                        </a:spcAft>
                      </a:pPr>
                      <a:r>
                        <a:rPr lang="es-ES" sz="900" dirty="0">
                          <a:latin typeface="Comic Sans MS" pitchFamily="66" charset="0"/>
                        </a:rPr>
                        <a:t>MUNICIPIO</a:t>
                      </a:r>
                      <a:endParaRPr lang="es-CO" sz="900"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r>
              <a:tr h="476251">
                <a:tc gridSpan="2">
                  <a:txBody>
                    <a:bodyPr/>
                    <a:lstStyle/>
                    <a:p>
                      <a:pPr algn="ctr">
                        <a:lnSpc>
                          <a:spcPct val="115000"/>
                        </a:lnSpc>
                        <a:spcAft>
                          <a:spcPts val="0"/>
                        </a:spcAft>
                      </a:pPr>
                      <a:endParaRPr lang="es-ES" sz="900" dirty="0">
                        <a:latin typeface="Comic Sans MS" pitchFamily="66" charset="0"/>
                      </a:endParaRPr>
                    </a:p>
                    <a:p>
                      <a:pPr algn="ctr">
                        <a:lnSpc>
                          <a:spcPct val="115000"/>
                        </a:lnSpc>
                        <a:spcAft>
                          <a:spcPts val="0"/>
                        </a:spcAft>
                      </a:pPr>
                      <a:r>
                        <a:rPr lang="es-ES" sz="1400" dirty="0">
                          <a:latin typeface="Comic Sans MS" pitchFamily="66" charset="0"/>
                        </a:rPr>
                        <a:t>Sucre</a:t>
                      </a:r>
                      <a:endParaRPr lang="es-CO" sz="1400" dirty="0">
                        <a:latin typeface="Comic Sans MS" pitchFamily="66" charset="0"/>
                        <a:ea typeface="Calibri"/>
                        <a:cs typeface="Times New Roman"/>
                      </a:endParaRPr>
                    </a:p>
                  </a:txBody>
                  <a:tcPr marL="17690" marR="17690" marT="0" marB="0" anchor="ctr"/>
                </a:tc>
                <a:tc hMerge="1">
                  <a:txBody>
                    <a:bodyPr/>
                    <a:lstStyle/>
                    <a:p>
                      <a:endParaRPr lang="es-CO"/>
                    </a:p>
                  </a:txBody>
                  <a:tcPr/>
                </a:tc>
                <a:tc gridSpan="3">
                  <a:txBody>
                    <a:bodyPr/>
                    <a:lstStyle/>
                    <a:p>
                      <a:pPr algn="ctr">
                        <a:lnSpc>
                          <a:spcPct val="115000"/>
                        </a:lnSpc>
                        <a:spcAft>
                          <a:spcPts val="0"/>
                        </a:spcAft>
                      </a:pPr>
                      <a:r>
                        <a:rPr lang="es-ES" sz="1400" dirty="0">
                          <a:latin typeface="Comic Sans MS" pitchFamily="66" charset="0"/>
                        </a:rPr>
                        <a:t>Sincelejo</a:t>
                      </a:r>
                      <a:endParaRPr lang="es-CO" sz="1400"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r>
              <a:tr h="181187">
                <a:tc gridSpan="2">
                  <a:txBody>
                    <a:bodyPr/>
                    <a:lstStyle/>
                    <a:p>
                      <a:pPr algn="ctr">
                        <a:lnSpc>
                          <a:spcPct val="115000"/>
                        </a:lnSpc>
                        <a:spcAft>
                          <a:spcPts val="0"/>
                        </a:spcAft>
                      </a:pPr>
                      <a:r>
                        <a:rPr lang="es-ES" sz="900" dirty="0">
                          <a:latin typeface="Comic Sans MS" pitchFamily="66" charset="0"/>
                        </a:rPr>
                        <a:t>NOMBRE DEL ESTABLECIMIENTO</a:t>
                      </a:r>
                      <a:endParaRPr lang="es-CO" sz="900" dirty="0">
                        <a:latin typeface="Comic Sans MS" pitchFamily="66" charset="0"/>
                        <a:ea typeface="Calibri"/>
                        <a:cs typeface="Times New Roman"/>
                      </a:endParaRPr>
                    </a:p>
                  </a:txBody>
                  <a:tcPr marL="17690" marR="17690" marT="0" marB="0" anchor="ctr"/>
                </a:tc>
                <a:tc hMerge="1">
                  <a:txBody>
                    <a:bodyPr/>
                    <a:lstStyle/>
                    <a:p>
                      <a:endParaRPr lang="es-CO"/>
                    </a:p>
                  </a:txBody>
                  <a:tcPr/>
                </a:tc>
                <a:tc gridSpan="3">
                  <a:txBody>
                    <a:bodyPr/>
                    <a:lstStyle/>
                    <a:p>
                      <a:pPr algn="ctr">
                        <a:lnSpc>
                          <a:spcPct val="115000"/>
                        </a:lnSpc>
                        <a:spcAft>
                          <a:spcPts val="0"/>
                        </a:spcAft>
                      </a:pPr>
                      <a:r>
                        <a:rPr lang="es-ES" sz="900" dirty="0">
                          <a:latin typeface="Comic Sans MS" pitchFamily="66" charset="0"/>
                        </a:rPr>
                        <a:t>MODALIDAD</a:t>
                      </a:r>
                      <a:endParaRPr lang="es-CO" sz="900"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r>
              <a:tr h="376477">
                <a:tc gridSpan="2">
                  <a:txBody>
                    <a:bodyPr/>
                    <a:lstStyle/>
                    <a:p>
                      <a:pPr algn="ctr">
                        <a:lnSpc>
                          <a:spcPct val="115000"/>
                        </a:lnSpc>
                        <a:spcAft>
                          <a:spcPts val="0"/>
                        </a:spcAft>
                      </a:pPr>
                      <a:r>
                        <a:rPr lang="es-ES" sz="1600" b="1" dirty="0">
                          <a:latin typeface="Comic Sans MS" pitchFamily="66" charset="0"/>
                        </a:rPr>
                        <a:t>Institución Educativa </a:t>
                      </a:r>
                      <a:r>
                        <a:rPr lang="es-ES" sz="1600" b="1" dirty="0" smtClean="0">
                          <a:latin typeface="Comic Sans MS" pitchFamily="66" charset="0"/>
                        </a:rPr>
                        <a:t>Normal</a:t>
                      </a:r>
                      <a:r>
                        <a:rPr lang="es-ES" sz="1600" b="1" baseline="0" dirty="0" smtClean="0">
                          <a:latin typeface="Comic Sans MS" pitchFamily="66" charset="0"/>
                        </a:rPr>
                        <a:t> Superior de Sincelejo</a:t>
                      </a:r>
                      <a:endParaRPr lang="es-CO" sz="1600" b="1" dirty="0">
                        <a:latin typeface="Comic Sans MS" pitchFamily="66" charset="0"/>
                        <a:ea typeface="Calibri"/>
                        <a:cs typeface="Times New Roman"/>
                      </a:endParaRPr>
                    </a:p>
                  </a:txBody>
                  <a:tcPr marL="17690" marR="17690" marT="0" marB="0" anchor="ctr"/>
                </a:tc>
                <a:tc hMerge="1">
                  <a:txBody>
                    <a:bodyPr/>
                    <a:lstStyle/>
                    <a:p>
                      <a:endParaRPr lang="es-CO"/>
                    </a:p>
                  </a:txBody>
                  <a:tcPr/>
                </a:tc>
                <a:tc gridSpan="3">
                  <a:txBody>
                    <a:bodyPr/>
                    <a:lstStyle/>
                    <a:p>
                      <a:pPr algn="ctr">
                        <a:lnSpc>
                          <a:spcPct val="115000"/>
                        </a:lnSpc>
                        <a:spcAft>
                          <a:spcPts val="0"/>
                        </a:spcAft>
                      </a:pPr>
                      <a:r>
                        <a:rPr lang="es-ES" sz="1600" b="1" dirty="0" smtClean="0">
                          <a:latin typeface="Comic Sans MS" pitchFamily="66" charset="0"/>
                        </a:rPr>
                        <a:t>Técnica</a:t>
                      </a:r>
                      <a:r>
                        <a:rPr lang="es-ES" sz="1600" b="1" baseline="0" dirty="0" smtClean="0">
                          <a:latin typeface="Comic Sans MS" pitchFamily="66" charset="0"/>
                        </a:rPr>
                        <a:t> Pedagógica</a:t>
                      </a:r>
                      <a:endParaRPr lang="es-CO" sz="1600" b="1"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r>
              <a:tr h="181187">
                <a:tc gridSpan="5">
                  <a:txBody>
                    <a:bodyPr/>
                    <a:lstStyle/>
                    <a:p>
                      <a:pPr algn="ctr">
                        <a:lnSpc>
                          <a:spcPct val="115000"/>
                        </a:lnSpc>
                        <a:spcAft>
                          <a:spcPts val="0"/>
                        </a:spcAft>
                      </a:pPr>
                      <a:r>
                        <a:rPr lang="es-ES" sz="900" dirty="0">
                          <a:latin typeface="Comic Sans MS" pitchFamily="66" charset="0"/>
                        </a:rPr>
                        <a:t>DATOS DEL RECTOR O DIRECTOR (A) </a:t>
                      </a:r>
                      <a:endParaRPr lang="es-CO" sz="900" dirty="0">
                        <a:latin typeface="Comic Sans MS" pitchFamily="66" charset="0"/>
                        <a:ea typeface="Calibri"/>
                        <a:cs typeface="Times New Roman"/>
                      </a:endParaRPr>
                    </a:p>
                  </a:txBody>
                  <a:tcPr marL="17690" marR="1769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806241">
                <a:tc>
                  <a:txBody>
                    <a:bodyPr/>
                    <a:lstStyle/>
                    <a:p>
                      <a:pPr algn="ctr">
                        <a:lnSpc>
                          <a:spcPct val="115000"/>
                        </a:lnSpc>
                        <a:spcAft>
                          <a:spcPts val="0"/>
                        </a:spcAft>
                      </a:pPr>
                      <a:r>
                        <a:rPr lang="es-ES" sz="900" dirty="0">
                          <a:latin typeface="Comic Sans MS" pitchFamily="66" charset="0"/>
                        </a:rPr>
                        <a:t>NOMBRE Y APELLIDOS </a:t>
                      </a:r>
                      <a:endParaRPr lang="es-CO" sz="900" dirty="0">
                        <a:latin typeface="Comic Sans MS" pitchFamily="66" charset="0"/>
                        <a:ea typeface="Calibri"/>
                        <a:cs typeface="Times New Roman"/>
                      </a:endParaRPr>
                    </a:p>
                  </a:txBody>
                  <a:tcPr marL="17690" marR="17690" marT="0" marB="0" anchor="ctr"/>
                </a:tc>
                <a:tc gridSpan="2">
                  <a:txBody>
                    <a:bodyPr/>
                    <a:lstStyle/>
                    <a:p>
                      <a:pPr algn="ctr">
                        <a:lnSpc>
                          <a:spcPct val="115000"/>
                        </a:lnSpc>
                        <a:spcAft>
                          <a:spcPts val="0"/>
                        </a:spcAft>
                      </a:pPr>
                      <a:r>
                        <a:rPr lang="es-ES" sz="900" dirty="0">
                          <a:latin typeface="Comic Sans MS" pitchFamily="66" charset="0"/>
                        </a:rPr>
                        <a:t>DOCUMENTO DE IDENTIDAD</a:t>
                      </a:r>
                      <a:endParaRPr lang="es-CO" sz="900" dirty="0">
                        <a:latin typeface="Comic Sans MS" pitchFamily="66" charset="0"/>
                        <a:ea typeface="Calibri"/>
                        <a:cs typeface="Times New Roman"/>
                      </a:endParaRPr>
                    </a:p>
                  </a:txBody>
                  <a:tcPr marL="17690" marR="17690" marT="0" marB="0" anchor="ctr"/>
                </a:tc>
                <a:tc hMerge="1">
                  <a:txBody>
                    <a:bodyPr/>
                    <a:lstStyle/>
                    <a:p>
                      <a:endParaRPr lang="es-CO"/>
                    </a:p>
                  </a:txBody>
                  <a:tcPr/>
                </a:tc>
                <a:tc>
                  <a:txBody>
                    <a:bodyPr/>
                    <a:lstStyle/>
                    <a:p>
                      <a:pPr algn="ctr">
                        <a:lnSpc>
                          <a:spcPct val="115000"/>
                        </a:lnSpc>
                        <a:spcAft>
                          <a:spcPts val="0"/>
                        </a:spcAft>
                      </a:pPr>
                      <a:r>
                        <a:rPr lang="es-ES" sz="900" dirty="0">
                          <a:latin typeface="Comic Sans MS" pitchFamily="66" charset="0"/>
                        </a:rPr>
                        <a:t>TELEFONOS</a:t>
                      </a:r>
                      <a:endParaRPr lang="es-CO" sz="900" dirty="0">
                        <a:latin typeface="Comic Sans MS" pitchFamily="66" charset="0"/>
                        <a:ea typeface="Calibri"/>
                        <a:cs typeface="Times New Roman"/>
                      </a:endParaRPr>
                    </a:p>
                  </a:txBody>
                  <a:tcPr marL="17690" marR="17690" marT="0" marB="0" anchor="ctr"/>
                </a:tc>
                <a:tc>
                  <a:txBody>
                    <a:bodyPr/>
                    <a:lstStyle/>
                    <a:p>
                      <a:pPr algn="ctr">
                        <a:lnSpc>
                          <a:spcPct val="115000"/>
                        </a:lnSpc>
                        <a:spcAft>
                          <a:spcPts val="0"/>
                        </a:spcAft>
                      </a:pPr>
                      <a:r>
                        <a:rPr lang="es-ES" sz="900" dirty="0">
                          <a:latin typeface="Comic Sans MS" pitchFamily="66" charset="0"/>
                        </a:rPr>
                        <a:t>CORREO ELECTRONICO</a:t>
                      </a:r>
                      <a:endParaRPr lang="es-CO" sz="900" dirty="0">
                        <a:latin typeface="Comic Sans MS" pitchFamily="66" charset="0"/>
                        <a:ea typeface="Calibri"/>
                        <a:cs typeface="Times New Roman"/>
                      </a:endParaRPr>
                    </a:p>
                  </a:txBody>
                  <a:tcPr marL="17690" marR="17690" marT="0" marB="0" anchor="ctr"/>
                </a:tc>
              </a:tr>
              <a:tr h="1016578">
                <a:tc>
                  <a:txBody>
                    <a:bodyPr/>
                    <a:lstStyle/>
                    <a:p>
                      <a:pPr algn="ctr">
                        <a:lnSpc>
                          <a:spcPct val="115000"/>
                        </a:lnSpc>
                        <a:spcAft>
                          <a:spcPts val="0"/>
                        </a:spcAft>
                      </a:pPr>
                      <a:r>
                        <a:rPr lang="es-ES" sz="1600" b="1" dirty="0" smtClean="0">
                          <a:latin typeface="Comic Sans MS" pitchFamily="66" charset="0"/>
                        </a:rPr>
                        <a:t>GUIDO</a:t>
                      </a:r>
                      <a:r>
                        <a:rPr lang="es-ES" sz="1600" b="1" baseline="0" dirty="0" smtClean="0">
                          <a:latin typeface="Comic Sans MS" pitchFamily="66" charset="0"/>
                        </a:rPr>
                        <a:t> NEL PEREZ DÍAZ</a:t>
                      </a:r>
                      <a:endParaRPr lang="es-CO" sz="1600" b="1" dirty="0">
                        <a:latin typeface="Comic Sans MS" pitchFamily="66" charset="0"/>
                        <a:ea typeface="Calibri"/>
                        <a:cs typeface="Times New Roman"/>
                      </a:endParaRPr>
                    </a:p>
                  </a:txBody>
                  <a:tcPr marL="17690" marR="17690" marT="0" marB="0" anchor="ctr"/>
                </a:tc>
                <a:tc gridSpan="2">
                  <a:txBody>
                    <a:bodyPr/>
                    <a:lstStyle/>
                    <a:p>
                      <a:pPr algn="ctr">
                        <a:lnSpc>
                          <a:spcPct val="115000"/>
                        </a:lnSpc>
                        <a:spcAft>
                          <a:spcPts val="0"/>
                        </a:spcAft>
                      </a:pPr>
                      <a:r>
                        <a:rPr lang="es-ES" sz="1400" dirty="0" smtClean="0">
                          <a:latin typeface="Comic Sans MS" pitchFamily="66" charset="0"/>
                        </a:rPr>
                        <a:t>16632378</a:t>
                      </a:r>
                      <a:endParaRPr lang="es-CO" sz="1400" dirty="0">
                        <a:latin typeface="Comic Sans MS" pitchFamily="66" charset="0"/>
                        <a:ea typeface="Calibri"/>
                        <a:cs typeface="Times New Roman"/>
                      </a:endParaRPr>
                    </a:p>
                  </a:txBody>
                  <a:tcPr marL="17690" marR="17690" marT="0" marB="0" anchor="ctr"/>
                </a:tc>
                <a:tc hMerge="1">
                  <a:txBody>
                    <a:bodyPr/>
                    <a:lstStyle/>
                    <a:p>
                      <a:endParaRPr lang="es-CO"/>
                    </a:p>
                  </a:txBody>
                  <a:tcPr/>
                </a:tc>
                <a:tc>
                  <a:txBody>
                    <a:bodyPr/>
                    <a:lstStyle/>
                    <a:p>
                      <a:pPr algn="l">
                        <a:lnSpc>
                          <a:spcPct val="115000"/>
                        </a:lnSpc>
                        <a:spcAft>
                          <a:spcPts val="0"/>
                        </a:spcAft>
                      </a:pPr>
                      <a:r>
                        <a:rPr lang="es-ES" sz="1400" dirty="0">
                          <a:latin typeface="Comic Sans MS" pitchFamily="66" charset="0"/>
                        </a:rPr>
                        <a:t> </a:t>
                      </a:r>
                      <a:r>
                        <a:rPr lang="es-ES" sz="1400" dirty="0" smtClean="0">
                          <a:latin typeface="Comic Sans MS" pitchFamily="66" charset="0"/>
                        </a:rPr>
                        <a:t>3004315142-812749</a:t>
                      </a:r>
                      <a:endParaRPr lang="es-CO" sz="1400" dirty="0">
                        <a:latin typeface="Comic Sans MS" pitchFamily="66" charset="0"/>
                        <a:ea typeface="Calibri"/>
                        <a:cs typeface="Times New Roman"/>
                      </a:endParaRPr>
                    </a:p>
                  </a:txBody>
                  <a:tcPr marL="17690" marR="17690" marT="0" marB="0" anchor="ctr"/>
                </a:tc>
                <a:tc>
                  <a:txBody>
                    <a:bodyPr/>
                    <a:lstStyle/>
                    <a:p>
                      <a:pPr algn="l">
                        <a:lnSpc>
                          <a:spcPct val="115000"/>
                        </a:lnSpc>
                        <a:spcAft>
                          <a:spcPts val="0"/>
                        </a:spcAft>
                      </a:pPr>
                      <a:r>
                        <a:rPr lang="es-ES" sz="1400" dirty="0" smtClean="0">
                          <a:latin typeface="Comic Sans MS" pitchFamily="66" charset="0"/>
                          <a:hlinkClick r:id="rId2"/>
                        </a:rPr>
                        <a:t>gnpdiaz16@gmail.com</a:t>
                      </a:r>
                      <a:r>
                        <a:rPr lang="es-ES" sz="1400" baseline="0" dirty="0" smtClean="0">
                          <a:latin typeface="Comic Sans MS" pitchFamily="66" charset="0"/>
                        </a:rPr>
                        <a:t> </a:t>
                      </a:r>
                      <a:endParaRPr lang="es-CO" sz="1400" dirty="0">
                        <a:latin typeface="Comic Sans MS" pitchFamily="66" charset="0"/>
                        <a:ea typeface="Calibri"/>
                        <a:cs typeface="Times New Roman"/>
                      </a:endParaRPr>
                    </a:p>
                  </a:txBody>
                  <a:tcPr marL="17690" marR="17690" marT="0" marB="0" anchor="ctr"/>
                </a:tc>
              </a:tr>
            </a:tbl>
          </a:graphicData>
        </a:graphic>
      </p:graphicFrame>
      <p:pic>
        <p:nvPicPr>
          <p:cNvPr id="1026" name="Picture 2" descr="http://sincelejo-sucre.gov.co/apc-aa-files/34393335363433393561316632326138/Un_Alto_Compromis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69" y="277351"/>
            <a:ext cx="18288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4" cstate="print"/>
          <a:srcRect/>
          <a:stretch>
            <a:fillRect/>
          </a:stretch>
        </p:blipFill>
        <p:spPr bwMode="auto">
          <a:xfrm>
            <a:off x="7308304" y="548680"/>
            <a:ext cx="1008113" cy="936104"/>
          </a:xfrm>
          <a:prstGeom prst="rect">
            <a:avLst/>
          </a:prstGeom>
          <a:noFill/>
          <a:scene3d>
            <a:camera prst="obliqueTopLeft"/>
            <a:lightRig rig="threePt" dir="t"/>
          </a:scene3d>
          <a:sp3d>
            <a:bevelT/>
          </a:sp3d>
        </p:spPr>
      </p:pic>
    </p:spTree>
    <p:extLst>
      <p:ext uri="{BB962C8B-B14F-4D97-AF65-F5344CB8AC3E}">
        <p14:creationId xmlns:p14="http://schemas.microsoft.com/office/powerpoint/2010/main" val="162170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17642781"/>
              </p:ext>
            </p:extLst>
          </p:nvPr>
        </p:nvGraphicFramePr>
        <p:xfrm>
          <a:off x="251520" y="0"/>
          <a:ext cx="8892480" cy="2433320"/>
        </p:xfrm>
        <a:graphic>
          <a:graphicData uri="http://schemas.openxmlformats.org/drawingml/2006/table">
            <a:tbl>
              <a:tblPr firstRow="1" bandRow="1">
                <a:tableStyleId>{F5AB1C69-6EDB-4FF4-983F-18BD219EF322}</a:tableStyleId>
              </a:tblPr>
              <a:tblGrid>
                <a:gridCol w="2101858"/>
                <a:gridCol w="3395311"/>
                <a:gridCol w="3395311"/>
              </a:tblGrid>
              <a:tr h="370840">
                <a:tc>
                  <a:txBody>
                    <a:bodyPr/>
                    <a:lstStyle/>
                    <a:p>
                      <a:r>
                        <a:rPr lang="es-CO" sz="1200" b="1" dirty="0" smtClean="0">
                          <a:solidFill>
                            <a:schemeClr val="tx1"/>
                          </a:solidFill>
                          <a:latin typeface="Comic Sans MS" pitchFamily="66" charset="0"/>
                        </a:rPr>
                        <a:t>PROCESOS</a:t>
                      </a:r>
                      <a:endParaRPr lang="es-CO" sz="1200" b="1" dirty="0">
                        <a:solidFill>
                          <a:schemeClr val="tx1"/>
                        </a:solidFill>
                        <a:latin typeface="Comic Sans MS" pitchFamily="66" charset="0"/>
                      </a:endParaRPr>
                    </a:p>
                  </a:txBody>
                  <a:tcPr/>
                </a:tc>
                <a:tc>
                  <a:txBody>
                    <a:bodyPr/>
                    <a:lstStyle/>
                    <a:p>
                      <a:r>
                        <a:rPr lang="es-CO" sz="1200" b="1" dirty="0" smtClean="0">
                          <a:solidFill>
                            <a:schemeClr val="tx1"/>
                          </a:solidFill>
                          <a:latin typeface="Comic Sans MS" pitchFamily="66" charset="0"/>
                        </a:rPr>
                        <a:t>COMPONENTES</a:t>
                      </a:r>
                      <a:endParaRPr lang="es-CO" sz="1200" b="1" dirty="0">
                        <a:solidFill>
                          <a:schemeClr val="tx1"/>
                        </a:solidFill>
                        <a:latin typeface="Comic Sans MS" pitchFamily="66" charset="0"/>
                      </a:endParaRPr>
                    </a:p>
                  </a:txBody>
                  <a:tcPr/>
                </a:tc>
                <a:tc>
                  <a:txBody>
                    <a:bodyPr/>
                    <a:lstStyle/>
                    <a:p>
                      <a:endParaRPr lang="es-CO" sz="1200" b="1" dirty="0">
                        <a:solidFill>
                          <a:schemeClr val="tx1"/>
                        </a:solidFill>
                        <a:latin typeface="Comic Sans MS" pitchFamily="66" charset="0"/>
                      </a:endParaRPr>
                    </a:p>
                  </a:txBody>
                  <a:tcPr/>
                </a:tc>
              </a:tr>
              <a:tr h="370840">
                <a:tc rowSpan="5">
                  <a:txBody>
                    <a:bodyPr/>
                    <a:lstStyle/>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r>
                        <a:rPr lang="es-CO" sz="1200" b="1" dirty="0" smtClean="0">
                          <a:solidFill>
                            <a:schemeClr val="tx1"/>
                          </a:solidFill>
                          <a:latin typeface="Comic Sans MS" pitchFamily="66" charset="0"/>
                        </a:rPr>
                        <a:t>CLIMA</a:t>
                      </a:r>
                      <a:r>
                        <a:rPr lang="es-CO" sz="1200" b="1" baseline="0" dirty="0" smtClean="0">
                          <a:solidFill>
                            <a:schemeClr val="tx1"/>
                          </a:solidFill>
                          <a:latin typeface="Comic Sans MS" pitchFamily="66" charset="0"/>
                        </a:rPr>
                        <a:t> ESCOLAR</a:t>
                      </a:r>
                      <a:endParaRPr lang="es-CO" sz="1200" b="1" dirty="0">
                        <a:solidFill>
                          <a:schemeClr val="tx1"/>
                        </a:solidFill>
                        <a:latin typeface="Comic Sans MS" pitchFamily="66" charset="0"/>
                      </a:endParaRPr>
                    </a:p>
                  </a:txBody>
                  <a:tcPr/>
                </a:tc>
                <a:tc rowSpan="5">
                  <a:txBody>
                    <a:bodyPr/>
                    <a:lstStyle/>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endParaRPr lang="es-CO" sz="1200" b="1" dirty="0" smtClean="0">
                        <a:solidFill>
                          <a:schemeClr val="tx1"/>
                        </a:solidFill>
                        <a:latin typeface="Comic Sans MS" pitchFamily="66" charset="0"/>
                      </a:endParaRPr>
                    </a:p>
                    <a:p>
                      <a:r>
                        <a:rPr lang="es-CO" sz="1200" b="1" dirty="0" smtClean="0">
                          <a:solidFill>
                            <a:schemeClr val="tx1"/>
                          </a:solidFill>
                          <a:latin typeface="Comic Sans MS" pitchFamily="66" charset="0"/>
                        </a:rPr>
                        <a:t>ACTIVIDADES EXTRACURRICULARES</a:t>
                      </a:r>
                      <a:endParaRPr lang="es-CO" sz="1200" b="1" dirty="0">
                        <a:solidFill>
                          <a:schemeClr val="tx1"/>
                        </a:solidFill>
                        <a:latin typeface="Comic Sans MS" pitchFamily="66" charset="0"/>
                      </a:endParaRPr>
                    </a:p>
                  </a:txBody>
                  <a:tcPr/>
                </a:tc>
                <a:tc>
                  <a:txBody>
                    <a:bodyPr/>
                    <a:lstStyle/>
                    <a:p>
                      <a:r>
                        <a:rPr lang="es-CO" sz="1600" b="1" dirty="0" smtClean="0">
                          <a:solidFill>
                            <a:schemeClr val="tx1"/>
                          </a:solidFill>
                          <a:latin typeface="Comic Sans MS" pitchFamily="66" charset="0"/>
                        </a:rPr>
                        <a:t>ACTIVIDADES CULTURALES</a:t>
                      </a:r>
                      <a:endParaRPr lang="es-CO" sz="16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200" b="1" dirty="0">
                        <a:solidFill>
                          <a:schemeClr val="tx1"/>
                        </a:solidFill>
                        <a:latin typeface="Comic Sans MS" pitchFamily="66" charset="0"/>
                      </a:endParaRPr>
                    </a:p>
                  </a:txBody>
                  <a:tcPr/>
                </a:tc>
                <a:tc>
                  <a:txBody>
                    <a:bodyPr/>
                    <a:lstStyle/>
                    <a:p>
                      <a:r>
                        <a:rPr lang="es-CO" sz="1600" b="1" dirty="0" smtClean="0">
                          <a:solidFill>
                            <a:schemeClr val="tx1"/>
                          </a:solidFill>
                          <a:latin typeface="Comic Sans MS" pitchFamily="66" charset="0"/>
                        </a:rPr>
                        <a:t>ACTIVIDADES DEPORTIVAS</a:t>
                      </a:r>
                      <a:endParaRPr lang="es-CO" sz="16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200" b="1" dirty="0">
                        <a:solidFill>
                          <a:schemeClr val="tx1"/>
                        </a:solidFill>
                        <a:latin typeface="Comic Sans MS" pitchFamily="66" charset="0"/>
                      </a:endParaRPr>
                    </a:p>
                  </a:txBody>
                  <a:tcPr/>
                </a:tc>
                <a:tc>
                  <a:txBody>
                    <a:bodyPr/>
                    <a:lstStyle/>
                    <a:p>
                      <a:r>
                        <a:rPr lang="es-CO" sz="1600" b="1" dirty="0" smtClean="0">
                          <a:solidFill>
                            <a:schemeClr val="tx1"/>
                          </a:solidFill>
                          <a:latin typeface="Comic Sans MS" pitchFamily="66" charset="0"/>
                        </a:rPr>
                        <a:t>ACTIVIDADES LÚDICAS</a:t>
                      </a:r>
                      <a:endParaRPr lang="es-CO" sz="16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200" b="1" dirty="0">
                        <a:solidFill>
                          <a:schemeClr val="tx1"/>
                        </a:solidFill>
                        <a:latin typeface="Comic Sans MS" pitchFamily="66" charset="0"/>
                      </a:endParaRPr>
                    </a:p>
                  </a:txBody>
                  <a:tcPr/>
                </a:tc>
                <a:tc>
                  <a:txBody>
                    <a:bodyPr/>
                    <a:lstStyle/>
                    <a:p>
                      <a:r>
                        <a:rPr lang="es-CO" sz="1600" b="1" dirty="0" smtClean="0">
                          <a:solidFill>
                            <a:schemeClr val="tx1"/>
                          </a:solidFill>
                          <a:latin typeface="Comic Sans MS" pitchFamily="66" charset="0"/>
                        </a:rPr>
                        <a:t>ACTIVIDADES CON LA COMUNIDAD</a:t>
                      </a:r>
                      <a:endParaRPr lang="es-CO" sz="1600" b="1" dirty="0">
                        <a:solidFill>
                          <a:schemeClr val="tx1"/>
                        </a:solidFill>
                        <a:latin typeface="Comic Sans MS" pitchFamily="66" charset="0"/>
                      </a:endParaRPr>
                    </a:p>
                  </a:txBody>
                  <a:tcPr/>
                </a:tc>
              </a:tr>
              <a:tr h="370840">
                <a:tc vMerge="1">
                  <a:txBody>
                    <a:bodyPr/>
                    <a:lstStyle/>
                    <a:p>
                      <a:endParaRPr lang="es-CO" sz="1200" b="1" dirty="0">
                        <a:solidFill>
                          <a:schemeClr val="tx1"/>
                        </a:solidFill>
                        <a:latin typeface="Comic Sans MS" pitchFamily="66" charset="0"/>
                      </a:endParaRPr>
                    </a:p>
                  </a:txBody>
                  <a:tcPr/>
                </a:tc>
                <a:tc vMerge="1">
                  <a:txBody>
                    <a:bodyPr/>
                    <a:lstStyle/>
                    <a:p>
                      <a:endParaRPr lang="es-CO" sz="1200" b="1" dirty="0">
                        <a:solidFill>
                          <a:schemeClr val="tx1"/>
                        </a:solidFill>
                        <a:latin typeface="Comic Sans MS" pitchFamily="66" charset="0"/>
                      </a:endParaRPr>
                    </a:p>
                  </a:txBody>
                  <a:tcPr/>
                </a:tc>
                <a:tc>
                  <a:txBody>
                    <a:bodyPr/>
                    <a:lstStyle/>
                    <a:p>
                      <a:r>
                        <a:rPr lang="es-CO" sz="1600" b="1" dirty="0" smtClean="0">
                          <a:solidFill>
                            <a:schemeClr val="tx1"/>
                          </a:solidFill>
                          <a:latin typeface="Comic Sans MS" pitchFamily="66" charset="0"/>
                        </a:rPr>
                        <a:t>JORNADAS PEDAGÓGICAS</a:t>
                      </a:r>
                      <a:endParaRPr lang="es-CO" sz="1600" b="1" dirty="0">
                        <a:solidFill>
                          <a:schemeClr val="tx1"/>
                        </a:solidFill>
                        <a:latin typeface="Comic Sans MS" pitchFamily="66" charset="0"/>
                      </a:endParaRPr>
                    </a:p>
                  </a:txBody>
                  <a:tcPr/>
                </a:tc>
              </a:tr>
            </a:tbl>
          </a:graphicData>
        </a:graphic>
      </p:graphicFrame>
      <p:pic>
        <p:nvPicPr>
          <p:cNvPr id="3" name="2 Imagen" descr="H:\DIA DE LA MUJER\DSC018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0" y="2492896"/>
            <a:ext cx="4702585" cy="4221088"/>
          </a:xfrm>
          <a:prstGeom prst="rect">
            <a:avLst/>
          </a:prstGeom>
          <a:noFill/>
          <a:ln>
            <a:noFill/>
          </a:ln>
        </p:spPr>
      </p:pic>
      <p:pic>
        <p:nvPicPr>
          <p:cNvPr id="4" name="3 Imagen" descr="H:\DIA DE LA MUJER\DSC0185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4" y="2492897"/>
            <a:ext cx="4427985" cy="4221087"/>
          </a:xfrm>
          <a:prstGeom prst="rect">
            <a:avLst/>
          </a:prstGeom>
          <a:noFill/>
          <a:ln>
            <a:noFill/>
          </a:ln>
        </p:spPr>
      </p:pic>
    </p:spTree>
    <p:extLst>
      <p:ext uri="{BB962C8B-B14F-4D97-AF65-F5344CB8AC3E}">
        <p14:creationId xmlns:p14="http://schemas.microsoft.com/office/powerpoint/2010/main" val="262371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5517232"/>
            <a:ext cx="6184900" cy="1077218"/>
          </a:xfrm>
          <a:prstGeom prst="rect">
            <a:avLst/>
          </a:prstGeom>
          <a:noFill/>
          <a:ln w="9525">
            <a:noFill/>
            <a:miter lim="800000"/>
            <a:headEnd/>
            <a:tailEnd/>
          </a:ln>
        </p:spPr>
        <p:txBody>
          <a:bodyPr>
            <a:spAutoFit/>
          </a:bodyPr>
          <a:lstStyle/>
          <a:p>
            <a:pPr>
              <a:defRPr/>
            </a:pPr>
            <a:r>
              <a:rPr lang="en-US" sz="2800" i="1" dirty="0" smtClean="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Guido </a:t>
            </a:r>
            <a:r>
              <a:rPr lang="en-US" sz="2800" i="1" dirty="0" err="1" smtClean="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Nel</a:t>
            </a:r>
            <a:r>
              <a:rPr lang="en-US" sz="2800" i="1" dirty="0" smtClean="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 Pérez </a:t>
            </a:r>
            <a:r>
              <a:rPr lang="en-US" sz="2800" i="1" dirty="0" err="1" smtClean="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Díaz</a:t>
            </a:r>
            <a:endParaRPr lang="en-US" sz="2800" i="1" dirty="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endParaRPr>
          </a:p>
          <a:p>
            <a:pPr>
              <a:defRPr/>
            </a:pPr>
            <a:r>
              <a:rPr lang="en-US" i="1" dirty="0" smtClean="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Rector </a:t>
            </a:r>
          </a:p>
          <a:p>
            <a:pPr>
              <a:defRPr/>
            </a:pPr>
            <a:r>
              <a:rPr lang="en-US" b="0" i="1" dirty="0" err="1" smtClean="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Rendición</a:t>
            </a:r>
            <a:r>
              <a:rPr lang="en-US" b="0" i="1" dirty="0" smtClean="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 de </a:t>
            </a:r>
            <a:r>
              <a:rPr lang="en-US" b="0" i="1" dirty="0" err="1" smtClean="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Cuentas</a:t>
            </a:r>
            <a:r>
              <a:rPr lang="en-US" b="0" i="1" dirty="0" smtClean="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 2013</a:t>
            </a:r>
            <a:endParaRPr lang="en-US" b="0" i="1" dirty="0">
              <a:solidFill>
                <a:schemeClr val="tx1">
                  <a:lumMod val="95000"/>
                  <a:lumOff val="5000"/>
                </a:schemeClr>
              </a:solidFill>
              <a:effectLst>
                <a:outerShdw blurRad="38100" dist="38100" dir="2700000" algn="tl">
                  <a:srgbClr val="000000">
                    <a:alpha val="43137"/>
                  </a:srgbClr>
                </a:outerShdw>
              </a:effectLst>
              <a:latin typeface="Arial MT"/>
              <a:ea typeface="Arial Unicode MS" pitchFamily="34" charset="-128"/>
              <a:cs typeface="Arial Unicode MS" pitchFamily="34" charset="-128"/>
            </a:endParaRPr>
          </a:p>
        </p:txBody>
      </p:sp>
      <p:pic>
        <p:nvPicPr>
          <p:cNvPr id="5" name="4 Imagen" descr="http://4.bp.blogspot.com/_QZFrf4sSPHA/SF_dSyaPf_I/AAAAAAAAAAU/gXhZ6xUh7sA/s320/Imagen1.jpg"/>
          <p:cNvPicPr/>
          <p:nvPr/>
        </p:nvPicPr>
        <p:blipFill>
          <a:blip r:embed="rId2"/>
          <a:srcRect/>
          <a:stretch>
            <a:fillRect/>
          </a:stretch>
        </p:blipFill>
        <p:spPr bwMode="auto">
          <a:xfrm>
            <a:off x="683568" y="260648"/>
            <a:ext cx="7920880" cy="5112568"/>
          </a:xfrm>
          <a:prstGeom prst="rect">
            <a:avLst/>
          </a:prstGeom>
          <a:noFill/>
          <a:ln w="9525">
            <a:noFill/>
            <a:miter lim="800000"/>
            <a:headEnd/>
            <a:tailEnd/>
          </a:ln>
        </p:spPr>
      </p:pic>
    </p:spTree>
    <p:extLst>
      <p:ext uri="{BB962C8B-B14F-4D97-AF65-F5344CB8AC3E}">
        <p14:creationId xmlns:p14="http://schemas.microsoft.com/office/powerpoint/2010/main" val="3391282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CO" dirty="0" smtClean="0">
                <a:latin typeface="Comic Sans MS" pitchFamily="66" charset="0"/>
              </a:rPr>
              <a:t>RESEÑA HISTÓRICA</a:t>
            </a:r>
            <a:endParaRPr lang="es-CO" dirty="0">
              <a:latin typeface="Comic Sans MS" pitchFamily="66" charset="0"/>
            </a:endParaRPr>
          </a:p>
        </p:txBody>
      </p:sp>
      <p:pic>
        <p:nvPicPr>
          <p:cNvPr id="3074" name="Picture 2" descr="http://t0.gstatic.com/images?q=tbn:ANd9GcSE3LWGnqGZppxyAlz_8-NMmJxOgZNvjW18PTCWXhCHF781uT1i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96944" cy="5652685"/>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3" cstate="print"/>
          <a:srcRect/>
          <a:stretch>
            <a:fillRect/>
          </a:stretch>
        </p:blipFill>
        <p:spPr bwMode="auto">
          <a:xfrm>
            <a:off x="4499992" y="908720"/>
            <a:ext cx="648073" cy="648072"/>
          </a:xfrm>
          <a:prstGeom prst="rect">
            <a:avLst/>
          </a:prstGeom>
          <a:noFill/>
          <a:scene3d>
            <a:camera prst="obliqueTopLeft"/>
            <a:lightRig rig="threePt" dir="t"/>
          </a:scene3d>
          <a:sp3d>
            <a:bevelT/>
          </a:sp3d>
        </p:spPr>
      </p:pic>
      <p:sp>
        <p:nvSpPr>
          <p:cNvPr id="4" name="3 CuadroTexto"/>
          <p:cNvSpPr txBox="1"/>
          <p:nvPr/>
        </p:nvSpPr>
        <p:spPr>
          <a:xfrm>
            <a:off x="971600" y="1691511"/>
            <a:ext cx="3852428" cy="4401205"/>
          </a:xfrm>
          <a:prstGeom prst="rect">
            <a:avLst/>
          </a:prstGeom>
          <a:solidFill>
            <a:schemeClr val="bg1"/>
          </a:solidFill>
        </p:spPr>
        <p:txBody>
          <a:bodyPr wrap="square" rtlCol="0">
            <a:spAutoFit/>
          </a:bodyPr>
          <a:lstStyle/>
          <a:p>
            <a:pPr algn="just">
              <a:lnSpc>
                <a:spcPct val="150000"/>
              </a:lnSpc>
            </a:pPr>
            <a:r>
              <a:rPr lang="es-CO" sz="1000" b="1" dirty="0">
                <a:latin typeface="Comic Sans MS" pitchFamily="66" charset="0"/>
              </a:rPr>
              <a:t>La Institución Educativa Normal Superior de Sincelejo, fue creada en 1936 pero solo hasta el 25 de junio de 1944 fue fundada en Cabeza del Director de Escuelas Normales del Ministerio de Educación Nacional, señor Germán Peña, nombre que lleva la biblioteca de la Institución en su Honor. </a:t>
            </a:r>
          </a:p>
          <a:p>
            <a:pPr algn="just"/>
            <a:endParaRPr lang="es-CO" sz="1000" b="1" dirty="0" smtClean="0">
              <a:latin typeface="Comic Sans MS" pitchFamily="66" charset="0"/>
            </a:endParaRPr>
          </a:p>
          <a:p>
            <a:pPr algn="just"/>
            <a:endParaRPr lang="es-CO" sz="1000" b="1" dirty="0">
              <a:latin typeface="Comic Sans MS" pitchFamily="66" charset="0"/>
            </a:endParaRPr>
          </a:p>
          <a:p>
            <a:pPr algn="just"/>
            <a:endParaRPr lang="es-CO" sz="1000" b="1" dirty="0" smtClean="0">
              <a:latin typeface="Comic Sans MS" pitchFamily="66" charset="0"/>
            </a:endParaRPr>
          </a:p>
          <a:p>
            <a:pPr algn="just"/>
            <a:endParaRPr lang="es-CO" sz="1000" b="1" dirty="0">
              <a:latin typeface="Comic Sans MS" pitchFamily="66" charset="0"/>
            </a:endParaRPr>
          </a:p>
          <a:p>
            <a:pPr algn="just"/>
            <a:endParaRPr lang="es-CO" sz="1000" b="1" dirty="0" smtClean="0">
              <a:latin typeface="Comic Sans MS" pitchFamily="66" charset="0"/>
            </a:endParaRPr>
          </a:p>
          <a:p>
            <a:pPr algn="just"/>
            <a:endParaRPr lang="es-CO" sz="1000" b="1" dirty="0">
              <a:latin typeface="Comic Sans MS" pitchFamily="66" charset="0"/>
            </a:endParaRPr>
          </a:p>
          <a:p>
            <a:pPr algn="just"/>
            <a:endParaRPr lang="es-CO" sz="1000" b="1" dirty="0" smtClean="0">
              <a:latin typeface="Comic Sans MS" pitchFamily="66" charset="0"/>
            </a:endParaRPr>
          </a:p>
          <a:p>
            <a:pPr algn="just"/>
            <a:endParaRPr lang="es-CO" sz="1000" b="1" dirty="0">
              <a:latin typeface="Comic Sans MS" pitchFamily="66" charset="0"/>
            </a:endParaRPr>
          </a:p>
          <a:p>
            <a:pPr algn="just"/>
            <a:endParaRPr lang="es-CO" sz="1000" b="1" dirty="0" smtClean="0">
              <a:latin typeface="Comic Sans MS" pitchFamily="66" charset="0"/>
            </a:endParaRPr>
          </a:p>
          <a:p>
            <a:pPr algn="just"/>
            <a:endParaRPr lang="es-CO" sz="1000" b="1" dirty="0">
              <a:latin typeface="Comic Sans MS" pitchFamily="66" charset="0"/>
            </a:endParaRPr>
          </a:p>
          <a:p>
            <a:pPr algn="just"/>
            <a:endParaRPr lang="es-CO" sz="1000" b="1" dirty="0" smtClean="0">
              <a:latin typeface="Comic Sans MS" pitchFamily="66" charset="0"/>
            </a:endParaRPr>
          </a:p>
          <a:p>
            <a:pPr algn="just"/>
            <a:endParaRPr lang="es-CO" sz="1000" b="1" dirty="0">
              <a:latin typeface="Comic Sans MS" pitchFamily="66" charset="0"/>
            </a:endParaRPr>
          </a:p>
          <a:p>
            <a:pPr algn="just"/>
            <a:endParaRPr lang="es-CO" sz="1000" b="1" dirty="0" smtClean="0">
              <a:latin typeface="Comic Sans MS" pitchFamily="66" charset="0"/>
            </a:endParaRPr>
          </a:p>
          <a:p>
            <a:pPr algn="just"/>
            <a:endParaRPr lang="es-CO" sz="1000" b="1" dirty="0">
              <a:latin typeface="Comic Sans MS" pitchFamily="66" charset="0"/>
            </a:endParaRPr>
          </a:p>
          <a:p>
            <a:pPr algn="just"/>
            <a:endParaRPr lang="es-CO" sz="1000" b="1" dirty="0" smtClean="0">
              <a:latin typeface="Comic Sans MS" pitchFamily="66" charset="0"/>
            </a:endParaRPr>
          </a:p>
          <a:p>
            <a:pPr algn="just"/>
            <a:endParaRPr lang="es-CO" sz="1000" b="1" dirty="0">
              <a:latin typeface="Comic Sans MS" pitchFamily="66" charset="0"/>
            </a:endParaRPr>
          </a:p>
          <a:p>
            <a:pPr algn="just"/>
            <a:endParaRPr lang="es-CO" sz="1000" b="1" dirty="0" smtClean="0">
              <a:latin typeface="Comic Sans MS" pitchFamily="66" charset="0"/>
            </a:endParaRPr>
          </a:p>
          <a:p>
            <a:pPr algn="just"/>
            <a:endParaRPr lang="es-CO" sz="1000" b="1" dirty="0">
              <a:latin typeface="Comic Sans MS" pitchFamily="66" charset="0"/>
            </a:endParaRPr>
          </a:p>
          <a:p>
            <a:pPr algn="just"/>
            <a:endParaRPr lang="es-CO" sz="1000" b="1" dirty="0">
              <a:latin typeface="Comic Sans MS" pitchFamily="66" charset="0"/>
            </a:endParaRPr>
          </a:p>
        </p:txBody>
      </p:sp>
      <p:sp>
        <p:nvSpPr>
          <p:cNvPr id="6" name="5 CuadroTexto"/>
          <p:cNvSpPr txBox="1"/>
          <p:nvPr/>
        </p:nvSpPr>
        <p:spPr>
          <a:xfrm>
            <a:off x="2257786" y="6229853"/>
            <a:ext cx="5184576" cy="369332"/>
          </a:xfrm>
          <a:prstGeom prst="rect">
            <a:avLst/>
          </a:prstGeom>
          <a:solidFill>
            <a:schemeClr val="bg1"/>
          </a:solidFill>
        </p:spPr>
        <p:txBody>
          <a:bodyPr wrap="square" rtlCol="0">
            <a:spAutoFit/>
          </a:bodyPr>
          <a:lstStyle/>
          <a:p>
            <a:pPr algn="ctr"/>
            <a:r>
              <a:rPr lang="es-CO" b="1" dirty="0" smtClean="0"/>
              <a:t>www.ienormalsuperiordesincelejo.edu.co</a:t>
            </a:r>
            <a:endParaRPr lang="es-CO" b="1" dirty="0"/>
          </a:p>
        </p:txBody>
      </p:sp>
      <p:pic>
        <p:nvPicPr>
          <p:cNvPr id="9" name="8 Imagen" descr="G:\FOTOS\IMG_7572.JPG"/>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400000">
            <a:off x="1638493" y="3068141"/>
            <a:ext cx="2716663" cy="2862318"/>
          </a:xfrm>
          <a:prstGeom prst="rect">
            <a:avLst/>
          </a:prstGeom>
          <a:noFill/>
          <a:ln>
            <a:noFill/>
          </a:ln>
        </p:spPr>
      </p:pic>
      <p:sp>
        <p:nvSpPr>
          <p:cNvPr id="11" name="10 Rectángulo"/>
          <p:cNvSpPr/>
          <p:nvPr/>
        </p:nvSpPr>
        <p:spPr>
          <a:xfrm>
            <a:off x="4850074" y="1691511"/>
            <a:ext cx="3995445" cy="4555093"/>
          </a:xfrm>
          <a:prstGeom prst="rect">
            <a:avLst/>
          </a:prstGeom>
          <a:solidFill>
            <a:schemeClr val="bg1"/>
          </a:solidFill>
        </p:spPr>
        <p:txBody>
          <a:bodyPr wrap="square">
            <a:spAutoFit/>
          </a:bodyPr>
          <a:lstStyle/>
          <a:p>
            <a:pPr algn="just">
              <a:lnSpc>
                <a:spcPct val="150000"/>
              </a:lnSpc>
            </a:pPr>
            <a:r>
              <a:rPr lang="es-CO" sz="1000" b="1" dirty="0">
                <a:latin typeface="Comic Sans MS" pitchFamily="66" charset="0"/>
              </a:rPr>
              <a:t>Gracias a un grupo de ciudadanos donando 18 hectáreas de terreno de manera irrevocable por los señores Mario E Urueta; Nelson Vergara y José D Romero, según Escritura Pública No. 183 de septiembre de 1936, Notaria Primera del Circuito de Sincelejo, objeto exclusivo para la construcción del edificio o edificios en que debe funcionar una Escuela Normal para Señoritas. Cuya razón Social ha ido transformándose con el tiempo: inicio como Escuela Normal Para Señoritas de Sincelejo (1944), Escuela Normal Superior de Sincelejo (1996) Institución Educativa Normal Superior de Sincelejo (Decreto 008 de enero 8 de 2003) la cual se conserva hasta la fecha</a:t>
            </a:r>
            <a:r>
              <a:rPr lang="es-CO" sz="1000" b="1" dirty="0" smtClean="0">
                <a:latin typeface="Comic Sans MS" pitchFamily="66" charset="0"/>
              </a:rPr>
              <a:t>.</a:t>
            </a:r>
          </a:p>
          <a:p>
            <a:pPr algn="just"/>
            <a:endParaRPr lang="es-CO" sz="1000" b="1" dirty="0">
              <a:latin typeface="Comic Sans MS" pitchFamily="66" charset="0"/>
            </a:endParaRPr>
          </a:p>
          <a:p>
            <a:pPr algn="just"/>
            <a:endParaRPr lang="es-CO" sz="1000" b="1" dirty="0">
              <a:latin typeface="Comic Sans MS" pitchFamily="66" charset="0"/>
            </a:endParaRPr>
          </a:p>
          <a:p>
            <a:pPr algn="just">
              <a:lnSpc>
                <a:spcPct val="150000"/>
              </a:lnSpc>
            </a:pPr>
            <a:r>
              <a:rPr lang="es-CO" sz="1000" b="1" dirty="0">
                <a:latin typeface="Comic Sans MS" pitchFamily="66" charset="0"/>
              </a:rPr>
              <a:t>Bajo la dirección de Doña Pastora Vásquez Vélez inicia sus labores académicas, con Rebeca de Marchena Pabón como directora de la Escuela Anexa a la Normal, el Capellán Presbítero Antonio Prieto, nueve (9) docentes, doce (12) alumnas, que fueron seleccionadas entre las mejores de los colegios de la región, becadas e internas</a:t>
            </a:r>
            <a:r>
              <a:rPr lang="es-CO" sz="1000" b="1" dirty="0" smtClean="0">
                <a:latin typeface="Comic Sans MS" pitchFamily="66" charset="0"/>
              </a:rPr>
              <a:t>.</a:t>
            </a:r>
            <a:endParaRPr lang="es-CO" sz="1000" b="1" dirty="0">
              <a:latin typeface="Comic Sans MS" pitchFamily="66" charset="0"/>
            </a:endParaRPr>
          </a:p>
        </p:txBody>
      </p:sp>
    </p:spTree>
    <p:extLst>
      <p:ext uri="{BB962C8B-B14F-4D97-AF65-F5344CB8AC3E}">
        <p14:creationId xmlns:p14="http://schemas.microsoft.com/office/powerpoint/2010/main" val="962328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CO" dirty="0" smtClean="0">
                <a:latin typeface="Comic Sans MS" pitchFamily="66" charset="0"/>
              </a:rPr>
              <a:t>RESEÑA HISTÓRICA</a:t>
            </a:r>
            <a:endParaRPr lang="es-CO" dirty="0">
              <a:latin typeface="Comic Sans MS" pitchFamily="66" charset="0"/>
            </a:endParaRPr>
          </a:p>
        </p:txBody>
      </p:sp>
      <p:pic>
        <p:nvPicPr>
          <p:cNvPr id="3074" name="Picture 2" descr="http://t0.gstatic.com/images?q=tbn:ANd9GcSE3LWGnqGZppxyAlz_8-NMmJxOgZNvjW18PTCWXhCHF781uT1i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496944" cy="5652685"/>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3" cstate="print"/>
          <a:srcRect/>
          <a:stretch>
            <a:fillRect/>
          </a:stretch>
        </p:blipFill>
        <p:spPr bwMode="auto">
          <a:xfrm>
            <a:off x="4499992" y="908720"/>
            <a:ext cx="648073" cy="648072"/>
          </a:xfrm>
          <a:prstGeom prst="rect">
            <a:avLst/>
          </a:prstGeom>
          <a:noFill/>
          <a:scene3d>
            <a:camera prst="obliqueTopLeft"/>
            <a:lightRig rig="threePt" dir="t"/>
          </a:scene3d>
          <a:sp3d>
            <a:bevelT/>
          </a:sp3d>
        </p:spPr>
      </p:pic>
      <p:sp>
        <p:nvSpPr>
          <p:cNvPr id="7" name="6 CuadroTexto"/>
          <p:cNvSpPr txBox="1"/>
          <p:nvPr/>
        </p:nvSpPr>
        <p:spPr>
          <a:xfrm>
            <a:off x="4819212" y="1844824"/>
            <a:ext cx="3929251" cy="3939540"/>
          </a:xfrm>
          <a:prstGeom prst="rect">
            <a:avLst/>
          </a:prstGeom>
          <a:solidFill>
            <a:schemeClr val="bg1"/>
          </a:solidFill>
        </p:spPr>
        <p:txBody>
          <a:bodyPr wrap="square" rtlCol="0">
            <a:spAutoFit/>
          </a:bodyPr>
          <a:lstStyle/>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a:latin typeface="Comic Sans MS" pitchFamily="66" charset="0"/>
            </a:endParaRPr>
          </a:p>
        </p:txBody>
      </p:sp>
      <p:sp>
        <p:nvSpPr>
          <p:cNvPr id="6" name="5 CuadroTexto"/>
          <p:cNvSpPr txBox="1"/>
          <p:nvPr/>
        </p:nvSpPr>
        <p:spPr>
          <a:xfrm>
            <a:off x="2195736" y="6061938"/>
            <a:ext cx="5184576" cy="369332"/>
          </a:xfrm>
          <a:prstGeom prst="rect">
            <a:avLst/>
          </a:prstGeom>
          <a:solidFill>
            <a:schemeClr val="bg1"/>
          </a:solidFill>
        </p:spPr>
        <p:txBody>
          <a:bodyPr wrap="square" rtlCol="0">
            <a:spAutoFit/>
          </a:bodyPr>
          <a:lstStyle/>
          <a:p>
            <a:pPr algn="ctr"/>
            <a:r>
              <a:rPr lang="es-CO" b="1" dirty="0" smtClean="0"/>
              <a:t>www.ienormalsuperiordesincelejo.edu.co</a:t>
            </a:r>
            <a:endParaRPr lang="es-CO" b="1" dirty="0"/>
          </a:p>
        </p:txBody>
      </p:sp>
      <p:sp>
        <p:nvSpPr>
          <p:cNvPr id="8" name="Rectangle 3"/>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CuadroTexto"/>
          <p:cNvSpPr txBox="1"/>
          <p:nvPr/>
        </p:nvSpPr>
        <p:spPr>
          <a:xfrm>
            <a:off x="923498" y="2060848"/>
            <a:ext cx="3929251" cy="3785652"/>
          </a:xfrm>
          <a:prstGeom prst="rect">
            <a:avLst/>
          </a:prstGeom>
          <a:solidFill>
            <a:schemeClr val="bg1"/>
          </a:solidFill>
        </p:spPr>
        <p:txBody>
          <a:bodyPr wrap="square" rtlCol="0">
            <a:spAutoFit/>
          </a:bodyPr>
          <a:lstStyle/>
          <a:p>
            <a:r>
              <a:rPr lang="es-CO" sz="1000" b="1" u="sng" dirty="0">
                <a:latin typeface="Comic Sans MS" pitchFamily="66" charset="0"/>
              </a:rPr>
              <a:t>Los títulos que ha otorgado la Institución son los siguientes:</a:t>
            </a:r>
            <a:endParaRPr lang="es-CO" sz="1000" b="1" dirty="0">
              <a:latin typeface="Comic Sans MS" pitchFamily="66" charset="0"/>
            </a:endParaRPr>
          </a:p>
          <a:p>
            <a:r>
              <a:rPr lang="es-CO" sz="1000" b="1" dirty="0">
                <a:latin typeface="Comic Sans MS" pitchFamily="66" charset="0"/>
              </a:rPr>
              <a:t> </a:t>
            </a:r>
          </a:p>
          <a:p>
            <a:r>
              <a:rPr lang="es-CO" sz="1000" b="1" dirty="0">
                <a:latin typeface="Comic Sans MS" pitchFamily="66" charset="0"/>
              </a:rPr>
              <a:t>Maestra Rural (1946 a 1952</a:t>
            </a:r>
            <a:r>
              <a:rPr lang="es-CO" sz="1000" b="1" dirty="0" smtClean="0">
                <a:latin typeface="Comic Sans MS" pitchFamily="66" charset="0"/>
              </a:rPr>
              <a:t>)</a:t>
            </a:r>
          </a:p>
          <a:p>
            <a:r>
              <a:rPr lang="es-CO" sz="1000" b="1" dirty="0" smtClean="0">
                <a:latin typeface="Comic Sans MS" pitchFamily="66" charset="0"/>
              </a:rPr>
              <a:t>Maestra </a:t>
            </a:r>
            <a:r>
              <a:rPr lang="es-CO" sz="1000" b="1" dirty="0">
                <a:latin typeface="Comic Sans MS" pitchFamily="66" charset="0"/>
              </a:rPr>
              <a:t>(1953 a </a:t>
            </a:r>
            <a:r>
              <a:rPr lang="es-CO" sz="1000" b="1" dirty="0" smtClean="0">
                <a:latin typeface="Comic Sans MS" pitchFamily="66" charset="0"/>
              </a:rPr>
              <a:t>1976) </a:t>
            </a:r>
            <a:endParaRPr lang="es-CO" sz="1000" b="1" dirty="0">
              <a:latin typeface="Comic Sans MS" pitchFamily="66" charset="0"/>
            </a:endParaRPr>
          </a:p>
          <a:p>
            <a:r>
              <a:rPr lang="es-CO" sz="1000" b="1" dirty="0" smtClean="0">
                <a:latin typeface="Comic Sans MS" pitchFamily="66" charset="0"/>
              </a:rPr>
              <a:t>Maestra </a:t>
            </a:r>
            <a:r>
              <a:rPr lang="es-CO" sz="1000" b="1" dirty="0">
                <a:latin typeface="Comic Sans MS" pitchFamily="66" charset="0"/>
              </a:rPr>
              <a:t>Bachiller (1977 a 1979)</a:t>
            </a:r>
          </a:p>
          <a:p>
            <a:r>
              <a:rPr lang="es-CO" sz="1000" b="1" dirty="0">
                <a:latin typeface="Comic Sans MS" pitchFamily="66" charset="0"/>
              </a:rPr>
              <a:t>Bachiller Pedagógico (1980 a 1996)</a:t>
            </a:r>
          </a:p>
          <a:p>
            <a:r>
              <a:rPr lang="es-CO" sz="1000" b="1" dirty="0">
                <a:latin typeface="Comic Sans MS" pitchFamily="66" charset="0"/>
              </a:rPr>
              <a:t>Bachiller Académico con Profundización en el campo de la Educación y Formación Pedagógica (1977  a la fecha)</a:t>
            </a:r>
          </a:p>
          <a:p>
            <a:r>
              <a:rPr lang="es-CO" sz="1000" b="1" dirty="0">
                <a:latin typeface="Comic Sans MS" pitchFamily="66" charset="0"/>
              </a:rPr>
              <a:t>Normalista Superior con énfasis en Lengua Castellana (2000 a 2009</a:t>
            </a:r>
            <a:r>
              <a:rPr lang="es-CO" sz="1000" b="1" dirty="0" smtClean="0">
                <a:latin typeface="Comic Sans MS" pitchFamily="66" charset="0"/>
              </a:rPr>
              <a:t>)</a:t>
            </a:r>
          </a:p>
          <a:p>
            <a:endParaRPr lang="es-CO" sz="1000" b="1" dirty="0">
              <a:latin typeface="Comic Sans MS" pitchFamily="66" charset="0"/>
            </a:endParaRPr>
          </a:p>
          <a:p>
            <a:r>
              <a:rPr lang="es-CO" sz="1000" b="1" dirty="0">
                <a:latin typeface="Comic Sans MS" pitchFamily="66" charset="0"/>
              </a:rPr>
              <a:t>A partir de 1998 se inicia el Ciclo Complementario de Formación Docente actualmente Programa de Formación Complementaria</a:t>
            </a:r>
            <a:endParaRPr lang="es-CO" sz="1000" b="1" dirty="0" smtClean="0">
              <a:latin typeface="Comic Sans MS" pitchFamily="66" charset="0"/>
            </a:endParaRPr>
          </a:p>
          <a:p>
            <a:pPr algn="just"/>
            <a:endParaRPr lang="es-CO" sz="1000" b="1" dirty="0" smtClean="0">
              <a:latin typeface="Comic Sans MS" pitchFamily="66" charset="0"/>
            </a:endParaRPr>
          </a:p>
          <a:p>
            <a:r>
              <a:rPr lang="es-CO" sz="1000" b="1" u="sng" dirty="0">
                <a:latin typeface="Comic Sans MS" pitchFamily="66" charset="0"/>
              </a:rPr>
              <a:t>Entre las exaltaciones recibidas se destacan:</a:t>
            </a:r>
            <a:endParaRPr lang="es-CO" sz="1000" dirty="0">
              <a:latin typeface="Comic Sans MS" pitchFamily="66" charset="0"/>
            </a:endParaRPr>
          </a:p>
          <a:p>
            <a:r>
              <a:rPr lang="es-CO" sz="1000" b="1" dirty="0">
                <a:latin typeface="Comic Sans MS" pitchFamily="66" charset="0"/>
              </a:rPr>
              <a:t> </a:t>
            </a:r>
            <a:endParaRPr lang="es-CO" sz="1000" dirty="0">
              <a:latin typeface="Comic Sans MS" pitchFamily="66" charset="0"/>
            </a:endParaRPr>
          </a:p>
          <a:p>
            <a:pPr lvl="0"/>
            <a:r>
              <a:rPr lang="es-CO" sz="1000" b="1" dirty="0">
                <a:latin typeface="Comic Sans MS" pitchFamily="66" charset="0"/>
              </a:rPr>
              <a:t>Por su labor académica por parte del Honorable Concejo Municipal de Sincelejo, agosto 26 de 2004.</a:t>
            </a:r>
            <a:endParaRPr lang="es-CO" sz="1000" dirty="0">
              <a:latin typeface="Comic Sans MS" pitchFamily="66" charset="0"/>
            </a:endParaRPr>
          </a:p>
          <a:p>
            <a:r>
              <a:rPr lang="es-CO" sz="1000" b="1" dirty="0">
                <a:latin typeface="Comic Sans MS" pitchFamily="66" charset="0"/>
              </a:rPr>
              <a:t> </a:t>
            </a:r>
            <a:endParaRPr lang="es-CO" sz="1000" dirty="0">
              <a:latin typeface="Comic Sans MS" pitchFamily="66" charset="0"/>
            </a:endParaRPr>
          </a:p>
          <a:p>
            <a:pPr lvl="0"/>
            <a:r>
              <a:rPr lang="es-CO" sz="1000" b="1" dirty="0">
                <a:latin typeface="Comic Sans MS" pitchFamily="66" charset="0"/>
              </a:rPr>
              <a:t>Condecoración “Orden de la Democracia Simón Bolívar” en el grado de “Cruz Gran Caballero” Bogotá 18 de octubre de 2006 por iniciativa del representante Jairo Fernández </a:t>
            </a:r>
            <a:r>
              <a:rPr lang="es-CO" sz="1000" b="1" dirty="0" err="1">
                <a:latin typeface="Comic Sans MS" pitchFamily="66" charset="0"/>
              </a:rPr>
              <a:t>Quessep</a:t>
            </a:r>
            <a:r>
              <a:rPr lang="es-CO" sz="1000" b="1" dirty="0">
                <a:latin typeface="Comic Sans MS" pitchFamily="66" charset="0"/>
              </a:rPr>
              <a:t> autorizada por la Cámara de </a:t>
            </a:r>
            <a:r>
              <a:rPr lang="es-CO" sz="1000" b="1" dirty="0" smtClean="0">
                <a:latin typeface="Comic Sans MS" pitchFamily="66" charset="0"/>
              </a:rPr>
              <a:t>Representantes.</a:t>
            </a:r>
            <a:endParaRPr lang="es-CO" sz="1000" b="1" dirty="0">
              <a:latin typeface="Comic Sans MS" pitchFamily="66" charset="0"/>
            </a:endParaRPr>
          </a:p>
        </p:txBody>
      </p:sp>
      <p:sp>
        <p:nvSpPr>
          <p:cNvPr id="15" name="14 CuadroTexto"/>
          <p:cNvSpPr txBox="1"/>
          <p:nvPr/>
        </p:nvSpPr>
        <p:spPr>
          <a:xfrm>
            <a:off x="4824028" y="1958629"/>
            <a:ext cx="3996444" cy="4016484"/>
          </a:xfrm>
          <a:prstGeom prst="rect">
            <a:avLst/>
          </a:prstGeom>
          <a:solidFill>
            <a:schemeClr val="bg1"/>
          </a:solidFill>
        </p:spPr>
        <p:txBody>
          <a:bodyPr wrap="square" rtlCol="0">
            <a:spAutoFit/>
          </a:bodyPr>
          <a:lstStyle/>
          <a:p>
            <a:pPr>
              <a:lnSpc>
                <a:spcPct val="150000"/>
              </a:lnSpc>
            </a:pPr>
            <a:r>
              <a:rPr lang="es-CO" sz="1000" b="1" dirty="0">
                <a:latin typeface="Comic Sans MS" pitchFamily="66" charset="0"/>
              </a:rPr>
              <a:t>En sus 69 años de reconocimiento en el municipio de Sincelejo y en el Departamento de Sucre ha contado con directores o rectores según el año o años de mandato, resaltándose algunos como rectores titulares o otros como rectores encargados:</a:t>
            </a:r>
            <a:endParaRPr lang="es-CO" sz="1000" dirty="0">
              <a:latin typeface="Comic Sans MS" pitchFamily="66" charset="0"/>
            </a:endParaRPr>
          </a:p>
          <a:p>
            <a:r>
              <a:rPr lang="es-CO" sz="1000" b="1" dirty="0">
                <a:latin typeface="Comic Sans MS" pitchFamily="66" charset="0"/>
              </a:rPr>
              <a:t> </a:t>
            </a:r>
            <a:endParaRPr lang="es-CO" sz="1000" dirty="0">
              <a:latin typeface="Comic Sans MS" pitchFamily="66" charset="0"/>
            </a:endParaRPr>
          </a:p>
          <a:p>
            <a:r>
              <a:rPr lang="es-CO" sz="1000" dirty="0">
                <a:latin typeface="Comic Sans MS" pitchFamily="66" charset="0"/>
              </a:rPr>
              <a:t>PASTORA VÁSQUEZ VÉLEZ ( 1944 A 1953)</a:t>
            </a:r>
          </a:p>
          <a:p>
            <a:r>
              <a:rPr lang="es-CO" sz="1000" dirty="0">
                <a:latin typeface="Comic Sans MS" pitchFamily="66" charset="0"/>
              </a:rPr>
              <a:t>JUDITH FERRER (1954)</a:t>
            </a:r>
          </a:p>
          <a:p>
            <a:r>
              <a:rPr lang="es-CO" sz="1000" dirty="0">
                <a:latin typeface="Comic Sans MS" pitchFamily="66" charset="0"/>
              </a:rPr>
              <a:t>MARGARITA ORDOÑEZ DE MANRIQUE (1955)</a:t>
            </a:r>
          </a:p>
          <a:p>
            <a:r>
              <a:rPr lang="es-CO" sz="1000" dirty="0">
                <a:latin typeface="Comic Sans MS" pitchFamily="66" charset="0"/>
              </a:rPr>
              <a:t>RAQUEL CAICEDO (1956)</a:t>
            </a:r>
          </a:p>
          <a:p>
            <a:r>
              <a:rPr lang="es-CO" sz="1000" dirty="0">
                <a:latin typeface="Comic Sans MS" pitchFamily="66" charset="0"/>
              </a:rPr>
              <a:t>ERNESTINA BOLAÑOS (1957)</a:t>
            </a:r>
          </a:p>
          <a:p>
            <a:r>
              <a:rPr lang="es-CO" sz="1000" dirty="0">
                <a:latin typeface="Comic Sans MS" pitchFamily="66" charset="0"/>
              </a:rPr>
              <a:t>HERCILI REYES VDA DE GOMEZ (1959 A 1969)</a:t>
            </a:r>
          </a:p>
          <a:p>
            <a:r>
              <a:rPr lang="es-CO" sz="1000" dirty="0">
                <a:latin typeface="Comic Sans MS" pitchFamily="66" charset="0"/>
              </a:rPr>
              <a:t>MARINA ISABEL MERA GÓMEZ (1970 A 1975)</a:t>
            </a:r>
          </a:p>
          <a:p>
            <a:r>
              <a:rPr lang="es-CO" sz="1000" dirty="0">
                <a:latin typeface="Comic Sans MS" pitchFamily="66" charset="0"/>
              </a:rPr>
              <a:t>ELISA RODRIGUEZ DE PERALTA MEJÍA (1976 A 1999)</a:t>
            </a:r>
          </a:p>
          <a:p>
            <a:r>
              <a:rPr lang="es-CO" sz="1000" dirty="0">
                <a:latin typeface="Comic Sans MS" pitchFamily="66" charset="0"/>
              </a:rPr>
              <a:t>GRACIELA VILLAZÓN DE GARÍA (1980 A 1996)</a:t>
            </a:r>
          </a:p>
          <a:p>
            <a:r>
              <a:rPr lang="es-CO" sz="1000" dirty="0">
                <a:latin typeface="Comic Sans MS" pitchFamily="66" charset="0"/>
              </a:rPr>
              <a:t>ANNELISE ESTHER MONTAÑO BRANGO (1997) Y NUEVAMENTE (2000)</a:t>
            </a:r>
          </a:p>
          <a:p>
            <a:r>
              <a:rPr lang="es-CO" sz="1000" dirty="0">
                <a:latin typeface="Comic Sans MS" pitchFamily="66" charset="0"/>
              </a:rPr>
              <a:t>VICTOR MANUEL URIBE PORTO (1998 – 1999) NUEVAMENTE </a:t>
            </a:r>
          </a:p>
          <a:p>
            <a:r>
              <a:rPr lang="es-CO" sz="1000" dirty="0">
                <a:latin typeface="Comic Sans MS" pitchFamily="66" charset="0"/>
              </a:rPr>
              <a:t>MANUEL DEL CRISTO SOLORZANAO GIL (2001)</a:t>
            </a:r>
          </a:p>
          <a:p>
            <a:r>
              <a:rPr lang="es-CO" sz="1000" dirty="0">
                <a:latin typeface="Comic Sans MS" pitchFamily="66" charset="0"/>
              </a:rPr>
              <a:t>GUIDO NEL PEREZ DÍAZ (2001 A 2007)</a:t>
            </a:r>
          </a:p>
          <a:p>
            <a:r>
              <a:rPr lang="es-CO" sz="1000" dirty="0">
                <a:latin typeface="Comic Sans MS" pitchFamily="66" charset="0"/>
              </a:rPr>
              <a:t>ALEJANDRO DARIO MERLANO OLIVERO  (e) (2008 a 2009)</a:t>
            </a:r>
          </a:p>
          <a:p>
            <a:r>
              <a:rPr lang="es-CO" sz="1000" dirty="0">
                <a:latin typeface="Comic Sans MS" pitchFamily="66" charset="0"/>
              </a:rPr>
              <a:t>ALBERTO JESUS IRARITE PUPO (e)(2010)</a:t>
            </a:r>
          </a:p>
          <a:p>
            <a:r>
              <a:rPr lang="es-CO" sz="1000" dirty="0">
                <a:latin typeface="Comic Sans MS" pitchFamily="66" charset="0"/>
              </a:rPr>
              <a:t>GUIDO NEL PEREZ DÍAZ DE (2010 HASTA LA FECHA)</a:t>
            </a:r>
          </a:p>
        </p:txBody>
      </p:sp>
    </p:spTree>
    <p:extLst>
      <p:ext uri="{BB962C8B-B14F-4D97-AF65-F5344CB8AC3E}">
        <p14:creationId xmlns:p14="http://schemas.microsoft.com/office/powerpoint/2010/main" val="2764756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CO" dirty="0" smtClean="0">
                <a:latin typeface="Comic Sans MS" pitchFamily="66" charset="0"/>
              </a:rPr>
              <a:t>RESEÑA HISTÓRICA</a:t>
            </a:r>
            <a:endParaRPr lang="es-CO" dirty="0">
              <a:latin typeface="Comic Sans MS" pitchFamily="66" charset="0"/>
            </a:endParaRPr>
          </a:p>
        </p:txBody>
      </p:sp>
      <p:pic>
        <p:nvPicPr>
          <p:cNvPr id="3074" name="Picture 2" descr="http://t0.gstatic.com/images?q=tbn:ANd9GcSE3LWGnqGZppxyAlz_8-NMmJxOgZNvjW18PTCWXhCHF781uT1i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78450"/>
            <a:ext cx="8496944" cy="5652685"/>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p:nvPr/>
        </p:nvPicPr>
        <p:blipFill>
          <a:blip r:embed="rId3" cstate="print"/>
          <a:srcRect/>
          <a:stretch>
            <a:fillRect/>
          </a:stretch>
        </p:blipFill>
        <p:spPr bwMode="auto">
          <a:xfrm>
            <a:off x="4499992" y="908720"/>
            <a:ext cx="648073" cy="648072"/>
          </a:xfrm>
          <a:prstGeom prst="rect">
            <a:avLst/>
          </a:prstGeom>
          <a:noFill/>
          <a:scene3d>
            <a:camera prst="obliqueTopLeft"/>
            <a:lightRig rig="threePt" dir="t"/>
          </a:scene3d>
          <a:sp3d>
            <a:bevelT/>
          </a:sp3d>
        </p:spPr>
      </p:pic>
      <p:sp>
        <p:nvSpPr>
          <p:cNvPr id="7" name="6 CuadroTexto"/>
          <p:cNvSpPr txBox="1"/>
          <p:nvPr/>
        </p:nvSpPr>
        <p:spPr>
          <a:xfrm>
            <a:off x="1259632" y="1799123"/>
            <a:ext cx="3564396" cy="3939540"/>
          </a:xfrm>
          <a:prstGeom prst="rect">
            <a:avLst/>
          </a:prstGeom>
          <a:solidFill>
            <a:schemeClr val="bg1"/>
          </a:solidFill>
        </p:spPr>
        <p:txBody>
          <a:bodyPr wrap="square" rtlCol="0">
            <a:spAutoFit/>
          </a:bodyPr>
          <a:lstStyle/>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smtClean="0">
              <a:latin typeface="Comic Sans MS" pitchFamily="66" charset="0"/>
            </a:endParaRPr>
          </a:p>
          <a:p>
            <a:pPr algn="ctr"/>
            <a:endParaRPr lang="es-CO" sz="1000" b="1" dirty="0">
              <a:latin typeface="Comic Sans MS" pitchFamily="66" charset="0"/>
            </a:endParaRPr>
          </a:p>
          <a:p>
            <a:pPr algn="ctr"/>
            <a:endParaRPr lang="es-CO" sz="1000" b="1" dirty="0">
              <a:latin typeface="Comic Sans MS" pitchFamily="66" charset="0"/>
            </a:endParaRPr>
          </a:p>
        </p:txBody>
      </p:sp>
      <p:sp>
        <p:nvSpPr>
          <p:cNvPr id="6" name="5 CuadroTexto"/>
          <p:cNvSpPr txBox="1"/>
          <p:nvPr/>
        </p:nvSpPr>
        <p:spPr>
          <a:xfrm>
            <a:off x="2195736" y="5877272"/>
            <a:ext cx="5184576" cy="369332"/>
          </a:xfrm>
          <a:prstGeom prst="rect">
            <a:avLst/>
          </a:prstGeom>
          <a:solidFill>
            <a:schemeClr val="bg1"/>
          </a:solidFill>
        </p:spPr>
        <p:txBody>
          <a:bodyPr wrap="square" rtlCol="0">
            <a:spAutoFit/>
          </a:bodyPr>
          <a:lstStyle/>
          <a:p>
            <a:pPr algn="ctr"/>
            <a:r>
              <a:rPr lang="es-CO" b="1" dirty="0" smtClean="0"/>
              <a:t>www.ienormalsuperiordesincelejo.edu.co</a:t>
            </a:r>
            <a:endParaRPr lang="es-CO" b="1" dirty="0"/>
          </a:p>
        </p:txBody>
      </p:sp>
      <p:pic>
        <p:nvPicPr>
          <p:cNvPr id="4097" name="Imagen 2" descr="Descripción: E:\web_normal\imagen\imagen_bande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986" y="2087457"/>
            <a:ext cx="1838325" cy="12477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1704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10 Imagen" descr="E:\documentos recuperados\pedagogito.1.tif"/>
          <p:cNvPicPr/>
          <p:nvPr/>
        </p:nvPicPr>
        <p:blipFill>
          <a:blip r:embed="rId5" cstate="print"/>
          <a:srcRect/>
          <a:stretch>
            <a:fillRect/>
          </a:stretch>
        </p:blipFill>
        <p:spPr bwMode="auto">
          <a:xfrm>
            <a:off x="2123728" y="3764210"/>
            <a:ext cx="1046340" cy="1828563"/>
          </a:xfrm>
          <a:prstGeom prst="rect">
            <a:avLst/>
          </a:prstGeom>
          <a:noFill/>
          <a:ln w="9525">
            <a:noFill/>
            <a:miter lim="800000"/>
            <a:headEnd/>
            <a:tailEnd/>
          </a:ln>
        </p:spPr>
      </p:pic>
      <p:pic>
        <p:nvPicPr>
          <p:cNvPr id="12" name="11 Imagen" descr="Escanear0002"/>
          <p:cNvPicPr/>
          <p:nvPr/>
        </p:nvPicPr>
        <p:blipFill>
          <a:blip r:embed="rId6" cstate="print"/>
          <a:srcRect/>
          <a:stretch>
            <a:fillRect/>
          </a:stretch>
        </p:blipFill>
        <p:spPr bwMode="auto">
          <a:xfrm>
            <a:off x="3465841" y="3794790"/>
            <a:ext cx="1034151" cy="1736217"/>
          </a:xfrm>
          <a:prstGeom prst="rect">
            <a:avLst/>
          </a:prstGeom>
          <a:noFill/>
          <a:ln w="76200" cmpd="tri">
            <a:solidFill>
              <a:srgbClr val="000000"/>
            </a:solidFill>
            <a:miter lim="800000"/>
            <a:headEnd/>
            <a:tailEnd/>
          </a:ln>
        </p:spPr>
      </p:pic>
      <p:sp>
        <p:nvSpPr>
          <p:cNvPr id="13" name="Rectangle 2"/>
          <p:cNvSpPr>
            <a:spLocks noChangeArrowheads="1"/>
          </p:cNvSpPr>
          <p:nvPr/>
        </p:nvSpPr>
        <p:spPr bwMode="auto">
          <a:xfrm>
            <a:off x="1763688" y="1806269"/>
            <a:ext cx="212292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O" sz="1200" b="1" u="sng" dirty="0" smtClean="0">
                <a:latin typeface="Comic Sans MS" pitchFamily="66" charset="0"/>
                <a:cs typeface="Times New Roman" pitchFamily="18" charset="0"/>
              </a:rPr>
              <a:t>BANDERA</a:t>
            </a:r>
            <a:endParaRPr kumimoji="0" lang="es-CO" sz="1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4824997" y="1809631"/>
            <a:ext cx="3779452" cy="3970318"/>
          </a:xfrm>
          <a:prstGeom prst="rect">
            <a:avLst/>
          </a:prstGeom>
          <a:solidFill>
            <a:schemeClr val="bg1"/>
          </a:solidFill>
        </p:spPr>
        <p:txBody>
          <a:bodyPr wrap="square" rtlCol="0">
            <a:spAutoFit/>
          </a:bodyPr>
          <a:lstStyle/>
          <a:p>
            <a:pPr algn="ctr"/>
            <a:r>
              <a:rPr lang="es-CO" b="1" dirty="0" smtClean="0"/>
              <a:t>LEMA:</a:t>
            </a:r>
          </a:p>
          <a:p>
            <a:pPr algn="ctr"/>
            <a:endParaRPr lang="es-CO" b="1" dirty="0"/>
          </a:p>
          <a:p>
            <a:pPr algn="ctr"/>
            <a:endParaRPr lang="es-CO" b="1" dirty="0" smtClean="0"/>
          </a:p>
          <a:p>
            <a:pPr algn="ctr"/>
            <a:endParaRPr lang="es-CO" b="1" dirty="0" smtClean="0"/>
          </a:p>
          <a:p>
            <a:pPr algn="ctr"/>
            <a:endParaRPr lang="es-CO" b="1" dirty="0"/>
          </a:p>
          <a:p>
            <a:pPr algn="ctr"/>
            <a:r>
              <a:rPr lang="es-CO" b="1" dirty="0" smtClean="0"/>
              <a:t>LA PEDAGOGÍA NUESTRA RAZÓN DE SER</a:t>
            </a:r>
          </a:p>
          <a:p>
            <a:pPr algn="ctr"/>
            <a:endParaRPr lang="es-CO" dirty="0"/>
          </a:p>
          <a:p>
            <a:pPr algn="ctr"/>
            <a:endParaRPr lang="es-CO" dirty="0" smtClean="0"/>
          </a:p>
          <a:p>
            <a:pPr algn="ctr"/>
            <a:endParaRPr lang="es-CO" dirty="0"/>
          </a:p>
          <a:p>
            <a:pPr algn="ctr"/>
            <a:endParaRPr lang="es-CO" dirty="0" smtClean="0"/>
          </a:p>
          <a:p>
            <a:pPr algn="ctr"/>
            <a:endParaRPr lang="es-CO" dirty="0"/>
          </a:p>
          <a:p>
            <a:pPr algn="ctr"/>
            <a:endParaRPr lang="es-CO" dirty="0" smtClean="0"/>
          </a:p>
          <a:p>
            <a:pPr algn="ctr"/>
            <a:endParaRPr lang="es-CO" dirty="0"/>
          </a:p>
        </p:txBody>
      </p:sp>
      <p:sp>
        <p:nvSpPr>
          <p:cNvPr id="15" name="Rectangle 2"/>
          <p:cNvSpPr>
            <a:spLocks noChangeArrowheads="1"/>
          </p:cNvSpPr>
          <p:nvPr/>
        </p:nvSpPr>
        <p:spPr bwMode="auto">
          <a:xfrm>
            <a:off x="1905986" y="3384299"/>
            <a:ext cx="212292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O" sz="1200" b="1" u="sng" dirty="0" smtClean="0">
                <a:latin typeface="Comic Sans MS" pitchFamily="66" charset="0"/>
                <a:cs typeface="Times New Roman" pitchFamily="18" charset="0"/>
              </a:rPr>
              <a:t>PERSONAJES</a:t>
            </a:r>
            <a:endParaRPr kumimoji="0" lang="es-CO" sz="1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41798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hatocorozaldigital.com/Institucion_Educativa_T.E_Luis_Hernandez_Vargas/images/img_mis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1826" y="-14982"/>
            <a:ext cx="1050293" cy="7924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log.guiasenior.com/images/MKT_intern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2644"/>
            <a:ext cx="792089" cy="7786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laguiadelbebe.com/wp-content/uploads/HLIC/d0a99e34fc6300ddce1057da04b3a1a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12" y="0"/>
            <a:ext cx="825221" cy="7774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652119" y="526323"/>
            <a:ext cx="1230213" cy="261610"/>
          </a:xfrm>
          <a:prstGeom prst="rect">
            <a:avLst/>
          </a:prstGeom>
          <a:noFill/>
        </p:spPr>
        <p:txBody>
          <a:bodyPr wrap="square" rtlCol="0">
            <a:spAutoFit/>
          </a:bodyPr>
          <a:lstStyle/>
          <a:p>
            <a:r>
              <a:rPr lang="es-CO" sz="1100" dirty="0" smtClean="0">
                <a:solidFill>
                  <a:srgbClr val="FF0000"/>
                </a:solidFill>
              </a:rPr>
              <a:t>Filosofía</a:t>
            </a:r>
            <a:endParaRPr lang="es-CO" sz="1100" dirty="0">
              <a:solidFill>
                <a:srgbClr val="FF0000"/>
              </a:solidFill>
            </a:endParaRPr>
          </a:p>
        </p:txBody>
      </p:sp>
      <p:sp>
        <p:nvSpPr>
          <p:cNvPr id="8" name="4 Rectángulo redondeado"/>
          <p:cNvSpPr>
            <a:spLocks noChangeArrowheads="1"/>
          </p:cNvSpPr>
          <p:nvPr/>
        </p:nvSpPr>
        <p:spPr bwMode="auto">
          <a:xfrm>
            <a:off x="147935" y="526323"/>
            <a:ext cx="2232248" cy="6215045"/>
          </a:xfrm>
          <a:prstGeom prst="roundRect">
            <a:avLst>
              <a:gd name="adj" fmla="val 16667"/>
            </a:avLst>
          </a:prstGeom>
          <a:noFill/>
          <a:ln w="762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SzPct val="125000"/>
            </a:pPr>
            <a:r>
              <a:rPr lang="es-CO" sz="1600" b="1" dirty="0" smtClean="0">
                <a:latin typeface="Comic Sans MS" pitchFamily="66" charset="0"/>
              </a:rPr>
              <a:t>VISIÓN</a:t>
            </a:r>
          </a:p>
          <a:p>
            <a:pPr algn="ctr">
              <a:buSzPct val="125000"/>
            </a:pPr>
            <a:endParaRPr lang="es-CO" sz="1600" b="1" dirty="0">
              <a:latin typeface="Comic Sans MS" pitchFamily="66" charset="0"/>
            </a:endParaRPr>
          </a:p>
          <a:p>
            <a:pPr algn="ctr">
              <a:buSzPct val="125000"/>
            </a:pPr>
            <a:r>
              <a:rPr lang="es-ES" sz="1600" dirty="0" smtClean="0">
                <a:latin typeface="Comic Sans MS" pitchFamily="66" charset="0"/>
              </a:rPr>
              <a:t>La </a:t>
            </a:r>
            <a:r>
              <a:rPr lang="es-ES" sz="1600" dirty="0">
                <a:latin typeface="Comic Sans MS" pitchFamily="66" charset="0"/>
              </a:rPr>
              <a:t>Institución Educativa Normal Superior de Sincelejo, </a:t>
            </a:r>
            <a:r>
              <a:rPr lang="es-ES" sz="1600" dirty="0" smtClean="0">
                <a:latin typeface="Comic Sans MS" pitchFamily="66" charset="0"/>
              </a:rPr>
              <a:t>será vista en el año 2016  </a:t>
            </a:r>
            <a:r>
              <a:rPr lang="es-ES" sz="1600" dirty="0">
                <a:latin typeface="Comic Sans MS" pitchFamily="66" charset="0"/>
              </a:rPr>
              <a:t>como formadora de maestros de alta calidad ética, pedagógica y científica, productora de resultados de investigación pedagógica y convertida en centro de consultoría en asuntos educativos para instituciones de Preescolar y Básica Primaria</a:t>
            </a:r>
            <a:endParaRPr lang="es-CO" sz="1600" b="1" dirty="0">
              <a:latin typeface="Comic Sans MS" pitchFamily="66" charset="0"/>
            </a:endParaRPr>
          </a:p>
        </p:txBody>
      </p:sp>
      <p:sp>
        <p:nvSpPr>
          <p:cNvPr id="9" name="4 Rectángulo redondeado"/>
          <p:cNvSpPr>
            <a:spLocks noChangeArrowheads="1"/>
          </p:cNvSpPr>
          <p:nvPr/>
        </p:nvSpPr>
        <p:spPr bwMode="auto">
          <a:xfrm>
            <a:off x="2694324" y="836713"/>
            <a:ext cx="2808312" cy="6021288"/>
          </a:xfrm>
          <a:prstGeom prst="roundRect">
            <a:avLst>
              <a:gd name="adj" fmla="val 16667"/>
            </a:avLst>
          </a:prstGeom>
          <a:noFill/>
          <a:ln w="76200"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buSzPct val="125000"/>
            </a:pPr>
            <a:endParaRPr lang="es-CO" sz="1400" b="1" dirty="0" smtClean="0"/>
          </a:p>
          <a:p>
            <a:pPr algn="ctr">
              <a:buSzPct val="125000"/>
            </a:pPr>
            <a:endParaRPr lang="es-CO" sz="1400" b="1" dirty="0"/>
          </a:p>
          <a:p>
            <a:pPr algn="ctr">
              <a:buSzPct val="125000"/>
            </a:pPr>
            <a:r>
              <a:rPr lang="es-CO" sz="1100" b="1" dirty="0" smtClean="0">
                <a:latin typeface="Comic Sans MS" pitchFamily="66" charset="0"/>
              </a:rPr>
              <a:t>MISIÓN</a:t>
            </a:r>
          </a:p>
          <a:p>
            <a:pPr algn="ctr">
              <a:buSzPct val="125000"/>
            </a:pPr>
            <a:endParaRPr lang="es-CO" sz="1100" b="1" dirty="0">
              <a:latin typeface="Comic Sans MS" pitchFamily="66" charset="0"/>
            </a:endParaRPr>
          </a:p>
          <a:p>
            <a:pPr algn="just"/>
            <a:r>
              <a:rPr lang="es-ES" sz="1200" dirty="0">
                <a:latin typeface="Comic Sans MS" pitchFamily="66" charset="0"/>
              </a:rPr>
              <a:t>La Institución Educativa Normal Superior de Sincelejo es una Institución Educativa Oficial, dedicada a la iniciación del proceso de formación de maestros de reconocida idoneidad ética, pedagógica e investigativa, calificados para asumir la orientación en el proceso de formación que se desarrolla en establecimientos educativos del nivel Preescolar y el ciclo de Básica Primaria, de manera coherente, consistente y pertinente.</a:t>
            </a:r>
            <a:endParaRPr lang="es-CO" sz="1200" dirty="0">
              <a:latin typeface="Comic Sans MS" pitchFamily="66" charset="0"/>
            </a:endParaRPr>
          </a:p>
          <a:p>
            <a:pPr algn="just"/>
            <a:r>
              <a:rPr lang="es-ES" sz="1200" dirty="0">
                <a:latin typeface="Comic Sans MS" pitchFamily="66" charset="0"/>
              </a:rPr>
              <a:t> </a:t>
            </a:r>
            <a:endParaRPr lang="es-CO" sz="1200" dirty="0">
              <a:latin typeface="Comic Sans MS" pitchFamily="66" charset="0"/>
            </a:endParaRPr>
          </a:p>
          <a:p>
            <a:pPr algn="just"/>
            <a:r>
              <a:rPr lang="es-ES" sz="1200" dirty="0">
                <a:latin typeface="Comic Sans MS" pitchFamily="66" charset="0"/>
              </a:rPr>
              <a:t>La Institución, en su quehacer pedagógico, está dedicada al desarrollo de operaciones intelectuales superiores que permiten fomentar actitudes de crecimiento personal, de interacción participativa y de conciencia reflexiva que se evidencia en nuestra proyección comunitaria, como reflejo de una Comunidad Pedagógica y Científica.</a:t>
            </a:r>
            <a:endParaRPr lang="es-CO" sz="1200" dirty="0">
              <a:latin typeface="Comic Sans MS" pitchFamily="66" charset="0"/>
            </a:endParaRPr>
          </a:p>
          <a:p>
            <a:pPr algn="ctr">
              <a:buSzPct val="125000"/>
            </a:pPr>
            <a:endParaRPr lang="es-CO" sz="1400" b="1" dirty="0"/>
          </a:p>
        </p:txBody>
      </p:sp>
      <p:sp>
        <p:nvSpPr>
          <p:cNvPr id="10" name="9 Rectángulo redondeado"/>
          <p:cNvSpPr>
            <a:spLocks noChangeArrowheads="1"/>
          </p:cNvSpPr>
          <p:nvPr/>
        </p:nvSpPr>
        <p:spPr bwMode="auto">
          <a:xfrm>
            <a:off x="6049610" y="836712"/>
            <a:ext cx="2770262" cy="5832648"/>
          </a:xfrm>
          <a:prstGeom prst="roundRect">
            <a:avLst>
              <a:gd name="adj" fmla="val 16667"/>
            </a:avLst>
          </a:prstGeom>
          <a:noFill/>
          <a:ln w="76200" cmpd="sng" algn="ctr">
            <a:solidFill>
              <a:srgbClr val="FFCC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s-ES" sz="1400" b="1" dirty="0" smtClean="0">
              <a:latin typeface="Comic Sans MS" pitchFamily="66" charset="0"/>
            </a:endParaRPr>
          </a:p>
          <a:p>
            <a:pPr algn="ctr"/>
            <a:endParaRPr lang="es-ES" sz="1400" b="1" dirty="0">
              <a:latin typeface="Comic Sans MS" pitchFamily="66" charset="0"/>
            </a:endParaRPr>
          </a:p>
          <a:p>
            <a:pPr algn="ctr"/>
            <a:endParaRPr lang="es-ES" sz="1400" b="1" dirty="0" smtClean="0">
              <a:latin typeface="Comic Sans MS" pitchFamily="66" charset="0"/>
            </a:endParaRPr>
          </a:p>
          <a:p>
            <a:pPr algn="ctr"/>
            <a:endParaRPr lang="es-ES" sz="1400" b="1" dirty="0">
              <a:latin typeface="Comic Sans MS" pitchFamily="66" charset="0"/>
            </a:endParaRPr>
          </a:p>
          <a:p>
            <a:pPr algn="ctr"/>
            <a:r>
              <a:rPr lang="es-ES" sz="1400" b="1" dirty="0" smtClean="0">
                <a:latin typeface="Comic Sans MS" pitchFamily="66" charset="0"/>
              </a:rPr>
              <a:t>FILOSOFIA</a:t>
            </a:r>
            <a:endParaRPr lang="es-CO" sz="1400" b="1" dirty="0">
              <a:latin typeface="Comic Sans MS" pitchFamily="66" charset="0"/>
            </a:endParaRPr>
          </a:p>
          <a:p>
            <a:r>
              <a:rPr lang="es-ES" sz="1400" dirty="0">
                <a:latin typeface="Comic Sans MS" pitchFamily="66" charset="0"/>
              </a:rPr>
              <a:t> </a:t>
            </a:r>
            <a:endParaRPr lang="es-CO" sz="1400" dirty="0">
              <a:latin typeface="Comic Sans MS" pitchFamily="66" charset="0"/>
            </a:endParaRPr>
          </a:p>
          <a:p>
            <a:pPr algn="just"/>
            <a:r>
              <a:rPr lang="es-ES" sz="1600" dirty="0">
                <a:latin typeface="Comic Sans MS" pitchFamily="66" charset="0"/>
              </a:rPr>
              <a:t>La institución Educativa Normal Superior de Sincelejo desde la reflexividad filosófica y la toma de consciencia crítica promueve la formación de personas autónomas, reflexivas, y productivas, con habilidades comunicativas para interactuar armónicamente en los ambientes que contacten.  Capaces de tomar decisiones tendientes a su crecimiento personal en procura de acciones transformadoras de la realidad</a:t>
            </a:r>
            <a:r>
              <a:rPr lang="es-ES" sz="1600" dirty="0" smtClean="0">
                <a:latin typeface="Comic Sans MS" pitchFamily="66" charset="0"/>
              </a:rPr>
              <a:t>.</a:t>
            </a:r>
          </a:p>
          <a:p>
            <a:endParaRPr lang="es-ES" sz="1400" dirty="0"/>
          </a:p>
          <a:p>
            <a:endParaRPr lang="es-ES" sz="1400" dirty="0" smtClean="0"/>
          </a:p>
          <a:p>
            <a:endParaRPr lang="es-ES" sz="1400" dirty="0"/>
          </a:p>
          <a:p>
            <a:endParaRPr lang="es-CO" sz="1400" dirty="0"/>
          </a:p>
        </p:txBody>
      </p:sp>
    </p:spTree>
    <p:extLst>
      <p:ext uri="{BB962C8B-B14F-4D97-AF65-F5344CB8AC3E}">
        <p14:creationId xmlns:p14="http://schemas.microsoft.com/office/powerpoint/2010/main" val="64582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2590</Words>
  <Application>Microsoft Office PowerPoint</Application>
  <PresentationFormat>Presentación en pantalla (4:3)</PresentationFormat>
  <Paragraphs>686</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Presentación de PowerPoint</vt:lpstr>
      <vt:lpstr>Presentación de PowerPoint</vt:lpstr>
      <vt:lpstr>Presentación de PowerPoint</vt:lpstr>
      <vt:lpstr>Presentación de PowerPoint</vt:lpstr>
      <vt:lpstr>Presentación de PowerPoint</vt:lpstr>
      <vt:lpstr>RESEÑA HISTÓRICA</vt:lpstr>
      <vt:lpstr>RESEÑA HISTÓRICA</vt:lpstr>
      <vt:lpstr>RESEÑA HISTÓRICA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dc:creator>
  <cp:lastModifiedBy>Maritza</cp:lastModifiedBy>
  <cp:revision>1</cp:revision>
  <dcterms:created xsi:type="dcterms:W3CDTF">2015-10-31T20:44:25Z</dcterms:created>
  <dcterms:modified xsi:type="dcterms:W3CDTF">2015-10-31T20:44:52Z</dcterms:modified>
</cp:coreProperties>
</file>