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52251C-A2DB-4A54-A2E5-2B9DEED43278}" type="doc">
      <dgm:prSet loTypeId="urn:microsoft.com/office/officeart/2005/8/layout/venn1" loCatId="relationship" qsTypeId="urn:microsoft.com/office/officeart/2005/8/quickstyle/3d1" qsCatId="3D" csTypeId="urn:microsoft.com/office/officeart/2005/8/colors/accent1_2" csCatId="accent1" phldr="1"/>
      <dgm:spPr/>
    </dgm:pt>
    <dgm:pt modelId="{9FB7AD8D-A4D4-4C86-A7A2-7D0760648A58}">
      <dgm:prSet phldrT="[Texto]" custT="1"/>
      <dgm:spPr/>
      <dgm:t>
        <a:bodyPr anchor="t"/>
        <a:lstStyle/>
        <a:p>
          <a:r>
            <a:rPr lang="es-ES" sz="1800" b="1" dirty="0" smtClean="0">
              <a:solidFill>
                <a:schemeClr val="tx1"/>
              </a:solidFill>
            </a:rPr>
            <a:t>Subsistema de Formación Avanzada</a:t>
          </a:r>
          <a:endParaRPr lang="es-ES" sz="1800" b="1" dirty="0">
            <a:solidFill>
              <a:schemeClr val="tx1"/>
            </a:solidFill>
          </a:endParaRPr>
        </a:p>
      </dgm:t>
    </dgm:pt>
    <dgm:pt modelId="{8AFA9E61-0FFA-4E22-97A1-D0A325FD4DE3}" type="parTrans" cxnId="{43AA0DD9-8834-4D35-A27D-D57FA719482C}">
      <dgm:prSet/>
      <dgm:spPr/>
      <dgm:t>
        <a:bodyPr/>
        <a:lstStyle/>
        <a:p>
          <a:endParaRPr lang="es-ES" sz="1400" b="1">
            <a:solidFill>
              <a:schemeClr val="bg1">
                <a:lumMod val="85000"/>
              </a:schemeClr>
            </a:solidFill>
          </a:endParaRPr>
        </a:p>
      </dgm:t>
    </dgm:pt>
    <dgm:pt modelId="{3D0EC869-3D2E-4952-B09C-C3FCE4764C6A}" type="sibTrans" cxnId="{43AA0DD9-8834-4D35-A27D-D57FA719482C}">
      <dgm:prSet/>
      <dgm:spPr/>
      <dgm:t>
        <a:bodyPr/>
        <a:lstStyle/>
        <a:p>
          <a:endParaRPr lang="es-ES" sz="1400" b="1">
            <a:solidFill>
              <a:schemeClr val="bg1">
                <a:lumMod val="85000"/>
              </a:schemeClr>
            </a:solidFill>
          </a:endParaRPr>
        </a:p>
      </dgm:t>
    </dgm:pt>
    <dgm:pt modelId="{AF8F3B50-E1AA-41FC-A3A0-E3A89FA60316}">
      <dgm:prSet phldrT="[Texto]" custT="1"/>
      <dgm:spPr/>
      <dgm:t>
        <a:bodyPr anchor="b"/>
        <a:lstStyle/>
        <a:p>
          <a:endParaRPr lang="es-ES" sz="1800" b="1" dirty="0" smtClean="0">
            <a:solidFill>
              <a:schemeClr val="bg1">
                <a:lumMod val="85000"/>
              </a:schemeClr>
            </a:solidFill>
          </a:endParaRPr>
        </a:p>
        <a:p>
          <a:r>
            <a:rPr lang="es-ES" sz="1800" b="1" dirty="0" smtClean="0">
              <a:solidFill>
                <a:schemeClr val="tx1"/>
              </a:solidFill>
            </a:rPr>
            <a:t>Subsistema    de Formación en Servicio</a:t>
          </a:r>
          <a:endParaRPr lang="es-ES" sz="1800" b="1" dirty="0">
            <a:solidFill>
              <a:schemeClr val="tx1"/>
            </a:solidFill>
          </a:endParaRPr>
        </a:p>
      </dgm:t>
    </dgm:pt>
    <dgm:pt modelId="{10799885-B252-4A2C-B530-C00EF2850141}" type="parTrans" cxnId="{4129202F-2CBF-49F7-8256-64D3D701D43A}">
      <dgm:prSet/>
      <dgm:spPr/>
      <dgm:t>
        <a:bodyPr/>
        <a:lstStyle/>
        <a:p>
          <a:endParaRPr lang="es-ES" sz="1400" b="1">
            <a:solidFill>
              <a:schemeClr val="bg1">
                <a:lumMod val="85000"/>
              </a:schemeClr>
            </a:solidFill>
          </a:endParaRPr>
        </a:p>
      </dgm:t>
    </dgm:pt>
    <dgm:pt modelId="{2127F667-77AF-4618-8C64-09D315724D5C}" type="sibTrans" cxnId="{4129202F-2CBF-49F7-8256-64D3D701D43A}">
      <dgm:prSet/>
      <dgm:spPr/>
      <dgm:t>
        <a:bodyPr/>
        <a:lstStyle/>
        <a:p>
          <a:endParaRPr lang="es-ES" sz="1400" b="1">
            <a:solidFill>
              <a:schemeClr val="bg1">
                <a:lumMod val="85000"/>
              </a:schemeClr>
            </a:solidFill>
          </a:endParaRPr>
        </a:p>
      </dgm:t>
    </dgm:pt>
    <dgm:pt modelId="{FF8BFA63-DACD-4CF0-BEBE-13234320A86B}">
      <dgm:prSet phldrT="[Texto]" custT="1"/>
      <dgm:spPr/>
      <dgm:t>
        <a:bodyPr anchor="b"/>
        <a:lstStyle/>
        <a:p>
          <a:endParaRPr lang="es-ES" sz="1800" b="1" dirty="0" smtClean="0">
            <a:solidFill>
              <a:schemeClr val="bg1">
                <a:lumMod val="85000"/>
              </a:schemeClr>
            </a:solidFill>
          </a:endParaRPr>
        </a:p>
        <a:p>
          <a:r>
            <a:rPr lang="es-ES" sz="1800" b="1" dirty="0" smtClean="0">
              <a:solidFill>
                <a:schemeClr val="tx1"/>
              </a:solidFill>
            </a:rPr>
            <a:t>Subsistema    de Formación Inicial</a:t>
          </a:r>
          <a:endParaRPr lang="es-ES" sz="1800" b="1" dirty="0">
            <a:solidFill>
              <a:schemeClr val="tx1"/>
            </a:solidFill>
          </a:endParaRPr>
        </a:p>
      </dgm:t>
    </dgm:pt>
    <dgm:pt modelId="{EA9119AE-F156-47FA-AC9E-48D66B34B199}" type="parTrans" cxnId="{93D15CA6-E891-4F13-9BEB-8410B04650FA}">
      <dgm:prSet/>
      <dgm:spPr/>
      <dgm:t>
        <a:bodyPr/>
        <a:lstStyle/>
        <a:p>
          <a:endParaRPr lang="es-ES" sz="1400" b="1">
            <a:solidFill>
              <a:schemeClr val="bg1">
                <a:lumMod val="85000"/>
              </a:schemeClr>
            </a:solidFill>
          </a:endParaRPr>
        </a:p>
      </dgm:t>
    </dgm:pt>
    <dgm:pt modelId="{6B24D841-9454-4A7D-8AAB-6ACAB725EB53}" type="sibTrans" cxnId="{93D15CA6-E891-4F13-9BEB-8410B04650FA}">
      <dgm:prSet/>
      <dgm:spPr/>
      <dgm:t>
        <a:bodyPr/>
        <a:lstStyle/>
        <a:p>
          <a:endParaRPr lang="es-ES" sz="1400" b="1">
            <a:solidFill>
              <a:schemeClr val="bg1">
                <a:lumMod val="85000"/>
              </a:schemeClr>
            </a:solidFill>
          </a:endParaRPr>
        </a:p>
      </dgm:t>
    </dgm:pt>
    <dgm:pt modelId="{ED1228B8-89CF-4D83-9A52-E5D858D43D20}" type="pres">
      <dgm:prSet presAssocID="{8F52251C-A2DB-4A54-A2E5-2B9DEED43278}" presName="compositeShape" presStyleCnt="0">
        <dgm:presLayoutVars>
          <dgm:chMax val="7"/>
          <dgm:dir/>
          <dgm:resizeHandles val="exact"/>
        </dgm:presLayoutVars>
      </dgm:prSet>
      <dgm:spPr/>
    </dgm:pt>
    <dgm:pt modelId="{5ADA954D-1C64-45DF-8F3C-AD987C9BB328}" type="pres">
      <dgm:prSet presAssocID="{9FB7AD8D-A4D4-4C86-A7A2-7D0760648A58}" presName="circ1" presStyleLbl="vennNode1" presStyleIdx="0" presStyleCnt="3" custLinFactNeighborY="4230"/>
      <dgm:spPr/>
      <dgm:t>
        <a:bodyPr/>
        <a:lstStyle/>
        <a:p>
          <a:endParaRPr lang="es-ES"/>
        </a:p>
      </dgm:t>
    </dgm:pt>
    <dgm:pt modelId="{352447D9-66CF-4602-9C31-6753202F5072}" type="pres">
      <dgm:prSet presAssocID="{9FB7AD8D-A4D4-4C86-A7A2-7D0760648A58}" presName="circ1Tx" presStyleLbl="revTx" presStyleIdx="0" presStyleCnt="0">
        <dgm:presLayoutVars>
          <dgm:chMax val="0"/>
          <dgm:chPref val="0"/>
          <dgm:bulletEnabled val="1"/>
        </dgm:presLayoutVars>
      </dgm:prSet>
      <dgm:spPr/>
      <dgm:t>
        <a:bodyPr/>
        <a:lstStyle/>
        <a:p>
          <a:endParaRPr lang="es-ES"/>
        </a:p>
      </dgm:t>
    </dgm:pt>
    <dgm:pt modelId="{F4B36D54-F577-464F-A725-21B7FBD4F52B}" type="pres">
      <dgm:prSet presAssocID="{AF8F3B50-E1AA-41FC-A3A0-E3A89FA60316}" presName="circ2" presStyleLbl="vennNode1" presStyleIdx="1" presStyleCnt="3" custLinFactNeighborX="-4339" custLinFactNeighborY="-4253"/>
      <dgm:spPr/>
      <dgm:t>
        <a:bodyPr/>
        <a:lstStyle/>
        <a:p>
          <a:endParaRPr lang="es-ES"/>
        </a:p>
      </dgm:t>
    </dgm:pt>
    <dgm:pt modelId="{A0C81353-C87C-44AB-AE1C-72EA9D3F951E}" type="pres">
      <dgm:prSet presAssocID="{AF8F3B50-E1AA-41FC-A3A0-E3A89FA60316}" presName="circ2Tx" presStyleLbl="revTx" presStyleIdx="0" presStyleCnt="0">
        <dgm:presLayoutVars>
          <dgm:chMax val="0"/>
          <dgm:chPref val="0"/>
          <dgm:bulletEnabled val="1"/>
        </dgm:presLayoutVars>
      </dgm:prSet>
      <dgm:spPr/>
      <dgm:t>
        <a:bodyPr/>
        <a:lstStyle/>
        <a:p>
          <a:endParaRPr lang="es-ES"/>
        </a:p>
      </dgm:t>
    </dgm:pt>
    <dgm:pt modelId="{008D8DE8-6116-451D-928F-97127C6E7C5F}" type="pres">
      <dgm:prSet presAssocID="{FF8BFA63-DACD-4CF0-BEBE-13234320A86B}" presName="circ3" presStyleLbl="vennNode1" presStyleIdx="2" presStyleCnt="3" custLinFactNeighborX="651" custLinFactNeighborY="-4253"/>
      <dgm:spPr/>
      <dgm:t>
        <a:bodyPr/>
        <a:lstStyle/>
        <a:p>
          <a:endParaRPr lang="es-ES"/>
        </a:p>
      </dgm:t>
    </dgm:pt>
    <dgm:pt modelId="{C6F28F14-89D3-4CA4-99A9-BB12E07F82FD}" type="pres">
      <dgm:prSet presAssocID="{FF8BFA63-DACD-4CF0-BEBE-13234320A86B}" presName="circ3Tx" presStyleLbl="revTx" presStyleIdx="0" presStyleCnt="0">
        <dgm:presLayoutVars>
          <dgm:chMax val="0"/>
          <dgm:chPref val="0"/>
          <dgm:bulletEnabled val="1"/>
        </dgm:presLayoutVars>
      </dgm:prSet>
      <dgm:spPr/>
      <dgm:t>
        <a:bodyPr/>
        <a:lstStyle/>
        <a:p>
          <a:endParaRPr lang="es-ES"/>
        </a:p>
      </dgm:t>
    </dgm:pt>
  </dgm:ptLst>
  <dgm:cxnLst>
    <dgm:cxn modelId="{43AA0DD9-8834-4D35-A27D-D57FA719482C}" srcId="{8F52251C-A2DB-4A54-A2E5-2B9DEED43278}" destId="{9FB7AD8D-A4D4-4C86-A7A2-7D0760648A58}" srcOrd="0" destOrd="0" parTransId="{8AFA9E61-0FFA-4E22-97A1-D0A325FD4DE3}" sibTransId="{3D0EC869-3D2E-4952-B09C-C3FCE4764C6A}"/>
    <dgm:cxn modelId="{F5DD5784-32BE-4FB2-AA2B-A190F46E9E74}" type="presOf" srcId="{AF8F3B50-E1AA-41FC-A3A0-E3A89FA60316}" destId="{F4B36D54-F577-464F-A725-21B7FBD4F52B}" srcOrd="0" destOrd="0" presId="urn:microsoft.com/office/officeart/2005/8/layout/venn1"/>
    <dgm:cxn modelId="{8334D307-F4AC-422E-BED1-5533D083B401}" type="presOf" srcId="{8F52251C-A2DB-4A54-A2E5-2B9DEED43278}" destId="{ED1228B8-89CF-4D83-9A52-E5D858D43D20}" srcOrd="0" destOrd="0" presId="urn:microsoft.com/office/officeart/2005/8/layout/venn1"/>
    <dgm:cxn modelId="{642F9E6E-45C2-4026-888B-ACC20324ADCA}" type="presOf" srcId="{AF8F3B50-E1AA-41FC-A3A0-E3A89FA60316}" destId="{A0C81353-C87C-44AB-AE1C-72EA9D3F951E}" srcOrd="1" destOrd="0" presId="urn:microsoft.com/office/officeart/2005/8/layout/venn1"/>
    <dgm:cxn modelId="{4129202F-2CBF-49F7-8256-64D3D701D43A}" srcId="{8F52251C-A2DB-4A54-A2E5-2B9DEED43278}" destId="{AF8F3B50-E1AA-41FC-A3A0-E3A89FA60316}" srcOrd="1" destOrd="0" parTransId="{10799885-B252-4A2C-B530-C00EF2850141}" sibTransId="{2127F667-77AF-4618-8C64-09D315724D5C}"/>
    <dgm:cxn modelId="{93D15CA6-E891-4F13-9BEB-8410B04650FA}" srcId="{8F52251C-A2DB-4A54-A2E5-2B9DEED43278}" destId="{FF8BFA63-DACD-4CF0-BEBE-13234320A86B}" srcOrd="2" destOrd="0" parTransId="{EA9119AE-F156-47FA-AC9E-48D66B34B199}" sibTransId="{6B24D841-9454-4A7D-8AAB-6ACAB725EB53}"/>
    <dgm:cxn modelId="{2337429E-8027-4A91-9DC2-7D180ACE1005}" type="presOf" srcId="{9FB7AD8D-A4D4-4C86-A7A2-7D0760648A58}" destId="{5ADA954D-1C64-45DF-8F3C-AD987C9BB328}" srcOrd="0" destOrd="0" presId="urn:microsoft.com/office/officeart/2005/8/layout/venn1"/>
    <dgm:cxn modelId="{B42A1145-096C-412E-9766-894EACAA5603}" type="presOf" srcId="{9FB7AD8D-A4D4-4C86-A7A2-7D0760648A58}" destId="{352447D9-66CF-4602-9C31-6753202F5072}" srcOrd="1" destOrd="0" presId="urn:microsoft.com/office/officeart/2005/8/layout/venn1"/>
    <dgm:cxn modelId="{FD5CAD19-913F-4E54-819D-A43986DD0B1F}" type="presOf" srcId="{FF8BFA63-DACD-4CF0-BEBE-13234320A86B}" destId="{008D8DE8-6116-451D-928F-97127C6E7C5F}" srcOrd="0" destOrd="0" presId="urn:microsoft.com/office/officeart/2005/8/layout/venn1"/>
    <dgm:cxn modelId="{68F08AEB-3C82-42F2-A436-18A3105B3B0B}" type="presOf" srcId="{FF8BFA63-DACD-4CF0-BEBE-13234320A86B}" destId="{C6F28F14-89D3-4CA4-99A9-BB12E07F82FD}" srcOrd="1" destOrd="0" presId="urn:microsoft.com/office/officeart/2005/8/layout/venn1"/>
    <dgm:cxn modelId="{46A9EC3E-D8F0-4E52-BD01-204F2A074ECA}" type="presParOf" srcId="{ED1228B8-89CF-4D83-9A52-E5D858D43D20}" destId="{5ADA954D-1C64-45DF-8F3C-AD987C9BB328}" srcOrd="0" destOrd="0" presId="urn:microsoft.com/office/officeart/2005/8/layout/venn1"/>
    <dgm:cxn modelId="{8361C78B-DC81-46B5-AD13-BF20A556A588}" type="presParOf" srcId="{ED1228B8-89CF-4D83-9A52-E5D858D43D20}" destId="{352447D9-66CF-4602-9C31-6753202F5072}" srcOrd="1" destOrd="0" presId="urn:microsoft.com/office/officeart/2005/8/layout/venn1"/>
    <dgm:cxn modelId="{D45B3E8B-76D0-4ADD-81E5-E635465F9BD8}" type="presParOf" srcId="{ED1228B8-89CF-4D83-9A52-E5D858D43D20}" destId="{F4B36D54-F577-464F-A725-21B7FBD4F52B}" srcOrd="2" destOrd="0" presId="urn:microsoft.com/office/officeart/2005/8/layout/venn1"/>
    <dgm:cxn modelId="{EFD3D1CC-AC49-47AF-8317-859F9F720D7B}" type="presParOf" srcId="{ED1228B8-89CF-4D83-9A52-E5D858D43D20}" destId="{A0C81353-C87C-44AB-AE1C-72EA9D3F951E}" srcOrd="3" destOrd="0" presId="urn:microsoft.com/office/officeart/2005/8/layout/venn1"/>
    <dgm:cxn modelId="{913D1403-D445-41B4-A153-67459BC087F6}" type="presParOf" srcId="{ED1228B8-89CF-4D83-9A52-E5D858D43D20}" destId="{008D8DE8-6116-451D-928F-97127C6E7C5F}" srcOrd="4" destOrd="0" presId="urn:microsoft.com/office/officeart/2005/8/layout/venn1"/>
    <dgm:cxn modelId="{B2B4F58B-FA85-46B6-AA4F-06997DEFD7ED}" type="presParOf" srcId="{ED1228B8-89CF-4D83-9A52-E5D858D43D20}" destId="{C6F28F14-89D3-4CA4-99A9-BB12E07F82F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A954D-1C64-45DF-8F3C-AD987C9BB328}">
      <dsp:nvSpPr>
        <dsp:cNvPr id="0" name=""/>
        <dsp:cNvSpPr/>
      </dsp:nvSpPr>
      <dsp:spPr>
        <a:xfrm>
          <a:off x="1560505" y="158182"/>
          <a:ext cx="2505537" cy="2505537"/>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s-ES" sz="1800" b="1" kern="1200" dirty="0" smtClean="0">
              <a:solidFill>
                <a:schemeClr val="tx1"/>
              </a:solidFill>
            </a:rPr>
            <a:t>Subsistema de Formación Avanzada</a:t>
          </a:r>
          <a:endParaRPr lang="es-ES" sz="1800" b="1" kern="1200" dirty="0">
            <a:solidFill>
              <a:schemeClr val="tx1"/>
            </a:solidFill>
          </a:endParaRPr>
        </a:p>
      </dsp:txBody>
      <dsp:txXfrm>
        <a:off x="1894577" y="596652"/>
        <a:ext cx="1837394" cy="1127491"/>
      </dsp:txXfrm>
    </dsp:sp>
    <dsp:sp modelId="{F4B36D54-F577-464F-A725-21B7FBD4F52B}">
      <dsp:nvSpPr>
        <dsp:cNvPr id="0" name=""/>
        <dsp:cNvSpPr/>
      </dsp:nvSpPr>
      <dsp:spPr>
        <a:xfrm>
          <a:off x="2355871" y="1511599"/>
          <a:ext cx="2505537" cy="2505537"/>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b" anchorCtr="0">
          <a:noAutofit/>
        </a:bodyPr>
        <a:lstStyle/>
        <a:p>
          <a:pPr lvl="0" algn="ctr" defTabSz="800100">
            <a:lnSpc>
              <a:spcPct val="90000"/>
            </a:lnSpc>
            <a:spcBef>
              <a:spcPct val="0"/>
            </a:spcBef>
            <a:spcAft>
              <a:spcPct val="35000"/>
            </a:spcAft>
          </a:pPr>
          <a:endParaRPr lang="es-ES" sz="1800" b="1" kern="1200" dirty="0" smtClean="0">
            <a:solidFill>
              <a:schemeClr val="bg1">
                <a:lumMod val="85000"/>
              </a:schemeClr>
            </a:solidFill>
          </a:endParaRPr>
        </a:p>
        <a:p>
          <a:pPr lvl="0" algn="ctr" defTabSz="800100">
            <a:lnSpc>
              <a:spcPct val="90000"/>
            </a:lnSpc>
            <a:spcBef>
              <a:spcPct val="0"/>
            </a:spcBef>
            <a:spcAft>
              <a:spcPct val="35000"/>
            </a:spcAft>
          </a:pPr>
          <a:r>
            <a:rPr lang="es-ES" sz="1800" b="1" kern="1200" dirty="0" smtClean="0">
              <a:solidFill>
                <a:schemeClr val="tx1"/>
              </a:solidFill>
            </a:rPr>
            <a:t>Subsistema    de Formación en Servicio</a:t>
          </a:r>
          <a:endParaRPr lang="es-ES" sz="1800" b="1" kern="1200" dirty="0">
            <a:solidFill>
              <a:schemeClr val="tx1"/>
            </a:solidFill>
          </a:endParaRPr>
        </a:p>
      </dsp:txBody>
      <dsp:txXfrm>
        <a:off x="3122148" y="2158863"/>
        <a:ext cx="1503322" cy="1378045"/>
      </dsp:txXfrm>
    </dsp:sp>
    <dsp:sp modelId="{008D8DE8-6116-451D-928F-97127C6E7C5F}">
      <dsp:nvSpPr>
        <dsp:cNvPr id="0" name=""/>
        <dsp:cNvSpPr/>
      </dsp:nvSpPr>
      <dsp:spPr>
        <a:xfrm>
          <a:off x="672735" y="1511599"/>
          <a:ext cx="2505537" cy="2505537"/>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b" anchorCtr="0">
          <a:noAutofit/>
        </a:bodyPr>
        <a:lstStyle/>
        <a:p>
          <a:pPr lvl="0" algn="ctr" defTabSz="800100">
            <a:lnSpc>
              <a:spcPct val="90000"/>
            </a:lnSpc>
            <a:spcBef>
              <a:spcPct val="0"/>
            </a:spcBef>
            <a:spcAft>
              <a:spcPct val="35000"/>
            </a:spcAft>
          </a:pPr>
          <a:endParaRPr lang="es-ES" sz="1800" b="1" kern="1200" dirty="0" smtClean="0">
            <a:solidFill>
              <a:schemeClr val="bg1">
                <a:lumMod val="85000"/>
              </a:schemeClr>
            </a:solidFill>
          </a:endParaRPr>
        </a:p>
        <a:p>
          <a:pPr lvl="0" algn="ctr" defTabSz="800100">
            <a:lnSpc>
              <a:spcPct val="90000"/>
            </a:lnSpc>
            <a:spcBef>
              <a:spcPct val="0"/>
            </a:spcBef>
            <a:spcAft>
              <a:spcPct val="35000"/>
            </a:spcAft>
          </a:pPr>
          <a:r>
            <a:rPr lang="es-ES" sz="1800" b="1" kern="1200" dirty="0" smtClean="0">
              <a:solidFill>
                <a:schemeClr val="tx1"/>
              </a:solidFill>
            </a:rPr>
            <a:t>Subsistema    de Formación Inicial</a:t>
          </a:r>
          <a:endParaRPr lang="es-ES" sz="1800" b="1" kern="1200" dirty="0">
            <a:solidFill>
              <a:schemeClr val="tx1"/>
            </a:solidFill>
          </a:endParaRPr>
        </a:p>
      </dsp:txBody>
      <dsp:txXfrm>
        <a:off x="908673" y="2158863"/>
        <a:ext cx="1503322" cy="137804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320368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288248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63343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185996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166936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212649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151567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135137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113682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355651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FEBB34-5162-478F-9A5B-F533A70F5E2C}"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21963CA-8F5F-469E-A7B1-7383902CE7FC}" type="slidenum">
              <a:rPr lang="es-CO" smtClean="0"/>
              <a:t>‹Nº›</a:t>
            </a:fld>
            <a:endParaRPr lang="es-CO"/>
          </a:p>
        </p:txBody>
      </p:sp>
    </p:spTree>
    <p:extLst>
      <p:ext uri="{BB962C8B-B14F-4D97-AF65-F5344CB8AC3E}">
        <p14:creationId xmlns:p14="http://schemas.microsoft.com/office/powerpoint/2010/main" val="61793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EBB34-5162-478F-9A5B-F533A70F5E2C}" type="datetimeFigureOut">
              <a:rPr lang="es-CO" smtClean="0"/>
              <a:t>31/10/2015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963CA-8F5F-469E-A7B1-7383902CE7FC}" type="slidenum">
              <a:rPr lang="es-CO" smtClean="0"/>
              <a:t>‹Nº›</a:t>
            </a:fld>
            <a:endParaRPr lang="es-CO"/>
          </a:p>
        </p:txBody>
      </p:sp>
    </p:spTree>
    <p:extLst>
      <p:ext uri="{BB962C8B-B14F-4D97-AF65-F5344CB8AC3E}">
        <p14:creationId xmlns:p14="http://schemas.microsoft.com/office/powerpoint/2010/main" val="2532749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1619672" y="1052736"/>
            <a:ext cx="5688632" cy="923330"/>
          </a:xfrm>
          <a:prstGeom prst="rect">
            <a:avLst/>
          </a:prstGeom>
          <a:noFill/>
        </p:spPr>
        <p:txBody>
          <a:bodyPr wrap="square" rtlCol="0">
            <a:spAutoFit/>
          </a:bodyPr>
          <a:lstStyle/>
          <a:p>
            <a:pPr algn="ctr"/>
            <a:r>
              <a:rPr lang="es-CO" dirty="0" smtClean="0">
                <a:latin typeface="Arial" panose="020B0604020202020204" pitchFamily="34" charset="0"/>
                <a:cs typeface="Arial" panose="020B0604020202020204" pitchFamily="34" charset="0"/>
              </a:rPr>
              <a:t>LISTA DE RESPONSABILIDADES DE LOS DIFERENTES ESTAMENTOS EN EL EJERCICIO DEL CUMPLIMIENTO DE LA LEY 1620 DE 2013</a:t>
            </a:r>
            <a:endParaRPr lang="es-CO"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49" y="2071688"/>
            <a:ext cx="8351083" cy="438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075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Rectángulo"/>
          <p:cNvSpPr/>
          <p:nvPr/>
        </p:nvSpPr>
        <p:spPr>
          <a:xfrm>
            <a:off x="380977" y="1124744"/>
            <a:ext cx="8640960" cy="646331"/>
          </a:xfrm>
          <a:prstGeom prst="rect">
            <a:avLst/>
          </a:prstGeom>
          <a:solidFill>
            <a:schemeClr val="accent3">
              <a:lumMod val="60000"/>
              <a:lumOff val="40000"/>
            </a:schemeClr>
          </a:solidFill>
        </p:spPr>
        <p:txBody>
          <a:bodyPr wrap="square">
            <a:spAutoFit/>
          </a:bodyPr>
          <a:lstStyle/>
          <a:p>
            <a:pPr lvl="0" algn="just"/>
            <a:r>
              <a:rPr lang="es-CO" dirty="0"/>
              <a:t>4</a:t>
            </a:r>
            <a:r>
              <a:rPr lang="es-CO" dirty="0" smtClean="0"/>
              <a:t>. El Coordinador Alfredo Reyes socializa  la articulación de la Media con el Programa de Formación Complementaria.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69" y="2348880"/>
            <a:ext cx="87153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43769" y="4623328"/>
            <a:ext cx="1563935" cy="646331"/>
          </a:xfrm>
          <a:prstGeom prst="rect">
            <a:avLst/>
          </a:prstGeom>
          <a:solidFill>
            <a:schemeClr val="accent3">
              <a:lumMod val="20000"/>
              <a:lumOff val="80000"/>
            </a:schemeClr>
          </a:solidFill>
        </p:spPr>
        <p:txBody>
          <a:bodyPr wrap="square" rtlCol="0">
            <a:spAutoFit/>
          </a:bodyPr>
          <a:lstStyle/>
          <a:p>
            <a:endParaRPr lang="es-CO" dirty="0" smtClean="0"/>
          </a:p>
          <a:p>
            <a:endParaRPr lang="es-CO" dirty="0"/>
          </a:p>
        </p:txBody>
      </p:sp>
    </p:spTree>
    <p:extLst>
      <p:ext uri="{BB962C8B-B14F-4D97-AF65-F5344CB8AC3E}">
        <p14:creationId xmlns:p14="http://schemas.microsoft.com/office/powerpoint/2010/main" val="22063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77" y="1412776"/>
            <a:ext cx="8554219" cy="466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150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534880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691680" y="1196752"/>
            <a:ext cx="5832648" cy="369332"/>
          </a:xfrm>
          <a:prstGeom prst="rect">
            <a:avLst/>
          </a:prstGeom>
          <a:noFill/>
        </p:spPr>
        <p:txBody>
          <a:bodyPr wrap="square" rtlCol="0">
            <a:spAutoFit/>
          </a:bodyPr>
          <a:lstStyle/>
          <a:p>
            <a:pPr algn="ctr"/>
            <a:r>
              <a:rPr lang="es-CO" dirty="0" smtClean="0">
                <a:latin typeface="Arial" panose="020B0604020202020204" pitchFamily="34" charset="0"/>
                <a:cs typeface="Arial" panose="020B0604020202020204" pitchFamily="34" charset="0"/>
              </a:rPr>
              <a:t>SISTEMA COLOMBIANO DE FORMACIÓN </a:t>
            </a:r>
            <a:endParaRPr lang="es-CO"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000" y="1988840"/>
            <a:ext cx="342149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930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7" name="7 CuadroTexto"/>
          <p:cNvSpPr txBox="1">
            <a:spLocks noChangeArrowheads="1"/>
          </p:cNvSpPr>
          <p:nvPr/>
        </p:nvSpPr>
        <p:spPr bwMode="auto">
          <a:xfrm>
            <a:off x="126962" y="1196752"/>
            <a:ext cx="2693987" cy="2830513"/>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r>
              <a:rPr lang="es-CO" altLang="es-CO" sz="1800" dirty="0" smtClean="0">
                <a:solidFill>
                  <a:srgbClr val="800000"/>
                </a:solidFill>
                <a:latin typeface="Calibri" pitchFamily="34" charset="0"/>
                <a:cs typeface="Arial" pitchFamily="34" charset="0"/>
              </a:rPr>
              <a:t>Investigación</a:t>
            </a:r>
          </a:p>
          <a:p>
            <a:pPr>
              <a:buFont typeface="Arial" pitchFamily="34" charset="0"/>
              <a:buChar char="•"/>
              <a:defRPr/>
            </a:pPr>
            <a:r>
              <a:rPr lang="es-CO" altLang="es-CO" sz="1600" dirty="0" smtClean="0">
                <a:latin typeface="Calibri" pitchFamily="34" charset="0"/>
                <a:cs typeface="Arial" pitchFamily="34" charset="0"/>
              </a:rPr>
              <a:t>La reflexión y problematización sobre las </a:t>
            </a:r>
            <a:r>
              <a:rPr lang="es-CO" altLang="es-CO" sz="1600" dirty="0" smtClean="0">
                <a:solidFill>
                  <a:srgbClr val="800000"/>
                </a:solidFill>
                <a:latin typeface="Calibri" pitchFamily="34" charset="0"/>
                <a:cs typeface="Arial" pitchFamily="34" charset="0"/>
              </a:rPr>
              <a:t>prácticas</a:t>
            </a:r>
            <a:r>
              <a:rPr lang="es-CO" altLang="es-CO" sz="1600" dirty="0" smtClean="0">
                <a:latin typeface="Calibri" pitchFamily="34" charset="0"/>
                <a:cs typeface="Arial" pitchFamily="34" charset="0"/>
              </a:rPr>
              <a:t> de aula.</a:t>
            </a:r>
          </a:p>
          <a:p>
            <a:pPr algn="just">
              <a:buFont typeface="Arial" pitchFamily="34" charset="0"/>
              <a:buChar char="•"/>
              <a:defRPr/>
            </a:pPr>
            <a:r>
              <a:rPr lang="es-CO" altLang="es-CO" sz="1600" dirty="0" smtClean="0">
                <a:latin typeface="Calibri" pitchFamily="34" charset="0"/>
                <a:cs typeface="Arial" pitchFamily="34" charset="0"/>
              </a:rPr>
              <a:t>Fomento de proyectos y redes de investigación. </a:t>
            </a:r>
          </a:p>
          <a:p>
            <a:pPr>
              <a:buFont typeface="Arial" pitchFamily="34" charset="0"/>
              <a:buChar char="•"/>
              <a:defRPr/>
            </a:pPr>
            <a:r>
              <a:rPr lang="es-CO" altLang="es-CO" sz="1600" dirty="0" smtClean="0">
                <a:solidFill>
                  <a:srgbClr val="800000"/>
                </a:solidFill>
                <a:latin typeface="Calibri" pitchFamily="34" charset="0"/>
                <a:cs typeface="Arial" pitchFamily="34" charset="0"/>
              </a:rPr>
              <a:t>Impacto</a:t>
            </a:r>
            <a:r>
              <a:rPr lang="es-CO" altLang="es-CO" sz="1600" dirty="0" smtClean="0">
                <a:latin typeface="Calibri" pitchFamily="34" charset="0"/>
                <a:cs typeface="Arial" pitchFamily="34" charset="0"/>
              </a:rPr>
              <a:t> de los procesos investigativos en los contextos educativo como realidades dinámicas y complejas.</a:t>
            </a:r>
          </a:p>
        </p:txBody>
      </p:sp>
      <p:sp>
        <p:nvSpPr>
          <p:cNvPr id="8" name="8 CuadroTexto"/>
          <p:cNvSpPr txBox="1">
            <a:spLocks noChangeArrowheads="1"/>
          </p:cNvSpPr>
          <p:nvPr/>
        </p:nvSpPr>
        <p:spPr bwMode="auto">
          <a:xfrm>
            <a:off x="6520774" y="1072927"/>
            <a:ext cx="2592387" cy="3078162"/>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r>
              <a:rPr lang="es-CO" altLang="es-CO" sz="1800" dirty="0" smtClean="0">
                <a:solidFill>
                  <a:srgbClr val="800000"/>
                </a:solidFill>
                <a:latin typeface="Calibri" pitchFamily="34" charset="0"/>
                <a:cs typeface="Arial" pitchFamily="34" charset="0"/>
              </a:rPr>
              <a:t>Evaluación</a:t>
            </a:r>
          </a:p>
          <a:p>
            <a:pPr algn="just">
              <a:buFont typeface="Arial" pitchFamily="34" charset="0"/>
              <a:buChar char="•"/>
              <a:defRPr/>
            </a:pPr>
            <a:r>
              <a:rPr lang="es-CO" altLang="es-CO" sz="1600" dirty="0" smtClean="0">
                <a:latin typeface="Calibri" pitchFamily="34" charset="0"/>
                <a:cs typeface="Arial" pitchFamily="34" charset="0"/>
              </a:rPr>
              <a:t>Sentido </a:t>
            </a:r>
            <a:r>
              <a:rPr lang="es-CO" altLang="es-CO" sz="1600" dirty="0" smtClean="0">
                <a:solidFill>
                  <a:srgbClr val="800000"/>
                </a:solidFill>
                <a:latin typeface="Calibri" pitchFamily="34" charset="0"/>
                <a:cs typeface="Arial" pitchFamily="34" charset="0"/>
              </a:rPr>
              <a:t>formativo</a:t>
            </a:r>
          </a:p>
          <a:p>
            <a:pPr algn="just">
              <a:buFont typeface="Arial" pitchFamily="34" charset="0"/>
              <a:buChar char="•"/>
              <a:defRPr/>
            </a:pPr>
            <a:r>
              <a:rPr lang="es-CO" altLang="es-CO" sz="1600" dirty="0" smtClean="0">
                <a:latin typeface="Calibri" pitchFamily="34" charset="0"/>
                <a:cs typeface="Arial" pitchFamily="34" charset="0"/>
              </a:rPr>
              <a:t>Proceso de </a:t>
            </a:r>
            <a:r>
              <a:rPr lang="es-CO" altLang="es-CO" sz="1600" dirty="0" smtClean="0">
                <a:solidFill>
                  <a:srgbClr val="800000"/>
                </a:solidFill>
                <a:latin typeface="Calibri" pitchFamily="34" charset="0"/>
                <a:cs typeface="Arial" pitchFamily="34" charset="0"/>
              </a:rPr>
              <a:t>reflexión</a:t>
            </a:r>
            <a:r>
              <a:rPr lang="es-CO" altLang="es-CO" sz="1600" dirty="0" smtClean="0">
                <a:latin typeface="Calibri" pitchFamily="34" charset="0"/>
                <a:cs typeface="Arial" pitchFamily="34" charset="0"/>
              </a:rPr>
              <a:t> crítica y participativa.</a:t>
            </a:r>
          </a:p>
          <a:p>
            <a:pPr>
              <a:buFont typeface="Arial" pitchFamily="34" charset="0"/>
              <a:buChar char="•"/>
              <a:defRPr/>
            </a:pPr>
            <a:r>
              <a:rPr lang="es-CO" altLang="es-CO" sz="1600" dirty="0" smtClean="0">
                <a:latin typeface="Calibri" pitchFamily="34" charset="0"/>
                <a:cs typeface="Arial" pitchFamily="34" charset="0"/>
              </a:rPr>
              <a:t>Desempeños, saberes, actitudes, valorando la profesión del educador desde el </a:t>
            </a:r>
            <a:r>
              <a:rPr lang="es-CO" altLang="es-CO" sz="1600" dirty="0" smtClean="0">
                <a:solidFill>
                  <a:srgbClr val="800000"/>
                </a:solidFill>
                <a:latin typeface="Calibri" pitchFamily="34" charset="0"/>
                <a:cs typeface="Arial" pitchFamily="34" charset="0"/>
              </a:rPr>
              <a:t>ser y el hacer.</a:t>
            </a:r>
          </a:p>
          <a:p>
            <a:pPr>
              <a:buFont typeface="Arial" pitchFamily="34" charset="0"/>
              <a:buChar char="•"/>
              <a:defRPr/>
            </a:pPr>
            <a:r>
              <a:rPr lang="es-CO" altLang="es-CO" sz="1600" dirty="0" smtClean="0">
                <a:solidFill>
                  <a:srgbClr val="800000"/>
                </a:solidFill>
                <a:latin typeface="Calibri" pitchFamily="34" charset="0"/>
                <a:cs typeface="Arial" pitchFamily="34" charset="0"/>
              </a:rPr>
              <a:t>Enriquecimiento</a:t>
            </a:r>
            <a:r>
              <a:rPr lang="es-CO" altLang="es-CO" sz="1600" dirty="0" smtClean="0">
                <a:latin typeface="Calibri" pitchFamily="34" charset="0"/>
                <a:cs typeface="Arial" pitchFamily="34" charset="0"/>
              </a:rPr>
              <a:t> de los contextos escolares a partir de los procesos evaluativos/formativos.</a:t>
            </a:r>
          </a:p>
        </p:txBody>
      </p:sp>
      <p:grpSp>
        <p:nvGrpSpPr>
          <p:cNvPr id="9" name="6 Grupo"/>
          <p:cNvGrpSpPr>
            <a:grpSpLocks/>
          </p:cNvGrpSpPr>
          <p:nvPr/>
        </p:nvGrpSpPr>
        <p:grpSpPr bwMode="auto">
          <a:xfrm>
            <a:off x="2339752" y="1392237"/>
            <a:ext cx="4968875" cy="3597275"/>
            <a:chOff x="3265931" y="1701376"/>
            <a:chExt cx="5626549" cy="4175896"/>
          </a:xfrm>
        </p:grpSpPr>
        <p:graphicFrame>
          <p:nvGraphicFramePr>
            <p:cNvPr id="10" name="3 Diagrama"/>
            <p:cNvGraphicFramePr/>
            <p:nvPr/>
          </p:nvGraphicFramePr>
          <p:xfrm>
            <a:off x="3265931" y="1701376"/>
            <a:ext cx="5626549" cy="417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5 CuadroTexto"/>
            <p:cNvSpPr txBox="1"/>
            <p:nvPr/>
          </p:nvSpPr>
          <p:spPr>
            <a:xfrm>
              <a:off x="5004228" y="3347040"/>
              <a:ext cx="2302751" cy="842183"/>
            </a:xfrm>
            <a:prstGeom prst="rect">
              <a:avLst/>
            </a:prstGeom>
            <a:noFill/>
          </p:spPr>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s-ES" altLang="es-CO" sz="1500" smtClean="0">
                  <a:solidFill>
                    <a:srgbClr val="800000"/>
                  </a:solidFill>
                  <a:effectLst>
                    <a:outerShdw blurRad="38100" dist="38100" dir="2700000" algn="tl">
                      <a:srgbClr val="C0C0C0"/>
                    </a:outerShdw>
                  </a:effectLst>
                  <a:cs typeface="Arial" pitchFamily="34" charset="0"/>
                </a:rPr>
                <a:t>Pedagogía</a:t>
              </a:r>
            </a:p>
            <a:p>
              <a:pPr algn="ctr" eaLnBrk="1" hangingPunct="1">
                <a:defRPr/>
              </a:pPr>
              <a:r>
                <a:rPr lang="es-ES" altLang="es-CO" sz="1500" smtClean="0">
                  <a:solidFill>
                    <a:srgbClr val="800000"/>
                  </a:solidFill>
                  <a:effectLst>
                    <a:outerShdw blurRad="38100" dist="38100" dir="2700000" algn="tl">
                      <a:srgbClr val="C0C0C0"/>
                    </a:outerShdw>
                  </a:effectLst>
                  <a:cs typeface="Arial" pitchFamily="34" charset="0"/>
                </a:rPr>
                <a:t>Investigación</a:t>
              </a:r>
            </a:p>
            <a:p>
              <a:pPr algn="ctr" eaLnBrk="1" hangingPunct="1">
                <a:defRPr/>
              </a:pPr>
              <a:r>
                <a:rPr lang="es-ES" altLang="es-CO" sz="1500" smtClean="0">
                  <a:solidFill>
                    <a:srgbClr val="800000"/>
                  </a:solidFill>
                  <a:effectLst>
                    <a:outerShdw blurRad="38100" dist="38100" dir="2700000" algn="tl">
                      <a:srgbClr val="C0C0C0"/>
                    </a:outerShdw>
                  </a:effectLst>
                  <a:cs typeface="Arial" pitchFamily="34" charset="0"/>
                </a:rPr>
                <a:t>Evaluación</a:t>
              </a:r>
            </a:p>
          </p:txBody>
        </p:sp>
      </p:grpSp>
      <p:sp>
        <p:nvSpPr>
          <p:cNvPr id="12" name="4 CuadroTexto"/>
          <p:cNvSpPr txBox="1">
            <a:spLocks noChangeArrowheads="1"/>
          </p:cNvSpPr>
          <p:nvPr/>
        </p:nvSpPr>
        <p:spPr bwMode="auto">
          <a:xfrm>
            <a:off x="475357" y="5301208"/>
            <a:ext cx="8270875" cy="1355725"/>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s-CO" altLang="es-CO" sz="1800" smtClean="0">
                <a:solidFill>
                  <a:srgbClr val="800000"/>
                </a:solidFill>
                <a:latin typeface="Calibri" pitchFamily="34" charset="0"/>
                <a:cs typeface="Arial" pitchFamily="34" charset="0"/>
              </a:rPr>
              <a:t>Pedagogía</a:t>
            </a:r>
          </a:p>
          <a:p>
            <a:pPr algn="ctr">
              <a:buFont typeface="Arial" pitchFamily="34" charset="0"/>
              <a:buChar char="•"/>
              <a:defRPr/>
            </a:pPr>
            <a:r>
              <a:rPr lang="es-CO" altLang="es-CO" sz="1600" smtClean="0">
                <a:latin typeface="Calibri" pitchFamily="34" charset="0"/>
                <a:cs typeface="Arial" pitchFamily="34" charset="0"/>
              </a:rPr>
              <a:t>La pedagogía como </a:t>
            </a:r>
            <a:r>
              <a:rPr lang="es-CO" altLang="es-CO" sz="1600" smtClean="0">
                <a:solidFill>
                  <a:srgbClr val="800000"/>
                </a:solidFill>
                <a:latin typeface="Calibri" pitchFamily="34" charset="0"/>
                <a:cs typeface="Arial" pitchFamily="34" charset="0"/>
              </a:rPr>
              <a:t>disciplina y saber </a:t>
            </a:r>
            <a:r>
              <a:rPr lang="es-CO" altLang="es-CO" sz="1600" smtClean="0">
                <a:latin typeface="Calibri" pitchFamily="34" charset="0"/>
                <a:cs typeface="Arial" pitchFamily="34" charset="0"/>
              </a:rPr>
              <a:t>de la práctica formativa.</a:t>
            </a:r>
          </a:p>
          <a:p>
            <a:pPr algn="ctr">
              <a:buFont typeface="Arial" pitchFamily="34" charset="0"/>
              <a:buChar char="•"/>
              <a:defRPr/>
            </a:pPr>
            <a:r>
              <a:rPr lang="es-CO" altLang="es-CO" sz="1600" smtClean="0">
                <a:solidFill>
                  <a:srgbClr val="800000"/>
                </a:solidFill>
                <a:latin typeface="Calibri" pitchFamily="34" charset="0"/>
                <a:cs typeface="Arial" pitchFamily="34" charset="0"/>
              </a:rPr>
              <a:t>Reflexión</a:t>
            </a:r>
            <a:r>
              <a:rPr lang="es-CO" altLang="es-CO" sz="1600" smtClean="0">
                <a:latin typeface="Calibri" pitchFamily="34" charset="0"/>
                <a:cs typeface="Arial" pitchFamily="34" charset="0"/>
              </a:rPr>
              <a:t> permanente de la educación.</a:t>
            </a:r>
          </a:p>
          <a:p>
            <a:pPr algn="ctr">
              <a:buFont typeface="Arial" pitchFamily="34" charset="0"/>
              <a:buChar char="•"/>
              <a:defRPr/>
            </a:pPr>
            <a:r>
              <a:rPr lang="es-CO" altLang="es-CO" sz="1600" smtClean="0">
                <a:latin typeface="Calibri" pitchFamily="34" charset="0"/>
                <a:cs typeface="Arial" pitchFamily="34" charset="0"/>
              </a:rPr>
              <a:t>Pedagogía relacionada con didáctica en los procesos de enseñanza aprendizaje desde la </a:t>
            </a:r>
            <a:r>
              <a:rPr lang="es-CO" altLang="es-CO" sz="1600" smtClean="0">
                <a:solidFill>
                  <a:srgbClr val="800000"/>
                </a:solidFill>
                <a:latin typeface="Calibri" pitchFamily="34" charset="0"/>
                <a:cs typeface="Arial" pitchFamily="34" charset="0"/>
              </a:rPr>
              <a:t>diversidad</a:t>
            </a:r>
            <a:r>
              <a:rPr lang="es-CO" altLang="es-CO" sz="1600" smtClean="0">
                <a:latin typeface="Calibri" pitchFamily="34" charset="0"/>
                <a:cs typeface="Arial" pitchFamily="34" charset="0"/>
              </a:rPr>
              <a:t> cultural de las regiones país</a:t>
            </a:r>
            <a:endParaRPr lang="es-ES" altLang="es-CO" sz="1600" smtClean="0">
              <a:latin typeface="Calibri" pitchFamily="34" charset="0"/>
              <a:cs typeface="Arial" pitchFamily="34" charset="0"/>
            </a:endParaRPr>
          </a:p>
        </p:txBody>
      </p:sp>
    </p:spTree>
    <p:extLst>
      <p:ext uri="{BB962C8B-B14F-4D97-AF65-F5344CB8AC3E}">
        <p14:creationId xmlns:p14="http://schemas.microsoft.com/office/powerpoint/2010/main" val="3339971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900112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950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07" y="1340768"/>
            <a:ext cx="846772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988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30" y="1340768"/>
            <a:ext cx="818197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641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340768"/>
            <a:ext cx="84867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387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40768"/>
            <a:ext cx="84867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475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1835696" y="1124744"/>
            <a:ext cx="5472608" cy="369332"/>
          </a:xfrm>
          <a:prstGeom prst="rect">
            <a:avLst/>
          </a:prstGeom>
          <a:noFill/>
        </p:spPr>
        <p:txBody>
          <a:bodyPr wrap="square" rtlCol="0">
            <a:spAutoFit/>
          </a:bodyPr>
          <a:lstStyle/>
          <a:p>
            <a:pPr algn="ctr"/>
            <a:r>
              <a:rPr lang="es-CO" dirty="0" smtClean="0">
                <a:latin typeface="Arial" panose="020B0604020202020204" pitchFamily="34" charset="0"/>
                <a:cs typeface="Arial" panose="020B0604020202020204" pitchFamily="34" charset="0"/>
              </a:rPr>
              <a:t>RESULTADOS PRUEBAS SABER PRO</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813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179512" y="1124744"/>
            <a:ext cx="5688632" cy="923330"/>
          </a:xfrm>
          <a:prstGeom prst="rect">
            <a:avLst/>
          </a:prstGeom>
          <a:noFill/>
        </p:spPr>
        <p:txBody>
          <a:bodyPr wrap="square" rtlCol="0">
            <a:spAutoFit/>
          </a:bodyPr>
          <a:lstStyle/>
          <a:p>
            <a:pPr algn="ctr"/>
            <a:r>
              <a:rPr lang="es-CO" dirty="0" smtClean="0">
                <a:latin typeface="Arial" panose="020B0604020202020204" pitchFamily="34" charset="0"/>
                <a:cs typeface="Arial" panose="020B0604020202020204" pitchFamily="34" charset="0"/>
              </a:rPr>
              <a:t>LISTA DE RESPONSABILIDADES DE LOS DIFERENTES ESTAMENTOS EN EL EJERCICIO DEL CUMPLIMIENTO DE LA LEY 1620 DE 2013</a:t>
            </a:r>
            <a:endParaRPr lang="es-CO" dirty="0">
              <a:latin typeface="Arial" panose="020B0604020202020204" pitchFamily="34" charset="0"/>
              <a:cs typeface="Arial" panose="020B0604020202020204" pitchFamily="34"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35" y="2420888"/>
            <a:ext cx="8368197"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349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47664" y="4568450"/>
            <a:ext cx="6048672" cy="223224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smtClean="0">
                <a:latin typeface="Arial" pitchFamily="34" charset="0"/>
                <a:cs typeface="Arial" pitchFamily="34" charset="0"/>
              </a:rPr>
              <a:t>SISTEMA COLOMBIANO DE FORMACIÓN DE EDUCADORES Y LINEAMIENTOS DE POLÍTICA</a:t>
            </a:r>
          </a:p>
        </p:txBody>
      </p:sp>
      <p:pic>
        <p:nvPicPr>
          <p:cNvPr id="68610" name="Picture 2" descr="http://journalmex.files.wordpress.com/2009/11/la-aventura-de-ser-doc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501468"/>
            <a:ext cx="3780904" cy="306698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899592" y="1052736"/>
            <a:ext cx="3240360" cy="1200329"/>
          </a:xfrm>
          <a:prstGeom prst="rect">
            <a:avLst/>
          </a:prstGeom>
          <a:noFill/>
        </p:spPr>
        <p:txBody>
          <a:bodyPr wrap="square" rtlCol="0">
            <a:spAutoFit/>
          </a:bodyPr>
          <a:lstStyle/>
          <a:p>
            <a:pPr algn="just"/>
            <a:r>
              <a:rPr lang="es-CO" dirty="0" smtClean="0">
                <a:latin typeface="Berlin Sans FB" panose="020E0602020502020306" pitchFamily="34" charset="0"/>
              </a:rPr>
              <a:t>VERIFICACIÓN DE LAS CONDICIONES DE CALIDAD DE LAS ESCUELAS NORMALE S SUPERIORES</a:t>
            </a:r>
            <a:endParaRPr lang="es-CO" dirty="0">
              <a:latin typeface="Berlin Sans FB" panose="020E0602020502020306" pitchFamily="34" charset="0"/>
            </a:endParaRPr>
          </a:p>
        </p:txBody>
      </p:sp>
      <p:pic>
        <p:nvPicPr>
          <p:cNvPr id="5" name="4 Imagen"/>
          <p:cNvPicPr/>
          <p:nvPr/>
        </p:nvPicPr>
        <p:blipFill>
          <a:blip r:embed="rId3" cstate="print"/>
          <a:srcRect/>
          <a:stretch>
            <a:fillRect/>
          </a:stretch>
        </p:blipFill>
        <p:spPr bwMode="auto">
          <a:xfrm>
            <a:off x="395149" y="20576"/>
            <a:ext cx="1078807" cy="960152"/>
          </a:xfrm>
          <a:prstGeom prst="rect">
            <a:avLst/>
          </a:prstGeom>
          <a:noFill/>
        </p:spPr>
      </p:pic>
      <p:sp>
        <p:nvSpPr>
          <p:cNvPr id="6"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7"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Tree>
    <p:extLst>
      <p:ext uri="{BB962C8B-B14F-4D97-AF65-F5344CB8AC3E}">
        <p14:creationId xmlns:p14="http://schemas.microsoft.com/office/powerpoint/2010/main" val="1394505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987824" y="44623"/>
            <a:ext cx="3672408" cy="9361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smtClean="0">
                <a:latin typeface="Arial" pitchFamily="34" charset="0"/>
                <a:cs typeface="Arial" pitchFamily="34" charset="0"/>
              </a:rPr>
              <a:t>SISTEMA COLOMBIANO DE FORMACIÓN DE EDUCADORES Y LINEAMIENTOS DE POLÍTICA</a:t>
            </a:r>
          </a:p>
        </p:txBody>
      </p:sp>
      <p:sp>
        <p:nvSpPr>
          <p:cNvPr id="13" name="12 Rectángulo"/>
          <p:cNvSpPr/>
          <p:nvPr/>
        </p:nvSpPr>
        <p:spPr>
          <a:xfrm>
            <a:off x="35496" y="3241499"/>
            <a:ext cx="1429978" cy="11236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latin typeface="Arial" pitchFamily="34" charset="0"/>
                <a:cs typeface="Arial" pitchFamily="34" charset="0"/>
              </a:rPr>
              <a:t>Subsistema de formación inicial</a:t>
            </a:r>
            <a:endParaRPr lang="es-CO" dirty="0">
              <a:latin typeface="Arial" pitchFamily="34" charset="0"/>
              <a:cs typeface="Arial" pitchFamily="34" charset="0"/>
            </a:endParaRPr>
          </a:p>
        </p:txBody>
      </p:sp>
      <p:cxnSp>
        <p:nvCxnSpPr>
          <p:cNvPr id="19" name="18 Conector angular"/>
          <p:cNvCxnSpPr/>
          <p:nvPr/>
        </p:nvCxnSpPr>
        <p:spPr>
          <a:xfrm rot="10800000" flipV="1">
            <a:off x="2113397" y="1988285"/>
            <a:ext cx="1153906" cy="842197"/>
          </a:xfrm>
          <a:prstGeom prst="bentConnector3">
            <a:avLst>
              <a:gd name="adj1" fmla="val 98493"/>
            </a:avLst>
          </a:prstGeom>
        </p:spPr>
        <p:style>
          <a:lnRef idx="1">
            <a:schemeClr val="dk1"/>
          </a:lnRef>
          <a:fillRef idx="0">
            <a:schemeClr val="dk1"/>
          </a:fillRef>
          <a:effectRef idx="0">
            <a:schemeClr val="dk1"/>
          </a:effectRef>
          <a:fontRef idx="minor">
            <a:schemeClr val="tx1"/>
          </a:fontRef>
        </p:style>
      </p:cxnSp>
      <p:cxnSp>
        <p:nvCxnSpPr>
          <p:cNvPr id="21" name="20 Conector angular"/>
          <p:cNvCxnSpPr/>
          <p:nvPr/>
        </p:nvCxnSpPr>
        <p:spPr>
          <a:xfrm>
            <a:off x="6042006" y="1986204"/>
            <a:ext cx="1729414" cy="844279"/>
          </a:xfrm>
          <a:prstGeom prst="bentConnector3">
            <a:avLst>
              <a:gd name="adj1" fmla="val 97349"/>
            </a:avLst>
          </a:prstGeom>
        </p:spPr>
        <p:style>
          <a:lnRef idx="1">
            <a:schemeClr val="dk1"/>
          </a:lnRef>
          <a:fillRef idx="0">
            <a:schemeClr val="dk1"/>
          </a:fillRef>
          <a:effectRef idx="0">
            <a:schemeClr val="dk1"/>
          </a:effectRef>
          <a:fontRef idx="minor">
            <a:schemeClr val="tx1"/>
          </a:fontRef>
        </p:style>
      </p:cxnSp>
      <p:sp>
        <p:nvSpPr>
          <p:cNvPr id="29" name="28 Rectángulo"/>
          <p:cNvSpPr/>
          <p:nvPr/>
        </p:nvSpPr>
        <p:spPr>
          <a:xfrm>
            <a:off x="3428255" y="1555691"/>
            <a:ext cx="2613751" cy="86519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latin typeface="Arial" pitchFamily="34" charset="0"/>
                <a:cs typeface="Arial" pitchFamily="34" charset="0"/>
              </a:rPr>
              <a:t>Directrices que orientan la formación docente del país </a:t>
            </a:r>
            <a:endParaRPr lang="es-CO" dirty="0">
              <a:latin typeface="Arial" pitchFamily="34" charset="0"/>
              <a:cs typeface="Arial" pitchFamily="34" charset="0"/>
            </a:endParaRPr>
          </a:p>
        </p:txBody>
      </p:sp>
      <p:sp>
        <p:nvSpPr>
          <p:cNvPr id="41" name="40 Rectángulo"/>
          <p:cNvSpPr/>
          <p:nvPr/>
        </p:nvSpPr>
        <p:spPr>
          <a:xfrm>
            <a:off x="3203848" y="5589240"/>
            <a:ext cx="3231977" cy="10801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latin typeface="Arial" pitchFamily="34" charset="0"/>
                <a:cs typeface="Arial" pitchFamily="34" charset="0"/>
              </a:rPr>
              <a:t>El desarrollo armónico del sistema </a:t>
            </a:r>
            <a:r>
              <a:rPr lang="es-CO" smtClean="0">
                <a:latin typeface="Arial" pitchFamily="34" charset="0"/>
                <a:cs typeface="Arial" pitchFamily="34" charset="0"/>
              </a:rPr>
              <a:t>en aras </a:t>
            </a:r>
            <a:r>
              <a:rPr lang="es-CO" dirty="0" smtClean="0">
                <a:latin typeface="Arial" pitchFamily="34" charset="0"/>
                <a:cs typeface="Arial" pitchFamily="34" charset="0"/>
              </a:rPr>
              <a:t>de alcanzar la calidad EDUCATIVA</a:t>
            </a:r>
            <a:endParaRPr lang="es-CO" dirty="0">
              <a:latin typeface="Arial" pitchFamily="34" charset="0"/>
              <a:cs typeface="Arial" pitchFamily="34" charset="0"/>
            </a:endParaRPr>
          </a:p>
        </p:txBody>
      </p:sp>
      <p:cxnSp>
        <p:nvCxnSpPr>
          <p:cNvPr id="58" name="57 Conector recto"/>
          <p:cNvCxnSpPr/>
          <p:nvPr/>
        </p:nvCxnSpPr>
        <p:spPr>
          <a:xfrm>
            <a:off x="4706134" y="980728"/>
            <a:ext cx="28996" cy="574963"/>
          </a:xfrm>
          <a:prstGeom prst="line">
            <a:avLst/>
          </a:prstGeom>
        </p:spPr>
        <p:style>
          <a:lnRef idx="1">
            <a:schemeClr val="dk1"/>
          </a:lnRef>
          <a:fillRef idx="0">
            <a:schemeClr val="dk1"/>
          </a:fillRef>
          <a:effectRef idx="0">
            <a:schemeClr val="dk1"/>
          </a:effectRef>
          <a:fontRef idx="minor">
            <a:schemeClr val="tx1"/>
          </a:fontRef>
        </p:style>
      </p:cxnSp>
      <p:cxnSp>
        <p:nvCxnSpPr>
          <p:cNvPr id="69" name="68 Conector recto"/>
          <p:cNvCxnSpPr/>
          <p:nvPr/>
        </p:nvCxnSpPr>
        <p:spPr>
          <a:xfrm>
            <a:off x="4599298" y="2420888"/>
            <a:ext cx="0" cy="3168352"/>
          </a:xfrm>
          <a:prstGeom prst="line">
            <a:avLst/>
          </a:prstGeom>
        </p:spPr>
        <p:style>
          <a:lnRef idx="1">
            <a:schemeClr val="dk1"/>
          </a:lnRef>
          <a:fillRef idx="0">
            <a:schemeClr val="dk1"/>
          </a:fillRef>
          <a:effectRef idx="0">
            <a:schemeClr val="dk1"/>
          </a:effectRef>
          <a:fontRef idx="minor">
            <a:schemeClr val="tx1"/>
          </a:fontRef>
        </p:style>
      </p:cxnSp>
      <p:sp>
        <p:nvSpPr>
          <p:cNvPr id="71" name="70 Rectángulo"/>
          <p:cNvSpPr/>
          <p:nvPr/>
        </p:nvSpPr>
        <p:spPr>
          <a:xfrm>
            <a:off x="1475656" y="2193360"/>
            <a:ext cx="1522040"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smtClean="0">
                <a:solidFill>
                  <a:srgbClr val="FF0000"/>
                </a:solidFill>
                <a:latin typeface="Arial" pitchFamily="34" charset="0"/>
                <a:cs typeface="Arial" pitchFamily="34" charset="0"/>
              </a:rPr>
              <a:t>Articula </a:t>
            </a:r>
            <a:r>
              <a:rPr lang="es-CO" dirty="0" smtClean="0"/>
              <a:t> </a:t>
            </a:r>
            <a:endParaRPr lang="es-CO" dirty="0"/>
          </a:p>
        </p:txBody>
      </p:sp>
      <p:sp>
        <p:nvSpPr>
          <p:cNvPr id="73" name="72 Rectángulo"/>
          <p:cNvSpPr/>
          <p:nvPr/>
        </p:nvSpPr>
        <p:spPr>
          <a:xfrm>
            <a:off x="7025208" y="2192319"/>
            <a:ext cx="1795264"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smtClean="0">
                <a:solidFill>
                  <a:srgbClr val="FF0000"/>
                </a:solidFill>
                <a:latin typeface="Arial" pitchFamily="34" charset="0"/>
                <a:cs typeface="Arial" pitchFamily="34" charset="0"/>
              </a:rPr>
              <a:t>Desde 3 ejes</a:t>
            </a:r>
            <a:r>
              <a:rPr lang="es-CO" b="1" dirty="0" smtClean="0">
                <a:solidFill>
                  <a:srgbClr val="FF0000"/>
                </a:solidFill>
              </a:rPr>
              <a:t> </a:t>
            </a:r>
            <a:r>
              <a:rPr lang="es-CO" dirty="0" smtClean="0"/>
              <a:t> </a:t>
            </a:r>
            <a:endParaRPr lang="es-CO" dirty="0"/>
          </a:p>
        </p:txBody>
      </p:sp>
      <p:sp>
        <p:nvSpPr>
          <p:cNvPr id="74" name="73 Rectángulo"/>
          <p:cNvSpPr/>
          <p:nvPr/>
        </p:nvSpPr>
        <p:spPr>
          <a:xfrm>
            <a:off x="3903266" y="1116117"/>
            <a:ext cx="1522040" cy="2783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smtClean="0">
                <a:solidFill>
                  <a:srgbClr val="FF0000"/>
                </a:solidFill>
                <a:latin typeface="Arial" pitchFamily="34" charset="0"/>
                <a:cs typeface="Arial" pitchFamily="34" charset="0"/>
              </a:rPr>
              <a:t>Ofrece </a:t>
            </a:r>
            <a:r>
              <a:rPr lang="es-CO" dirty="0" smtClean="0"/>
              <a:t> </a:t>
            </a:r>
            <a:endParaRPr lang="es-CO" dirty="0"/>
          </a:p>
        </p:txBody>
      </p:sp>
      <p:sp>
        <p:nvSpPr>
          <p:cNvPr id="76" name="75 Rectángulo"/>
          <p:cNvSpPr/>
          <p:nvPr/>
        </p:nvSpPr>
        <p:spPr>
          <a:xfrm>
            <a:off x="3903266" y="4797152"/>
            <a:ext cx="1522040"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smtClean="0">
                <a:solidFill>
                  <a:srgbClr val="FF0000"/>
                </a:solidFill>
                <a:latin typeface="Arial" pitchFamily="34" charset="0"/>
                <a:cs typeface="Arial" pitchFamily="34" charset="0"/>
              </a:rPr>
              <a:t>Para  </a:t>
            </a:r>
            <a:r>
              <a:rPr lang="es-CO" dirty="0" smtClean="0"/>
              <a:t> </a:t>
            </a:r>
            <a:endParaRPr lang="es-CO" dirty="0"/>
          </a:p>
        </p:txBody>
      </p:sp>
      <p:cxnSp>
        <p:nvCxnSpPr>
          <p:cNvPr id="16" name="15 Conector recto"/>
          <p:cNvCxnSpPr/>
          <p:nvPr/>
        </p:nvCxnSpPr>
        <p:spPr>
          <a:xfrm flipV="1">
            <a:off x="323528" y="2852384"/>
            <a:ext cx="3579738" cy="1"/>
          </a:xfrm>
          <a:prstGeom prst="line">
            <a:avLst/>
          </a:prstGeom>
        </p:spPr>
        <p:style>
          <a:lnRef idx="1">
            <a:schemeClr val="dk1"/>
          </a:lnRef>
          <a:fillRef idx="0">
            <a:schemeClr val="dk1"/>
          </a:fillRef>
          <a:effectRef idx="0">
            <a:schemeClr val="dk1"/>
          </a:effectRef>
          <a:fontRef idx="minor">
            <a:schemeClr val="tx1"/>
          </a:fontRef>
        </p:style>
      </p:cxnSp>
      <p:cxnSp>
        <p:nvCxnSpPr>
          <p:cNvPr id="25" name="24 Conector recto"/>
          <p:cNvCxnSpPr/>
          <p:nvPr/>
        </p:nvCxnSpPr>
        <p:spPr>
          <a:xfrm>
            <a:off x="323528" y="2852385"/>
            <a:ext cx="0" cy="389114"/>
          </a:xfrm>
          <a:prstGeom prst="line">
            <a:avLst/>
          </a:prstGeom>
        </p:spPr>
        <p:style>
          <a:lnRef idx="1">
            <a:schemeClr val="dk1"/>
          </a:lnRef>
          <a:fillRef idx="0">
            <a:schemeClr val="dk1"/>
          </a:fillRef>
          <a:effectRef idx="0">
            <a:schemeClr val="dk1"/>
          </a:effectRef>
          <a:fontRef idx="minor">
            <a:schemeClr val="tx1"/>
          </a:fontRef>
        </p:style>
      </p:cxnSp>
      <p:cxnSp>
        <p:nvCxnSpPr>
          <p:cNvPr id="40" name="39 Conector recto"/>
          <p:cNvCxnSpPr/>
          <p:nvPr/>
        </p:nvCxnSpPr>
        <p:spPr>
          <a:xfrm>
            <a:off x="2123728" y="2870585"/>
            <a:ext cx="0" cy="389114"/>
          </a:xfrm>
          <a:prstGeom prst="line">
            <a:avLst/>
          </a:prstGeom>
        </p:spPr>
        <p:style>
          <a:lnRef idx="1">
            <a:schemeClr val="dk1"/>
          </a:lnRef>
          <a:fillRef idx="0">
            <a:schemeClr val="dk1"/>
          </a:fillRef>
          <a:effectRef idx="0">
            <a:schemeClr val="dk1"/>
          </a:effectRef>
          <a:fontRef idx="minor">
            <a:schemeClr val="tx1"/>
          </a:fontRef>
        </p:style>
      </p:cxnSp>
      <p:cxnSp>
        <p:nvCxnSpPr>
          <p:cNvPr id="43" name="42 Conector recto"/>
          <p:cNvCxnSpPr/>
          <p:nvPr/>
        </p:nvCxnSpPr>
        <p:spPr>
          <a:xfrm>
            <a:off x="3903266" y="2870585"/>
            <a:ext cx="0" cy="389114"/>
          </a:xfrm>
          <a:prstGeom prst="line">
            <a:avLst/>
          </a:prstGeom>
        </p:spPr>
        <p:style>
          <a:lnRef idx="1">
            <a:schemeClr val="dk1"/>
          </a:lnRef>
          <a:fillRef idx="0">
            <a:schemeClr val="dk1"/>
          </a:fillRef>
          <a:effectRef idx="0">
            <a:schemeClr val="dk1"/>
          </a:effectRef>
          <a:fontRef idx="minor">
            <a:schemeClr val="tx1"/>
          </a:fontRef>
        </p:style>
      </p:cxnSp>
      <p:sp>
        <p:nvSpPr>
          <p:cNvPr id="45" name="44 Rectángulo"/>
          <p:cNvSpPr/>
          <p:nvPr/>
        </p:nvSpPr>
        <p:spPr>
          <a:xfrm>
            <a:off x="1557846" y="3259699"/>
            <a:ext cx="1429978" cy="11236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latin typeface="Arial" pitchFamily="34" charset="0"/>
                <a:cs typeface="Arial" pitchFamily="34" charset="0"/>
              </a:rPr>
              <a:t>Subsistema en </a:t>
            </a:r>
          </a:p>
          <a:p>
            <a:pPr algn="ctr"/>
            <a:r>
              <a:rPr lang="es-CO" dirty="0" smtClean="0">
                <a:latin typeface="Arial" pitchFamily="34" charset="0"/>
                <a:cs typeface="Arial" pitchFamily="34" charset="0"/>
              </a:rPr>
              <a:t>servicio</a:t>
            </a:r>
            <a:endParaRPr lang="es-CO" dirty="0">
              <a:latin typeface="Arial" pitchFamily="34" charset="0"/>
              <a:cs typeface="Arial" pitchFamily="34" charset="0"/>
            </a:endParaRPr>
          </a:p>
        </p:txBody>
      </p:sp>
      <p:sp>
        <p:nvSpPr>
          <p:cNvPr id="46" name="45 Rectángulo"/>
          <p:cNvSpPr/>
          <p:nvPr/>
        </p:nvSpPr>
        <p:spPr>
          <a:xfrm>
            <a:off x="3059832" y="3253031"/>
            <a:ext cx="1429978" cy="11236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latin typeface="Arial" pitchFamily="34" charset="0"/>
                <a:cs typeface="Arial" pitchFamily="34" charset="0"/>
              </a:rPr>
              <a:t>Subsistema de </a:t>
            </a:r>
          </a:p>
          <a:p>
            <a:pPr algn="ctr"/>
            <a:r>
              <a:rPr lang="es-CO" dirty="0" smtClean="0">
                <a:latin typeface="Arial" pitchFamily="34" charset="0"/>
                <a:cs typeface="Arial" pitchFamily="34" charset="0"/>
              </a:rPr>
              <a:t>avanzado</a:t>
            </a:r>
            <a:endParaRPr lang="es-CO" dirty="0">
              <a:latin typeface="Arial" pitchFamily="34" charset="0"/>
              <a:cs typeface="Arial" pitchFamily="34" charset="0"/>
            </a:endParaRPr>
          </a:p>
        </p:txBody>
      </p:sp>
      <p:cxnSp>
        <p:nvCxnSpPr>
          <p:cNvPr id="54" name="53 Conector recto"/>
          <p:cNvCxnSpPr/>
          <p:nvPr/>
        </p:nvCxnSpPr>
        <p:spPr>
          <a:xfrm>
            <a:off x="5220072" y="2836462"/>
            <a:ext cx="3312368" cy="0"/>
          </a:xfrm>
          <a:prstGeom prst="line">
            <a:avLst/>
          </a:prstGeom>
        </p:spPr>
        <p:style>
          <a:lnRef idx="1">
            <a:schemeClr val="dk1"/>
          </a:lnRef>
          <a:fillRef idx="0">
            <a:schemeClr val="dk1"/>
          </a:fillRef>
          <a:effectRef idx="0">
            <a:schemeClr val="dk1"/>
          </a:effectRef>
          <a:fontRef idx="minor">
            <a:schemeClr val="tx1"/>
          </a:fontRef>
        </p:style>
      </p:cxnSp>
      <p:cxnSp>
        <p:nvCxnSpPr>
          <p:cNvPr id="55" name="54 Conector recto"/>
          <p:cNvCxnSpPr/>
          <p:nvPr/>
        </p:nvCxnSpPr>
        <p:spPr>
          <a:xfrm>
            <a:off x="5220072" y="2836462"/>
            <a:ext cx="0" cy="389114"/>
          </a:xfrm>
          <a:prstGeom prst="line">
            <a:avLst/>
          </a:prstGeom>
        </p:spPr>
        <p:style>
          <a:lnRef idx="1">
            <a:schemeClr val="dk1"/>
          </a:lnRef>
          <a:fillRef idx="0">
            <a:schemeClr val="dk1"/>
          </a:fillRef>
          <a:effectRef idx="0">
            <a:schemeClr val="dk1"/>
          </a:effectRef>
          <a:fontRef idx="minor">
            <a:schemeClr val="tx1"/>
          </a:fontRef>
        </p:style>
      </p:cxnSp>
      <p:cxnSp>
        <p:nvCxnSpPr>
          <p:cNvPr id="56" name="55 Conector recto"/>
          <p:cNvCxnSpPr/>
          <p:nvPr/>
        </p:nvCxnSpPr>
        <p:spPr>
          <a:xfrm>
            <a:off x="6752902" y="2854662"/>
            <a:ext cx="0" cy="389114"/>
          </a:xfrm>
          <a:prstGeom prst="line">
            <a:avLst/>
          </a:prstGeom>
        </p:spPr>
        <p:style>
          <a:lnRef idx="1">
            <a:schemeClr val="dk1"/>
          </a:lnRef>
          <a:fillRef idx="0">
            <a:schemeClr val="dk1"/>
          </a:fillRef>
          <a:effectRef idx="0">
            <a:schemeClr val="dk1"/>
          </a:effectRef>
          <a:fontRef idx="minor">
            <a:schemeClr val="tx1"/>
          </a:fontRef>
        </p:style>
      </p:cxnSp>
      <p:cxnSp>
        <p:nvCxnSpPr>
          <p:cNvPr id="57" name="56 Conector recto"/>
          <p:cNvCxnSpPr/>
          <p:nvPr/>
        </p:nvCxnSpPr>
        <p:spPr>
          <a:xfrm>
            <a:off x="8532440" y="2854662"/>
            <a:ext cx="0" cy="389114"/>
          </a:xfrm>
          <a:prstGeom prst="line">
            <a:avLst/>
          </a:prstGeom>
        </p:spPr>
        <p:style>
          <a:lnRef idx="1">
            <a:schemeClr val="dk1"/>
          </a:lnRef>
          <a:fillRef idx="0">
            <a:schemeClr val="dk1"/>
          </a:fillRef>
          <a:effectRef idx="0">
            <a:schemeClr val="dk1"/>
          </a:effectRef>
          <a:fontRef idx="minor">
            <a:schemeClr val="tx1"/>
          </a:fontRef>
        </p:style>
      </p:cxnSp>
      <p:sp>
        <p:nvSpPr>
          <p:cNvPr id="59" name="58 Rectángulo"/>
          <p:cNvSpPr/>
          <p:nvPr/>
        </p:nvSpPr>
        <p:spPr>
          <a:xfrm>
            <a:off x="6103534" y="3243776"/>
            <a:ext cx="1564810" cy="11236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latin typeface="Arial" pitchFamily="34" charset="0"/>
                <a:cs typeface="Arial" pitchFamily="34" charset="0"/>
              </a:rPr>
              <a:t>I</a:t>
            </a:r>
            <a:r>
              <a:rPr lang="es-CO" dirty="0" smtClean="0">
                <a:latin typeface="Arial" pitchFamily="34" charset="0"/>
                <a:cs typeface="Arial" pitchFamily="34" charset="0"/>
              </a:rPr>
              <a:t>nvestigación </a:t>
            </a:r>
          </a:p>
        </p:txBody>
      </p:sp>
      <p:sp>
        <p:nvSpPr>
          <p:cNvPr id="60" name="59 Rectángulo"/>
          <p:cNvSpPr/>
          <p:nvPr/>
        </p:nvSpPr>
        <p:spPr>
          <a:xfrm>
            <a:off x="7771420" y="3237108"/>
            <a:ext cx="1326902" cy="11236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latin typeface="Arial" pitchFamily="34" charset="0"/>
                <a:cs typeface="Arial" pitchFamily="34" charset="0"/>
              </a:rPr>
              <a:t>Evaluación </a:t>
            </a:r>
          </a:p>
        </p:txBody>
      </p:sp>
      <p:sp>
        <p:nvSpPr>
          <p:cNvPr id="64" name="63 Rectángulo"/>
          <p:cNvSpPr/>
          <p:nvPr/>
        </p:nvSpPr>
        <p:spPr>
          <a:xfrm>
            <a:off x="4688244" y="3241499"/>
            <a:ext cx="1353762" cy="11236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latin typeface="Arial" pitchFamily="34" charset="0"/>
                <a:cs typeface="Arial" pitchFamily="34" charset="0"/>
              </a:rPr>
              <a:t>P</a:t>
            </a:r>
            <a:r>
              <a:rPr lang="es-CO" dirty="0" smtClean="0">
                <a:latin typeface="Arial" pitchFamily="34" charset="0"/>
                <a:cs typeface="Arial" pitchFamily="34" charset="0"/>
              </a:rPr>
              <a:t>edagogía</a:t>
            </a:r>
          </a:p>
        </p:txBody>
      </p:sp>
      <p:pic>
        <p:nvPicPr>
          <p:cNvPr id="27" name="26 Imagen"/>
          <p:cNvPicPr/>
          <p:nvPr/>
        </p:nvPicPr>
        <p:blipFill>
          <a:blip r:embed="rId2" cstate="print"/>
          <a:srcRect/>
          <a:stretch>
            <a:fillRect/>
          </a:stretch>
        </p:blipFill>
        <p:spPr bwMode="auto">
          <a:xfrm>
            <a:off x="395149" y="20576"/>
            <a:ext cx="1078807" cy="960152"/>
          </a:xfrm>
          <a:prstGeom prst="rect">
            <a:avLst/>
          </a:prstGeom>
          <a:noFill/>
        </p:spPr>
      </p:pic>
    </p:spTree>
    <p:extLst>
      <p:ext uri="{BB962C8B-B14F-4D97-AF65-F5344CB8AC3E}">
        <p14:creationId xmlns:p14="http://schemas.microsoft.com/office/powerpoint/2010/main" val="1345327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16632"/>
            <a:ext cx="864096" cy="66247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3" name="2 CuadroTexto"/>
          <p:cNvSpPr txBox="1"/>
          <p:nvPr/>
        </p:nvSpPr>
        <p:spPr>
          <a:xfrm>
            <a:off x="359532" y="116632"/>
            <a:ext cx="360040" cy="7263527"/>
          </a:xfrm>
          <a:prstGeom prst="rect">
            <a:avLst/>
          </a:prstGeom>
          <a:noFill/>
        </p:spPr>
        <p:txBody>
          <a:bodyPr wrap="square" rtlCol="0">
            <a:spAutoFit/>
          </a:bodyPr>
          <a:lstStyle/>
          <a:p>
            <a:r>
              <a:rPr lang="es-CO" sz="1400" dirty="0" smtClean="0"/>
              <a:t>O</a:t>
            </a:r>
            <a:endParaRPr lang="es-CO" sz="1600" dirty="0" smtClean="0"/>
          </a:p>
          <a:p>
            <a:r>
              <a:rPr lang="es-CO" sz="1600" dirty="0" smtClean="0"/>
              <a:t>R</a:t>
            </a:r>
          </a:p>
          <a:p>
            <a:r>
              <a:rPr lang="es-CO" sz="1600" dirty="0" smtClean="0"/>
              <a:t>G</a:t>
            </a:r>
          </a:p>
          <a:p>
            <a:r>
              <a:rPr lang="es-CO" sz="1600" dirty="0" smtClean="0"/>
              <a:t>A</a:t>
            </a:r>
          </a:p>
          <a:p>
            <a:r>
              <a:rPr lang="es-CO" sz="1600" dirty="0" smtClean="0"/>
              <a:t>N</a:t>
            </a:r>
          </a:p>
          <a:p>
            <a:r>
              <a:rPr lang="es-CO" sz="1600" dirty="0" smtClean="0"/>
              <a:t>I</a:t>
            </a:r>
          </a:p>
          <a:p>
            <a:r>
              <a:rPr lang="es-CO" sz="1600" dirty="0" smtClean="0"/>
              <a:t>Z</a:t>
            </a:r>
          </a:p>
          <a:p>
            <a:r>
              <a:rPr lang="es-CO" sz="1600" dirty="0" smtClean="0"/>
              <a:t>A</a:t>
            </a:r>
          </a:p>
          <a:p>
            <a:r>
              <a:rPr lang="es-CO" sz="1600" dirty="0" smtClean="0"/>
              <a:t>C</a:t>
            </a:r>
          </a:p>
          <a:p>
            <a:r>
              <a:rPr lang="es-CO" sz="1600" dirty="0" smtClean="0"/>
              <a:t>I</a:t>
            </a:r>
          </a:p>
          <a:p>
            <a:r>
              <a:rPr lang="es-CO" sz="1600" dirty="0" smtClean="0"/>
              <a:t>O</a:t>
            </a:r>
          </a:p>
          <a:p>
            <a:r>
              <a:rPr lang="es-CO" sz="1600" dirty="0" smtClean="0"/>
              <a:t>N</a:t>
            </a:r>
            <a:endParaRPr lang="es-CO" sz="1600" dirty="0"/>
          </a:p>
          <a:p>
            <a:r>
              <a:rPr lang="es-CO" sz="1600" dirty="0" smtClean="0"/>
              <a:t>Y</a:t>
            </a:r>
            <a:endParaRPr lang="es-CO" sz="1600" dirty="0"/>
          </a:p>
          <a:p>
            <a:r>
              <a:rPr lang="es-CO" sz="1600" dirty="0" smtClean="0"/>
              <a:t>F</a:t>
            </a:r>
          </a:p>
          <a:p>
            <a:r>
              <a:rPr lang="es-CO" sz="1600" dirty="0" smtClean="0"/>
              <a:t>U</a:t>
            </a:r>
          </a:p>
          <a:p>
            <a:r>
              <a:rPr lang="es-CO" sz="1600" dirty="0" smtClean="0"/>
              <a:t>N</a:t>
            </a:r>
          </a:p>
          <a:p>
            <a:r>
              <a:rPr lang="es-CO" sz="1600" dirty="0" smtClean="0"/>
              <a:t>C</a:t>
            </a:r>
          </a:p>
          <a:p>
            <a:r>
              <a:rPr lang="es-CO" sz="1600" dirty="0" smtClean="0"/>
              <a:t>I</a:t>
            </a:r>
          </a:p>
          <a:p>
            <a:r>
              <a:rPr lang="es-CO" sz="1600" dirty="0" smtClean="0"/>
              <a:t>O</a:t>
            </a:r>
          </a:p>
          <a:p>
            <a:r>
              <a:rPr lang="es-CO" sz="1600" dirty="0" smtClean="0"/>
              <a:t>N</a:t>
            </a:r>
          </a:p>
          <a:p>
            <a:r>
              <a:rPr lang="es-CO" sz="1600" dirty="0" smtClean="0"/>
              <a:t>A</a:t>
            </a:r>
          </a:p>
          <a:p>
            <a:r>
              <a:rPr lang="es-CO" sz="1600" dirty="0" smtClean="0"/>
              <a:t>M</a:t>
            </a:r>
          </a:p>
          <a:p>
            <a:r>
              <a:rPr lang="es-CO" sz="1600" dirty="0" smtClean="0"/>
              <a:t>I</a:t>
            </a:r>
          </a:p>
          <a:p>
            <a:r>
              <a:rPr lang="es-CO" sz="1600" dirty="0" smtClean="0"/>
              <a:t>E</a:t>
            </a:r>
          </a:p>
          <a:p>
            <a:r>
              <a:rPr lang="es-CO" sz="1600" dirty="0" smtClean="0"/>
              <a:t>N</a:t>
            </a:r>
          </a:p>
          <a:p>
            <a:r>
              <a:rPr lang="es-CO" sz="1600" dirty="0" smtClean="0"/>
              <a:t>T</a:t>
            </a:r>
          </a:p>
          <a:p>
            <a:r>
              <a:rPr lang="es-CO" sz="1600" dirty="0" smtClean="0"/>
              <a:t>O</a:t>
            </a:r>
          </a:p>
          <a:p>
            <a:endParaRPr lang="es-CO" dirty="0" smtClean="0"/>
          </a:p>
          <a:p>
            <a:endParaRPr lang="es-CO" dirty="0"/>
          </a:p>
        </p:txBody>
      </p:sp>
      <p:sp>
        <p:nvSpPr>
          <p:cNvPr id="4" name="3 CuadroTexto"/>
          <p:cNvSpPr txBox="1"/>
          <p:nvPr/>
        </p:nvSpPr>
        <p:spPr>
          <a:xfrm>
            <a:off x="971600" y="404664"/>
            <a:ext cx="8172400" cy="7294305"/>
          </a:xfrm>
          <a:prstGeom prst="rect">
            <a:avLst/>
          </a:prstGeom>
          <a:noFill/>
        </p:spPr>
        <p:txBody>
          <a:bodyPr wrap="square" rtlCol="0">
            <a:spAutoFit/>
          </a:bodyPr>
          <a:lstStyle/>
          <a:p>
            <a:pPr marL="342900" indent="-342900" algn="just">
              <a:buAutoNum type="arabicPeriod"/>
            </a:pPr>
            <a:r>
              <a:rPr lang="es-CO" dirty="0" smtClean="0"/>
              <a:t>Revisar y ajustar los P.E.I en función de la formación Inicial de docentes  con coherencia interna, pertinencia, principios, saberes y competencias.</a:t>
            </a:r>
          </a:p>
          <a:p>
            <a:pPr marL="342900" indent="-342900" algn="just">
              <a:buAutoNum type="arabicPeriod"/>
            </a:pPr>
            <a:endParaRPr lang="es-CO" dirty="0"/>
          </a:p>
          <a:p>
            <a:pPr marL="342900" indent="-342900" algn="just">
              <a:buAutoNum type="arabicPeriod"/>
            </a:pPr>
            <a:r>
              <a:rPr lang="es-CO" dirty="0" smtClean="0"/>
              <a:t>Contar con equipo directivo idóneo y experiencias para orientar y liderar los procesos académicos de la E.N.S.</a:t>
            </a:r>
          </a:p>
          <a:p>
            <a:pPr algn="just"/>
            <a:r>
              <a:rPr lang="es-CO" dirty="0" smtClean="0"/>
              <a:t>Equipo mínimo de 3 coordinadores: formación investigativa, evaluación en forma articulada con las dinámicas de la propuesta curricular. </a:t>
            </a:r>
            <a:endParaRPr lang="es-CO" dirty="0"/>
          </a:p>
          <a:p>
            <a:pPr algn="just"/>
            <a:endParaRPr lang="es-CO" dirty="0" smtClean="0"/>
          </a:p>
          <a:p>
            <a:pPr algn="just"/>
            <a:r>
              <a:rPr lang="es-CO" dirty="0" smtClean="0"/>
              <a:t>3. Equipo de docentes altamente calificados para la educación preescolar y básica primaria ya que son formadores de maestros.</a:t>
            </a:r>
          </a:p>
          <a:p>
            <a:pPr algn="just"/>
            <a:r>
              <a:rPr lang="es-CO" dirty="0" smtClean="0"/>
              <a:t>Licenciados con 5 años de experiencia, estudios en educación.</a:t>
            </a:r>
          </a:p>
          <a:p>
            <a:pPr algn="just"/>
            <a:endParaRPr lang="es-CO" dirty="0"/>
          </a:p>
          <a:p>
            <a:pPr algn="just"/>
            <a:r>
              <a:rPr lang="es-CO" dirty="0" smtClean="0"/>
              <a:t>4. Equipo docente altamente calificado  con perfiles específicos e interdisciplinarios para atender en la educación media el área exploratorio en educación y el P. F. C. (psicología, antropología, sociología y posgrado en educación)</a:t>
            </a:r>
          </a:p>
          <a:p>
            <a:pPr algn="just"/>
            <a:endParaRPr lang="es-CO" dirty="0" smtClean="0"/>
          </a:p>
          <a:p>
            <a:pPr marL="342900" indent="-342900" algn="just">
              <a:buAutoNum type="arabicPeriod" startAt="5"/>
            </a:pPr>
            <a:r>
              <a:rPr lang="es-CO" dirty="0" smtClean="0"/>
              <a:t>Convocar concursos específicos para docentes del P.F.C</a:t>
            </a:r>
          </a:p>
          <a:p>
            <a:pPr marL="342900" indent="-342900" algn="just">
              <a:buAutoNum type="arabicPeriod" startAt="5"/>
            </a:pPr>
            <a:endParaRPr lang="es-CO" dirty="0"/>
          </a:p>
          <a:p>
            <a:pPr algn="just"/>
            <a:r>
              <a:rPr lang="es-CO" dirty="0"/>
              <a:t>6.  Para la formación es el equipo docente debe atender de forma diferenciada y articulada la educación preescolar, básica, media y P. F. C. y el área exploratorio en educación en </a:t>
            </a:r>
            <a:r>
              <a:rPr lang="es-CO" dirty="0" smtClean="0"/>
              <a:t>la media.</a:t>
            </a:r>
            <a:endParaRPr lang="es-CO" dirty="0"/>
          </a:p>
          <a:p>
            <a:pPr algn="just"/>
            <a:r>
              <a:rPr lang="es-CO" dirty="0"/>
              <a:t>Consolidar un equipo para las practicas pedagógicas del P.F.C.</a:t>
            </a:r>
          </a:p>
          <a:p>
            <a:pPr marL="342900" indent="-342900" algn="just">
              <a:buAutoNum type="arabicPeriod" startAt="5"/>
            </a:pPr>
            <a:endParaRPr lang="es-CO" dirty="0" smtClean="0"/>
          </a:p>
          <a:p>
            <a:r>
              <a:rPr lang="es-CO" dirty="0" smtClean="0"/>
              <a:t> </a:t>
            </a:r>
          </a:p>
          <a:p>
            <a:endParaRPr lang="es-CO" dirty="0" smtClean="0"/>
          </a:p>
          <a:p>
            <a:r>
              <a:rPr lang="es-CO" dirty="0" smtClean="0"/>
              <a:t> </a:t>
            </a:r>
          </a:p>
        </p:txBody>
      </p:sp>
    </p:spTree>
    <p:extLst>
      <p:ext uri="{BB962C8B-B14F-4D97-AF65-F5344CB8AC3E}">
        <p14:creationId xmlns:p14="http://schemas.microsoft.com/office/powerpoint/2010/main" val="3279239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16632"/>
            <a:ext cx="864096" cy="66247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3" name="2 CuadroTexto"/>
          <p:cNvSpPr txBox="1"/>
          <p:nvPr/>
        </p:nvSpPr>
        <p:spPr>
          <a:xfrm>
            <a:off x="359532" y="116632"/>
            <a:ext cx="360040" cy="7263527"/>
          </a:xfrm>
          <a:prstGeom prst="rect">
            <a:avLst/>
          </a:prstGeom>
          <a:noFill/>
        </p:spPr>
        <p:txBody>
          <a:bodyPr wrap="square" rtlCol="0">
            <a:spAutoFit/>
          </a:bodyPr>
          <a:lstStyle/>
          <a:p>
            <a:r>
              <a:rPr lang="es-CO" sz="1400" dirty="0" smtClean="0"/>
              <a:t>O</a:t>
            </a:r>
            <a:endParaRPr lang="es-CO" sz="1600" dirty="0" smtClean="0"/>
          </a:p>
          <a:p>
            <a:r>
              <a:rPr lang="es-CO" sz="1600" dirty="0" smtClean="0"/>
              <a:t>R</a:t>
            </a:r>
          </a:p>
          <a:p>
            <a:r>
              <a:rPr lang="es-CO" sz="1600" dirty="0" smtClean="0"/>
              <a:t>G</a:t>
            </a:r>
          </a:p>
          <a:p>
            <a:r>
              <a:rPr lang="es-CO" sz="1600" dirty="0" smtClean="0"/>
              <a:t>A</a:t>
            </a:r>
          </a:p>
          <a:p>
            <a:r>
              <a:rPr lang="es-CO" sz="1600" dirty="0" smtClean="0"/>
              <a:t>N</a:t>
            </a:r>
          </a:p>
          <a:p>
            <a:r>
              <a:rPr lang="es-CO" sz="1600" dirty="0" smtClean="0"/>
              <a:t>I</a:t>
            </a:r>
          </a:p>
          <a:p>
            <a:r>
              <a:rPr lang="es-CO" sz="1600" dirty="0" smtClean="0"/>
              <a:t>Z</a:t>
            </a:r>
          </a:p>
          <a:p>
            <a:r>
              <a:rPr lang="es-CO" sz="1600" dirty="0" smtClean="0"/>
              <a:t>A</a:t>
            </a:r>
          </a:p>
          <a:p>
            <a:r>
              <a:rPr lang="es-CO" sz="1600" dirty="0" smtClean="0"/>
              <a:t>C</a:t>
            </a:r>
          </a:p>
          <a:p>
            <a:r>
              <a:rPr lang="es-CO" sz="1600" dirty="0" smtClean="0"/>
              <a:t>I</a:t>
            </a:r>
          </a:p>
          <a:p>
            <a:r>
              <a:rPr lang="es-CO" sz="1600" dirty="0" smtClean="0"/>
              <a:t>O</a:t>
            </a:r>
          </a:p>
          <a:p>
            <a:r>
              <a:rPr lang="es-CO" sz="1600" dirty="0" smtClean="0"/>
              <a:t>N</a:t>
            </a:r>
            <a:endParaRPr lang="es-CO" sz="1600" dirty="0"/>
          </a:p>
          <a:p>
            <a:r>
              <a:rPr lang="es-CO" sz="1600" dirty="0" smtClean="0"/>
              <a:t>Y</a:t>
            </a:r>
            <a:endParaRPr lang="es-CO" sz="1600" dirty="0"/>
          </a:p>
          <a:p>
            <a:r>
              <a:rPr lang="es-CO" sz="1600" dirty="0" smtClean="0"/>
              <a:t>F</a:t>
            </a:r>
          </a:p>
          <a:p>
            <a:r>
              <a:rPr lang="es-CO" sz="1600" dirty="0" smtClean="0"/>
              <a:t>U</a:t>
            </a:r>
          </a:p>
          <a:p>
            <a:r>
              <a:rPr lang="es-CO" sz="1600" dirty="0" smtClean="0"/>
              <a:t>N</a:t>
            </a:r>
          </a:p>
          <a:p>
            <a:r>
              <a:rPr lang="es-CO" sz="1600" dirty="0" smtClean="0"/>
              <a:t>C</a:t>
            </a:r>
          </a:p>
          <a:p>
            <a:r>
              <a:rPr lang="es-CO" sz="1600" dirty="0" smtClean="0"/>
              <a:t>I</a:t>
            </a:r>
          </a:p>
          <a:p>
            <a:r>
              <a:rPr lang="es-CO" sz="1600" dirty="0" smtClean="0"/>
              <a:t>O</a:t>
            </a:r>
          </a:p>
          <a:p>
            <a:r>
              <a:rPr lang="es-CO" sz="1600" dirty="0" smtClean="0"/>
              <a:t>N</a:t>
            </a:r>
          </a:p>
          <a:p>
            <a:r>
              <a:rPr lang="es-CO" sz="1600" dirty="0" smtClean="0"/>
              <a:t>A</a:t>
            </a:r>
          </a:p>
          <a:p>
            <a:r>
              <a:rPr lang="es-CO" sz="1600" dirty="0" smtClean="0"/>
              <a:t>M</a:t>
            </a:r>
          </a:p>
          <a:p>
            <a:r>
              <a:rPr lang="es-CO" sz="1600" dirty="0" smtClean="0"/>
              <a:t>I</a:t>
            </a:r>
          </a:p>
          <a:p>
            <a:r>
              <a:rPr lang="es-CO" sz="1600" dirty="0" smtClean="0"/>
              <a:t>E</a:t>
            </a:r>
          </a:p>
          <a:p>
            <a:r>
              <a:rPr lang="es-CO" sz="1600" dirty="0" smtClean="0"/>
              <a:t>N</a:t>
            </a:r>
          </a:p>
          <a:p>
            <a:r>
              <a:rPr lang="es-CO" sz="1600" dirty="0" smtClean="0"/>
              <a:t>T</a:t>
            </a:r>
          </a:p>
          <a:p>
            <a:r>
              <a:rPr lang="es-CO" sz="1600" dirty="0" smtClean="0"/>
              <a:t>O</a:t>
            </a:r>
          </a:p>
          <a:p>
            <a:endParaRPr lang="es-CO" dirty="0" smtClean="0"/>
          </a:p>
          <a:p>
            <a:endParaRPr lang="es-CO" dirty="0"/>
          </a:p>
        </p:txBody>
      </p:sp>
      <p:sp>
        <p:nvSpPr>
          <p:cNvPr id="4" name="3 CuadroTexto"/>
          <p:cNvSpPr txBox="1"/>
          <p:nvPr/>
        </p:nvSpPr>
        <p:spPr>
          <a:xfrm>
            <a:off x="971600" y="116632"/>
            <a:ext cx="8172400" cy="5909310"/>
          </a:xfrm>
          <a:prstGeom prst="rect">
            <a:avLst/>
          </a:prstGeom>
          <a:noFill/>
        </p:spPr>
        <p:txBody>
          <a:bodyPr wrap="square" rtlCol="0">
            <a:spAutoFit/>
          </a:bodyPr>
          <a:lstStyle/>
          <a:p>
            <a:pPr algn="just"/>
            <a:endParaRPr lang="es-CO" dirty="0" smtClean="0"/>
          </a:p>
          <a:p>
            <a:pPr algn="just"/>
            <a:r>
              <a:rPr lang="es-CO" dirty="0" smtClean="0"/>
              <a:t>7</a:t>
            </a:r>
            <a:r>
              <a:rPr lang="es-CO" dirty="0"/>
              <a:t>.  Parámetro para la asignación de los docentes para educación media  y P.F.C  será de </a:t>
            </a:r>
            <a:r>
              <a:rPr lang="es-CO" dirty="0" smtClean="0"/>
              <a:t>1.7. Se </a:t>
            </a:r>
            <a:r>
              <a:rPr lang="es-CO" dirty="0"/>
              <a:t>organizan para atender otras actividades, además de las clases.</a:t>
            </a:r>
          </a:p>
          <a:p>
            <a:pPr algn="just"/>
            <a:endParaRPr lang="es-CO" dirty="0" smtClean="0"/>
          </a:p>
          <a:p>
            <a:pPr algn="just"/>
            <a:r>
              <a:rPr lang="es-CO" dirty="0" smtClean="0"/>
              <a:t>8</a:t>
            </a:r>
            <a:r>
              <a:rPr lang="es-CO" dirty="0"/>
              <a:t>. Disponer de recursos financieros, educativos, bibliográficos y tecnológicos que apoyen los procesos formativos , los proyectos de investigación educativos, estrategias de evaluación formativa y divulgación de resultados.</a:t>
            </a:r>
          </a:p>
          <a:p>
            <a:pPr algn="just"/>
            <a:r>
              <a:rPr lang="es-CO" dirty="0" smtClean="0"/>
              <a:t>Aportes asignados por secretaria de educación, recursos por cobros de servicio, entre otros.</a:t>
            </a:r>
          </a:p>
          <a:p>
            <a:pPr algn="just"/>
            <a:endParaRPr lang="es-CO" dirty="0" smtClean="0"/>
          </a:p>
          <a:p>
            <a:pPr algn="just"/>
            <a:r>
              <a:rPr lang="es-CO" dirty="0" smtClean="0"/>
              <a:t>9. Área exploratoria en educación es prerrequisito para ingresar al P.F.C.</a:t>
            </a:r>
          </a:p>
          <a:p>
            <a:pPr algn="just"/>
            <a:r>
              <a:rPr lang="es-CO" dirty="0" smtClean="0"/>
              <a:t>se puede motivar al ingreso al P.FC. De otros bachilleres , a través del desarrollo de cursos o programas de exploración en educación, para reconocer intereses y responsabilidades para ser maestros.</a:t>
            </a:r>
          </a:p>
          <a:p>
            <a:pPr algn="just"/>
            <a:r>
              <a:rPr lang="es-CO" dirty="0" smtClean="0"/>
              <a:t>Hay que gestionar y hacer alianzas con instituciones  Educación Superior.</a:t>
            </a:r>
          </a:p>
          <a:p>
            <a:pPr algn="just"/>
            <a:endParaRPr lang="es-CO" dirty="0" smtClean="0"/>
          </a:p>
          <a:p>
            <a:pPr algn="just"/>
            <a:r>
              <a:rPr lang="es-CO" dirty="0" smtClean="0"/>
              <a:t>10. Coordinar acciones con la secretaria de educación, para identificar en las instituciones educativas , estudiantes interesados en ser docentes, para que cursen la educación media en la E. N. S  y los de la normal  puedan ir a otras instituciones sino quieren ser maestros.</a:t>
            </a:r>
          </a:p>
          <a:p>
            <a:r>
              <a:rPr lang="es-CO" dirty="0" smtClean="0"/>
              <a:t> </a:t>
            </a:r>
          </a:p>
        </p:txBody>
      </p:sp>
    </p:spTree>
    <p:extLst>
      <p:ext uri="{BB962C8B-B14F-4D97-AF65-F5344CB8AC3E}">
        <p14:creationId xmlns:p14="http://schemas.microsoft.com/office/powerpoint/2010/main" val="3883126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1697685" y="1447445"/>
            <a:ext cx="5760640" cy="46166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SUSTENTACIÓN PROYECTOS DE INVESTIGACIÓN – MAESTROS SUPERIORES</a:t>
            </a:r>
            <a:endParaRPr lang="es-CO" sz="1200" b="1" dirty="0">
              <a:latin typeface="Arial" panose="020B0604020202020204" pitchFamily="34" charset="0"/>
              <a:cs typeface="Arial" panose="020B0604020202020204" pitchFamily="34" charset="0"/>
            </a:endParaRPr>
          </a:p>
        </p:txBody>
      </p:sp>
      <p:sp>
        <p:nvSpPr>
          <p:cNvPr id="8" name="2 Subtítulo"/>
          <p:cNvSpPr txBox="1">
            <a:spLocks/>
          </p:cNvSpPr>
          <p:nvPr/>
        </p:nvSpPr>
        <p:spPr>
          <a:xfrm>
            <a:off x="113955" y="971203"/>
            <a:ext cx="8928100" cy="359941"/>
          </a:xfrm>
          <a:prstGeom prst="rect">
            <a:avLst/>
          </a:prstGeom>
          <a:solidFill>
            <a:srgbClr val="FF00FF"/>
          </a:solidFill>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CO" sz="2400" b="1" dirty="0" smtClean="0"/>
              <a:t>                                      REGISTRO FOTOGRÁFICO: DE JULIO A DICIEMBRE DE 2014</a:t>
            </a:r>
            <a:endParaRPr lang="es-CO" sz="2400" b="1" dirty="0"/>
          </a:p>
        </p:txBody>
      </p:sp>
      <p:pic>
        <p:nvPicPr>
          <p:cNvPr id="20482" name="Picture 2" descr="C:\Users\Maritza\AppData\Local\Microsoft\Windows\INetCache\IE\3UH8FTDY\20141031_1653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14" y="1800515"/>
            <a:ext cx="318874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Maritza\AppData\Local\Microsoft\Windows\INetCache\IE\3UH8FTDY\20141031_13244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849" y="1800515"/>
            <a:ext cx="3096952" cy="256357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Maritza\AppData\Local\Microsoft\Windows\INetCache\IE\57MRZ5AZ\20141031_16071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4362338"/>
            <a:ext cx="3259656" cy="239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55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1697685" y="1447445"/>
            <a:ext cx="5760640" cy="461665"/>
          </a:xfrm>
          <a:prstGeom prst="rect">
            <a:avLst/>
          </a:prstGeom>
          <a:noFill/>
        </p:spPr>
        <p:txBody>
          <a:bodyPr wrap="square" rtlCol="0">
            <a:spAutoFit/>
          </a:bodyPr>
          <a:lstStyle/>
          <a:p>
            <a:pPr algn="ctr"/>
            <a:r>
              <a:rPr lang="es-CO" sz="1200" b="1" dirty="0" smtClean="0">
                <a:latin typeface="Arial" panose="020B0604020202020204" pitchFamily="34" charset="0"/>
                <a:cs typeface="Arial" panose="020B0604020202020204" pitchFamily="34" charset="0"/>
              </a:rPr>
              <a:t>SUSTENTACIÓN PROYECTOS DE INVESTIGACIÓN – MAESTROS SUPERIORES</a:t>
            </a:r>
            <a:endParaRPr lang="es-CO" sz="1200" b="1" dirty="0">
              <a:latin typeface="Arial" panose="020B0604020202020204" pitchFamily="34" charset="0"/>
              <a:cs typeface="Arial" panose="020B0604020202020204" pitchFamily="34" charset="0"/>
            </a:endParaRPr>
          </a:p>
        </p:txBody>
      </p:sp>
      <p:sp>
        <p:nvSpPr>
          <p:cNvPr id="8" name="2 Subtítulo"/>
          <p:cNvSpPr txBox="1">
            <a:spLocks/>
          </p:cNvSpPr>
          <p:nvPr/>
        </p:nvSpPr>
        <p:spPr>
          <a:xfrm>
            <a:off x="113955" y="971203"/>
            <a:ext cx="8928100" cy="359941"/>
          </a:xfrm>
          <a:prstGeom prst="rect">
            <a:avLst/>
          </a:prstGeom>
          <a:solidFill>
            <a:srgbClr val="FF00FF"/>
          </a:solidFill>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CO" sz="2400" b="1" dirty="0" smtClean="0"/>
              <a:t>                                      REGISTRO FOTOGRÁFICO: DE JULIO A DICIEMBRE DE 2014</a:t>
            </a:r>
            <a:endParaRPr lang="es-CO" sz="2400" b="1" dirty="0"/>
          </a:p>
        </p:txBody>
      </p:sp>
      <p:pic>
        <p:nvPicPr>
          <p:cNvPr id="21506" name="Picture 2" descr="C:\Users\Maritza\AppData\Local\Microsoft\Windows\INetCache\IE\57MRZ5AZ\20141028_1610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348880"/>
            <a:ext cx="3615679" cy="2902502"/>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Maritza\AppData\Local\Microsoft\Windows\INetCache\IE\B2UWI1GT\20141031_14014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2260273"/>
            <a:ext cx="4067944" cy="307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56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7" name="2 Subtítulo"/>
          <p:cNvSpPr txBox="1">
            <a:spLocks/>
          </p:cNvSpPr>
          <p:nvPr/>
        </p:nvSpPr>
        <p:spPr>
          <a:xfrm>
            <a:off x="215008" y="1115120"/>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pic>
        <p:nvPicPr>
          <p:cNvPr id="26626" name="Picture 2" descr="C:\Users\Maritza\AppData\Local\Microsoft\Windows\INetCache\IE\B2UWI1GT\20141210_1933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988840"/>
            <a:ext cx="3779912"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915816" y="1484784"/>
            <a:ext cx="4032448" cy="369332"/>
          </a:xfrm>
          <a:prstGeom prst="rect">
            <a:avLst/>
          </a:prstGeom>
          <a:noFill/>
        </p:spPr>
        <p:txBody>
          <a:bodyPr wrap="square" rtlCol="0">
            <a:spAutoFit/>
          </a:bodyPr>
          <a:lstStyle/>
          <a:p>
            <a:r>
              <a:rPr lang="es-CO" dirty="0" smtClean="0"/>
              <a:t>CEREMONIA DE GRADUACIÓN</a:t>
            </a:r>
            <a:endParaRPr lang="es-CO" dirty="0"/>
          </a:p>
        </p:txBody>
      </p:sp>
      <p:pic>
        <p:nvPicPr>
          <p:cNvPr id="26627" name="Picture 3" descr="C:\Users\Maritza\AppData\Local\Microsoft\Windows\INetCache\IE\3UH8FTDY\20141210_1933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4273" y="1899046"/>
            <a:ext cx="4211959" cy="369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628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7" name="2 Subtítulo"/>
          <p:cNvSpPr txBox="1">
            <a:spLocks/>
          </p:cNvSpPr>
          <p:nvPr/>
        </p:nvSpPr>
        <p:spPr>
          <a:xfrm>
            <a:off x="215008" y="1115120"/>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2" name="1 CuadroTexto"/>
          <p:cNvSpPr txBox="1"/>
          <p:nvPr/>
        </p:nvSpPr>
        <p:spPr>
          <a:xfrm>
            <a:off x="2915816" y="1484784"/>
            <a:ext cx="4032448" cy="369332"/>
          </a:xfrm>
          <a:prstGeom prst="rect">
            <a:avLst/>
          </a:prstGeom>
          <a:noFill/>
        </p:spPr>
        <p:txBody>
          <a:bodyPr wrap="square" rtlCol="0">
            <a:spAutoFit/>
          </a:bodyPr>
          <a:lstStyle/>
          <a:p>
            <a:r>
              <a:rPr lang="es-CO" dirty="0" smtClean="0"/>
              <a:t>CEREMONIA DE GRADUACIÓN</a:t>
            </a:r>
            <a:endParaRPr lang="es-CO" dirty="0"/>
          </a:p>
        </p:txBody>
      </p:sp>
      <p:pic>
        <p:nvPicPr>
          <p:cNvPr id="27650" name="Picture 2" descr="C:\Users\Maritza\AppData\Local\Microsoft\Windows\INetCache\IE\3EHBEY2B\20141210_1853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50518"/>
            <a:ext cx="3487030" cy="2441283"/>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C:\Users\Maritza\AppData\Local\Microsoft\Windows\INetCache\IE\B2UWI1GT\20141210_1853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4432352"/>
            <a:ext cx="3276668" cy="2289734"/>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C:\Users\Maritza\AppData\Local\Microsoft\Windows\INetCache\IE\3UH8FTDY\20141210_19332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650" y="4267975"/>
            <a:ext cx="3502907" cy="2454111"/>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C:\Users\Maritza\AppData\Local\Microsoft\Windows\INetCache\IE\B2UWI1GT\20141210_20564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632679" y="2893048"/>
            <a:ext cx="4749401" cy="267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28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7" name="2 Subtítulo"/>
          <p:cNvSpPr txBox="1">
            <a:spLocks/>
          </p:cNvSpPr>
          <p:nvPr/>
        </p:nvSpPr>
        <p:spPr>
          <a:xfrm>
            <a:off x="215008" y="1115120"/>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2" name="1 CuadroTexto"/>
          <p:cNvSpPr txBox="1"/>
          <p:nvPr/>
        </p:nvSpPr>
        <p:spPr>
          <a:xfrm>
            <a:off x="2915816" y="1484784"/>
            <a:ext cx="4032448" cy="369332"/>
          </a:xfrm>
          <a:prstGeom prst="rect">
            <a:avLst/>
          </a:prstGeom>
          <a:noFill/>
        </p:spPr>
        <p:txBody>
          <a:bodyPr wrap="square" rtlCol="0">
            <a:spAutoFit/>
          </a:bodyPr>
          <a:lstStyle/>
          <a:p>
            <a:r>
              <a:rPr lang="es-CO" dirty="0" smtClean="0"/>
              <a:t>CEREMONIA DE GRADUACIÓN</a:t>
            </a:r>
            <a:endParaRPr lang="es-CO" dirty="0"/>
          </a:p>
        </p:txBody>
      </p:sp>
      <p:pic>
        <p:nvPicPr>
          <p:cNvPr id="27651" name="Picture 3" descr="C:\Users\Maritza\AppData\Local\Microsoft\Windows\INetCache\IE\B2UWI1GT\20141210_1853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204864"/>
            <a:ext cx="443094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52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7" name="2 Subtítulo"/>
          <p:cNvSpPr txBox="1">
            <a:spLocks/>
          </p:cNvSpPr>
          <p:nvPr/>
        </p:nvSpPr>
        <p:spPr>
          <a:xfrm>
            <a:off x="107504" y="1412776"/>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Tree>
    <p:extLst>
      <p:ext uri="{BB962C8B-B14F-4D97-AF65-F5344CB8AC3E}">
        <p14:creationId xmlns:p14="http://schemas.microsoft.com/office/powerpoint/2010/main" val="3423187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1619672" y="1052736"/>
            <a:ext cx="5688632" cy="923330"/>
          </a:xfrm>
          <a:prstGeom prst="rect">
            <a:avLst/>
          </a:prstGeom>
          <a:noFill/>
        </p:spPr>
        <p:txBody>
          <a:bodyPr wrap="square" rtlCol="0">
            <a:spAutoFit/>
          </a:bodyPr>
          <a:lstStyle/>
          <a:p>
            <a:pPr algn="ctr"/>
            <a:r>
              <a:rPr lang="es-CO" dirty="0" smtClean="0">
                <a:latin typeface="Arial" panose="020B0604020202020204" pitchFamily="34" charset="0"/>
                <a:cs typeface="Arial" panose="020B0604020202020204" pitchFamily="34" charset="0"/>
              </a:rPr>
              <a:t>LISTA DE RESPONSABILIDADES DE LOS DIFERENTES ESTAMENTOS EN EL EJERCICIO DEL CUMPLIMIENTO DE LA LEY 1620 DE 2013</a:t>
            </a:r>
            <a:endParaRPr lang="es-CO"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47" y="2204864"/>
            <a:ext cx="763046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210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Rectángulo"/>
          <p:cNvSpPr/>
          <p:nvPr/>
        </p:nvSpPr>
        <p:spPr>
          <a:xfrm>
            <a:off x="241292" y="1447909"/>
            <a:ext cx="8712968" cy="646331"/>
          </a:xfrm>
          <a:prstGeom prst="rect">
            <a:avLst/>
          </a:prstGeom>
          <a:solidFill>
            <a:schemeClr val="accent3">
              <a:lumMod val="60000"/>
              <a:lumOff val="40000"/>
            </a:schemeClr>
          </a:solidFill>
        </p:spPr>
        <p:txBody>
          <a:bodyPr wrap="square">
            <a:spAutoFit/>
          </a:bodyPr>
          <a:lstStyle/>
          <a:p>
            <a:pPr lvl="0" algn="just"/>
            <a:r>
              <a:rPr lang="es-CO" dirty="0"/>
              <a:t>5</a:t>
            </a:r>
            <a:r>
              <a:rPr lang="es-CO" dirty="0" smtClean="0"/>
              <a:t>. Intervenciones (máximo 10) dos minutos por persona. El tiempo establecido para este bloque es de veinte (20) minutos.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54" y="2102020"/>
            <a:ext cx="3398990" cy="431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2627784" y="3861048"/>
            <a:ext cx="1043260" cy="2585323"/>
          </a:xfrm>
          <a:prstGeom prst="rect">
            <a:avLst/>
          </a:prstGeom>
          <a:solidFill>
            <a:schemeClr val="accent3">
              <a:lumMod val="20000"/>
              <a:lumOff val="8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a:p>
        </p:txBody>
      </p:sp>
    </p:spTree>
    <p:extLst>
      <p:ext uri="{BB962C8B-B14F-4D97-AF65-F5344CB8AC3E}">
        <p14:creationId xmlns:p14="http://schemas.microsoft.com/office/powerpoint/2010/main" val="905536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7" name="6 Rectángulo"/>
          <p:cNvSpPr/>
          <p:nvPr/>
        </p:nvSpPr>
        <p:spPr>
          <a:xfrm>
            <a:off x="228367" y="993622"/>
            <a:ext cx="8712968" cy="923330"/>
          </a:xfrm>
          <a:prstGeom prst="rect">
            <a:avLst/>
          </a:prstGeom>
          <a:solidFill>
            <a:schemeClr val="accent3">
              <a:lumMod val="60000"/>
              <a:lumOff val="40000"/>
            </a:schemeClr>
          </a:solidFill>
        </p:spPr>
        <p:txBody>
          <a:bodyPr wrap="square">
            <a:spAutoFit/>
          </a:bodyPr>
          <a:lstStyle/>
          <a:p>
            <a:pPr lvl="0" algn="just"/>
            <a:r>
              <a:rPr lang="es-CO" dirty="0"/>
              <a:t>6</a:t>
            </a:r>
            <a:r>
              <a:rPr lang="es-CO" dirty="0" smtClean="0"/>
              <a:t>. Cierre y evaluación de la audiencia: En esta parte se presentarán las conclusiones de la audiencia, las cuales se realizarán por parte de la  moderadora de la audiencia. El tiempo establecido para este bloque es de quince (15) minutos.</a:t>
            </a:r>
            <a:endParaRPr lang="es-CO"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67" y="1927428"/>
            <a:ext cx="3477419" cy="433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339752" y="5373216"/>
            <a:ext cx="1366034" cy="892552"/>
          </a:xfrm>
          <a:prstGeom prst="rect">
            <a:avLst/>
          </a:prstGeom>
          <a:solidFill>
            <a:schemeClr val="accent3">
              <a:lumMod val="20000"/>
              <a:lumOff val="80000"/>
            </a:schemeClr>
          </a:solidFill>
        </p:spPr>
        <p:txBody>
          <a:bodyPr wrap="square" rtlCol="0">
            <a:spAutoFit/>
          </a:bodyPr>
          <a:lstStyle/>
          <a:p>
            <a:endParaRPr lang="es-CO" dirty="0" smtClean="0"/>
          </a:p>
          <a:p>
            <a:endParaRPr lang="es-CO" dirty="0"/>
          </a:p>
          <a:p>
            <a:pPr algn="ctr"/>
            <a:r>
              <a:rPr lang="es-CO" sz="1600" b="1" dirty="0" smtClean="0"/>
              <a:t>EVALUACIÓN</a:t>
            </a:r>
            <a:endParaRPr lang="es-CO" sz="1600" b="1" dirty="0"/>
          </a:p>
        </p:txBody>
      </p:sp>
    </p:spTree>
    <p:extLst>
      <p:ext uri="{BB962C8B-B14F-4D97-AF65-F5344CB8AC3E}">
        <p14:creationId xmlns:p14="http://schemas.microsoft.com/office/powerpoint/2010/main" val="493206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56792"/>
            <a:ext cx="7506143" cy="384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468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98457"/>
            <a:ext cx="7488832" cy="572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716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1619672" y="1638092"/>
            <a:ext cx="5760640" cy="369332"/>
          </a:xfrm>
          <a:prstGeom prst="rect">
            <a:avLst/>
          </a:prstGeom>
          <a:noFill/>
        </p:spPr>
        <p:txBody>
          <a:bodyPr wrap="square" rtlCol="0">
            <a:spAutoFit/>
          </a:bodyPr>
          <a:lstStyle/>
          <a:p>
            <a:pPr algn="ctr"/>
            <a:r>
              <a:rPr lang="es-CO" dirty="0" smtClean="0">
                <a:latin typeface="Arial" panose="020B0604020202020204" pitchFamily="34" charset="0"/>
                <a:cs typeface="Arial" panose="020B0604020202020204" pitchFamily="34" charset="0"/>
              </a:rPr>
              <a:t>COMITÉ DE CONVIVENCIA</a:t>
            </a:r>
            <a:endParaRPr lang="es-CO" dirty="0">
              <a:latin typeface="Arial" panose="020B0604020202020204" pitchFamily="34" charset="0"/>
              <a:cs typeface="Arial" panose="020B0604020202020204" pitchFamily="34" charset="0"/>
            </a:endParaRPr>
          </a:p>
        </p:txBody>
      </p:sp>
      <p:pic>
        <p:nvPicPr>
          <p:cNvPr id="7" name="Picture 3" descr="C:\Users\Maritza\Desktop\fotos con\DSC_11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961" y="2132856"/>
            <a:ext cx="6298294" cy="4320480"/>
          </a:xfrm>
          <a:prstGeom prst="rect">
            <a:avLst/>
          </a:prstGeom>
          <a:noFill/>
          <a:extLst>
            <a:ext uri="{909E8E84-426E-40DD-AFC4-6F175D3DCCD1}">
              <a14:hiddenFill xmlns:a14="http://schemas.microsoft.com/office/drawing/2010/main">
                <a:solidFill>
                  <a:srgbClr val="FFFFFF"/>
                </a:solidFill>
              </a14:hiddenFill>
            </a:ext>
          </a:extLst>
        </p:spPr>
      </p:pic>
      <p:sp>
        <p:nvSpPr>
          <p:cNvPr id="8" name="2 Subtítulo"/>
          <p:cNvSpPr txBox="1">
            <a:spLocks/>
          </p:cNvSpPr>
          <p:nvPr/>
        </p:nvSpPr>
        <p:spPr>
          <a:xfrm>
            <a:off x="113955" y="971203"/>
            <a:ext cx="8928100" cy="359941"/>
          </a:xfrm>
          <a:prstGeom prst="rect">
            <a:avLst/>
          </a:prstGeom>
          <a:solidFill>
            <a:srgbClr val="FF00FF"/>
          </a:solidFill>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CO" sz="2400" b="1" dirty="0" smtClean="0"/>
              <a:t>                                      REGISTRO FOTOGRÁFICO: DE JULIO A DICIEMBRE DE 2014</a:t>
            </a:r>
            <a:endParaRPr lang="es-CO" sz="2400" b="1" dirty="0"/>
          </a:p>
        </p:txBody>
      </p:sp>
    </p:spTree>
    <p:extLst>
      <p:ext uri="{BB962C8B-B14F-4D97-AF65-F5344CB8AC3E}">
        <p14:creationId xmlns:p14="http://schemas.microsoft.com/office/powerpoint/2010/main" val="2727529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38"/>
            <a:ext cx="10779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2483768" y="20576"/>
            <a:ext cx="6262464" cy="528104"/>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8175" y="592138"/>
            <a:ext cx="7240588" cy="347662"/>
          </a:xfrm>
          <a:prstGeom prst="rect">
            <a:avLst/>
          </a:prstGeom>
          <a:solidFill>
            <a:schemeClr val="accent6">
              <a:lumMod val="75000"/>
            </a:schemeClr>
          </a:solidFill>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s-CO" sz="2400" b="1" dirty="0" smtClean="0"/>
              <a:t>                                      RENDICIÓN DE CUENTAS: DE JULIO A DICIEMBRE DE 2014</a:t>
            </a:r>
            <a:endParaRPr lang="es-CO" sz="2400" b="1" dirty="0"/>
          </a:p>
        </p:txBody>
      </p:sp>
      <p:sp>
        <p:nvSpPr>
          <p:cNvPr id="7" name="2 Subtítulo"/>
          <p:cNvSpPr txBox="1">
            <a:spLocks/>
          </p:cNvSpPr>
          <p:nvPr/>
        </p:nvSpPr>
        <p:spPr>
          <a:xfrm>
            <a:off x="107950" y="1412875"/>
            <a:ext cx="8928100" cy="359941"/>
          </a:xfrm>
          <a:prstGeom prst="rect">
            <a:avLst/>
          </a:prstGeom>
          <a:solidFill>
            <a:srgbClr val="FF00FF"/>
          </a:solidFill>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CO" sz="2400" b="1" dirty="0" smtClean="0"/>
              <a:t>                                      REGISTRO FOTOGRÁFICO: DE JULIO A DICIEMBRE DE 2014</a:t>
            </a:r>
            <a:endParaRPr lang="es-CO" sz="2400" b="1" dirty="0"/>
          </a:p>
        </p:txBody>
      </p:sp>
      <p:pic>
        <p:nvPicPr>
          <p:cNvPr id="62470" name="Picture 2" descr="D:\MANUAL DE CONVIVENCIA\fotografias\promoción\IMG_20140507_0929239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066925"/>
            <a:ext cx="3960812"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1 CuadroTexto"/>
          <p:cNvSpPr txBox="1">
            <a:spLocks noChangeArrowheads="1"/>
          </p:cNvSpPr>
          <p:nvPr/>
        </p:nvSpPr>
        <p:spPr bwMode="auto">
          <a:xfrm>
            <a:off x="539750" y="5661025"/>
            <a:ext cx="817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CO" altLang="es-CO"/>
              <a:t>Charlas en articulación con Fundi familia, Secretaria de Salud Municipal,  entre otros; </a:t>
            </a:r>
          </a:p>
          <a:p>
            <a:r>
              <a:rPr lang="es-CO" altLang="es-CO"/>
              <a:t>en temas relacionados con la prevención de la violencia escolar. </a:t>
            </a:r>
          </a:p>
        </p:txBody>
      </p:sp>
      <p:pic>
        <p:nvPicPr>
          <p:cNvPr id="62472" name="Picture 5" descr="D:\MANUAL DE CONVIVENCIA\fotografias\promoción\IMG_20140520_1055396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989138"/>
            <a:ext cx="371475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771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38"/>
            <a:ext cx="10779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2483768" y="20576"/>
            <a:ext cx="6262464" cy="528104"/>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8175" y="592138"/>
            <a:ext cx="7240588" cy="347662"/>
          </a:xfrm>
          <a:prstGeom prst="rect">
            <a:avLst/>
          </a:prstGeom>
          <a:solidFill>
            <a:schemeClr val="accent6">
              <a:lumMod val="75000"/>
            </a:schemeClr>
          </a:solidFill>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s-CO" sz="2400" b="1" dirty="0" smtClean="0"/>
              <a:t>                                      RENDICIÓN DE CUENTAS: DE JULIO A DICIEMBRE DE 2014</a:t>
            </a:r>
            <a:endParaRPr lang="es-CO" sz="2400" b="1" dirty="0"/>
          </a:p>
        </p:txBody>
      </p:sp>
      <p:pic>
        <p:nvPicPr>
          <p:cNvPr id="63493" name="Picture 2" descr="D:\MANUAL DE CONVIVENCIA\fotografias\promoción\IMG_20140508_0920381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4"/>
            <a:ext cx="2991296" cy="453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3" descr="D:\MANUAL DE CONVIVENCIA\fotografias\promoción\IMG_20140508_0931109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412775"/>
            <a:ext cx="26638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388" y="1412774"/>
            <a:ext cx="2665412"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6" name="1 CuadroTexto"/>
          <p:cNvSpPr txBox="1">
            <a:spLocks noChangeArrowheads="1"/>
          </p:cNvSpPr>
          <p:nvPr/>
        </p:nvSpPr>
        <p:spPr bwMode="auto">
          <a:xfrm>
            <a:off x="539750" y="6021388"/>
            <a:ext cx="7283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CO" altLang="es-CO"/>
              <a:t>Proceso de socialización e inscripción para el Diplomado Paz a tiempo (Lidera Universidad Santo Tomas, Gobernación de Sucre)  </a:t>
            </a:r>
          </a:p>
        </p:txBody>
      </p:sp>
      <p:sp>
        <p:nvSpPr>
          <p:cNvPr id="9" name="2 Subtítulo"/>
          <p:cNvSpPr txBox="1">
            <a:spLocks/>
          </p:cNvSpPr>
          <p:nvPr/>
        </p:nvSpPr>
        <p:spPr>
          <a:xfrm>
            <a:off x="141842" y="1052934"/>
            <a:ext cx="8928100" cy="359941"/>
          </a:xfrm>
          <a:prstGeom prst="rect">
            <a:avLst/>
          </a:prstGeom>
          <a:solidFill>
            <a:srgbClr val="FF00FF"/>
          </a:solidFill>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CO" sz="2400" b="1" dirty="0" smtClean="0"/>
              <a:t>                                      REGISTRO FOTOGRÁFICO: DE JULIO A DICIEMBRE DE 2014</a:t>
            </a:r>
            <a:endParaRPr lang="es-CO" sz="2400" b="1" dirty="0"/>
          </a:p>
        </p:txBody>
      </p:sp>
    </p:spTree>
    <p:extLst>
      <p:ext uri="{BB962C8B-B14F-4D97-AF65-F5344CB8AC3E}">
        <p14:creationId xmlns:p14="http://schemas.microsoft.com/office/powerpoint/2010/main" val="3283593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38"/>
            <a:ext cx="10779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2483768" y="20576"/>
            <a:ext cx="6262464" cy="528104"/>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8175" y="592138"/>
            <a:ext cx="7240588" cy="347662"/>
          </a:xfrm>
          <a:prstGeom prst="rect">
            <a:avLst/>
          </a:prstGeom>
          <a:solidFill>
            <a:schemeClr val="accent6">
              <a:lumMod val="75000"/>
            </a:schemeClr>
          </a:solidFill>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s-CO" sz="2400" b="1" dirty="0" smtClean="0"/>
              <a:t>                                      RENDICIÓN DE CUENTAS: DE JULIO A DICIEMBRE DE 2014</a:t>
            </a:r>
            <a:endParaRPr lang="es-CO" sz="2400" b="1" dirty="0"/>
          </a:p>
        </p:txBody>
      </p:sp>
      <p:pic>
        <p:nvPicPr>
          <p:cNvPr id="64517" name="Picture 3" descr="D:\MANUAL DE CONVIVENCIA\fotografias\socializacion del 1620 y procesos institucionales\IMG_20140421_083656673_HD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35088"/>
            <a:ext cx="25209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4" descr="D:\MANUAL DE CONVIVENCIA\fotografias\socializacion del 1620 y procesos institucionales\IMG_20140421_092135621_HD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335088"/>
            <a:ext cx="302577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5" descr="D:\FOTOGRAFIAS IENSS\MANUAL DE CONVIVENCIA\IMG_20140321_11084989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1335088"/>
            <a:ext cx="25828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1 CuadroTexto"/>
          <p:cNvSpPr txBox="1">
            <a:spLocks noChangeArrowheads="1"/>
          </p:cNvSpPr>
          <p:nvPr/>
        </p:nvSpPr>
        <p:spPr bwMode="auto">
          <a:xfrm>
            <a:off x="827088" y="5949950"/>
            <a:ext cx="791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s-CO" altLang="es-CO"/>
              <a:t>Socialización de la Ley 1620 resaltando la ruta para la re significación del </a:t>
            </a:r>
          </a:p>
          <a:p>
            <a:pPr algn="just"/>
            <a:r>
              <a:rPr lang="es-CO" altLang="es-CO"/>
              <a:t>manual de convivencia a los diferentes actores de la comunidad educativa</a:t>
            </a:r>
          </a:p>
        </p:txBody>
      </p:sp>
      <p:sp>
        <p:nvSpPr>
          <p:cNvPr id="9" name="2 Subtítulo"/>
          <p:cNvSpPr txBox="1">
            <a:spLocks/>
          </p:cNvSpPr>
          <p:nvPr/>
        </p:nvSpPr>
        <p:spPr>
          <a:xfrm>
            <a:off x="223472" y="975147"/>
            <a:ext cx="8928100" cy="359941"/>
          </a:xfrm>
          <a:prstGeom prst="rect">
            <a:avLst/>
          </a:prstGeom>
          <a:solidFill>
            <a:srgbClr val="FF00FF"/>
          </a:solidFill>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CO" sz="2400" b="1" dirty="0" smtClean="0"/>
              <a:t>                                      REGISTRO FOTOGRÁFICO: DE JULIO A DICIEMBRE DE 2014</a:t>
            </a:r>
            <a:endParaRPr lang="es-CO" sz="2400" b="1" dirty="0"/>
          </a:p>
        </p:txBody>
      </p:sp>
    </p:spTree>
    <p:extLst>
      <p:ext uri="{BB962C8B-B14F-4D97-AF65-F5344CB8AC3E}">
        <p14:creationId xmlns:p14="http://schemas.microsoft.com/office/powerpoint/2010/main" val="800057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38"/>
            <a:ext cx="10779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2483768" y="20576"/>
            <a:ext cx="6262464" cy="528104"/>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8175" y="592138"/>
            <a:ext cx="7240588" cy="347662"/>
          </a:xfrm>
          <a:prstGeom prst="rect">
            <a:avLst/>
          </a:prstGeom>
          <a:solidFill>
            <a:schemeClr val="accent6">
              <a:lumMod val="75000"/>
            </a:schemeClr>
          </a:solidFill>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s-CO" sz="2400" b="1" dirty="0" smtClean="0"/>
              <a:t>                                      RENDICIÓN DE CUENTAS: DE JULIO A DICIEMBRE DE 2014</a:t>
            </a:r>
            <a:endParaRPr lang="es-CO" sz="2400" b="1" dirty="0"/>
          </a:p>
        </p:txBody>
      </p:sp>
      <p:sp>
        <p:nvSpPr>
          <p:cNvPr id="65541" name="1 CuadroTexto"/>
          <p:cNvSpPr txBox="1">
            <a:spLocks noChangeArrowheads="1"/>
          </p:cNvSpPr>
          <p:nvPr/>
        </p:nvSpPr>
        <p:spPr bwMode="auto">
          <a:xfrm>
            <a:off x="827088" y="5949950"/>
            <a:ext cx="791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s-CO" altLang="es-CO">
                <a:solidFill>
                  <a:srgbClr val="000000"/>
                </a:solidFill>
              </a:rPr>
              <a:t>Consejo consultivo de niños, niñas y adolescentes (Alcaldía Municipal, ICBF, etc.)</a:t>
            </a:r>
          </a:p>
          <a:p>
            <a:pPr algn="just"/>
            <a:r>
              <a:rPr lang="es-CO" altLang="es-CO"/>
              <a:t>Escuela de Liderazgo Paz Viva (UNICEF – Diakonía de la Paz)</a:t>
            </a:r>
          </a:p>
        </p:txBody>
      </p:sp>
      <p:pic>
        <p:nvPicPr>
          <p:cNvPr id="65542" name="Picture 2" descr="D:\FOTOGRAFIAS IENSS\PAZ VIVA\10273308_4252285882147_4977498844333029219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557338"/>
            <a:ext cx="328295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3" descr="C:\Users\pv\Downloads\10352832_10152819106663563_668352062230924527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557338"/>
            <a:ext cx="44608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 Subtítulo"/>
          <p:cNvSpPr txBox="1">
            <a:spLocks/>
          </p:cNvSpPr>
          <p:nvPr/>
        </p:nvSpPr>
        <p:spPr>
          <a:xfrm>
            <a:off x="207020" y="981075"/>
            <a:ext cx="8928100" cy="359941"/>
          </a:xfrm>
          <a:prstGeom prst="rect">
            <a:avLst/>
          </a:prstGeom>
          <a:solidFill>
            <a:srgbClr val="FF00FF"/>
          </a:solidFill>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CO" sz="2400" b="1" dirty="0" smtClean="0"/>
              <a:t>                                      REGISTRO FOTOGRÁFICO: DE JULIO A DICIEMBRE DE 2014</a:t>
            </a:r>
            <a:endParaRPr lang="es-CO" sz="2400" b="1" dirty="0"/>
          </a:p>
        </p:txBody>
      </p:sp>
    </p:spTree>
    <p:extLst>
      <p:ext uri="{BB962C8B-B14F-4D97-AF65-F5344CB8AC3E}">
        <p14:creationId xmlns:p14="http://schemas.microsoft.com/office/powerpoint/2010/main" val="3749947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7" name="2 Subtítulo"/>
          <p:cNvSpPr txBox="1">
            <a:spLocks/>
          </p:cNvSpPr>
          <p:nvPr/>
        </p:nvSpPr>
        <p:spPr>
          <a:xfrm>
            <a:off x="107504" y="1412776"/>
            <a:ext cx="8928992" cy="576064"/>
          </a:xfrm>
          <a:prstGeom prst="rect">
            <a:avLst/>
          </a:prstGeom>
          <a:solidFill>
            <a:srgbClr val="FF00FF"/>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Tree>
    <p:extLst>
      <p:ext uri="{BB962C8B-B14F-4D97-AF65-F5344CB8AC3E}">
        <p14:creationId xmlns:p14="http://schemas.microsoft.com/office/powerpoint/2010/main" val="1637357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Presentación en pantalla (4:3)</PresentationFormat>
  <Paragraphs>225</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dc:creator>
  <cp:lastModifiedBy>Maritza</cp:lastModifiedBy>
  <cp:revision>1</cp:revision>
  <dcterms:created xsi:type="dcterms:W3CDTF">2015-10-31T21:50:43Z</dcterms:created>
  <dcterms:modified xsi:type="dcterms:W3CDTF">2015-10-31T21:51:05Z</dcterms:modified>
</cp:coreProperties>
</file>