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B055C-8F55-487D-AC75-EB0E51ABBD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3587167-C791-4468-8EB2-0FC3D28B5D9B}">
      <dgm:prSet phldrT="[Texto]" custT="1"/>
      <dgm:spPr>
        <a:solidFill>
          <a:srgbClr val="FFFF99"/>
        </a:solidFill>
      </dgm:spPr>
      <dgm:t>
        <a:bodyPr/>
        <a:lstStyle/>
        <a:p>
          <a:r>
            <a:rPr lang="es-CO" sz="1200" b="1" dirty="0" smtClean="0">
              <a:solidFill>
                <a:schemeClr val="tx1"/>
              </a:solidFill>
            </a:rPr>
            <a:t>PROCESO: GESTIÓN DE AULA</a:t>
          </a:r>
          <a:endParaRPr lang="es-CO" sz="1200" b="1" dirty="0">
            <a:solidFill>
              <a:schemeClr val="tx1"/>
            </a:solidFill>
          </a:endParaRPr>
        </a:p>
      </dgm:t>
    </dgm:pt>
    <dgm:pt modelId="{43F0B831-DAAF-4526-93EC-BDD4BD98660B}" type="parTrans" cxnId="{23EE1D01-C7E5-40C2-A14A-8988AFDBB1C3}">
      <dgm:prSet/>
      <dgm:spPr/>
      <dgm:t>
        <a:bodyPr/>
        <a:lstStyle/>
        <a:p>
          <a:endParaRPr lang="es-CO"/>
        </a:p>
      </dgm:t>
    </dgm:pt>
    <dgm:pt modelId="{A9961220-12F3-46E4-87F5-516FDEECBD86}" type="sibTrans" cxnId="{23EE1D01-C7E5-40C2-A14A-8988AFDBB1C3}">
      <dgm:prSet/>
      <dgm:spPr/>
      <dgm:t>
        <a:bodyPr/>
        <a:lstStyle/>
        <a:p>
          <a:endParaRPr lang="es-CO"/>
        </a:p>
      </dgm:t>
    </dgm:pt>
    <dgm:pt modelId="{3C1644C9-9F81-4F6D-9140-B480DF364DF4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100" b="1" dirty="0" smtClean="0"/>
            <a:t>LA REVISIÓN DE LOS PLANES DE CLASES, DISCIPLINA Y ÁREAS AMERITAN UN SEGUIMIENTO PRECISO QUE PERMITAN APOYAR LOS PROCESOS. SEGÚN LA EVALUACIÓN REALIZADA LOS COORDINADORES DE NIVEL RECIBEN LOS PLANES PERO NO HACEN LA REVISIÓN, AJUSTES Y SUGERENCIAS. LO QUE MOTIVA A REORIENTAR SUS FUNCIONES Y FOTALECERLOS CON EQUIPOS INTERDISCIPLINARIOS PARA REALIZAR UN ACOMPAÑAMIENTO EFECTIVO Y PERTINENTE.</a:t>
          </a:r>
          <a:endParaRPr lang="es-CO" sz="1100" b="1" dirty="0"/>
        </a:p>
      </dgm:t>
    </dgm:pt>
    <dgm:pt modelId="{FD90B090-F692-4CC0-85B0-8D0408B3A2BC}" type="parTrans" cxnId="{562FAE88-31A6-4013-8C58-E32C29022171}">
      <dgm:prSet/>
      <dgm:spPr/>
      <dgm:t>
        <a:bodyPr/>
        <a:lstStyle/>
        <a:p>
          <a:endParaRPr lang="es-CO"/>
        </a:p>
      </dgm:t>
    </dgm:pt>
    <dgm:pt modelId="{E80EF554-8EF3-4D84-83A6-67BAC4B8F3FA}" type="sibTrans" cxnId="{562FAE88-31A6-4013-8C58-E32C29022171}">
      <dgm:prSet/>
      <dgm:spPr/>
      <dgm:t>
        <a:bodyPr/>
        <a:lstStyle/>
        <a:p>
          <a:endParaRPr lang="es-CO"/>
        </a:p>
      </dgm:t>
    </dgm:pt>
    <dgm:pt modelId="{B811AD14-3CF3-4F22-BBC5-5065A622FE72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100" b="1" dirty="0" smtClean="0"/>
            <a:t>EL EQUIPO DE DIRECTIVOS DOCENTES DEBEN ESTAR MÁS COMPROMETIDOS CON LOS PROCESOS ACADÉMICOS POR LO TANTO PARA EL PROXIMO 2014 SERÁN FORTALECIDOS CON LA ORGANIZACIÓN DE UN TRABAJO CONJUNTO: JEFES DE ÁREAS, JEFES DE NÚCLEOS DISCIPLINARES Y COORDINADORES.</a:t>
          </a:r>
          <a:endParaRPr lang="es-CO" sz="1100" b="1" dirty="0"/>
        </a:p>
      </dgm:t>
    </dgm:pt>
    <dgm:pt modelId="{07116F7E-3261-4DBA-A409-89B2318720A0}" type="parTrans" cxnId="{51B4BE17-B7C4-45D3-A0FB-7C06F9B70970}">
      <dgm:prSet/>
      <dgm:spPr/>
      <dgm:t>
        <a:bodyPr/>
        <a:lstStyle/>
        <a:p>
          <a:endParaRPr lang="es-CO"/>
        </a:p>
      </dgm:t>
    </dgm:pt>
    <dgm:pt modelId="{8F463529-6A44-47FE-8F39-31E943909FFF}" type="sibTrans" cxnId="{51B4BE17-B7C4-45D3-A0FB-7C06F9B70970}">
      <dgm:prSet/>
      <dgm:spPr/>
      <dgm:t>
        <a:bodyPr/>
        <a:lstStyle/>
        <a:p>
          <a:endParaRPr lang="es-CO"/>
        </a:p>
      </dgm:t>
    </dgm:pt>
    <dgm:pt modelId="{87E3213A-FA4A-4490-8615-9130419B4682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CO" sz="1100" b="1" dirty="0" smtClean="0"/>
            <a:t>LOS AJUSTES AL PROCESO DE EVALUACIÓN DEBE RESPONDER A CAMBIOS DE FONDO Y NO DE FORMA ACORDE CON LAS NECESIDADES ACTUALES, POR LO TANTO PARA EL PRÓXIMO AÑO SERÁN AJUSTES ENCAMINADOS A EVALUAR LOS DESEMPEÑO  HACIENDO USO DE RUBRICAS Y OTRAS ESTRATEGIAS QUE SE DISCUTIRÁN EN LA SEMANA DE DESARROLLO INSTTITUCIONAL.</a:t>
          </a:r>
          <a:endParaRPr lang="es-CO" sz="1100" b="1" dirty="0"/>
        </a:p>
      </dgm:t>
    </dgm:pt>
    <dgm:pt modelId="{11A438EC-AB65-4EBD-B004-BDC64D75AE85}" type="parTrans" cxnId="{6EA030C5-2E73-4E65-AA68-198F180AE8CE}">
      <dgm:prSet/>
      <dgm:spPr/>
      <dgm:t>
        <a:bodyPr/>
        <a:lstStyle/>
        <a:p>
          <a:endParaRPr lang="es-CO"/>
        </a:p>
      </dgm:t>
    </dgm:pt>
    <dgm:pt modelId="{6E86BAC8-0721-495A-99E8-002AEFF88E01}" type="sibTrans" cxnId="{6EA030C5-2E73-4E65-AA68-198F180AE8CE}">
      <dgm:prSet/>
      <dgm:spPr/>
      <dgm:t>
        <a:bodyPr/>
        <a:lstStyle/>
        <a:p>
          <a:endParaRPr lang="es-CO"/>
        </a:p>
      </dgm:t>
    </dgm:pt>
    <dgm:pt modelId="{0DA35089-8EC1-410C-A05F-E362552EB8DF}" type="pres">
      <dgm:prSet presAssocID="{CD1B055C-8F55-487D-AC75-EB0E51ABBD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0C5B0BB-42E6-4C7C-A0A9-5AC196C21969}" type="pres">
      <dgm:prSet presAssocID="{D3587167-C791-4468-8EB2-0FC3D28B5D9B}" presName="composite" presStyleCnt="0"/>
      <dgm:spPr/>
    </dgm:pt>
    <dgm:pt modelId="{A539C1EF-41C1-4A9B-94FE-60C976762D5A}" type="pres">
      <dgm:prSet presAssocID="{D3587167-C791-4468-8EB2-0FC3D28B5D9B}" presName="parentText" presStyleLbl="alignNode1" presStyleIdx="0" presStyleCnt="1" custScaleX="101603" custScaleY="105534" custLinFactNeighborX="-14819" custLinFactNeighborY="-3069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3B118E-0C10-47D4-9205-0B7248738A83}" type="pres">
      <dgm:prSet presAssocID="{D3587167-C791-4468-8EB2-0FC3D28B5D9B}" presName="descendantText" presStyleLbl="alignAcc1" presStyleIdx="0" presStyleCnt="1" custAng="0" custScaleX="96716" custScaleY="85004" custLinFactNeighborX="6273" custLinFactNeighborY="-78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EA030C5-2E73-4E65-AA68-198F180AE8CE}" srcId="{D3587167-C791-4468-8EB2-0FC3D28B5D9B}" destId="{87E3213A-FA4A-4490-8615-9130419B4682}" srcOrd="2" destOrd="0" parTransId="{11A438EC-AB65-4EBD-B004-BDC64D75AE85}" sibTransId="{6E86BAC8-0721-495A-99E8-002AEFF88E01}"/>
    <dgm:cxn modelId="{B963DBA4-2964-420E-9160-E020EED55260}" type="presOf" srcId="{CD1B055C-8F55-487D-AC75-EB0E51ABBD19}" destId="{0DA35089-8EC1-410C-A05F-E362552EB8DF}" srcOrd="0" destOrd="0" presId="urn:microsoft.com/office/officeart/2005/8/layout/chevron2"/>
    <dgm:cxn modelId="{0D1BAABB-19E0-4F66-B2E2-002A0D880B64}" type="presOf" srcId="{3C1644C9-9F81-4F6D-9140-B480DF364DF4}" destId="{CA3B118E-0C10-47D4-9205-0B7248738A83}" srcOrd="0" destOrd="0" presId="urn:microsoft.com/office/officeart/2005/8/layout/chevron2"/>
    <dgm:cxn modelId="{562FAE88-31A6-4013-8C58-E32C29022171}" srcId="{D3587167-C791-4468-8EB2-0FC3D28B5D9B}" destId="{3C1644C9-9F81-4F6D-9140-B480DF364DF4}" srcOrd="0" destOrd="0" parTransId="{FD90B090-F692-4CC0-85B0-8D0408B3A2BC}" sibTransId="{E80EF554-8EF3-4D84-83A6-67BAC4B8F3FA}"/>
    <dgm:cxn modelId="{FBD5F4E3-C1B8-4075-A0D5-814B13FD0D26}" type="presOf" srcId="{87E3213A-FA4A-4490-8615-9130419B4682}" destId="{CA3B118E-0C10-47D4-9205-0B7248738A83}" srcOrd="0" destOrd="2" presId="urn:microsoft.com/office/officeart/2005/8/layout/chevron2"/>
    <dgm:cxn modelId="{2023189C-BA62-43BF-9D29-3DC0EABC4D1D}" type="presOf" srcId="{D3587167-C791-4468-8EB2-0FC3D28B5D9B}" destId="{A539C1EF-41C1-4A9B-94FE-60C976762D5A}" srcOrd="0" destOrd="0" presId="urn:microsoft.com/office/officeart/2005/8/layout/chevron2"/>
    <dgm:cxn modelId="{23EE1D01-C7E5-40C2-A14A-8988AFDBB1C3}" srcId="{CD1B055C-8F55-487D-AC75-EB0E51ABBD19}" destId="{D3587167-C791-4468-8EB2-0FC3D28B5D9B}" srcOrd="0" destOrd="0" parTransId="{43F0B831-DAAF-4526-93EC-BDD4BD98660B}" sibTransId="{A9961220-12F3-46E4-87F5-516FDEECBD86}"/>
    <dgm:cxn modelId="{9D880295-C2BA-461E-80B3-C4B65D1D5046}" type="presOf" srcId="{B811AD14-3CF3-4F22-BBC5-5065A622FE72}" destId="{CA3B118E-0C10-47D4-9205-0B7248738A83}" srcOrd="0" destOrd="1" presId="urn:microsoft.com/office/officeart/2005/8/layout/chevron2"/>
    <dgm:cxn modelId="{51B4BE17-B7C4-45D3-A0FB-7C06F9B70970}" srcId="{D3587167-C791-4468-8EB2-0FC3D28B5D9B}" destId="{B811AD14-3CF3-4F22-BBC5-5065A622FE72}" srcOrd="1" destOrd="0" parTransId="{07116F7E-3261-4DBA-A409-89B2318720A0}" sibTransId="{8F463529-6A44-47FE-8F39-31E943909FFF}"/>
    <dgm:cxn modelId="{5B14D5E5-54CF-4B0B-815D-E856AB2F2CEC}" type="presParOf" srcId="{0DA35089-8EC1-410C-A05F-E362552EB8DF}" destId="{40C5B0BB-42E6-4C7C-A0A9-5AC196C21969}" srcOrd="0" destOrd="0" presId="urn:microsoft.com/office/officeart/2005/8/layout/chevron2"/>
    <dgm:cxn modelId="{ACAE87AA-31A3-49C3-A32A-82569682497A}" type="presParOf" srcId="{40C5B0BB-42E6-4C7C-A0A9-5AC196C21969}" destId="{A539C1EF-41C1-4A9B-94FE-60C976762D5A}" srcOrd="0" destOrd="0" presId="urn:microsoft.com/office/officeart/2005/8/layout/chevron2"/>
    <dgm:cxn modelId="{B7544887-4A53-4072-A211-21B9CB9FD0D8}" type="presParOf" srcId="{40C5B0BB-42E6-4C7C-A0A9-5AC196C21969}" destId="{CA3B118E-0C10-47D4-9205-0B7248738A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1B055C-8F55-487D-AC75-EB0E51ABBD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3587167-C791-4468-8EB2-0FC3D28B5D9B}">
      <dgm:prSet phldrT="[Texto]" custT="1"/>
      <dgm:spPr>
        <a:solidFill>
          <a:srgbClr val="FFFF99"/>
        </a:solidFill>
      </dgm:spPr>
      <dgm:t>
        <a:bodyPr/>
        <a:lstStyle/>
        <a:p>
          <a:r>
            <a:rPr lang="es-CO" sz="1200" b="1" dirty="0" smtClean="0">
              <a:solidFill>
                <a:schemeClr val="tx1"/>
              </a:solidFill>
            </a:rPr>
            <a:t>PROCESO: TALENTO HUMANO</a:t>
          </a:r>
          <a:endParaRPr lang="es-CO" sz="1200" b="1" dirty="0">
            <a:solidFill>
              <a:schemeClr val="tx1"/>
            </a:solidFill>
          </a:endParaRPr>
        </a:p>
      </dgm:t>
    </dgm:pt>
    <dgm:pt modelId="{43F0B831-DAAF-4526-93EC-BDD4BD98660B}" type="parTrans" cxnId="{23EE1D01-C7E5-40C2-A14A-8988AFDBB1C3}">
      <dgm:prSet/>
      <dgm:spPr/>
      <dgm:t>
        <a:bodyPr/>
        <a:lstStyle/>
        <a:p>
          <a:endParaRPr lang="es-CO"/>
        </a:p>
      </dgm:t>
    </dgm:pt>
    <dgm:pt modelId="{A9961220-12F3-46E4-87F5-516FDEECBD86}" type="sibTrans" cxnId="{23EE1D01-C7E5-40C2-A14A-8988AFDBB1C3}">
      <dgm:prSet/>
      <dgm:spPr/>
      <dgm:t>
        <a:bodyPr/>
        <a:lstStyle/>
        <a:p>
          <a:endParaRPr lang="es-CO"/>
        </a:p>
      </dgm:t>
    </dgm:pt>
    <dgm:pt modelId="{3C1644C9-9F81-4F6D-9140-B480DF364DF4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CO" sz="1100" b="1" dirty="0" smtClean="0"/>
            <a:t>  SE REQUIERE PARA EL AÑO 2014 IMPLEMENTAR UN PROCESO DE INDUCCIÓN PARA DOCENTES, DIRECTIVOS DOCENTES, ESTUDIANTES ACORDE CON LAS NECESIDADES INSTITUCIONALES.</a:t>
          </a:r>
          <a:endParaRPr lang="es-CO" sz="1100" b="1" dirty="0"/>
        </a:p>
      </dgm:t>
    </dgm:pt>
    <dgm:pt modelId="{FD90B090-F692-4CC0-85B0-8D0408B3A2BC}" type="parTrans" cxnId="{562FAE88-31A6-4013-8C58-E32C29022171}">
      <dgm:prSet/>
      <dgm:spPr/>
      <dgm:t>
        <a:bodyPr/>
        <a:lstStyle/>
        <a:p>
          <a:endParaRPr lang="es-CO"/>
        </a:p>
      </dgm:t>
    </dgm:pt>
    <dgm:pt modelId="{E80EF554-8EF3-4D84-83A6-67BAC4B8F3FA}" type="sibTrans" cxnId="{562FAE88-31A6-4013-8C58-E32C29022171}">
      <dgm:prSet/>
      <dgm:spPr/>
      <dgm:t>
        <a:bodyPr/>
        <a:lstStyle/>
        <a:p>
          <a:endParaRPr lang="es-CO"/>
        </a:p>
      </dgm:t>
    </dgm:pt>
    <dgm:pt modelId="{0288CBC4-491F-43C8-B748-4A96DDF82D87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CO" sz="1100" b="1" dirty="0" smtClean="0"/>
            <a:t>LA FORMACIÓN Y CAPACITACIÓN SERÁ ARTICULADA ACORDE CON LOS AJUSTES QUE SE REALIZARÁN AL CURRÍCULO, ENCAMINADAS AL SEGUIMIENTO DE COMPETENCIAS, OPERACIONES MENTALES SUPERIORES.</a:t>
          </a:r>
          <a:endParaRPr lang="es-CO" sz="1100" b="1" dirty="0"/>
        </a:p>
      </dgm:t>
    </dgm:pt>
    <dgm:pt modelId="{30D71E5A-308F-48C8-9187-20484516E871}" type="parTrans" cxnId="{28367A60-7545-4751-8988-CA3BBF5657F9}">
      <dgm:prSet/>
      <dgm:spPr/>
      <dgm:t>
        <a:bodyPr/>
        <a:lstStyle/>
        <a:p>
          <a:endParaRPr lang="es-CO"/>
        </a:p>
      </dgm:t>
    </dgm:pt>
    <dgm:pt modelId="{C89605C8-14E7-4104-B03D-27731ECD71D1}" type="sibTrans" cxnId="{28367A60-7545-4751-8988-CA3BBF5657F9}">
      <dgm:prSet/>
      <dgm:spPr/>
      <dgm:t>
        <a:bodyPr/>
        <a:lstStyle/>
        <a:p>
          <a:endParaRPr lang="es-CO"/>
        </a:p>
      </dgm:t>
    </dgm:pt>
    <dgm:pt modelId="{F70F3E4D-844B-4317-B758-476C5B4AA5AC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CO" sz="1100" b="1" dirty="0" smtClean="0"/>
            <a:t>SE ENTREGÓ LA ASIGNACIÓN ACADÉMICA ATENDIENDO A LA PROYECCIÓN 2014, RESULTADOS DE LAS EVALUACIONES INTERNAS Y EXTERNAS.</a:t>
          </a:r>
          <a:endParaRPr lang="es-CO" sz="1100" b="1" dirty="0"/>
        </a:p>
      </dgm:t>
    </dgm:pt>
    <dgm:pt modelId="{0733589A-4661-4AB0-8191-64B65EDB76C7}" type="parTrans" cxnId="{7ADA6505-4ABD-413D-9AB5-B9465C041A64}">
      <dgm:prSet/>
      <dgm:spPr/>
      <dgm:t>
        <a:bodyPr/>
        <a:lstStyle/>
        <a:p>
          <a:endParaRPr lang="es-CO"/>
        </a:p>
      </dgm:t>
    </dgm:pt>
    <dgm:pt modelId="{D875F4B3-C78F-477E-A4A4-CF16EFDF5472}" type="sibTrans" cxnId="{7ADA6505-4ABD-413D-9AB5-B9465C041A64}">
      <dgm:prSet/>
      <dgm:spPr/>
      <dgm:t>
        <a:bodyPr/>
        <a:lstStyle/>
        <a:p>
          <a:endParaRPr lang="es-CO"/>
        </a:p>
      </dgm:t>
    </dgm:pt>
    <dgm:pt modelId="{B1F91C9A-5F50-45A2-A4BF-F331EF150AF9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CO" sz="1100" b="1" dirty="0" smtClean="0"/>
            <a:t>SE REALIZÓ EL RESPECTIVO SEGUIMIENTO A LOS DOCENTES QUE PERTENECEN AL DECRETO No. 1278.</a:t>
          </a:r>
          <a:endParaRPr lang="es-CO" sz="1100" b="1" dirty="0"/>
        </a:p>
      </dgm:t>
    </dgm:pt>
    <dgm:pt modelId="{6F4E6D84-E0FA-482F-9370-EA04C3863C0D}" type="parTrans" cxnId="{B1286C4D-FC33-48C5-8F00-448745A18D63}">
      <dgm:prSet/>
      <dgm:spPr/>
      <dgm:t>
        <a:bodyPr/>
        <a:lstStyle/>
        <a:p>
          <a:endParaRPr lang="es-CO"/>
        </a:p>
      </dgm:t>
    </dgm:pt>
    <dgm:pt modelId="{D8DEA3EA-4758-4FAF-9759-9F4019937E6E}" type="sibTrans" cxnId="{B1286C4D-FC33-48C5-8F00-448745A18D63}">
      <dgm:prSet/>
      <dgm:spPr/>
      <dgm:t>
        <a:bodyPr/>
        <a:lstStyle/>
        <a:p>
          <a:endParaRPr lang="es-CO"/>
        </a:p>
      </dgm:t>
    </dgm:pt>
    <dgm:pt modelId="{142077FE-3F57-4AB5-8E6E-175E48FCD31B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CO" sz="1100" b="1" dirty="0" smtClean="0"/>
            <a:t>SE CONCLUYE CON EL DIPLOMADO Y LOS ESTUDIANTES SUSTENTARON LOS PROCESOS INVESTIGATIVOS REALIZADOS EN EL AÑO ESCOLAR 2013.</a:t>
          </a:r>
          <a:endParaRPr lang="es-CO" sz="1100" b="1" dirty="0"/>
        </a:p>
      </dgm:t>
    </dgm:pt>
    <dgm:pt modelId="{51AB4579-E4D5-421C-92E6-0B5C8CD2954C}" type="parTrans" cxnId="{CBF949E1-9119-4899-88F5-F770FAF07C0F}">
      <dgm:prSet/>
      <dgm:spPr/>
      <dgm:t>
        <a:bodyPr/>
        <a:lstStyle/>
        <a:p>
          <a:endParaRPr lang="es-CO"/>
        </a:p>
      </dgm:t>
    </dgm:pt>
    <dgm:pt modelId="{F8063B0F-A611-4894-9FF3-A5C605AAFFB5}" type="sibTrans" cxnId="{CBF949E1-9119-4899-88F5-F770FAF07C0F}">
      <dgm:prSet/>
      <dgm:spPr/>
      <dgm:t>
        <a:bodyPr/>
        <a:lstStyle/>
        <a:p>
          <a:endParaRPr lang="es-CO"/>
        </a:p>
      </dgm:t>
    </dgm:pt>
    <dgm:pt modelId="{D553C905-6CEA-4D8D-853F-3426B22B39E0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s-CO" sz="1100" b="1" dirty="0" smtClean="0"/>
            <a:t>SE CONTINUO EL TRABAJO DE AJUSTES AL MANUAL DE CONVIVENCIA TOMANDO COMO REFERENTE EL COMITÉ DE CONVIVENCIA Y SE PROYECTARON LAS TAREAS A SEGUIR 2014.</a:t>
          </a:r>
          <a:endParaRPr lang="es-CO" sz="1100" b="1" dirty="0"/>
        </a:p>
      </dgm:t>
    </dgm:pt>
    <dgm:pt modelId="{F851170E-4D2A-4A9A-AADD-C05D199F3B09}" type="parTrans" cxnId="{FDA466B9-13BB-4C03-BF3C-BA91E19AE056}">
      <dgm:prSet/>
      <dgm:spPr/>
      <dgm:t>
        <a:bodyPr/>
        <a:lstStyle/>
        <a:p>
          <a:endParaRPr lang="es-CO"/>
        </a:p>
      </dgm:t>
    </dgm:pt>
    <dgm:pt modelId="{80CD932C-A65B-46A3-A479-DB53DE50F7A3}" type="sibTrans" cxnId="{FDA466B9-13BB-4C03-BF3C-BA91E19AE056}">
      <dgm:prSet/>
      <dgm:spPr/>
      <dgm:t>
        <a:bodyPr/>
        <a:lstStyle/>
        <a:p>
          <a:endParaRPr lang="es-CO"/>
        </a:p>
      </dgm:t>
    </dgm:pt>
    <dgm:pt modelId="{0DA35089-8EC1-410C-A05F-E362552EB8DF}" type="pres">
      <dgm:prSet presAssocID="{CD1B055C-8F55-487D-AC75-EB0E51ABBD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0C5B0BB-42E6-4C7C-A0A9-5AC196C21969}" type="pres">
      <dgm:prSet presAssocID="{D3587167-C791-4468-8EB2-0FC3D28B5D9B}" presName="composite" presStyleCnt="0"/>
      <dgm:spPr/>
    </dgm:pt>
    <dgm:pt modelId="{A539C1EF-41C1-4A9B-94FE-60C976762D5A}" type="pres">
      <dgm:prSet presAssocID="{D3587167-C791-4468-8EB2-0FC3D28B5D9B}" presName="parentText" presStyleLbl="alignNode1" presStyleIdx="0" presStyleCnt="1" custScaleX="101603" custScaleY="105534" custLinFactNeighborX="-7396" custLinFactNeighborY="1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3B118E-0C10-47D4-9205-0B7248738A83}" type="pres">
      <dgm:prSet presAssocID="{D3587167-C791-4468-8EB2-0FC3D28B5D9B}" presName="descendantText" presStyleLbl="alignAcc1" presStyleIdx="0" presStyleCnt="1" custAng="0" custScaleX="96716" custScaleY="65261" custLinFactNeighborX="3494" custLinFactNeighborY="-162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6AF5C4B-4BEF-4D02-8F2E-63159A459252}" type="presOf" srcId="{3C1644C9-9F81-4F6D-9140-B480DF364DF4}" destId="{CA3B118E-0C10-47D4-9205-0B7248738A83}" srcOrd="0" destOrd="0" presId="urn:microsoft.com/office/officeart/2005/8/layout/chevron2"/>
    <dgm:cxn modelId="{23EE1D01-C7E5-40C2-A14A-8988AFDBB1C3}" srcId="{CD1B055C-8F55-487D-AC75-EB0E51ABBD19}" destId="{D3587167-C791-4468-8EB2-0FC3D28B5D9B}" srcOrd="0" destOrd="0" parTransId="{43F0B831-DAAF-4526-93EC-BDD4BD98660B}" sibTransId="{A9961220-12F3-46E4-87F5-516FDEECBD86}"/>
    <dgm:cxn modelId="{6F7A1C47-888D-4527-B968-73B66E89E8FC}" type="presOf" srcId="{D3587167-C791-4468-8EB2-0FC3D28B5D9B}" destId="{A539C1EF-41C1-4A9B-94FE-60C976762D5A}" srcOrd="0" destOrd="0" presId="urn:microsoft.com/office/officeart/2005/8/layout/chevron2"/>
    <dgm:cxn modelId="{28367A60-7545-4751-8988-CA3BBF5657F9}" srcId="{D3587167-C791-4468-8EB2-0FC3D28B5D9B}" destId="{0288CBC4-491F-43C8-B748-4A96DDF82D87}" srcOrd="1" destOrd="0" parTransId="{30D71E5A-308F-48C8-9187-20484516E871}" sibTransId="{C89605C8-14E7-4104-B03D-27731ECD71D1}"/>
    <dgm:cxn modelId="{61A35635-E3A5-43F8-9740-2F7262584414}" type="presOf" srcId="{0288CBC4-491F-43C8-B748-4A96DDF82D87}" destId="{CA3B118E-0C10-47D4-9205-0B7248738A83}" srcOrd="0" destOrd="1" presId="urn:microsoft.com/office/officeart/2005/8/layout/chevron2"/>
    <dgm:cxn modelId="{08AE4C01-B1BD-46B3-A751-14D28DA65F9E}" type="presOf" srcId="{142077FE-3F57-4AB5-8E6E-175E48FCD31B}" destId="{CA3B118E-0C10-47D4-9205-0B7248738A83}" srcOrd="0" destOrd="4" presId="urn:microsoft.com/office/officeart/2005/8/layout/chevron2"/>
    <dgm:cxn modelId="{034FD989-B868-463F-AC25-6D15A3E72B43}" type="presOf" srcId="{CD1B055C-8F55-487D-AC75-EB0E51ABBD19}" destId="{0DA35089-8EC1-410C-A05F-E362552EB8DF}" srcOrd="0" destOrd="0" presId="urn:microsoft.com/office/officeart/2005/8/layout/chevron2"/>
    <dgm:cxn modelId="{86BD1843-891C-4460-8CB1-AD558B7454B6}" type="presOf" srcId="{B1F91C9A-5F50-45A2-A4BF-F331EF150AF9}" destId="{CA3B118E-0C10-47D4-9205-0B7248738A83}" srcOrd="0" destOrd="3" presId="urn:microsoft.com/office/officeart/2005/8/layout/chevron2"/>
    <dgm:cxn modelId="{562FAE88-31A6-4013-8C58-E32C29022171}" srcId="{D3587167-C791-4468-8EB2-0FC3D28B5D9B}" destId="{3C1644C9-9F81-4F6D-9140-B480DF364DF4}" srcOrd="0" destOrd="0" parTransId="{FD90B090-F692-4CC0-85B0-8D0408B3A2BC}" sibTransId="{E80EF554-8EF3-4D84-83A6-67BAC4B8F3FA}"/>
    <dgm:cxn modelId="{B1286C4D-FC33-48C5-8F00-448745A18D63}" srcId="{D3587167-C791-4468-8EB2-0FC3D28B5D9B}" destId="{B1F91C9A-5F50-45A2-A4BF-F331EF150AF9}" srcOrd="3" destOrd="0" parTransId="{6F4E6D84-E0FA-482F-9370-EA04C3863C0D}" sibTransId="{D8DEA3EA-4758-4FAF-9759-9F4019937E6E}"/>
    <dgm:cxn modelId="{FDA466B9-13BB-4C03-BF3C-BA91E19AE056}" srcId="{D3587167-C791-4468-8EB2-0FC3D28B5D9B}" destId="{D553C905-6CEA-4D8D-853F-3426B22B39E0}" srcOrd="5" destOrd="0" parTransId="{F851170E-4D2A-4A9A-AADD-C05D199F3B09}" sibTransId="{80CD932C-A65B-46A3-A479-DB53DE50F7A3}"/>
    <dgm:cxn modelId="{00782362-CA4D-46D8-8110-CF4B1C07F2AE}" type="presOf" srcId="{F70F3E4D-844B-4317-B758-476C5B4AA5AC}" destId="{CA3B118E-0C10-47D4-9205-0B7248738A83}" srcOrd="0" destOrd="2" presId="urn:microsoft.com/office/officeart/2005/8/layout/chevron2"/>
    <dgm:cxn modelId="{CBF949E1-9119-4899-88F5-F770FAF07C0F}" srcId="{D3587167-C791-4468-8EB2-0FC3D28B5D9B}" destId="{142077FE-3F57-4AB5-8E6E-175E48FCD31B}" srcOrd="4" destOrd="0" parTransId="{51AB4579-E4D5-421C-92E6-0B5C8CD2954C}" sibTransId="{F8063B0F-A611-4894-9FF3-A5C605AAFFB5}"/>
    <dgm:cxn modelId="{7ADA6505-4ABD-413D-9AB5-B9465C041A64}" srcId="{D3587167-C791-4468-8EB2-0FC3D28B5D9B}" destId="{F70F3E4D-844B-4317-B758-476C5B4AA5AC}" srcOrd="2" destOrd="0" parTransId="{0733589A-4661-4AB0-8191-64B65EDB76C7}" sibTransId="{D875F4B3-C78F-477E-A4A4-CF16EFDF5472}"/>
    <dgm:cxn modelId="{1868F94E-1611-4222-B0EA-58B4985096B7}" type="presOf" srcId="{D553C905-6CEA-4D8D-853F-3426B22B39E0}" destId="{CA3B118E-0C10-47D4-9205-0B7248738A83}" srcOrd="0" destOrd="5" presId="urn:microsoft.com/office/officeart/2005/8/layout/chevron2"/>
    <dgm:cxn modelId="{2652550E-4316-4C08-875B-193EF530FD91}" type="presParOf" srcId="{0DA35089-8EC1-410C-A05F-E362552EB8DF}" destId="{40C5B0BB-42E6-4C7C-A0A9-5AC196C21969}" srcOrd="0" destOrd="0" presId="urn:microsoft.com/office/officeart/2005/8/layout/chevron2"/>
    <dgm:cxn modelId="{502B038B-D527-431A-BA60-3ED53D9E73F4}" type="presParOf" srcId="{40C5B0BB-42E6-4C7C-A0A9-5AC196C21969}" destId="{A539C1EF-41C1-4A9B-94FE-60C976762D5A}" srcOrd="0" destOrd="0" presId="urn:microsoft.com/office/officeart/2005/8/layout/chevron2"/>
    <dgm:cxn modelId="{ED8BFE4A-7BC8-4A1F-AD83-33E5C8D5A801}" type="presParOf" srcId="{40C5B0BB-42E6-4C7C-A0A9-5AC196C21969}" destId="{CA3B118E-0C10-47D4-9205-0B7248738A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9C1EF-41C1-4A9B-94FE-60C976762D5A}">
      <dsp:nvSpPr>
        <dsp:cNvPr id="0" name=""/>
        <dsp:cNvSpPr/>
      </dsp:nvSpPr>
      <dsp:spPr>
        <a:xfrm rot="5400000">
          <a:off x="-1516843" y="1516843"/>
          <a:ext cx="6377101" cy="3343413"/>
        </a:xfrm>
        <a:prstGeom prst="chevron">
          <a:avLst/>
        </a:prstGeom>
        <a:solidFill>
          <a:srgbClr val="FFFF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</a:rPr>
            <a:t>PROCESO: GESTIÓN DE AULA</a:t>
          </a:r>
          <a:endParaRPr lang="es-CO" sz="1200" b="1" kern="1200" dirty="0">
            <a:solidFill>
              <a:schemeClr val="tx1"/>
            </a:solidFill>
          </a:endParaRPr>
        </a:p>
      </dsp:txBody>
      <dsp:txXfrm rot="-5400000">
        <a:off x="2" y="1671706"/>
        <a:ext cx="3343413" cy="3033688"/>
      </dsp:txXfrm>
    </dsp:sp>
    <dsp:sp modelId="{CA3B118E-0C10-47D4-9205-0B7248738A83}">
      <dsp:nvSpPr>
        <dsp:cNvPr id="0" name=""/>
        <dsp:cNvSpPr/>
      </dsp:nvSpPr>
      <dsp:spPr>
        <a:xfrm rot="5400000">
          <a:off x="3970742" y="-365436"/>
          <a:ext cx="3737937" cy="4773897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kern="1200" dirty="0" smtClean="0"/>
            <a:t>LA REVISIÓN DE LOS PLANES DE CLASES, DISCIPLINA Y ÁREAS AMERITAN UN SEGUIMIENTO PRECISO QUE PERMITAN APOYAR LOS PROCESOS. SEGÚN LA EVALUACIÓN REALIZADA LOS COORDINADORES DE NIVEL RECIBEN LOS PLANES PERO NO HACEN LA REVISIÓN, AJUSTES Y SUGERENCIAS. LO QUE MOTIVA A REORIENTAR SUS FUNCIONES Y FOTALECERLOS CON EQUIPOS INTERDISCIPLINARIOS PARA REALIZAR UN ACOMPAÑAMIENTO EFECTIVO Y PERTINENTE.</a:t>
          </a:r>
          <a:endParaRPr lang="es-CO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kern="1200" dirty="0" smtClean="0"/>
            <a:t>EL EQUIPO DE DIRECTIVOS DOCENTES DEBEN ESTAR MÁS COMPROMETIDOS CON LOS PROCESOS ACADÉMICOS POR LO TANTO PARA EL PROXIMO 2014 SERÁN FORTALECIDOS CON LA ORGANIZACIÓN DE UN TRABAJO CONJUNTO: JEFES DE ÁREAS, JEFES DE NÚCLEOS DISCIPLINARES Y COORDINADORES.</a:t>
          </a:r>
          <a:endParaRPr lang="es-CO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kern="1200" dirty="0" smtClean="0"/>
            <a:t>LOS AJUSTES AL PROCESO DE EVALUACIÓN DEBE RESPONDER A CAMBIOS DE FONDO Y NO DE FORMA ACORDE CON LAS NECESIDADES ACTUALES, POR LO TANTO PARA EL PRÓXIMO AÑO SERÁN AJUSTES ENCAMINADOS A EVALUAR LOS DESEMPEÑO  HACIENDO USO DE RUBRICAS Y OTRAS ESTRATEGIAS QUE SE DISCUTIRÁN EN LA SEMANA DE DESARROLLO INSTTITUCIONAL.</a:t>
          </a:r>
          <a:endParaRPr lang="es-CO" sz="1100" b="1" kern="1200" dirty="0"/>
        </a:p>
      </dsp:txBody>
      <dsp:txXfrm rot="-5400000">
        <a:off x="3452763" y="335014"/>
        <a:ext cx="4591426" cy="3372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9C1EF-41C1-4A9B-94FE-60C976762D5A}">
      <dsp:nvSpPr>
        <dsp:cNvPr id="0" name=""/>
        <dsp:cNvSpPr/>
      </dsp:nvSpPr>
      <dsp:spPr>
        <a:xfrm rot="5400000">
          <a:off x="-1516843" y="1518838"/>
          <a:ext cx="6377101" cy="3343413"/>
        </a:xfrm>
        <a:prstGeom prst="chevron">
          <a:avLst/>
        </a:prstGeom>
        <a:solidFill>
          <a:srgbClr val="FFFF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</a:rPr>
            <a:t>PROCESO: TALENTO HUMANO</a:t>
          </a:r>
          <a:endParaRPr lang="es-CO" sz="1200" b="1" kern="1200" dirty="0">
            <a:solidFill>
              <a:schemeClr val="tx1"/>
            </a:solidFill>
          </a:endParaRPr>
        </a:p>
      </dsp:txBody>
      <dsp:txXfrm rot="-5400000">
        <a:off x="2" y="1673701"/>
        <a:ext cx="3343413" cy="3033688"/>
      </dsp:txXfrm>
    </dsp:sp>
    <dsp:sp modelId="{CA3B118E-0C10-47D4-9205-0B7248738A83}">
      <dsp:nvSpPr>
        <dsp:cNvPr id="0" name=""/>
        <dsp:cNvSpPr/>
      </dsp:nvSpPr>
      <dsp:spPr>
        <a:xfrm rot="5400000">
          <a:off x="4404828" y="-736046"/>
          <a:ext cx="2869765" cy="4773897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kern="1200" dirty="0" smtClean="0"/>
            <a:t>  SE REQUIERE PARA EL AÑO 2014 IMPLEMENTAR UN PROCESO DE INDUCCIÓN PARA DOCENTES, DIRECTIVOS DOCENTES, ESTUDIANTES ACORDE CON LAS NECESIDADES INSTITUCIONALES.</a:t>
          </a:r>
          <a:endParaRPr lang="es-CO" sz="1100" b="1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kern="1200" dirty="0" smtClean="0"/>
            <a:t>LA FORMACIÓN Y CAPACITACIÓN SERÁ ARTICULADA ACORDE CON LOS AJUSTES QUE SE REALIZARÁN AL CURRÍCULO, ENCAMINADAS AL SEGUIMIENTO DE COMPETENCIAS, OPERACIONES MENTALES SUPERIORES.</a:t>
          </a:r>
          <a:endParaRPr lang="es-CO" sz="1100" b="1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kern="1200" dirty="0" smtClean="0"/>
            <a:t>SE ENTREGÓ LA ASIGNACIÓN ACADÉMICA ATENDIENDO A LA PROYECCIÓN 2014, RESULTADOS DE LAS EVALUACIONES INTERNAS Y EXTERNAS.</a:t>
          </a:r>
          <a:endParaRPr lang="es-CO" sz="1100" b="1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kern="1200" dirty="0" smtClean="0"/>
            <a:t>SE REALIZÓ EL RESPECTIVO SEGUIMIENTO A LOS DOCENTES QUE PERTENECEN AL DECRETO No. 1278.</a:t>
          </a:r>
          <a:endParaRPr lang="es-CO" sz="1100" b="1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kern="1200" dirty="0" smtClean="0"/>
            <a:t>SE CONCLUYE CON EL DIPLOMADO Y LOS ESTUDIANTES SUSTENTARON LOS PROCESOS INVESTIGATIVOS REALIZADOS EN EL AÑO ESCOLAR 2013.</a:t>
          </a:r>
          <a:endParaRPr lang="es-CO" sz="1100" b="1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kern="1200" dirty="0" smtClean="0"/>
            <a:t>SE CONTINUO EL TRABAJO DE AJUSTES AL MANUAL DE CONVIVENCIA TOMANDO COMO REFERENTE EL COMITÉ DE CONVIVENCIA Y SE PROYECTARON LAS TAREAS A SEGUIR 2014.</a:t>
          </a:r>
          <a:endParaRPr lang="es-CO" sz="1100" b="1" kern="1200" dirty="0"/>
        </a:p>
      </dsp:txBody>
      <dsp:txXfrm rot="-5400000">
        <a:off x="3452762" y="356110"/>
        <a:ext cx="4633807" cy="2589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FDC1-AF4B-4219-B717-2E57BDD771C4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A153-DB28-44D2-B487-92E0E14B00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611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FDC1-AF4B-4219-B717-2E57BDD771C4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A153-DB28-44D2-B487-92E0E14B00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931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FDC1-AF4B-4219-B717-2E57BDD771C4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A153-DB28-44D2-B487-92E0E14B00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276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FDC1-AF4B-4219-B717-2E57BDD771C4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A153-DB28-44D2-B487-92E0E14B00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76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FDC1-AF4B-4219-B717-2E57BDD771C4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A153-DB28-44D2-B487-92E0E14B00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997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FDC1-AF4B-4219-B717-2E57BDD771C4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A153-DB28-44D2-B487-92E0E14B00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131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FDC1-AF4B-4219-B717-2E57BDD771C4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A153-DB28-44D2-B487-92E0E14B00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08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FDC1-AF4B-4219-B717-2E57BDD771C4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A153-DB28-44D2-B487-92E0E14B00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140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FDC1-AF4B-4219-B717-2E57BDD771C4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A153-DB28-44D2-B487-92E0E14B00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602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FDC1-AF4B-4219-B717-2E57BDD771C4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A153-DB28-44D2-B487-92E0E14B00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283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FDC1-AF4B-4219-B717-2E57BDD771C4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A153-DB28-44D2-B487-92E0E14B00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62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0FDC1-AF4B-4219-B717-2E57BDD771C4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3A153-DB28-44D2-B487-92E0E14B00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948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396536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779912" y="216590"/>
            <a:ext cx="4464496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GESTIÓN DIRECTIVA:</a:t>
            </a:r>
          </a:p>
          <a:p>
            <a:pPr algn="ctr"/>
            <a:r>
              <a:rPr lang="es-CO" b="1" dirty="0" smtClean="0"/>
              <a:t>LOGROS</a:t>
            </a:r>
            <a:endParaRPr lang="es-CO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98559432"/>
              </p:ext>
            </p:extLst>
          </p:nvPr>
        </p:nvGraphicFramePr>
        <p:xfrm>
          <a:off x="323528" y="620688"/>
          <a:ext cx="8226660" cy="637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3611778" y="5085183"/>
            <a:ext cx="1333043" cy="1617145"/>
            <a:chOff x="1581430" y="86"/>
            <a:chExt cx="1579123" cy="1815084"/>
          </a:xfrm>
        </p:grpSpPr>
        <p:sp>
          <p:nvSpPr>
            <p:cNvPr id="11" name="10 Hexágono"/>
            <p:cNvSpPr/>
            <p:nvPr/>
          </p:nvSpPr>
          <p:spPr>
            <a:xfrm rot="5400000">
              <a:off x="1463450" y="118066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ágono 4"/>
            <p:cNvSpPr/>
            <p:nvPr/>
          </p:nvSpPr>
          <p:spPr>
            <a:xfrm>
              <a:off x="1827510" y="282937"/>
              <a:ext cx="1086963" cy="1249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solidFill>
                    <a:schemeClr val="tx1"/>
                  </a:solidFill>
                </a:rPr>
                <a:t>PRINCIPALES LOGROS</a:t>
              </a:r>
              <a:endParaRPr lang="es-CO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944821" y="5052887"/>
            <a:ext cx="1433389" cy="1570498"/>
            <a:chOff x="2342506" y="1540729"/>
            <a:chExt cx="1755890" cy="1815084"/>
          </a:xfrm>
        </p:grpSpPr>
        <p:sp>
          <p:nvSpPr>
            <p:cNvPr id="14" name="13 Hexágono"/>
            <p:cNvSpPr/>
            <p:nvPr/>
          </p:nvSpPr>
          <p:spPr>
            <a:xfrm rot="5400000">
              <a:off x="2312909" y="1570326"/>
              <a:ext cx="1815084" cy="17558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CC0E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ágono 4"/>
            <p:cNvSpPr/>
            <p:nvPr/>
          </p:nvSpPr>
          <p:spPr>
            <a:xfrm>
              <a:off x="2630382" y="1838310"/>
              <a:ext cx="1180138" cy="1219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000" b="1" dirty="0" smtClean="0">
                  <a:solidFill>
                    <a:schemeClr val="tx1"/>
                  </a:solidFill>
                </a:rPr>
                <a:t>RELACIÓN PEDAGÓGICA</a:t>
              </a:r>
              <a:endParaRPr lang="es-CO" sz="1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373266" y="5024327"/>
            <a:ext cx="1333043" cy="1599059"/>
            <a:chOff x="3595233" y="916039"/>
            <a:chExt cx="1579123" cy="1815084"/>
          </a:xfrm>
        </p:grpSpPr>
        <p:sp>
          <p:nvSpPr>
            <p:cNvPr id="17" name="16 Hexágono"/>
            <p:cNvSpPr/>
            <p:nvPr/>
          </p:nvSpPr>
          <p:spPr>
            <a:xfrm rot="5400000">
              <a:off x="3477253" y="1034019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ágono 4"/>
            <p:cNvSpPr/>
            <p:nvPr/>
          </p:nvSpPr>
          <p:spPr>
            <a:xfrm>
              <a:off x="3841315" y="1179109"/>
              <a:ext cx="1086963" cy="1249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dirty="0" smtClean="0">
                  <a:solidFill>
                    <a:schemeClr val="tx1"/>
                  </a:solidFill>
                </a:rPr>
                <a:t>PLANEACIÓN DE CLASES</a:t>
              </a:r>
              <a:endParaRPr lang="es-CO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694485" y="5009432"/>
            <a:ext cx="1382808" cy="1593994"/>
            <a:chOff x="1581430" y="3081373"/>
            <a:chExt cx="1579123" cy="1815084"/>
          </a:xfrm>
        </p:grpSpPr>
        <p:sp>
          <p:nvSpPr>
            <p:cNvPr id="20" name="19 Hexágono"/>
            <p:cNvSpPr/>
            <p:nvPr/>
          </p:nvSpPr>
          <p:spPr>
            <a:xfrm rot="5400000">
              <a:off x="1463450" y="3199353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Hexágono 4"/>
            <p:cNvSpPr/>
            <p:nvPr/>
          </p:nvSpPr>
          <p:spPr>
            <a:xfrm>
              <a:off x="1827510" y="3364224"/>
              <a:ext cx="1086963" cy="1249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dirty="0" smtClean="0">
                  <a:solidFill>
                    <a:schemeClr val="tx1"/>
                  </a:solidFill>
                </a:rPr>
                <a:t>EVALUACIÓN EN EL AULA</a:t>
              </a:r>
              <a:endParaRPr lang="es-CO" sz="1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8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-315416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eurón 4"/>
          <p:cNvSpPr/>
          <p:nvPr/>
        </p:nvSpPr>
        <p:spPr>
          <a:xfrm>
            <a:off x="71739" y="2420888"/>
            <a:ext cx="1242626" cy="163390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6350" rIns="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b="1" kern="1200" dirty="0" smtClean="0">
                <a:solidFill>
                  <a:schemeClr val="tx1"/>
                </a:solidFill>
              </a:rPr>
              <a:t>PROCESO: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b="1" dirty="0" smtClean="0">
                <a:solidFill>
                  <a:schemeClr val="tx1"/>
                </a:solidFill>
              </a:rPr>
              <a:t>ADMINISTRACIÓN DE LA PLANTA FÍSICA Y DE LOS RECURSOS</a:t>
            </a:r>
            <a:r>
              <a:rPr lang="es-CO" sz="1200" b="1" kern="1200" dirty="0" smtClean="0">
                <a:solidFill>
                  <a:schemeClr val="tx1"/>
                </a:solidFill>
              </a:rPr>
              <a:t>	</a:t>
            </a:r>
            <a:endParaRPr lang="es-CO" sz="1200" b="1" kern="1200" dirty="0">
              <a:solidFill>
                <a:schemeClr val="tx1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179511" y="836712"/>
            <a:ext cx="1897077" cy="1296144"/>
            <a:chOff x="1800201" y="344322"/>
            <a:chExt cx="1824540" cy="745665"/>
          </a:xfrm>
          <a:solidFill>
            <a:srgbClr val="00B0F0"/>
          </a:solidFill>
        </p:grpSpPr>
        <p:sp>
          <p:nvSpPr>
            <p:cNvPr id="7" name="6 Cheurón"/>
            <p:cNvSpPr/>
            <p:nvPr/>
          </p:nvSpPr>
          <p:spPr>
            <a:xfrm>
              <a:off x="1800201" y="344322"/>
              <a:ext cx="1824540" cy="745665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heurón 4"/>
            <p:cNvSpPr/>
            <p:nvPr/>
          </p:nvSpPr>
          <p:spPr>
            <a:xfrm>
              <a:off x="2313743" y="427174"/>
              <a:ext cx="816057" cy="5750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5715" rIns="0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800" b="1" kern="1200" dirty="0" smtClean="0"/>
                <a:t>COMPONENTE: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800" b="1" dirty="0" smtClean="0"/>
                <a:t>MANTENIMIENTO  DE LA PLANTA FÍSICA</a:t>
              </a:r>
              <a:endParaRPr lang="es-CO" sz="800" b="1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23529" y="4509120"/>
            <a:ext cx="2476882" cy="1440160"/>
            <a:chOff x="1847667" y="2959194"/>
            <a:chExt cx="2018855" cy="991371"/>
          </a:xfrm>
          <a:solidFill>
            <a:srgbClr val="00B050"/>
          </a:solidFill>
        </p:grpSpPr>
        <p:sp>
          <p:nvSpPr>
            <p:cNvPr id="13" name="12 Cheurón"/>
            <p:cNvSpPr/>
            <p:nvPr/>
          </p:nvSpPr>
          <p:spPr>
            <a:xfrm>
              <a:off x="1847667" y="2959194"/>
              <a:ext cx="2018855" cy="991371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heurón 4"/>
            <p:cNvSpPr/>
            <p:nvPr/>
          </p:nvSpPr>
          <p:spPr>
            <a:xfrm>
              <a:off x="2352124" y="3036645"/>
              <a:ext cx="1009939" cy="8364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900" b="1" kern="1200" dirty="0" smtClean="0">
                  <a:solidFill>
                    <a:schemeClr val="tx1"/>
                  </a:solidFill>
                </a:rPr>
                <a:t>COMPONENTES: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900" b="1" dirty="0" smtClean="0">
                  <a:solidFill>
                    <a:schemeClr val="tx1"/>
                  </a:solidFill>
                </a:rPr>
                <a:t>SEGUIMIENTO AL USO DE LOS ESPACIOS</a:t>
              </a:r>
              <a:endParaRPr lang="es-CO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403648" y="188640"/>
            <a:ext cx="7611635" cy="2568611"/>
            <a:chOff x="3685614" y="144667"/>
            <a:chExt cx="4098986" cy="1230516"/>
          </a:xfrm>
          <a:solidFill>
            <a:srgbClr val="00B0F0"/>
          </a:solidFill>
        </p:grpSpPr>
        <p:sp>
          <p:nvSpPr>
            <p:cNvPr id="16" name="15 Cheurón"/>
            <p:cNvSpPr/>
            <p:nvPr/>
          </p:nvSpPr>
          <p:spPr>
            <a:xfrm>
              <a:off x="3685614" y="144667"/>
              <a:ext cx="4098986" cy="1230516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heurón 4"/>
            <p:cNvSpPr/>
            <p:nvPr/>
          </p:nvSpPr>
          <p:spPr>
            <a:xfrm>
              <a:off x="4300872" y="144667"/>
              <a:ext cx="2868470" cy="12305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kern="1200" dirty="0" smtClean="0"/>
                <a:t>LA INSTITUCIÓN REQUIRIÓ EN EL SEGUNDO SEMESTRE DEL AÑO LA </a:t>
              </a:r>
              <a:r>
                <a:rPr lang="es-CO" dirty="0" smtClean="0"/>
                <a:t>CONSTRUCCIÓN, </a:t>
              </a:r>
              <a:r>
                <a:rPr lang="es-CO" kern="1200" dirty="0" smtClean="0"/>
                <a:t>ADECUACION Y MANTENIMIENTO DE: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dirty="0" smtClean="0"/>
                <a:t>TECHOS, VENTANAS, PAREDES, MUEBLES,  PUERTAS, EQUIPOS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kern="1200" dirty="0" smtClean="0"/>
                <a:t>ENTRADA POR SEVILLA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dirty="0" smtClean="0"/>
                <a:t>SALA AVI PARA EL PROYECTO VIVE SINCELEJO</a:t>
              </a:r>
              <a:endParaRPr lang="es-CO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1932922" y="3645024"/>
            <a:ext cx="7211078" cy="2947043"/>
            <a:chOff x="3426131" y="3310590"/>
            <a:chExt cx="4854788" cy="2010939"/>
          </a:xfrm>
          <a:solidFill>
            <a:srgbClr val="00B050"/>
          </a:solidFill>
        </p:grpSpPr>
        <p:sp>
          <p:nvSpPr>
            <p:cNvPr id="22" name="21 Cheurón"/>
            <p:cNvSpPr/>
            <p:nvPr/>
          </p:nvSpPr>
          <p:spPr>
            <a:xfrm>
              <a:off x="3426131" y="3310590"/>
              <a:ext cx="4854788" cy="2010939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heurón 4"/>
            <p:cNvSpPr/>
            <p:nvPr/>
          </p:nvSpPr>
          <p:spPr>
            <a:xfrm>
              <a:off x="4431601" y="3310590"/>
              <a:ext cx="2843849" cy="20109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5715" rIns="0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kern="1200" dirty="0" smtClean="0">
                  <a:solidFill>
                    <a:schemeClr val="tx1"/>
                  </a:solidFill>
                </a:rPr>
                <a:t>SE HIZO NECESARIO LA ADECUACIÓN DE ZONAS QUE PERMITIERAN EL TRÁNSITO DE PERSONAL PARA MEJORAR LA SEGURIDAD, POR LO TANTO SE CONSTRUYERON ANDES Y SENDEROS</a:t>
              </a:r>
              <a:endParaRPr lang="es-CO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-315416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eurón 4"/>
          <p:cNvSpPr/>
          <p:nvPr/>
        </p:nvSpPr>
        <p:spPr>
          <a:xfrm>
            <a:off x="71739" y="2420888"/>
            <a:ext cx="1242626" cy="163390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6350" rIns="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b="1" kern="1200" dirty="0" smtClean="0">
                <a:solidFill>
                  <a:schemeClr val="tx1"/>
                </a:solidFill>
              </a:rPr>
              <a:t>PROCESO: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b="1" dirty="0" smtClean="0">
                <a:solidFill>
                  <a:schemeClr val="tx1"/>
                </a:solidFill>
              </a:rPr>
              <a:t>ADMINISTRACIÓN DE LA PLANTA FÍSICA Y DE LOS RECURSOS</a:t>
            </a:r>
            <a:r>
              <a:rPr lang="es-CO" sz="1200" b="1" kern="1200" dirty="0" smtClean="0">
                <a:solidFill>
                  <a:schemeClr val="tx1"/>
                </a:solidFill>
              </a:rPr>
              <a:t>	</a:t>
            </a:r>
            <a:endParaRPr lang="es-CO" sz="1200" b="1" kern="1200" dirty="0">
              <a:solidFill>
                <a:schemeClr val="tx1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179511" y="836712"/>
            <a:ext cx="1897077" cy="1296144"/>
            <a:chOff x="1800201" y="344322"/>
            <a:chExt cx="1824540" cy="745665"/>
          </a:xfrm>
          <a:solidFill>
            <a:srgbClr val="FFC000"/>
          </a:solidFill>
        </p:grpSpPr>
        <p:sp>
          <p:nvSpPr>
            <p:cNvPr id="7" name="6 Cheurón"/>
            <p:cNvSpPr/>
            <p:nvPr/>
          </p:nvSpPr>
          <p:spPr>
            <a:xfrm>
              <a:off x="1800201" y="344322"/>
              <a:ext cx="1824540" cy="745665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heurón 4"/>
            <p:cNvSpPr/>
            <p:nvPr/>
          </p:nvSpPr>
          <p:spPr>
            <a:xfrm>
              <a:off x="2313743" y="427174"/>
              <a:ext cx="816057" cy="5750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5715" rIns="0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800" b="1" kern="1200" dirty="0" smtClean="0"/>
                <a:t>COMPONENTE: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800" b="1" dirty="0" smtClean="0"/>
                <a:t>ADQUISICIÓN DE LOS RECURSOS PARA EL APRENDIZAJE</a:t>
              </a:r>
              <a:endParaRPr lang="es-CO" sz="800" b="1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23529" y="4509120"/>
            <a:ext cx="2476882" cy="1440160"/>
            <a:chOff x="1847667" y="2959194"/>
            <a:chExt cx="2018855" cy="9913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12 Cheurón"/>
            <p:cNvSpPr/>
            <p:nvPr/>
          </p:nvSpPr>
          <p:spPr>
            <a:xfrm>
              <a:off x="1847667" y="2959194"/>
              <a:ext cx="2018855" cy="991371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heurón 4"/>
            <p:cNvSpPr/>
            <p:nvPr/>
          </p:nvSpPr>
          <p:spPr>
            <a:xfrm>
              <a:off x="2352124" y="3036645"/>
              <a:ext cx="1009939" cy="8364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900" b="1" kern="1200" dirty="0" smtClean="0">
                  <a:solidFill>
                    <a:schemeClr val="tx1"/>
                  </a:solidFill>
                </a:rPr>
                <a:t>COMPONENTES: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900" b="1" dirty="0" smtClean="0">
                  <a:solidFill>
                    <a:schemeClr val="tx1"/>
                  </a:solidFill>
                </a:rPr>
                <a:t>SUMINISTRO Y DOTACIÓN</a:t>
              </a:r>
              <a:endParaRPr lang="es-CO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403648" y="188640"/>
            <a:ext cx="7611635" cy="2568611"/>
            <a:chOff x="3685614" y="144667"/>
            <a:chExt cx="4098986" cy="1230516"/>
          </a:xfrm>
          <a:solidFill>
            <a:srgbClr val="FFC000"/>
          </a:solidFill>
        </p:grpSpPr>
        <p:sp>
          <p:nvSpPr>
            <p:cNvPr id="16" name="15 Cheurón"/>
            <p:cNvSpPr/>
            <p:nvPr/>
          </p:nvSpPr>
          <p:spPr>
            <a:xfrm>
              <a:off x="3685614" y="144667"/>
              <a:ext cx="4098986" cy="1230516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heurón 4"/>
            <p:cNvSpPr/>
            <p:nvPr/>
          </p:nvSpPr>
          <p:spPr>
            <a:xfrm>
              <a:off x="4300872" y="144667"/>
              <a:ext cx="2868470" cy="12305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kern="1200" dirty="0" smtClean="0"/>
                <a:t>LA INSTITUCIÓN REQUIRIÓ EN EL SEGUNDO SEMESTRE DEL AÑO DE ADECUACIONES Y AJUSTES DE: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 smtClean="0"/>
                <a:t>TECHOS, VENTANAS Y PUERTAS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kern="1200" dirty="0" smtClean="0"/>
                <a:t>ADECUACIÓN DE LA ENTRADA POR SEVILLA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 smtClean="0"/>
                <a:t>SALA AVI PARA EL PROYECTO DIGITAL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kern="1200" dirty="0" smtClean="0"/>
                <a:t>COMPRA DE INSUMOS DE ASEO, EQUIPOS, MOUSE, DISCOS DUROS, DIADEMAS.</a:t>
              </a:r>
              <a:endParaRPr lang="es-CO" b="1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1932922" y="3645024"/>
            <a:ext cx="7211078" cy="2947043"/>
            <a:chOff x="3426131" y="3310590"/>
            <a:chExt cx="4854788" cy="201093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" name="21 Cheurón"/>
            <p:cNvSpPr/>
            <p:nvPr/>
          </p:nvSpPr>
          <p:spPr>
            <a:xfrm>
              <a:off x="3426131" y="3310590"/>
              <a:ext cx="4854788" cy="2010939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heurón 4"/>
            <p:cNvSpPr/>
            <p:nvPr/>
          </p:nvSpPr>
          <p:spPr>
            <a:xfrm>
              <a:off x="4431601" y="3310590"/>
              <a:ext cx="2843849" cy="20109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5715" rIns="0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dirty="0" smtClean="0">
                  <a:solidFill>
                    <a:schemeClr val="tx1"/>
                  </a:solidFill>
                </a:rPr>
                <a:t>COMPRA DE MATERIALES E INSUMOS DE ASEO, EQUIPOS, TONER, DISCOS DUROS, TECLADOS, MOUSE, DIADEMAS, MATERIALES DE CONSTRUCCIÓN</a:t>
              </a:r>
              <a:endParaRPr lang="es-CO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6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" y="-315416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eurón 4"/>
          <p:cNvSpPr/>
          <p:nvPr/>
        </p:nvSpPr>
        <p:spPr>
          <a:xfrm>
            <a:off x="71739" y="2420888"/>
            <a:ext cx="1242626" cy="163390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6350" rIns="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b="1" kern="1200" dirty="0" smtClean="0">
                <a:solidFill>
                  <a:schemeClr val="tx1"/>
                </a:solidFill>
              </a:rPr>
              <a:t>PROCESO: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b="1" dirty="0" smtClean="0">
                <a:solidFill>
                  <a:schemeClr val="tx1"/>
                </a:solidFill>
              </a:rPr>
              <a:t>ADMINISTRACIÓN DE LA PLANTA FÍSICA Y DE LOS RECURSOS</a:t>
            </a:r>
            <a:r>
              <a:rPr lang="es-CO" sz="1200" b="1" kern="1200" dirty="0" smtClean="0">
                <a:solidFill>
                  <a:schemeClr val="tx1"/>
                </a:solidFill>
              </a:rPr>
              <a:t>	</a:t>
            </a:r>
            <a:endParaRPr lang="es-CO" sz="1200" b="1" kern="1200" dirty="0">
              <a:solidFill>
                <a:schemeClr val="tx1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179511" y="836712"/>
            <a:ext cx="1897077" cy="1296144"/>
            <a:chOff x="1800201" y="344322"/>
            <a:chExt cx="1824540" cy="745665"/>
          </a:xfrm>
          <a:solidFill>
            <a:srgbClr val="FFFF00"/>
          </a:solidFill>
        </p:grpSpPr>
        <p:sp>
          <p:nvSpPr>
            <p:cNvPr id="7" name="6 Cheurón"/>
            <p:cNvSpPr/>
            <p:nvPr/>
          </p:nvSpPr>
          <p:spPr>
            <a:xfrm>
              <a:off x="1800201" y="344322"/>
              <a:ext cx="1824540" cy="745665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heurón 4"/>
            <p:cNvSpPr/>
            <p:nvPr/>
          </p:nvSpPr>
          <p:spPr>
            <a:xfrm>
              <a:off x="2313743" y="427174"/>
              <a:ext cx="816057" cy="5750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5715" rIns="0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800" b="1" kern="1200" dirty="0" smtClean="0"/>
                <a:t>COMPONENTE: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800" b="1" dirty="0" smtClean="0"/>
                <a:t>MANTENIMIENTO DE EQUIPOS Y RECURSOS PARA EL APRENDIZAJE</a:t>
              </a:r>
              <a:endParaRPr lang="es-CO" sz="800" b="1" kern="1200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23529" y="4509120"/>
            <a:ext cx="2476882" cy="1440160"/>
            <a:chOff x="1847667" y="2959194"/>
            <a:chExt cx="2018855" cy="991371"/>
          </a:xfrm>
          <a:solidFill>
            <a:srgbClr val="B818B8"/>
          </a:solidFill>
        </p:grpSpPr>
        <p:sp>
          <p:nvSpPr>
            <p:cNvPr id="13" name="12 Cheurón"/>
            <p:cNvSpPr/>
            <p:nvPr/>
          </p:nvSpPr>
          <p:spPr>
            <a:xfrm>
              <a:off x="1847667" y="2959194"/>
              <a:ext cx="2018855" cy="991371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heurón 4"/>
            <p:cNvSpPr/>
            <p:nvPr/>
          </p:nvSpPr>
          <p:spPr>
            <a:xfrm>
              <a:off x="2352124" y="3036645"/>
              <a:ext cx="1009939" cy="8364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900" b="1" kern="1200" dirty="0" smtClean="0">
                  <a:solidFill>
                    <a:schemeClr val="tx1"/>
                  </a:solidFill>
                </a:rPr>
                <a:t>COMPONENTES: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900" b="1" dirty="0" smtClean="0">
                  <a:solidFill>
                    <a:schemeClr val="tx1"/>
                  </a:solidFill>
                </a:rPr>
                <a:t>SEGURIDAD Y PROTECCIÓN</a:t>
              </a:r>
              <a:endParaRPr lang="es-CO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408577" y="200478"/>
            <a:ext cx="7611635" cy="2568611"/>
            <a:chOff x="3685614" y="144667"/>
            <a:chExt cx="4098986" cy="1230516"/>
          </a:xfrm>
          <a:solidFill>
            <a:srgbClr val="FFFF00"/>
          </a:solidFill>
        </p:grpSpPr>
        <p:sp>
          <p:nvSpPr>
            <p:cNvPr id="16" name="15 Cheurón"/>
            <p:cNvSpPr/>
            <p:nvPr/>
          </p:nvSpPr>
          <p:spPr>
            <a:xfrm>
              <a:off x="3685614" y="144667"/>
              <a:ext cx="4098986" cy="1230516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heurón 4"/>
            <p:cNvSpPr/>
            <p:nvPr/>
          </p:nvSpPr>
          <p:spPr>
            <a:xfrm>
              <a:off x="4380955" y="144667"/>
              <a:ext cx="2666047" cy="11326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kern="1200" dirty="0" smtClean="0"/>
                <a:t>.</a:t>
              </a:r>
              <a:endParaRPr lang="es-CO" b="1" kern="12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1932922" y="3645024"/>
            <a:ext cx="7211078" cy="2947043"/>
            <a:chOff x="3426131" y="3310590"/>
            <a:chExt cx="4854788" cy="2010939"/>
          </a:xfrm>
          <a:solidFill>
            <a:srgbClr val="B818B8"/>
          </a:solidFill>
        </p:grpSpPr>
        <p:sp>
          <p:nvSpPr>
            <p:cNvPr id="22" name="21 Cheurón"/>
            <p:cNvSpPr/>
            <p:nvPr/>
          </p:nvSpPr>
          <p:spPr>
            <a:xfrm>
              <a:off x="3426131" y="3310590"/>
              <a:ext cx="4854788" cy="2010939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heurón 4"/>
            <p:cNvSpPr/>
            <p:nvPr/>
          </p:nvSpPr>
          <p:spPr>
            <a:xfrm>
              <a:off x="4431601" y="3310590"/>
              <a:ext cx="2843849" cy="20109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5715" rIns="0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b="1" baseline="0" dirty="0" smtClean="0">
                  <a:solidFill>
                    <a:schemeClr val="tx1"/>
                  </a:solidFill>
                  <a:latin typeface="Calibri" pitchFamily="34" charset="0"/>
                </a:rPr>
                <a:t>RECURSO HUMANO DE PRESTACIÓN DE SERVICIOS DISTINTO A LA PLANTA DE SERVICIO DE LA SEM, PARA EL MANTENIMIENTO Y CELADURÍA PAGOS CON RECURSOS PROPIOS</a:t>
              </a:r>
              <a:endParaRPr lang="es-CO" b="1" kern="12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2800411" y="6555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baseline="0" dirty="0" smtClean="0">
                <a:solidFill>
                  <a:schemeClr val="tx1"/>
                </a:solidFill>
                <a:latin typeface="Calibri" pitchFamily="34" charset="0"/>
              </a:rPr>
              <a:t>ADECUACIÓN DE SENDER0S Y LIMPIEZA DE 6 HECTÁREAS DE TERRENO PARA LA EJECUCIÓN DE LAS CLASES DE EDUCACIÓN FÍSICA Y ACTIVIDADES DEPORTIVAS.</a:t>
            </a:r>
          </a:p>
        </p:txBody>
      </p:sp>
    </p:spTree>
    <p:extLst>
      <p:ext uri="{BB962C8B-B14F-4D97-AF65-F5344CB8AC3E}">
        <p14:creationId xmlns:p14="http://schemas.microsoft.com/office/powerpoint/2010/main" val="30613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396536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21393" y="116632"/>
            <a:ext cx="4464496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GESTIÓN ADMINISTRATIVA Y FINANCIERA:</a:t>
            </a:r>
          </a:p>
          <a:p>
            <a:pPr algn="ctr"/>
            <a:r>
              <a:rPr lang="es-CO" b="1" dirty="0" smtClean="0"/>
              <a:t>LOGROS</a:t>
            </a:r>
            <a:endParaRPr lang="es-CO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98860043"/>
              </p:ext>
            </p:extLst>
          </p:nvPr>
        </p:nvGraphicFramePr>
        <p:xfrm>
          <a:off x="323528" y="620688"/>
          <a:ext cx="8226660" cy="6379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3669691" y="3949888"/>
            <a:ext cx="1333043" cy="1617145"/>
            <a:chOff x="1532687" y="-282765"/>
            <a:chExt cx="1579123" cy="1815084"/>
          </a:xfrm>
          <a:solidFill>
            <a:srgbClr val="92D050"/>
          </a:solidFill>
        </p:grpSpPr>
        <p:sp>
          <p:nvSpPr>
            <p:cNvPr id="11" name="10 Hexágono"/>
            <p:cNvSpPr/>
            <p:nvPr/>
          </p:nvSpPr>
          <p:spPr>
            <a:xfrm rot="5400000">
              <a:off x="1414707" y="-164785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Hexágono 4"/>
            <p:cNvSpPr/>
            <p:nvPr/>
          </p:nvSpPr>
          <p:spPr>
            <a:xfrm>
              <a:off x="1827510" y="85"/>
              <a:ext cx="1086963" cy="12493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solidFill>
                    <a:schemeClr val="tx1"/>
                  </a:solidFill>
                </a:rPr>
                <a:t>PRINCIPALES LOGROS</a:t>
              </a:r>
              <a:endParaRPr lang="es-CO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002734" y="3888885"/>
            <a:ext cx="1433389" cy="1570498"/>
            <a:chOff x="2342506" y="1540729"/>
            <a:chExt cx="1755890" cy="1815084"/>
          </a:xfrm>
          <a:solidFill>
            <a:schemeClr val="accent6">
              <a:lumMod val="75000"/>
            </a:schemeClr>
          </a:solidFill>
        </p:grpSpPr>
        <p:sp>
          <p:nvSpPr>
            <p:cNvPr id="14" name="13 Hexágono"/>
            <p:cNvSpPr/>
            <p:nvPr/>
          </p:nvSpPr>
          <p:spPr>
            <a:xfrm rot="5400000">
              <a:off x="2312909" y="1570326"/>
              <a:ext cx="1815084" cy="175589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ágono 4"/>
            <p:cNvSpPr/>
            <p:nvPr/>
          </p:nvSpPr>
          <p:spPr>
            <a:xfrm>
              <a:off x="2630382" y="1838310"/>
              <a:ext cx="1180138" cy="12199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000" b="1" dirty="0" smtClean="0">
                  <a:solidFill>
                    <a:schemeClr val="tx1"/>
                  </a:solidFill>
                </a:rPr>
                <a:t>INDUCCIÓN</a:t>
              </a:r>
              <a:endParaRPr lang="es-CO" sz="1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423224" y="3909589"/>
            <a:ext cx="1333043" cy="1599059"/>
            <a:chOff x="3595233" y="916039"/>
            <a:chExt cx="1579123" cy="1815084"/>
          </a:xfrm>
          <a:solidFill>
            <a:srgbClr val="FF0000"/>
          </a:solidFill>
        </p:grpSpPr>
        <p:sp>
          <p:nvSpPr>
            <p:cNvPr id="17" name="16 Hexágono"/>
            <p:cNvSpPr/>
            <p:nvPr/>
          </p:nvSpPr>
          <p:spPr>
            <a:xfrm rot="5400000">
              <a:off x="3477253" y="1034019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ágono 4"/>
            <p:cNvSpPr/>
            <p:nvPr/>
          </p:nvSpPr>
          <p:spPr>
            <a:xfrm>
              <a:off x="3841315" y="1215125"/>
              <a:ext cx="1202767" cy="12133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100" b="1" dirty="0" smtClean="0">
                  <a:solidFill>
                    <a:schemeClr val="tx1"/>
                  </a:solidFill>
                </a:rPr>
                <a:t>FORMACIÓN Y CAPACITACIÓN</a:t>
              </a:r>
              <a:endParaRPr lang="es-CO" sz="11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717408" y="3935808"/>
            <a:ext cx="1382808" cy="1593994"/>
            <a:chOff x="1581430" y="3081373"/>
            <a:chExt cx="1579123" cy="1815084"/>
          </a:xfrm>
          <a:solidFill>
            <a:srgbClr val="00B0F0"/>
          </a:solidFill>
        </p:grpSpPr>
        <p:sp>
          <p:nvSpPr>
            <p:cNvPr id="20" name="19 Hexágono"/>
            <p:cNvSpPr/>
            <p:nvPr/>
          </p:nvSpPr>
          <p:spPr>
            <a:xfrm rot="5400000">
              <a:off x="1463450" y="3199353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Hexágono 4"/>
            <p:cNvSpPr/>
            <p:nvPr/>
          </p:nvSpPr>
          <p:spPr>
            <a:xfrm>
              <a:off x="1827510" y="3364224"/>
              <a:ext cx="1086963" cy="12493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dirty="0" smtClean="0">
                  <a:solidFill>
                    <a:schemeClr val="tx1"/>
                  </a:solidFill>
                </a:rPr>
                <a:t>PROYECCIÓN DE CUPOS 2014</a:t>
              </a:r>
              <a:endParaRPr lang="es-CO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4384629" y="5128964"/>
            <a:ext cx="1433389" cy="1570498"/>
            <a:chOff x="2342506" y="1540729"/>
            <a:chExt cx="1755890" cy="1815084"/>
          </a:xfrm>
          <a:solidFill>
            <a:schemeClr val="accent6">
              <a:lumMod val="75000"/>
            </a:schemeClr>
          </a:solidFill>
        </p:grpSpPr>
        <p:sp>
          <p:nvSpPr>
            <p:cNvPr id="23" name="22 Hexágono"/>
            <p:cNvSpPr/>
            <p:nvPr/>
          </p:nvSpPr>
          <p:spPr>
            <a:xfrm rot="5400000">
              <a:off x="2312909" y="1570326"/>
              <a:ext cx="1815084" cy="175589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B818B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Hexágono 4"/>
            <p:cNvSpPr/>
            <p:nvPr/>
          </p:nvSpPr>
          <p:spPr>
            <a:xfrm>
              <a:off x="2630382" y="1838310"/>
              <a:ext cx="1180138" cy="1219922"/>
            </a:xfrm>
            <a:prstGeom prst="rect">
              <a:avLst/>
            </a:prstGeom>
            <a:solidFill>
              <a:srgbClr val="B818B8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000" b="1" dirty="0" smtClean="0">
                  <a:solidFill>
                    <a:schemeClr val="tx1"/>
                  </a:solidFill>
                </a:rPr>
                <a:t>EVALUACIÓN DE DESEMPEÑO</a:t>
              </a:r>
              <a:endParaRPr lang="es-CO" sz="1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5744720" y="5105469"/>
            <a:ext cx="1382808" cy="1593994"/>
            <a:chOff x="1581430" y="3081373"/>
            <a:chExt cx="1579123" cy="1815084"/>
          </a:xfrm>
          <a:solidFill>
            <a:srgbClr val="FFFF00"/>
          </a:solidFill>
        </p:grpSpPr>
        <p:sp>
          <p:nvSpPr>
            <p:cNvPr id="26" name="25 Hexágono"/>
            <p:cNvSpPr/>
            <p:nvPr/>
          </p:nvSpPr>
          <p:spPr>
            <a:xfrm rot="5400000">
              <a:off x="1463450" y="3199353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Hexágono 4"/>
            <p:cNvSpPr/>
            <p:nvPr/>
          </p:nvSpPr>
          <p:spPr>
            <a:xfrm>
              <a:off x="1827510" y="3364224"/>
              <a:ext cx="1086963" cy="12493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dirty="0" smtClean="0">
                  <a:solidFill>
                    <a:schemeClr val="tx1"/>
                  </a:solidFill>
                </a:rPr>
                <a:t>ASIGNACIÓN ACADÉMICA</a:t>
              </a:r>
              <a:endParaRPr lang="es-CO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7089745" y="5138751"/>
            <a:ext cx="1333043" cy="1599059"/>
            <a:chOff x="3595233" y="916039"/>
            <a:chExt cx="1579123" cy="181508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9" name="28 Hexágono"/>
            <p:cNvSpPr/>
            <p:nvPr/>
          </p:nvSpPr>
          <p:spPr>
            <a:xfrm rot="5400000">
              <a:off x="3477253" y="1034019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Hexágono 4"/>
            <p:cNvSpPr/>
            <p:nvPr/>
          </p:nvSpPr>
          <p:spPr>
            <a:xfrm>
              <a:off x="3841315" y="1215125"/>
              <a:ext cx="1202767" cy="12133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100" b="1" dirty="0" smtClean="0">
                  <a:solidFill>
                    <a:schemeClr val="tx1"/>
                  </a:solidFill>
                </a:rPr>
                <a:t>CONVIVENCIA Y MANEJO DE CONFLICTOS</a:t>
              </a:r>
              <a:endParaRPr lang="es-CO" sz="11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68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483768" y="-7656"/>
            <a:ext cx="4464496" cy="116955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GESTIÓN ADMINISTRATIVA Y FINANCIERA:</a:t>
            </a:r>
          </a:p>
          <a:p>
            <a:pPr algn="ctr"/>
            <a:r>
              <a:rPr lang="es-CO" sz="1400" b="1" dirty="0" smtClean="0"/>
              <a:t>PROCESO: TALENTO HUMANO</a:t>
            </a:r>
          </a:p>
          <a:p>
            <a:pPr algn="ctr"/>
            <a:r>
              <a:rPr lang="es-CO" sz="1400" b="1" dirty="0" smtClean="0"/>
              <a:t>COMPONENTE: EVALUACIÓN DEL DESEMPEÑO: DOCENTE DECRETO 1278</a:t>
            </a:r>
          </a:p>
          <a:p>
            <a:pPr algn="ctr"/>
            <a:r>
              <a:rPr lang="es-CO" sz="1400" b="1" dirty="0" smtClean="0"/>
              <a:t>AÑO ESCOLAR 2013</a:t>
            </a:r>
            <a:endParaRPr lang="es-CO" sz="14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" y="1268760"/>
            <a:ext cx="893833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5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" y="-243408"/>
            <a:ext cx="9118918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2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" y="-457200"/>
            <a:ext cx="9078068" cy="727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2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6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7424"/>
            <a:ext cx="9154567" cy="688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" y="0"/>
            <a:ext cx="900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5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" y="-222819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eurón 4"/>
          <p:cNvSpPr/>
          <p:nvPr/>
        </p:nvSpPr>
        <p:spPr>
          <a:xfrm>
            <a:off x="71739" y="2420888"/>
            <a:ext cx="1242626" cy="163390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6350" rIns="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b="1" kern="1200" dirty="0" smtClean="0">
                <a:solidFill>
                  <a:schemeClr val="tx1"/>
                </a:solidFill>
              </a:rPr>
              <a:t>PROCESO: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b="1" kern="1200" dirty="0" smtClean="0">
                <a:solidFill>
                  <a:schemeClr val="tx1"/>
                </a:solidFill>
              </a:rPr>
              <a:t>RELACIONES CON EL ENTORNO	</a:t>
            </a:r>
            <a:endParaRPr lang="es-CO" sz="1200" b="1" kern="1200" dirty="0">
              <a:solidFill>
                <a:schemeClr val="tx1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510107" y="476672"/>
            <a:ext cx="1608516" cy="657940"/>
            <a:chOff x="2016225" y="432047"/>
            <a:chExt cx="1608516" cy="657940"/>
          </a:xfrm>
          <a:solidFill>
            <a:srgbClr val="00B0F0"/>
          </a:solidFill>
        </p:grpSpPr>
        <p:sp>
          <p:nvSpPr>
            <p:cNvPr id="7" name="6 Cheurón"/>
            <p:cNvSpPr/>
            <p:nvPr/>
          </p:nvSpPr>
          <p:spPr>
            <a:xfrm>
              <a:off x="2016225" y="432047"/>
              <a:ext cx="1608516" cy="657940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heurón 4"/>
            <p:cNvSpPr/>
            <p:nvPr/>
          </p:nvSpPr>
          <p:spPr>
            <a:xfrm>
              <a:off x="2345195" y="432047"/>
              <a:ext cx="950576" cy="6579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5715" rIns="0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900" b="1" kern="1200" dirty="0" smtClean="0"/>
                <a:t>COMPONENTE: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900" b="1" dirty="0" smtClean="0"/>
                <a:t>SEGUIMIENTO A LOS RESULTADOS ACADÉMICOS</a:t>
              </a:r>
              <a:endParaRPr lang="es-CO" sz="900" b="1" kern="1200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1355090" y="2681668"/>
            <a:ext cx="1701848" cy="710796"/>
            <a:chOff x="1880108" y="1944216"/>
            <a:chExt cx="1815574" cy="710796"/>
          </a:xfrm>
          <a:solidFill>
            <a:schemeClr val="accent6">
              <a:lumMod val="75000"/>
            </a:schemeClr>
          </a:solidFill>
        </p:grpSpPr>
        <p:sp>
          <p:nvSpPr>
            <p:cNvPr id="10" name="9 Cheurón"/>
            <p:cNvSpPr/>
            <p:nvPr/>
          </p:nvSpPr>
          <p:spPr>
            <a:xfrm>
              <a:off x="1880108" y="1944216"/>
              <a:ext cx="1815574" cy="710796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heurón 4"/>
            <p:cNvSpPr/>
            <p:nvPr/>
          </p:nvSpPr>
          <p:spPr>
            <a:xfrm>
              <a:off x="2155599" y="1944216"/>
              <a:ext cx="1104778" cy="7107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5715" rIns="0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900" b="1" kern="1200" dirty="0" smtClean="0">
                  <a:solidFill>
                    <a:schemeClr val="tx1"/>
                  </a:solidFill>
                </a:rPr>
                <a:t>COMPONENTE: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900" b="1" dirty="0" smtClean="0">
                  <a:solidFill>
                    <a:schemeClr val="tx1"/>
                  </a:solidFill>
                </a:rPr>
                <a:t>USO PEDAGÓGICO DE LAS EVALUACIONES EXTERNAS</a:t>
              </a:r>
              <a:endParaRPr lang="es-CO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10108" y="4797150"/>
            <a:ext cx="2290302" cy="1440160"/>
            <a:chOff x="1847666" y="3157467"/>
            <a:chExt cx="2018855" cy="991371"/>
          </a:xfrm>
          <a:solidFill>
            <a:srgbClr val="00B050"/>
          </a:solidFill>
        </p:grpSpPr>
        <p:sp>
          <p:nvSpPr>
            <p:cNvPr id="13" name="12 Cheurón"/>
            <p:cNvSpPr/>
            <p:nvPr/>
          </p:nvSpPr>
          <p:spPr>
            <a:xfrm>
              <a:off x="1847666" y="3157467"/>
              <a:ext cx="2018855" cy="991371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heurón 4"/>
            <p:cNvSpPr/>
            <p:nvPr/>
          </p:nvSpPr>
          <p:spPr>
            <a:xfrm>
              <a:off x="2266610" y="3234918"/>
              <a:ext cx="1009939" cy="8364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900" b="1" kern="1200" dirty="0" smtClean="0">
                  <a:solidFill>
                    <a:schemeClr val="tx1"/>
                  </a:solidFill>
                </a:rPr>
                <a:t>COMPONENTES: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900" b="1" dirty="0" smtClean="0">
                  <a:solidFill>
                    <a:schemeClr val="tx1"/>
                  </a:solidFill>
                </a:rPr>
                <a:t>ACTIVIDADES DE RECUPERACIÓN Y APOYO PARA ESTUDIANTES CON DIFICULTADES DE APRENDIZAJE</a:t>
              </a:r>
              <a:endParaRPr lang="es-CO" sz="9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835696" y="-3707"/>
            <a:ext cx="7153939" cy="1921270"/>
            <a:chOff x="3685614" y="144667"/>
            <a:chExt cx="4098986" cy="1230516"/>
          </a:xfrm>
          <a:solidFill>
            <a:srgbClr val="00B0F0"/>
          </a:solidFill>
        </p:grpSpPr>
        <p:sp>
          <p:nvSpPr>
            <p:cNvPr id="16" name="15 Cheurón"/>
            <p:cNvSpPr/>
            <p:nvPr/>
          </p:nvSpPr>
          <p:spPr>
            <a:xfrm>
              <a:off x="3685614" y="144667"/>
              <a:ext cx="4098986" cy="1230516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heurón 4"/>
            <p:cNvSpPr/>
            <p:nvPr/>
          </p:nvSpPr>
          <p:spPr>
            <a:xfrm>
              <a:off x="4300872" y="144667"/>
              <a:ext cx="2868470" cy="12305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kern="1200" dirty="0" smtClean="0"/>
                <a:t>AUNQUE LA INSTITUCIÓN CADA PERÍODO REALIZA UNA RETROALIMENTACIÓN DE LOS RESULTADOS DE LOS ESTUDIANTES, ESTOS SE BASAN MÁS EN EL NÚMERO DE INDICADORES ALCANZADOS O NO, SE HACE NECESARIO SEGUIMIENTO A LOS DESEMPEÑOS ESPERADOS ACORDE CON LAS COMPETENCIAS QUE SE ESTÁN TRABAJANDO.</a:t>
              </a:r>
              <a:endParaRPr lang="es-CO" kern="12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2373549" y="1974011"/>
            <a:ext cx="6863084" cy="1989593"/>
            <a:chOff x="3578108" y="1414577"/>
            <a:chExt cx="4689998" cy="1258090"/>
          </a:xfrm>
          <a:solidFill>
            <a:schemeClr val="accent6">
              <a:lumMod val="75000"/>
            </a:schemeClr>
          </a:solidFill>
        </p:grpSpPr>
        <p:sp>
          <p:nvSpPr>
            <p:cNvPr id="19" name="18 Cheurón"/>
            <p:cNvSpPr/>
            <p:nvPr/>
          </p:nvSpPr>
          <p:spPr>
            <a:xfrm>
              <a:off x="3578108" y="1414577"/>
              <a:ext cx="4689998" cy="1258090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heurón 4"/>
            <p:cNvSpPr/>
            <p:nvPr/>
          </p:nvSpPr>
          <p:spPr>
            <a:xfrm>
              <a:off x="4243922" y="1472237"/>
              <a:ext cx="3395138" cy="12004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>
                  <a:solidFill>
                    <a:schemeClr val="tx1"/>
                  </a:solidFill>
                </a:rPr>
                <a:t>LA EVALUACIÓN A ESTE PROCESO INDICO QUE AUNQUE LAS ÁREAS TIENEN INCORPORADAS LAS NECESIDADES Y DEBILIDADES PRESESNTADAS POR LOS ESTUDIANTES, NO SE HACE EL SEGUIMIENTO AL SIGUIENTE AÑO DE DICHOS ASPECTOS, ADEMÁS SE ACORDÓ INCLUIR TIPOS DE SITUACIONES DE APRENDIZAJE QUE FAMILIARICEN A LOS ESTUDIANTES A APLICAR LOS SABERES DECLARATIVOS EN CONTEXTOS ESPECÍFICOS REALES O HIPOTÉTICOS, ASPECTO ACORDADO POR EL CONSEJO ACADÉMICO Y QUE TENDRÁ SU APLICABILIDAD EN EL AÑO 2014. SE DESTACA NUEVAMENTE EL LOGRO ALCANZADO EN PRESABER 11º OBTENIENDO EL NIVEL O CATEGORÍA: ALTO</a:t>
              </a:r>
              <a:endParaRPr lang="es-CO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2206014" y="4293096"/>
            <a:ext cx="6912768" cy="2514995"/>
            <a:chOff x="3426131" y="3310590"/>
            <a:chExt cx="4854788" cy="2010939"/>
          </a:xfrm>
          <a:solidFill>
            <a:srgbClr val="00B050"/>
          </a:solidFill>
        </p:grpSpPr>
        <p:sp>
          <p:nvSpPr>
            <p:cNvPr id="22" name="21 Cheurón"/>
            <p:cNvSpPr/>
            <p:nvPr/>
          </p:nvSpPr>
          <p:spPr>
            <a:xfrm>
              <a:off x="3426131" y="3310590"/>
              <a:ext cx="4854788" cy="2010939"/>
            </a:xfrm>
            <a:prstGeom prst="chevron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heurón 4"/>
            <p:cNvSpPr/>
            <p:nvPr/>
          </p:nvSpPr>
          <p:spPr>
            <a:xfrm>
              <a:off x="4431601" y="3310590"/>
              <a:ext cx="2843849" cy="20109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5715" rIns="0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dirty="0" smtClean="0">
                  <a:solidFill>
                    <a:schemeClr val="tx1"/>
                  </a:solidFill>
                </a:rPr>
                <a:t>DEBEN ORIENTARSE A LOS DESEMPEÑOS ESPERADOS ACORDE CON LAS COMPETENCIAS QUE SE ESTAN ABORDANDO Y EN LAS CUALES LOS ESTUDIANTES MUESTRAN DIFICULTAD Y NO EN LA EJECUCIÓN DE TALLERES O EVALUACIONES QUE EVALUACIÓN SOLO CONOCIMIENTOS DECLARATIVOS. ESTE ASPECTO SERÁ SUPERADO CON EL ACUERDO DEL CONSEJO ACADÉMICO EN EL COMPONENTE: USO PEDAGÓGICO DE LAS EVALUACIONES EXTERNAS.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solidFill>
                    <a:schemeClr val="tx1"/>
                  </a:solidFill>
                </a:rPr>
                <a:t>EN EL CASO DE ACTIVIDADES DE RECUPERACIÓN Y APOYO A ESTUDIANTES CON DIFICULTADES SE REFORZÓ EL APOYO DEL EQUIPO DE BIENESTAR INSTITUCIONAL CON LOS ESTUDIANTES QUE REALIZAN PRÁCTICAS DE LAS INSTITUCIONES EN CONVENIO .</a:t>
              </a:r>
              <a:endParaRPr lang="es-CO" sz="1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1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102427" cy="112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0440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" y="5589240"/>
            <a:ext cx="9102427" cy="11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483768" y="-7656"/>
            <a:ext cx="4464496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GESTIÓN ADMINISTRATIVA Y FINANCIERA:</a:t>
            </a:r>
          </a:p>
          <a:p>
            <a:pPr algn="ctr"/>
            <a:r>
              <a:rPr lang="es-CO" sz="1200" b="1" dirty="0" smtClean="0"/>
              <a:t>PROCESO: TALENTO HUMANO</a:t>
            </a:r>
          </a:p>
          <a:p>
            <a:pPr algn="ctr"/>
            <a:r>
              <a:rPr lang="es-CO" sz="1200" b="1" dirty="0" smtClean="0"/>
              <a:t>COMPONENTE: EVALUACIÓN DEL DESEMPEÑO: DIRECTIVOS DOCENTE DECRETO 1278</a:t>
            </a:r>
          </a:p>
          <a:p>
            <a:pPr algn="ctr"/>
            <a:r>
              <a:rPr lang="es-CO" sz="1200" b="1" dirty="0" smtClean="0"/>
              <a:t>AÑO ESCOLAR 2013</a:t>
            </a:r>
            <a:endParaRPr lang="es-CO" sz="1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" y="1008007"/>
            <a:ext cx="9036496" cy="178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6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" y="-243408"/>
            <a:ext cx="9144000" cy="662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2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88"/>
            <a:ext cx="8928992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6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63688" y="-369332"/>
            <a:ext cx="612068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EVALUACIÓN INSTITUCIONAL: GESTIÓN ACADÉMICA  2013</a:t>
            </a:r>
            <a:endParaRPr lang="es-CO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88"/>
            <a:ext cx="9144000" cy="682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0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5696" y="0"/>
            <a:ext cx="612068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EVALUACIÓN INSTITUCIONAL: GESTIÓN ACADÉMICA  2013</a:t>
            </a:r>
            <a:endParaRPr lang="es-CO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1844"/>
            <a:ext cx="9143999" cy="230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3543842"/>
            <a:ext cx="9108503" cy="174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073275"/>
              </p:ext>
            </p:extLst>
          </p:nvPr>
        </p:nvGraphicFramePr>
        <p:xfrm>
          <a:off x="17748" y="5517232"/>
          <a:ext cx="310976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940"/>
                <a:gridCol w="216024"/>
                <a:gridCol w="360040"/>
                <a:gridCol w="288032"/>
                <a:gridCol w="499732"/>
              </a:tblGrid>
              <a:tr h="297180">
                <a:tc>
                  <a:txBody>
                    <a:bodyPr/>
                    <a:lstStyle/>
                    <a:p>
                      <a:pPr algn="ctr"/>
                      <a:endParaRPr lang="es-CO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</a:rPr>
                        <a:t>TOTAL PROCESO</a:t>
                      </a:r>
                    </a:p>
                    <a:p>
                      <a:pPr algn="ctr"/>
                      <a:endParaRPr lang="es-CO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CO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CO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s-CO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CO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CO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:\FOTOS\DSC091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:\REUNIONES\DSC005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:\DSC028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644007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:\DSC028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645024"/>
            <a:ext cx="4499992" cy="32129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2483768" y="3257578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Actividades para el ejercicio de los proyectos Transversalidad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83863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dor\Desktop\ACOMPAÑAMIENTO PRACTICA BETHEL\fotos normal.1\IMG00737-20110301-0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1" y="0"/>
            <a:ext cx="4800533" cy="371703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55576" y="458112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RECTORES(AS), COORDINADORES(AS) ZONA RURAL Y URBANA – SINCELEJO - </a:t>
            </a:r>
            <a:r>
              <a:rPr lang="es-CO" dirty="0" err="1" smtClean="0"/>
              <a:t>pescc</a:t>
            </a:r>
            <a:endParaRPr lang="es-CO" dirty="0"/>
          </a:p>
        </p:txBody>
      </p:sp>
      <p:pic>
        <p:nvPicPr>
          <p:cNvPr id="7" name="6 Imagen" descr="C:\Documents and Settings\Administrador\Escritorio\fotos evidencias pescc 2\DSC048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924"/>
            <a:ext cx="4355976" cy="348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Documents and Settings\Administrador\Escritorio\fotos evidencias pescc 2\DSC047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6"/>
            <a:ext cx="4481104" cy="335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59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40.kn3.net/taringa/6/5/2/1/3/1/4/b2kcarolina/E38.jpg?4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" y="0"/>
            <a:ext cx="4057087" cy="243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0"/>
            <a:ext cx="4112997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" y="2564904"/>
            <a:ext cx="419703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21390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475656" y="5517232"/>
            <a:ext cx="6469062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ckwell Extra Bold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ckwell Extra Bold" pitchFamily="18" charset="0"/>
                <a:cs typeface="Arial" pitchFamily="34" charset="0"/>
              </a:rPr>
              <a:t>DIPLOMADOS Y</a:t>
            </a:r>
            <a:r>
              <a:rPr kumimoji="0" lang="es-CO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Rockwell Extra Bold" pitchFamily="18" charset="0"/>
                <a:cs typeface="Arial" pitchFamily="34" charset="0"/>
              </a:rPr>
              <a:t> SUSTENTACIÓN DE PROYECTOS 2013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:\CECAR 2013\DSC022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41" y="7811"/>
            <a:ext cx="4572001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http://www.eluniversal.com.co/sites/default/files/unisurcre_-_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8" y="3352042"/>
            <a:ext cx="4570082" cy="31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http://orientacion.universia.net.co/imgs2011/imagenes/fachada_ce-2013_04_25_22402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2042"/>
            <a:ext cx="4424088" cy="315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G:\FOTOS\IMG_756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" y="7811"/>
            <a:ext cx="4401366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707910" y="6550223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CONVENIO: UNIVERSIDAD DE SUCRE</a:t>
            </a:r>
            <a:endParaRPr lang="es-CO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912826" y="6511042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CONVENIO: UNIVERSIDAD CECAR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8548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29789"/>
              </p:ext>
            </p:extLst>
          </p:nvPr>
        </p:nvGraphicFramePr>
        <p:xfrm>
          <a:off x="285720" y="260647"/>
          <a:ext cx="8678768" cy="640871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678768"/>
              </a:tblGrid>
              <a:tr h="1671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RENDICIÓN DE CUENTAS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INFORME DE AUDIENCIA PÚBLICA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INSTITUCION EDUCATIVA: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latin typeface="Comic Sans MS" pitchFamily="66" charset="0"/>
                        </a:rPr>
                        <a:t>  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</a:tr>
              <a:tr h="273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</a:tr>
              <a:tr h="4463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</a:endParaRPr>
                    </a:p>
                  </a:txBody>
                  <a:tcPr marL="17690" marR="17690" marT="0" marB="0" anchor="ctr"/>
                </a:tc>
              </a:tr>
            </a:tbl>
          </a:graphicData>
        </a:graphic>
      </p:graphicFrame>
      <p:pic>
        <p:nvPicPr>
          <p:cNvPr id="1026" name="Picture 2" descr="http://sincelejo-sucre.gov.co/apc-aa-files/34393335363433393561316632326138/Un_Alto_Compromis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828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48680"/>
            <a:ext cx="1008113" cy="936104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</p:pic>
      <p:sp>
        <p:nvSpPr>
          <p:cNvPr id="2" name="1 CuadroTexto"/>
          <p:cNvSpPr txBox="1"/>
          <p:nvPr/>
        </p:nvSpPr>
        <p:spPr>
          <a:xfrm>
            <a:off x="323528" y="2780928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latin typeface="Comic Sans MS" pitchFamily="66" charset="0"/>
              </a:rPr>
              <a:t>GESTIÓN ADMINISTRATIVA Y FINANCIERA</a:t>
            </a:r>
            <a:endParaRPr lang="es-CO" sz="3600" b="1" dirty="0">
              <a:latin typeface="Comic Sans MS" pitchFamily="66" charset="0"/>
            </a:endParaRPr>
          </a:p>
        </p:txBody>
      </p:sp>
      <p:pic>
        <p:nvPicPr>
          <p:cNvPr id="10" name="Picture 6" descr="http://www.gerencia.unal.edu.co/CMS/ADMON_CMS/ADJUNTOS/20120827_163607_MGAF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80" y="2589467"/>
            <a:ext cx="3289624" cy="285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Microsoft Office PowerPoint</Application>
  <PresentationFormat>Presentación en pantalla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Maritza</cp:lastModifiedBy>
  <cp:revision>1</cp:revision>
  <dcterms:created xsi:type="dcterms:W3CDTF">2015-10-31T22:06:42Z</dcterms:created>
  <dcterms:modified xsi:type="dcterms:W3CDTF">2015-10-31T22:07:24Z</dcterms:modified>
</cp:coreProperties>
</file>