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8B19E-F586-4772-810F-41B17C389D0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46EC839-570F-4702-B9D9-249B06BFB9BF}">
      <dgm:prSet phldrT="[Texto]"/>
      <dgm:spPr/>
      <dgm:t>
        <a:bodyPr/>
        <a:lstStyle/>
        <a:p>
          <a:pPr algn="ctr"/>
          <a:r>
            <a:rPr lang="es-CO" b="1" dirty="0" smtClean="0">
              <a:solidFill>
                <a:schemeClr val="tx1"/>
              </a:solidFill>
            </a:rPr>
            <a:t>SECRETARÍA DE EDUCACIÓN MUNICIPAL</a:t>
          </a:r>
          <a:r>
            <a:rPr lang="es-CO" dirty="0" smtClean="0"/>
            <a:t>	</a:t>
          </a:r>
          <a:endParaRPr lang="es-CO" dirty="0"/>
        </a:p>
      </dgm:t>
    </dgm:pt>
    <dgm:pt modelId="{DF7026A3-D865-48F4-B4A2-5820234573EF}" type="parTrans" cxnId="{6CED458C-62DC-4BB3-AA24-F02FCDE8125C}">
      <dgm:prSet/>
      <dgm:spPr/>
      <dgm:t>
        <a:bodyPr/>
        <a:lstStyle/>
        <a:p>
          <a:endParaRPr lang="es-CO"/>
        </a:p>
      </dgm:t>
    </dgm:pt>
    <dgm:pt modelId="{52792B54-4F17-4CF0-BE4C-3E59FCA216DD}" type="sibTrans" cxnId="{6CED458C-62DC-4BB3-AA24-F02FCDE8125C}">
      <dgm:prSet/>
      <dgm:spPr/>
      <dgm:t>
        <a:bodyPr/>
        <a:lstStyle/>
        <a:p>
          <a:endParaRPr lang="es-CO"/>
        </a:p>
      </dgm:t>
    </dgm:pt>
    <dgm:pt modelId="{FC7AA8AA-0A0E-4F4E-A42F-6B4BF738790F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COMUNIDAD ESTUDIANTIL</a:t>
          </a:r>
          <a:endParaRPr lang="es-CO" b="1" dirty="0">
            <a:solidFill>
              <a:schemeClr val="tx1"/>
            </a:solidFill>
          </a:endParaRPr>
        </a:p>
      </dgm:t>
    </dgm:pt>
    <dgm:pt modelId="{F09287F4-EBDB-4110-929C-358360350EC4}" type="parTrans" cxnId="{821BA242-B86C-4D8A-9769-E2C464EA8476}">
      <dgm:prSet/>
      <dgm:spPr/>
      <dgm:t>
        <a:bodyPr/>
        <a:lstStyle/>
        <a:p>
          <a:endParaRPr lang="es-CO"/>
        </a:p>
      </dgm:t>
    </dgm:pt>
    <dgm:pt modelId="{E44CD354-249C-4BBA-8409-5AAE13567B6E}" type="sibTrans" cxnId="{821BA242-B86C-4D8A-9769-E2C464EA8476}">
      <dgm:prSet/>
      <dgm:spPr/>
      <dgm:t>
        <a:bodyPr/>
        <a:lstStyle/>
        <a:p>
          <a:endParaRPr lang="es-CO"/>
        </a:p>
      </dgm:t>
    </dgm:pt>
    <dgm:pt modelId="{908EE8DA-0BD7-4E6E-9887-73EFB1D206BF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CONSEJO DIRECTIVO Y REPRESENTANTES DE PADRES DE FAMILIA</a:t>
          </a:r>
          <a:endParaRPr lang="es-CO" b="1" dirty="0">
            <a:solidFill>
              <a:schemeClr val="tx1"/>
            </a:solidFill>
          </a:endParaRPr>
        </a:p>
      </dgm:t>
    </dgm:pt>
    <dgm:pt modelId="{6F567564-D661-4AC2-A78B-EC5B1D1A5281}" type="parTrans" cxnId="{C9C431E8-B38A-4F14-8D49-991CDC586E9E}">
      <dgm:prSet/>
      <dgm:spPr/>
      <dgm:t>
        <a:bodyPr/>
        <a:lstStyle/>
        <a:p>
          <a:endParaRPr lang="es-CO"/>
        </a:p>
      </dgm:t>
    </dgm:pt>
    <dgm:pt modelId="{EF0CCAA8-F04D-4BED-96F5-723C755BB998}" type="sibTrans" cxnId="{C9C431E8-B38A-4F14-8D49-991CDC586E9E}">
      <dgm:prSet/>
      <dgm:spPr/>
      <dgm:t>
        <a:bodyPr/>
        <a:lstStyle/>
        <a:p>
          <a:endParaRPr lang="es-CO"/>
        </a:p>
      </dgm:t>
    </dgm:pt>
    <dgm:pt modelId="{667E675F-FE48-4598-A898-EF8BC0D76314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DIRECTIVOS DOCENTES Y DOCENTES</a:t>
          </a:r>
          <a:endParaRPr lang="es-CO" b="1" dirty="0">
            <a:solidFill>
              <a:schemeClr val="tx1"/>
            </a:solidFill>
          </a:endParaRPr>
        </a:p>
      </dgm:t>
    </dgm:pt>
    <dgm:pt modelId="{80340904-5929-4253-A94D-4A5F1E3C18B3}" type="parTrans" cxnId="{9E5CA122-F5A5-49C6-8858-E8A89B5A1DA3}">
      <dgm:prSet/>
      <dgm:spPr/>
      <dgm:t>
        <a:bodyPr/>
        <a:lstStyle/>
        <a:p>
          <a:endParaRPr lang="es-CO"/>
        </a:p>
      </dgm:t>
    </dgm:pt>
    <dgm:pt modelId="{5245F3C7-9E19-444E-9609-C255B15579A2}" type="sibTrans" cxnId="{9E5CA122-F5A5-49C6-8858-E8A89B5A1DA3}">
      <dgm:prSet/>
      <dgm:spPr/>
      <dgm:t>
        <a:bodyPr/>
        <a:lstStyle/>
        <a:p>
          <a:endParaRPr lang="es-CO"/>
        </a:p>
      </dgm:t>
    </dgm:pt>
    <dgm:pt modelId="{0C1D838A-1645-4DD5-99D2-D0E966BA1F5C}" type="pres">
      <dgm:prSet presAssocID="{10A8B19E-F586-4772-810F-41B17C389D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9D036D6-FBD0-4491-8C73-369B03FD523D}" type="pres">
      <dgm:prSet presAssocID="{D46EC839-570F-4702-B9D9-249B06BFB9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B4A15D-C247-45FA-8408-F19A69E51295}" type="pres">
      <dgm:prSet presAssocID="{52792B54-4F17-4CF0-BE4C-3E59FCA216DD}" presName="sibTrans" presStyleCnt="0"/>
      <dgm:spPr/>
    </dgm:pt>
    <dgm:pt modelId="{5FAD7007-ADB7-4F4C-88BD-76E4AD49F295}" type="pres">
      <dgm:prSet presAssocID="{FC7AA8AA-0A0E-4F4E-A42F-6B4BF73879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A0B00E-865C-4ED4-A704-AD535E22EE46}" type="pres">
      <dgm:prSet presAssocID="{E44CD354-249C-4BBA-8409-5AAE13567B6E}" presName="sibTrans" presStyleCnt="0"/>
      <dgm:spPr/>
    </dgm:pt>
    <dgm:pt modelId="{690E8439-921D-41BE-BCB8-B51D6CBEF652}" type="pres">
      <dgm:prSet presAssocID="{908EE8DA-0BD7-4E6E-9887-73EFB1D206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D6FAD8-F35C-4470-B2DB-E24BC8916A56}" type="pres">
      <dgm:prSet presAssocID="{EF0CCAA8-F04D-4BED-96F5-723C755BB998}" presName="sibTrans" presStyleCnt="0"/>
      <dgm:spPr/>
    </dgm:pt>
    <dgm:pt modelId="{A3EF7490-6BE7-45F7-90D2-1455F05DBA9D}" type="pres">
      <dgm:prSet presAssocID="{667E675F-FE48-4598-A898-EF8BC0D763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9C431E8-B38A-4F14-8D49-991CDC586E9E}" srcId="{10A8B19E-F586-4772-810F-41B17C389D06}" destId="{908EE8DA-0BD7-4E6E-9887-73EFB1D206BF}" srcOrd="2" destOrd="0" parTransId="{6F567564-D661-4AC2-A78B-EC5B1D1A5281}" sibTransId="{EF0CCAA8-F04D-4BED-96F5-723C755BB998}"/>
    <dgm:cxn modelId="{389F311B-E8FF-49EF-A2BB-97A49BAB4D90}" type="presOf" srcId="{908EE8DA-0BD7-4E6E-9887-73EFB1D206BF}" destId="{690E8439-921D-41BE-BCB8-B51D6CBEF652}" srcOrd="0" destOrd="0" presId="urn:microsoft.com/office/officeart/2005/8/layout/default"/>
    <dgm:cxn modelId="{821BA242-B86C-4D8A-9769-E2C464EA8476}" srcId="{10A8B19E-F586-4772-810F-41B17C389D06}" destId="{FC7AA8AA-0A0E-4F4E-A42F-6B4BF738790F}" srcOrd="1" destOrd="0" parTransId="{F09287F4-EBDB-4110-929C-358360350EC4}" sibTransId="{E44CD354-249C-4BBA-8409-5AAE13567B6E}"/>
    <dgm:cxn modelId="{70EB658E-20B7-4A3C-8A4B-00DA4FC6264E}" type="presOf" srcId="{10A8B19E-F586-4772-810F-41B17C389D06}" destId="{0C1D838A-1645-4DD5-99D2-D0E966BA1F5C}" srcOrd="0" destOrd="0" presId="urn:microsoft.com/office/officeart/2005/8/layout/default"/>
    <dgm:cxn modelId="{76140EF5-DCAF-44EE-8D22-109BFD843E91}" type="presOf" srcId="{FC7AA8AA-0A0E-4F4E-A42F-6B4BF738790F}" destId="{5FAD7007-ADB7-4F4C-88BD-76E4AD49F295}" srcOrd="0" destOrd="0" presId="urn:microsoft.com/office/officeart/2005/8/layout/default"/>
    <dgm:cxn modelId="{9E5CA122-F5A5-49C6-8858-E8A89B5A1DA3}" srcId="{10A8B19E-F586-4772-810F-41B17C389D06}" destId="{667E675F-FE48-4598-A898-EF8BC0D76314}" srcOrd="3" destOrd="0" parTransId="{80340904-5929-4253-A94D-4A5F1E3C18B3}" sibTransId="{5245F3C7-9E19-444E-9609-C255B15579A2}"/>
    <dgm:cxn modelId="{6CED458C-62DC-4BB3-AA24-F02FCDE8125C}" srcId="{10A8B19E-F586-4772-810F-41B17C389D06}" destId="{D46EC839-570F-4702-B9D9-249B06BFB9BF}" srcOrd="0" destOrd="0" parTransId="{DF7026A3-D865-48F4-B4A2-5820234573EF}" sibTransId="{52792B54-4F17-4CF0-BE4C-3E59FCA216DD}"/>
    <dgm:cxn modelId="{C8B7CEDB-7336-452C-8D86-03337A71E42E}" type="presOf" srcId="{667E675F-FE48-4598-A898-EF8BC0D76314}" destId="{A3EF7490-6BE7-45F7-90D2-1455F05DBA9D}" srcOrd="0" destOrd="0" presId="urn:microsoft.com/office/officeart/2005/8/layout/default"/>
    <dgm:cxn modelId="{3B581E83-92E4-485F-8D89-393D920ADA0E}" type="presOf" srcId="{D46EC839-570F-4702-B9D9-249B06BFB9BF}" destId="{29D036D6-FBD0-4491-8C73-369B03FD523D}" srcOrd="0" destOrd="0" presId="urn:microsoft.com/office/officeart/2005/8/layout/default"/>
    <dgm:cxn modelId="{25A734B3-7552-4BF0-9544-478D81CDEA93}" type="presParOf" srcId="{0C1D838A-1645-4DD5-99D2-D0E966BA1F5C}" destId="{29D036D6-FBD0-4491-8C73-369B03FD523D}" srcOrd="0" destOrd="0" presId="urn:microsoft.com/office/officeart/2005/8/layout/default"/>
    <dgm:cxn modelId="{FC30CB7D-C0E0-4191-B9C4-9CA02AF64C88}" type="presParOf" srcId="{0C1D838A-1645-4DD5-99D2-D0E966BA1F5C}" destId="{F8B4A15D-C247-45FA-8408-F19A69E51295}" srcOrd="1" destOrd="0" presId="urn:microsoft.com/office/officeart/2005/8/layout/default"/>
    <dgm:cxn modelId="{18086286-C6F5-4B92-9D86-C798E9E256E4}" type="presParOf" srcId="{0C1D838A-1645-4DD5-99D2-D0E966BA1F5C}" destId="{5FAD7007-ADB7-4F4C-88BD-76E4AD49F295}" srcOrd="2" destOrd="0" presId="urn:microsoft.com/office/officeart/2005/8/layout/default"/>
    <dgm:cxn modelId="{73C1F3FF-659D-4E38-992F-02B8F43A6A8D}" type="presParOf" srcId="{0C1D838A-1645-4DD5-99D2-D0E966BA1F5C}" destId="{7CA0B00E-865C-4ED4-A704-AD535E22EE46}" srcOrd="3" destOrd="0" presId="urn:microsoft.com/office/officeart/2005/8/layout/default"/>
    <dgm:cxn modelId="{9A316831-9216-4785-9578-6D6E7F5858DB}" type="presParOf" srcId="{0C1D838A-1645-4DD5-99D2-D0E966BA1F5C}" destId="{690E8439-921D-41BE-BCB8-B51D6CBEF652}" srcOrd="4" destOrd="0" presId="urn:microsoft.com/office/officeart/2005/8/layout/default"/>
    <dgm:cxn modelId="{12A43FAE-5C32-4AC7-8FA5-A8E6989396B2}" type="presParOf" srcId="{0C1D838A-1645-4DD5-99D2-D0E966BA1F5C}" destId="{EDD6FAD8-F35C-4470-B2DB-E24BC8916A56}" srcOrd="5" destOrd="0" presId="urn:microsoft.com/office/officeart/2005/8/layout/default"/>
    <dgm:cxn modelId="{F519717A-4A08-4419-81AB-3FD1CF63DF43}" type="presParOf" srcId="{0C1D838A-1645-4DD5-99D2-D0E966BA1F5C}" destId="{A3EF7490-6BE7-45F7-90D2-1455F05DBA9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1DC110-CAFD-4AAC-BA17-4D92E9312E9B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4AD93379-30CE-40C5-B9F6-7992946639C9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COMPONENTE:</a:t>
          </a:r>
        </a:p>
        <a:p>
          <a:r>
            <a:rPr lang="es-CO" b="1" dirty="0" smtClean="0">
              <a:solidFill>
                <a:schemeClr val="tx1"/>
              </a:solidFill>
            </a:rPr>
            <a:t>OPCIONES DIDÁCTICAS PARA LAS ÁREAS, ASIGNATURAS Y PROYECTOS TRANSVERSALES</a:t>
          </a:r>
          <a:endParaRPr lang="es-CO" b="1" dirty="0">
            <a:solidFill>
              <a:schemeClr val="tx1"/>
            </a:solidFill>
          </a:endParaRPr>
        </a:p>
      </dgm:t>
    </dgm:pt>
    <dgm:pt modelId="{5626675A-03F6-4B7F-B159-32437FF1AE76}" type="parTrans" cxnId="{08656BF1-0C39-492A-8E48-515FBAE15577}">
      <dgm:prSet/>
      <dgm:spPr/>
      <dgm:t>
        <a:bodyPr/>
        <a:lstStyle/>
        <a:p>
          <a:endParaRPr lang="es-CO"/>
        </a:p>
      </dgm:t>
    </dgm:pt>
    <dgm:pt modelId="{B1F60055-2916-4D26-8F84-CC9752A5F134}" type="sibTrans" cxnId="{08656BF1-0C39-492A-8E48-515FBAE15577}">
      <dgm:prSet/>
      <dgm:spPr/>
      <dgm:t>
        <a:bodyPr/>
        <a:lstStyle/>
        <a:p>
          <a:endParaRPr lang="es-CO"/>
        </a:p>
      </dgm:t>
    </dgm:pt>
    <dgm:pt modelId="{04F05B29-04B7-4747-97D0-2B04022BEF60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COMPONENTE:</a:t>
          </a:r>
        </a:p>
        <a:p>
          <a:r>
            <a:rPr lang="es-CO" b="1" dirty="0" smtClean="0">
              <a:solidFill>
                <a:schemeClr val="tx1"/>
              </a:solidFill>
            </a:rPr>
            <a:t>ESTRATEGIAS PARA LAS TAREAS ESCOLARES</a:t>
          </a:r>
          <a:endParaRPr lang="es-CO" b="1" dirty="0">
            <a:solidFill>
              <a:schemeClr val="tx1"/>
            </a:solidFill>
          </a:endParaRPr>
        </a:p>
      </dgm:t>
    </dgm:pt>
    <dgm:pt modelId="{C542A953-F772-44E1-A79A-396F1D08252B}" type="parTrans" cxnId="{DE758011-4654-4911-85A7-374173BB6B85}">
      <dgm:prSet/>
      <dgm:spPr/>
      <dgm:t>
        <a:bodyPr/>
        <a:lstStyle/>
        <a:p>
          <a:endParaRPr lang="es-CO"/>
        </a:p>
      </dgm:t>
    </dgm:pt>
    <dgm:pt modelId="{B35D2E66-9F98-4717-8DD4-2290E1B6DD1A}" type="sibTrans" cxnId="{DE758011-4654-4911-85A7-374173BB6B85}">
      <dgm:prSet/>
      <dgm:spPr/>
      <dgm:t>
        <a:bodyPr/>
        <a:lstStyle/>
        <a:p>
          <a:endParaRPr lang="es-CO"/>
        </a:p>
      </dgm:t>
    </dgm:pt>
    <dgm:pt modelId="{5EBA7C22-7D40-4177-8047-712DA1A557B1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COMPONENTE:</a:t>
          </a:r>
        </a:p>
        <a:p>
          <a:r>
            <a:rPr lang="es-CO" b="1" dirty="0" smtClean="0">
              <a:solidFill>
                <a:schemeClr val="tx1"/>
              </a:solidFill>
            </a:rPr>
            <a:t>USO DE LOS TIEMPOS PARA EL APRENDIZAJE</a:t>
          </a:r>
          <a:endParaRPr lang="es-CO" b="1" dirty="0">
            <a:solidFill>
              <a:schemeClr val="tx1"/>
            </a:solidFill>
          </a:endParaRPr>
        </a:p>
      </dgm:t>
    </dgm:pt>
    <dgm:pt modelId="{573C9E33-81F4-4CDF-A34B-BAD0BE540E39}" type="parTrans" cxnId="{D939A463-8530-4C45-BD5E-80D8B5D2847C}">
      <dgm:prSet/>
      <dgm:spPr/>
      <dgm:t>
        <a:bodyPr/>
        <a:lstStyle/>
        <a:p>
          <a:endParaRPr lang="es-CO"/>
        </a:p>
      </dgm:t>
    </dgm:pt>
    <dgm:pt modelId="{E9258B5D-5AF0-4277-A8D4-D9CB0E50E926}" type="sibTrans" cxnId="{D939A463-8530-4C45-BD5E-80D8B5D2847C}">
      <dgm:prSet/>
      <dgm:spPr/>
      <dgm:t>
        <a:bodyPr/>
        <a:lstStyle/>
        <a:p>
          <a:endParaRPr lang="es-CO"/>
        </a:p>
      </dgm:t>
    </dgm:pt>
    <dgm:pt modelId="{82964820-09F8-487C-8528-51D9FCB2C659}" type="pres">
      <dgm:prSet presAssocID="{FC1DC110-CAFD-4AAC-BA17-4D92E9312E9B}" presName="Name0" presStyleCnt="0">
        <dgm:presLayoutVars>
          <dgm:dir/>
          <dgm:resizeHandles val="exact"/>
        </dgm:presLayoutVars>
      </dgm:prSet>
      <dgm:spPr/>
    </dgm:pt>
    <dgm:pt modelId="{CA62AC80-E6C8-4160-B76D-367B6F094DC5}" type="pres">
      <dgm:prSet presAssocID="{FC1DC110-CAFD-4AAC-BA17-4D92E9312E9B}" presName="fgShape" presStyleLbl="fgShp" presStyleIdx="0" presStyleCnt="1"/>
      <dgm:spPr/>
    </dgm:pt>
    <dgm:pt modelId="{7D16FBF5-C40A-4BBC-AD8D-F5B26A1DECDA}" type="pres">
      <dgm:prSet presAssocID="{FC1DC110-CAFD-4AAC-BA17-4D92E9312E9B}" presName="linComp" presStyleCnt="0"/>
      <dgm:spPr/>
    </dgm:pt>
    <dgm:pt modelId="{27C8E587-8C7E-4E3A-BC3A-91237D56F3B8}" type="pres">
      <dgm:prSet presAssocID="{4AD93379-30CE-40C5-B9F6-7992946639C9}" presName="compNode" presStyleCnt="0"/>
      <dgm:spPr/>
    </dgm:pt>
    <dgm:pt modelId="{D1E183F1-E9E4-4C7A-956E-19FCC394D095}" type="pres">
      <dgm:prSet presAssocID="{4AD93379-30CE-40C5-B9F6-7992946639C9}" presName="bkgdShape" presStyleLbl="node1" presStyleIdx="0" presStyleCnt="3"/>
      <dgm:spPr/>
      <dgm:t>
        <a:bodyPr/>
        <a:lstStyle/>
        <a:p>
          <a:endParaRPr lang="es-CO"/>
        </a:p>
      </dgm:t>
    </dgm:pt>
    <dgm:pt modelId="{2AB3D955-CBB9-4DA4-B363-EBD80096EAE8}" type="pres">
      <dgm:prSet presAssocID="{4AD93379-30CE-40C5-B9F6-7992946639C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8C820D-FF5A-47EF-9238-F8B2EB213765}" type="pres">
      <dgm:prSet presAssocID="{4AD93379-30CE-40C5-B9F6-7992946639C9}" presName="invisiNode" presStyleLbl="node1" presStyleIdx="0" presStyleCnt="3"/>
      <dgm:spPr/>
    </dgm:pt>
    <dgm:pt modelId="{FE874A33-0F9C-405C-A31F-102E5B19226F}" type="pres">
      <dgm:prSet presAssocID="{4AD93379-30CE-40C5-B9F6-7992946639C9}" presName="imagNode" presStyleLbl="fgImgPlace1" presStyleIdx="0" presStyleCnt="3"/>
      <dgm:spPr>
        <a:solidFill>
          <a:schemeClr val="accent6">
            <a:lumMod val="75000"/>
          </a:schemeClr>
        </a:solidFill>
      </dgm:spPr>
    </dgm:pt>
    <dgm:pt modelId="{9210B8AA-44DA-4708-9DBE-F43D920B6ECF}" type="pres">
      <dgm:prSet presAssocID="{B1F60055-2916-4D26-8F84-CC9752A5F134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B011EFA-9880-4FE7-9B73-25EEC53CB90C}" type="pres">
      <dgm:prSet presAssocID="{04F05B29-04B7-4747-97D0-2B04022BEF60}" presName="compNode" presStyleCnt="0"/>
      <dgm:spPr/>
    </dgm:pt>
    <dgm:pt modelId="{A0D8BF35-57F7-4018-A434-F976EA1ECED2}" type="pres">
      <dgm:prSet presAssocID="{04F05B29-04B7-4747-97D0-2B04022BEF60}" presName="bkgdShape" presStyleLbl="node1" presStyleIdx="1" presStyleCnt="3"/>
      <dgm:spPr/>
      <dgm:t>
        <a:bodyPr/>
        <a:lstStyle/>
        <a:p>
          <a:endParaRPr lang="es-CO"/>
        </a:p>
      </dgm:t>
    </dgm:pt>
    <dgm:pt modelId="{0B301B3C-8814-42F8-8458-A17BAE23518F}" type="pres">
      <dgm:prSet presAssocID="{04F05B29-04B7-4747-97D0-2B04022BEF6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AB2AB9-ABB5-46DF-9CF6-ED1DDA1EC46A}" type="pres">
      <dgm:prSet presAssocID="{04F05B29-04B7-4747-97D0-2B04022BEF60}" presName="invisiNode" presStyleLbl="node1" presStyleIdx="1" presStyleCnt="3"/>
      <dgm:spPr/>
    </dgm:pt>
    <dgm:pt modelId="{5ACDAF6A-1D45-4488-8E3E-CB9D58E2DB03}" type="pres">
      <dgm:prSet presAssocID="{04F05B29-04B7-4747-97D0-2B04022BEF60}" presName="imagNode" presStyleLbl="fgImgPlace1" presStyleIdx="1" presStyleCnt="3"/>
      <dgm:spPr>
        <a:solidFill>
          <a:srgbClr val="7030A0"/>
        </a:solidFill>
      </dgm:spPr>
    </dgm:pt>
    <dgm:pt modelId="{A28DEEF8-79BE-46E9-862E-25E067EA9CA7}" type="pres">
      <dgm:prSet presAssocID="{B35D2E66-9F98-4717-8DD4-2290E1B6DD1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3636F35C-C9FB-4326-BC4B-C81D615A697C}" type="pres">
      <dgm:prSet presAssocID="{5EBA7C22-7D40-4177-8047-712DA1A557B1}" presName="compNode" presStyleCnt="0"/>
      <dgm:spPr/>
    </dgm:pt>
    <dgm:pt modelId="{1ADFF585-1746-4114-A06D-E5AD20A3BD86}" type="pres">
      <dgm:prSet presAssocID="{5EBA7C22-7D40-4177-8047-712DA1A557B1}" presName="bkgdShape" presStyleLbl="node1" presStyleIdx="2" presStyleCnt="3"/>
      <dgm:spPr/>
      <dgm:t>
        <a:bodyPr/>
        <a:lstStyle/>
        <a:p>
          <a:endParaRPr lang="es-CO"/>
        </a:p>
      </dgm:t>
    </dgm:pt>
    <dgm:pt modelId="{42AD7A5C-309C-43CD-A8C5-F0F181487186}" type="pres">
      <dgm:prSet presAssocID="{5EBA7C22-7D40-4177-8047-712DA1A557B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4A5F12-2C8B-4FEE-A902-52EC7FF9A604}" type="pres">
      <dgm:prSet presAssocID="{5EBA7C22-7D40-4177-8047-712DA1A557B1}" presName="invisiNode" presStyleLbl="node1" presStyleIdx="2" presStyleCnt="3"/>
      <dgm:spPr/>
    </dgm:pt>
    <dgm:pt modelId="{7985C57E-E239-41D7-B05B-BAD50936A87C}" type="pres">
      <dgm:prSet presAssocID="{5EBA7C22-7D40-4177-8047-712DA1A557B1}" presName="imagNode" presStyleLbl="fgImgPlace1" presStyleIdx="2" presStyleCnt="3"/>
      <dgm:spPr>
        <a:solidFill>
          <a:schemeClr val="accent3">
            <a:lumMod val="75000"/>
          </a:schemeClr>
        </a:solidFill>
      </dgm:spPr>
    </dgm:pt>
  </dgm:ptLst>
  <dgm:cxnLst>
    <dgm:cxn modelId="{DE758011-4654-4911-85A7-374173BB6B85}" srcId="{FC1DC110-CAFD-4AAC-BA17-4D92E9312E9B}" destId="{04F05B29-04B7-4747-97D0-2B04022BEF60}" srcOrd="1" destOrd="0" parTransId="{C542A953-F772-44E1-A79A-396F1D08252B}" sibTransId="{B35D2E66-9F98-4717-8DD4-2290E1B6DD1A}"/>
    <dgm:cxn modelId="{78F441F7-5083-45B8-AA80-768A450FD677}" type="presOf" srcId="{B35D2E66-9F98-4717-8DD4-2290E1B6DD1A}" destId="{A28DEEF8-79BE-46E9-862E-25E067EA9CA7}" srcOrd="0" destOrd="0" presId="urn:microsoft.com/office/officeart/2005/8/layout/hList7"/>
    <dgm:cxn modelId="{1414EDDA-1CC2-4E6C-9F30-8DCCAFFE66BB}" type="presOf" srcId="{04F05B29-04B7-4747-97D0-2B04022BEF60}" destId="{A0D8BF35-57F7-4018-A434-F976EA1ECED2}" srcOrd="0" destOrd="0" presId="urn:microsoft.com/office/officeart/2005/8/layout/hList7"/>
    <dgm:cxn modelId="{D517E189-FD87-421E-AFB5-B46FC9EEDEC1}" type="presOf" srcId="{4AD93379-30CE-40C5-B9F6-7992946639C9}" destId="{D1E183F1-E9E4-4C7A-956E-19FCC394D095}" srcOrd="0" destOrd="0" presId="urn:microsoft.com/office/officeart/2005/8/layout/hList7"/>
    <dgm:cxn modelId="{656071E9-2539-4D7C-A48D-F14B4696E3CA}" type="presOf" srcId="{5EBA7C22-7D40-4177-8047-712DA1A557B1}" destId="{42AD7A5C-309C-43CD-A8C5-F0F181487186}" srcOrd="1" destOrd="0" presId="urn:microsoft.com/office/officeart/2005/8/layout/hList7"/>
    <dgm:cxn modelId="{472E7650-7A27-42B2-8BCB-4D388CD094F5}" type="presOf" srcId="{B1F60055-2916-4D26-8F84-CC9752A5F134}" destId="{9210B8AA-44DA-4708-9DBE-F43D920B6ECF}" srcOrd="0" destOrd="0" presId="urn:microsoft.com/office/officeart/2005/8/layout/hList7"/>
    <dgm:cxn modelId="{AC8947B0-03F6-417C-96D5-C19F011A365B}" type="presOf" srcId="{5EBA7C22-7D40-4177-8047-712DA1A557B1}" destId="{1ADFF585-1746-4114-A06D-E5AD20A3BD86}" srcOrd="0" destOrd="0" presId="urn:microsoft.com/office/officeart/2005/8/layout/hList7"/>
    <dgm:cxn modelId="{08656BF1-0C39-492A-8E48-515FBAE15577}" srcId="{FC1DC110-CAFD-4AAC-BA17-4D92E9312E9B}" destId="{4AD93379-30CE-40C5-B9F6-7992946639C9}" srcOrd="0" destOrd="0" parTransId="{5626675A-03F6-4B7F-B159-32437FF1AE76}" sibTransId="{B1F60055-2916-4D26-8F84-CC9752A5F134}"/>
    <dgm:cxn modelId="{D939A463-8530-4C45-BD5E-80D8B5D2847C}" srcId="{FC1DC110-CAFD-4AAC-BA17-4D92E9312E9B}" destId="{5EBA7C22-7D40-4177-8047-712DA1A557B1}" srcOrd="2" destOrd="0" parTransId="{573C9E33-81F4-4CDF-A34B-BAD0BE540E39}" sibTransId="{E9258B5D-5AF0-4277-A8D4-D9CB0E50E926}"/>
    <dgm:cxn modelId="{727A2160-F080-4A66-938C-3721CCB577E9}" type="presOf" srcId="{4AD93379-30CE-40C5-B9F6-7992946639C9}" destId="{2AB3D955-CBB9-4DA4-B363-EBD80096EAE8}" srcOrd="1" destOrd="0" presId="urn:microsoft.com/office/officeart/2005/8/layout/hList7"/>
    <dgm:cxn modelId="{81D8BA96-351D-4032-B2C2-60C4FF32486A}" type="presOf" srcId="{04F05B29-04B7-4747-97D0-2B04022BEF60}" destId="{0B301B3C-8814-42F8-8458-A17BAE23518F}" srcOrd="1" destOrd="0" presId="urn:microsoft.com/office/officeart/2005/8/layout/hList7"/>
    <dgm:cxn modelId="{64D8F47A-88F7-4BE7-85D2-59335766E5B8}" type="presOf" srcId="{FC1DC110-CAFD-4AAC-BA17-4D92E9312E9B}" destId="{82964820-09F8-487C-8528-51D9FCB2C659}" srcOrd="0" destOrd="0" presId="urn:microsoft.com/office/officeart/2005/8/layout/hList7"/>
    <dgm:cxn modelId="{9AFBB1A2-7943-4C3F-943C-7374E0D61631}" type="presParOf" srcId="{82964820-09F8-487C-8528-51D9FCB2C659}" destId="{CA62AC80-E6C8-4160-B76D-367B6F094DC5}" srcOrd="0" destOrd="0" presId="urn:microsoft.com/office/officeart/2005/8/layout/hList7"/>
    <dgm:cxn modelId="{5175D6DC-C210-495B-A88F-B15571C87A4D}" type="presParOf" srcId="{82964820-09F8-487C-8528-51D9FCB2C659}" destId="{7D16FBF5-C40A-4BBC-AD8D-F5B26A1DECDA}" srcOrd="1" destOrd="0" presId="urn:microsoft.com/office/officeart/2005/8/layout/hList7"/>
    <dgm:cxn modelId="{EB0D001A-3B59-45FF-87E0-44B27BD8C81F}" type="presParOf" srcId="{7D16FBF5-C40A-4BBC-AD8D-F5B26A1DECDA}" destId="{27C8E587-8C7E-4E3A-BC3A-91237D56F3B8}" srcOrd="0" destOrd="0" presId="urn:microsoft.com/office/officeart/2005/8/layout/hList7"/>
    <dgm:cxn modelId="{775F51A0-75E3-4109-9E6F-C63B93F4B37D}" type="presParOf" srcId="{27C8E587-8C7E-4E3A-BC3A-91237D56F3B8}" destId="{D1E183F1-E9E4-4C7A-956E-19FCC394D095}" srcOrd="0" destOrd="0" presId="urn:microsoft.com/office/officeart/2005/8/layout/hList7"/>
    <dgm:cxn modelId="{1957DBA1-6EF3-4CE4-91FE-A3535A126D05}" type="presParOf" srcId="{27C8E587-8C7E-4E3A-BC3A-91237D56F3B8}" destId="{2AB3D955-CBB9-4DA4-B363-EBD80096EAE8}" srcOrd="1" destOrd="0" presId="urn:microsoft.com/office/officeart/2005/8/layout/hList7"/>
    <dgm:cxn modelId="{71CEAD69-9B2B-42AB-9A77-E2F404ADA7CC}" type="presParOf" srcId="{27C8E587-8C7E-4E3A-BC3A-91237D56F3B8}" destId="{5A8C820D-FF5A-47EF-9238-F8B2EB213765}" srcOrd="2" destOrd="0" presId="urn:microsoft.com/office/officeart/2005/8/layout/hList7"/>
    <dgm:cxn modelId="{3629B6B3-4DC2-41DB-80DC-D578689E66AA}" type="presParOf" srcId="{27C8E587-8C7E-4E3A-BC3A-91237D56F3B8}" destId="{FE874A33-0F9C-405C-A31F-102E5B19226F}" srcOrd="3" destOrd="0" presId="urn:microsoft.com/office/officeart/2005/8/layout/hList7"/>
    <dgm:cxn modelId="{B3FF66A3-C7DC-437E-BDA9-EF5F9E78F186}" type="presParOf" srcId="{7D16FBF5-C40A-4BBC-AD8D-F5B26A1DECDA}" destId="{9210B8AA-44DA-4708-9DBE-F43D920B6ECF}" srcOrd="1" destOrd="0" presId="urn:microsoft.com/office/officeart/2005/8/layout/hList7"/>
    <dgm:cxn modelId="{C62E0C10-F873-4F25-84C9-A004BB87B8EE}" type="presParOf" srcId="{7D16FBF5-C40A-4BBC-AD8D-F5B26A1DECDA}" destId="{2B011EFA-9880-4FE7-9B73-25EEC53CB90C}" srcOrd="2" destOrd="0" presId="urn:microsoft.com/office/officeart/2005/8/layout/hList7"/>
    <dgm:cxn modelId="{79F1C106-4007-4F0D-95DC-9A3A1C659E6C}" type="presParOf" srcId="{2B011EFA-9880-4FE7-9B73-25EEC53CB90C}" destId="{A0D8BF35-57F7-4018-A434-F976EA1ECED2}" srcOrd="0" destOrd="0" presId="urn:microsoft.com/office/officeart/2005/8/layout/hList7"/>
    <dgm:cxn modelId="{E317F623-AD99-4F8E-8A80-9F3B5E934036}" type="presParOf" srcId="{2B011EFA-9880-4FE7-9B73-25EEC53CB90C}" destId="{0B301B3C-8814-42F8-8458-A17BAE23518F}" srcOrd="1" destOrd="0" presId="urn:microsoft.com/office/officeart/2005/8/layout/hList7"/>
    <dgm:cxn modelId="{F65FEA92-EF62-4C17-8973-09A306BD30C9}" type="presParOf" srcId="{2B011EFA-9880-4FE7-9B73-25EEC53CB90C}" destId="{90AB2AB9-ABB5-46DF-9CF6-ED1DDA1EC46A}" srcOrd="2" destOrd="0" presId="urn:microsoft.com/office/officeart/2005/8/layout/hList7"/>
    <dgm:cxn modelId="{29A60F3A-BD27-4804-B4AE-E05078BEDEF3}" type="presParOf" srcId="{2B011EFA-9880-4FE7-9B73-25EEC53CB90C}" destId="{5ACDAF6A-1D45-4488-8E3E-CB9D58E2DB03}" srcOrd="3" destOrd="0" presId="urn:microsoft.com/office/officeart/2005/8/layout/hList7"/>
    <dgm:cxn modelId="{8B84DF38-9E73-460B-9975-37FD93B259BD}" type="presParOf" srcId="{7D16FBF5-C40A-4BBC-AD8D-F5B26A1DECDA}" destId="{A28DEEF8-79BE-46E9-862E-25E067EA9CA7}" srcOrd="3" destOrd="0" presId="urn:microsoft.com/office/officeart/2005/8/layout/hList7"/>
    <dgm:cxn modelId="{2D9BC8FE-5A5F-48C0-8C28-C3D5BC730F94}" type="presParOf" srcId="{7D16FBF5-C40A-4BBC-AD8D-F5B26A1DECDA}" destId="{3636F35C-C9FB-4326-BC4B-C81D615A697C}" srcOrd="4" destOrd="0" presId="urn:microsoft.com/office/officeart/2005/8/layout/hList7"/>
    <dgm:cxn modelId="{4341C34C-BC9C-4E74-B929-121228AE337D}" type="presParOf" srcId="{3636F35C-C9FB-4326-BC4B-C81D615A697C}" destId="{1ADFF585-1746-4114-A06D-E5AD20A3BD86}" srcOrd="0" destOrd="0" presId="urn:microsoft.com/office/officeart/2005/8/layout/hList7"/>
    <dgm:cxn modelId="{8E77CA2C-997A-4E02-8520-BD342EA1AC17}" type="presParOf" srcId="{3636F35C-C9FB-4326-BC4B-C81D615A697C}" destId="{42AD7A5C-309C-43CD-A8C5-F0F181487186}" srcOrd="1" destOrd="0" presId="urn:microsoft.com/office/officeart/2005/8/layout/hList7"/>
    <dgm:cxn modelId="{625665BB-2771-4774-80A6-373E62FD75DC}" type="presParOf" srcId="{3636F35C-C9FB-4326-BC4B-C81D615A697C}" destId="{F44A5F12-2C8B-4FEE-A902-52EC7FF9A604}" srcOrd="2" destOrd="0" presId="urn:microsoft.com/office/officeart/2005/8/layout/hList7"/>
    <dgm:cxn modelId="{02E4E3A7-BA8C-4D3C-8DD8-A26D55C4D85C}" type="presParOf" srcId="{3636F35C-C9FB-4326-BC4B-C81D615A697C}" destId="{7985C57E-E239-41D7-B05B-BAD50936A87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B055C-8F55-487D-AC75-EB0E51ABBD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587167-C791-4468-8EB2-0FC3D28B5D9B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</a:rPr>
            <a:t>PROCESO: GESTIÓN ESTRATÉGICA</a:t>
          </a:r>
          <a:endParaRPr lang="es-CO" sz="1200" b="1" dirty="0">
            <a:solidFill>
              <a:schemeClr val="tx1"/>
            </a:solidFill>
          </a:endParaRPr>
        </a:p>
      </dgm:t>
    </dgm:pt>
    <dgm:pt modelId="{43F0B831-DAAF-4526-93EC-BDD4BD98660B}" type="parTrans" cxnId="{23EE1D01-C7E5-40C2-A14A-8988AFDBB1C3}">
      <dgm:prSet/>
      <dgm:spPr/>
      <dgm:t>
        <a:bodyPr/>
        <a:lstStyle/>
        <a:p>
          <a:endParaRPr lang="es-CO"/>
        </a:p>
      </dgm:t>
    </dgm:pt>
    <dgm:pt modelId="{A9961220-12F3-46E4-87F5-516FDEECBD86}" type="sibTrans" cxnId="{23EE1D01-C7E5-40C2-A14A-8988AFDBB1C3}">
      <dgm:prSet/>
      <dgm:spPr/>
      <dgm:t>
        <a:bodyPr/>
        <a:lstStyle/>
        <a:p>
          <a:endParaRPr lang="es-CO"/>
        </a:p>
      </dgm:t>
    </dgm:pt>
    <dgm:pt modelId="{3C1644C9-9F81-4F6D-9140-B480DF364DF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200" b="1" dirty="0" smtClean="0"/>
            <a:t>SE EVALUO LA EFICIENCIA Y PERTINENCIA DE LOS CRITERIOS Y EQUIPOS DE TRABAJO PARA SU RESPECTIVO REPLANTEAMIENTO. SE CONSIDERO FUNDAMENTAL CONTINUAR CON LOS EQUIPOS ACORDE AL MACRO PROCESO D Y SE PLANTEÓ LA NECESIDAD DE ACOMPAÑAR A LOS JEFES DE ÁREAS NUEVAMENTE CON LA FIGURA DE LOS JEFES DE NÚCLEOS DISCIPLINARES PARA ATENDER  LAS NECESIDADES EN EL TRABAJO POR COMPETENCIAS  EN LOS PROCESOS DE APRENDIZAJE. </a:t>
          </a:r>
          <a:endParaRPr lang="es-CO" sz="1200" b="1" dirty="0"/>
        </a:p>
      </dgm:t>
    </dgm:pt>
    <dgm:pt modelId="{FD90B090-F692-4CC0-85B0-8D0408B3A2BC}" type="parTrans" cxnId="{562FAE88-31A6-4013-8C58-E32C29022171}">
      <dgm:prSet/>
      <dgm:spPr/>
      <dgm:t>
        <a:bodyPr/>
        <a:lstStyle/>
        <a:p>
          <a:endParaRPr lang="es-CO"/>
        </a:p>
      </dgm:t>
    </dgm:pt>
    <dgm:pt modelId="{E80EF554-8EF3-4D84-83A6-67BAC4B8F3FA}" type="sibTrans" cxnId="{562FAE88-31A6-4013-8C58-E32C29022171}">
      <dgm:prSet/>
      <dgm:spPr/>
      <dgm:t>
        <a:bodyPr/>
        <a:lstStyle/>
        <a:p>
          <a:endParaRPr lang="es-CO"/>
        </a:p>
      </dgm:t>
    </dgm:pt>
    <dgm:pt modelId="{36033DD7-05DF-49A1-9DD9-A17058395240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200" b="1" dirty="0" smtClean="0"/>
            <a:t>REVISIÓN Y SEGUIMIENTO A LOS DIFERRENTES PROYECTOS ACORDE CON LO ESTABLECIDO EN EL P.M.I. 2013 Y LAS NECESIDADES P.M.I. 2014.</a:t>
          </a:r>
          <a:endParaRPr lang="es-CO" sz="1200" b="1" dirty="0"/>
        </a:p>
      </dgm:t>
    </dgm:pt>
    <dgm:pt modelId="{9E6CE61C-7FD4-445B-99C2-E7E5C0B6D247}" type="parTrans" cxnId="{BC112AC5-690E-414A-ADA4-5C3401C2232A}">
      <dgm:prSet/>
      <dgm:spPr/>
      <dgm:t>
        <a:bodyPr/>
        <a:lstStyle/>
        <a:p>
          <a:endParaRPr lang="es-CO"/>
        </a:p>
      </dgm:t>
    </dgm:pt>
    <dgm:pt modelId="{BA1CE4A1-B190-462A-9426-D6574E1B7BD6}" type="sibTrans" cxnId="{BC112AC5-690E-414A-ADA4-5C3401C2232A}">
      <dgm:prSet/>
      <dgm:spPr/>
      <dgm:t>
        <a:bodyPr/>
        <a:lstStyle/>
        <a:p>
          <a:endParaRPr lang="es-CO"/>
        </a:p>
      </dgm:t>
    </dgm:pt>
    <dgm:pt modelId="{F1332086-8B0A-44CB-950C-C3AF95B274CA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200" b="1" dirty="0" smtClean="0"/>
            <a:t>SE PLANTEO LA NECESIDAD DE ARTICULAR LAS ESTRATEGIAS PEDAGÓGICAS Y OPCIONES DIDÁCTICAS ACORDE CON LAS EVALUACIONES INTERNAS, EXTERNAS, ENFOQUE INSTITUCIONAL Y DESARROLLO DE COMPETENCIAS.</a:t>
          </a:r>
          <a:endParaRPr lang="es-CO" sz="1200" b="1" dirty="0"/>
        </a:p>
      </dgm:t>
    </dgm:pt>
    <dgm:pt modelId="{6EC41135-8575-4FB8-B29B-D7545FB00CC2}" type="parTrans" cxnId="{6FAE7960-7B3F-4F53-A87B-41754503D558}">
      <dgm:prSet/>
      <dgm:spPr/>
      <dgm:t>
        <a:bodyPr/>
        <a:lstStyle/>
        <a:p>
          <a:endParaRPr lang="es-CO"/>
        </a:p>
      </dgm:t>
    </dgm:pt>
    <dgm:pt modelId="{73C1DA4E-C1AD-4BF8-B271-39BB1B7DBF02}" type="sibTrans" cxnId="{6FAE7960-7B3F-4F53-A87B-41754503D558}">
      <dgm:prSet/>
      <dgm:spPr/>
      <dgm:t>
        <a:bodyPr/>
        <a:lstStyle/>
        <a:p>
          <a:endParaRPr lang="es-CO"/>
        </a:p>
      </dgm:t>
    </dgm:pt>
    <dgm:pt modelId="{86C0C7E6-EA4D-4AFE-8BBF-338A220D9616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200" b="1" dirty="0" smtClean="0"/>
            <a:t>LA INFORMACIÓN TANTO INTERNA COMO EXTERNA SE UTILIZO COMO REFERENTE IMPORTANTE PARA LOS AJUSTES Y MEJORAS A LOS PROCESOS QUE SE ADELANTARÁN EN EL 2014.</a:t>
          </a:r>
          <a:endParaRPr lang="es-CO" sz="1200" b="1" dirty="0"/>
        </a:p>
      </dgm:t>
    </dgm:pt>
    <dgm:pt modelId="{0359B0DF-C339-47FC-9299-433237D8F023}" type="parTrans" cxnId="{ED871926-6996-4AB8-82F1-465B759A091E}">
      <dgm:prSet/>
      <dgm:spPr/>
      <dgm:t>
        <a:bodyPr/>
        <a:lstStyle/>
        <a:p>
          <a:endParaRPr lang="es-CO"/>
        </a:p>
      </dgm:t>
    </dgm:pt>
    <dgm:pt modelId="{2C423B6C-FED4-4BDA-91F8-C3FD2E5A4834}" type="sibTrans" cxnId="{ED871926-6996-4AB8-82F1-465B759A091E}">
      <dgm:prSet/>
      <dgm:spPr/>
      <dgm:t>
        <a:bodyPr/>
        <a:lstStyle/>
        <a:p>
          <a:endParaRPr lang="es-CO"/>
        </a:p>
      </dgm:t>
    </dgm:pt>
    <dgm:pt modelId="{F66BE3DC-4969-4A18-8F38-A327C6F2D1AC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endParaRPr lang="es-CO" sz="1200" b="1" dirty="0"/>
        </a:p>
      </dgm:t>
    </dgm:pt>
    <dgm:pt modelId="{A0631C1F-A841-4FD5-AFDD-CD4889CC0B9E}" type="parTrans" cxnId="{D102AB5F-2C9E-4225-9D94-11E699D95941}">
      <dgm:prSet/>
      <dgm:spPr/>
      <dgm:t>
        <a:bodyPr/>
        <a:lstStyle/>
        <a:p>
          <a:endParaRPr lang="es-CO"/>
        </a:p>
      </dgm:t>
    </dgm:pt>
    <dgm:pt modelId="{3B2712D3-AD31-495F-9053-4B9986B75604}" type="sibTrans" cxnId="{D102AB5F-2C9E-4225-9D94-11E699D95941}">
      <dgm:prSet/>
      <dgm:spPr/>
      <dgm:t>
        <a:bodyPr/>
        <a:lstStyle/>
        <a:p>
          <a:endParaRPr lang="es-CO"/>
        </a:p>
      </dgm:t>
    </dgm:pt>
    <dgm:pt modelId="{8B71A824-5423-494E-A33B-F0C5E5BF715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endParaRPr lang="es-CO" sz="1200" b="1" dirty="0"/>
        </a:p>
      </dgm:t>
    </dgm:pt>
    <dgm:pt modelId="{57F3C27B-1AB3-40FC-B8F6-B45712425377}" type="parTrans" cxnId="{664D5063-875F-4017-856D-0D6BEE2D4DC1}">
      <dgm:prSet/>
      <dgm:spPr/>
      <dgm:t>
        <a:bodyPr/>
        <a:lstStyle/>
        <a:p>
          <a:endParaRPr lang="es-CO"/>
        </a:p>
      </dgm:t>
    </dgm:pt>
    <dgm:pt modelId="{43B475DA-9075-477C-8940-A5AA77EE70CB}" type="sibTrans" cxnId="{664D5063-875F-4017-856D-0D6BEE2D4DC1}">
      <dgm:prSet/>
      <dgm:spPr/>
      <dgm:t>
        <a:bodyPr/>
        <a:lstStyle/>
        <a:p>
          <a:endParaRPr lang="es-CO"/>
        </a:p>
      </dgm:t>
    </dgm:pt>
    <dgm:pt modelId="{69B381D5-773A-4053-9D03-CE2E46DDD1DA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endParaRPr lang="es-CO" sz="1200" b="1" dirty="0"/>
        </a:p>
      </dgm:t>
    </dgm:pt>
    <dgm:pt modelId="{8D3AEDCD-1EB4-4106-B3FA-3012924AB60E}" type="parTrans" cxnId="{FB477A79-64AF-4299-80A9-504EA334370E}">
      <dgm:prSet/>
      <dgm:spPr/>
      <dgm:t>
        <a:bodyPr/>
        <a:lstStyle/>
        <a:p>
          <a:endParaRPr lang="es-CO"/>
        </a:p>
      </dgm:t>
    </dgm:pt>
    <dgm:pt modelId="{CC881181-5484-4F83-AB37-94B9B23B9913}" type="sibTrans" cxnId="{FB477A79-64AF-4299-80A9-504EA334370E}">
      <dgm:prSet/>
      <dgm:spPr/>
      <dgm:t>
        <a:bodyPr/>
        <a:lstStyle/>
        <a:p>
          <a:endParaRPr lang="es-CO"/>
        </a:p>
      </dgm:t>
    </dgm:pt>
    <dgm:pt modelId="{883B3CB4-8E02-46B9-875E-5CAC093ABAAF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200" b="1" dirty="0" smtClean="0"/>
            <a:t>AUTOEVALUACIÓN INSTITUCIONAL 2013 (REFERENTE GUÍA No. 34)</a:t>
          </a:r>
          <a:endParaRPr lang="es-CO" sz="1200" b="1" dirty="0"/>
        </a:p>
      </dgm:t>
    </dgm:pt>
    <dgm:pt modelId="{CA36699C-A82C-4AB5-AE27-AD94F0D01104}" type="parTrans" cxnId="{5845660B-F0B0-41E8-9BD3-CD13280AD55C}">
      <dgm:prSet/>
      <dgm:spPr/>
      <dgm:t>
        <a:bodyPr/>
        <a:lstStyle/>
        <a:p>
          <a:endParaRPr lang="es-CO"/>
        </a:p>
      </dgm:t>
    </dgm:pt>
    <dgm:pt modelId="{E812FAF8-4A89-49C3-832F-C8522696A543}" type="sibTrans" cxnId="{5845660B-F0B0-41E8-9BD3-CD13280AD55C}">
      <dgm:prSet/>
      <dgm:spPr/>
      <dgm:t>
        <a:bodyPr/>
        <a:lstStyle/>
        <a:p>
          <a:endParaRPr lang="es-CO"/>
        </a:p>
      </dgm:t>
    </dgm:pt>
    <dgm:pt modelId="{888B08E1-3885-4F8A-BB9B-E640F75C52CF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endParaRPr lang="es-CO" sz="1200" b="1" dirty="0"/>
        </a:p>
      </dgm:t>
    </dgm:pt>
    <dgm:pt modelId="{C66E043A-59D1-47C0-8894-C7E1A96A2F16}" type="parTrans" cxnId="{3C88C973-AEF9-4BFE-8AF2-B62DAD022626}">
      <dgm:prSet/>
      <dgm:spPr/>
      <dgm:t>
        <a:bodyPr/>
        <a:lstStyle/>
        <a:p>
          <a:endParaRPr lang="es-CO"/>
        </a:p>
      </dgm:t>
    </dgm:pt>
    <dgm:pt modelId="{4F71BF9D-5EFA-4C78-9FD8-3984B42942D4}" type="sibTrans" cxnId="{3C88C973-AEF9-4BFE-8AF2-B62DAD022626}">
      <dgm:prSet/>
      <dgm:spPr/>
      <dgm:t>
        <a:bodyPr/>
        <a:lstStyle/>
        <a:p>
          <a:endParaRPr lang="es-CO"/>
        </a:p>
      </dgm:t>
    </dgm:pt>
    <dgm:pt modelId="{0DA35089-8EC1-410C-A05F-E362552EB8DF}" type="pres">
      <dgm:prSet presAssocID="{CD1B055C-8F55-487D-AC75-EB0E51ABB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C5B0BB-42E6-4C7C-A0A9-5AC196C21969}" type="pres">
      <dgm:prSet presAssocID="{D3587167-C791-4468-8EB2-0FC3D28B5D9B}" presName="composite" presStyleCnt="0"/>
      <dgm:spPr/>
    </dgm:pt>
    <dgm:pt modelId="{A539C1EF-41C1-4A9B-94FE-60C976762D5A}" type="pres">
      <dgm:prSet presAssocID="{D3587167-C791-4468-8EB2-0FC3D28B5D9B}" presName="parentText" presStyleLbl="alignNode1" presStyleIdx="0" presStyleCnt="1" custScaleX="69081" custScaleY="62433" custLinFactNeighborX="505" custLinFactNeighborY="-4505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3B118E-0C10-47D4-9205-0B7248738A83}" type="pres">
      <dgm:prSet presAssocID="{D3587167-C791-4468-8EB2-0FC3D28B5D9B}" presName="descendantText" presStyleLbl="alignAcc1" presStyleIdx="0" presStyleCnt="1" custAng="0" custScaleX="102901" custScaleY="133707" custLinFactNeighborX="3229" custLinFactNeighborY="-401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B477A79-64AF-4299-80A9-504EA334370E}" srcId="{D3587167-C791-4468-8EB2-0FC3D28B5D9B}" destId="{69B381D5-773A-4053-9D03-CE2E46DDD1DA}" srcOrd="5" destOrd="0" parTransId="{8D3AEDCD-1EB4-4106-B3FA-3012924AB60E}" sibTransId="{CC881181-5484-4F83-AB37-94B9B23B9913}"/>
    <dgm:cxn modelId="{671A223B-4AF8-4F8D-926C-B1ADEA0EA409}" type="presOf" srcId="{888B08E1-3885-4F8A-BB9B-E640F75C52CF}" destId="{CA3B118E-0C10-47D4-9205-0B7248738A83}" srcOrd="0" destOrd="7" presId="urn:microsoft.com/office/officeart/2005/8/layout/chevron2"/>
    <dgm:cxn modelId="{6FAE7960-7B3F-4F53-A87B-41754503D558}" srcId="{D3587167-C791-4468-8EB2-0FC3D28B5D9B}" destId="{F1332086-8B0A-44CB-950C-C3AF95B274CA}" srcOrd="4" destOrd="0" parTransId="{6EC41135-8575-4FB8-B29B-D7545FB00CC2}" sibTransId="{73C1DA4E-C1AD-4BF8-B271-39BB1B7DBF02}"/>
    <dgm:cxn modelId="{ED871926-6996-4AB8-82F1-465B759A091E}" srcId="{D3587167-C791-4468-8EB2-0FC3D28B5D9B}" destId="{86C0C7E6-EA4D-4AFE-8BBF-338A220D9616}" srcOrd="6" destOrd="0" parTransId="{0359B0DF-C339-47FC-9299-433237D8F023}" sibTransId="{2C423B6C-FED4-4BDA-91F8-C3FD2E5A4834}"/>
    <dgm:cxn modelId="{BC112AC5-690E-414A-ADA4-5C3401C2232A}" srcId="{D3587167-C791-4468-8EB2-0FC3D28B5D9B}" destId="{36033DD7-05DF-49A1-9DD9-A17058395240}" srcOrd="2" destOrd="0" parTransId="{9E6CE61C-7FD4-445B-99C2-E7E5C0B6D247}" sibTransId="{BA1CE4A1-B190-462A-9426-D6574E1B7BD6}"/>
    <dgm:cxn modelId="{86DA0E18-163A-43ED-9B08-253F3B8A61F5}" type="presOf" srcId="{F1332086-8B0A-44CB-950C-C3AF95B274CA}" destId="{CA3B118E-0C10-47D4-9205-0B7248738A83}" srcOrd="0" destOrd="4" presId="urn:microsoft.com/office/officeart/2005/8/layout/chevron2"/>
    <dgm:cxn modelId="{5E547B72-75FB-4EAA-9582-1CE5E14709CD}" type="presOf" srcId="{69B381D5-773A-4053-9D03-CE2E46DDD1DA}" destId="{CA3B118E-0C10-47D4-9205-0B7248738A83}" srcOrd="0" destOrd="5" presId="urn:microsoft.com/office/officeart/2005/8/layout/chevron2"/>
    <dgm:cxn modelId="{23EE1D01-C7E5-40C2-A14A-8988AFDBB1C3}" srcId="{CD1B055C-8F55-487D-AC75-EB0E51ABBD19}" destId="{D3587167-C791-4468-8EB2-0FC3D28B5D9B}" srcOrd="0" destOrd="0" parTransId="{43F0B831-DAAF-4526-93EC-BDD4BD98660B}" sibTransId="{A9961220-12F3-46E4-87F5-516FDEECBD86}"/>
    <dgm:cxn modelId="{675DAA1F-9D31-4B76-AB50-B4BCAAAFE57A}" type="presOf" srcId="{F66BE3DC-4969-4A18-8F38-A327C6F2D1AC}" destId="{CA3B118E-0C10-47D4-9205-0B7248738A83}" srcOrd="0" destOrd="1" presId="urn:microsoft.com/office/officeart/2005/8/layout/chevron2"/>
    <dgm:cxn modelId="{69086F3B-5AD5-427A-A9C4-07A1BE18973C}" type="presOf" srcId="{CD1B055C-8F55-487D-AC75-EB0E51ABBD19}" destId="{0DA35089-8EC1-410C-A05F-E362552EB8DF}" srcOrd="0" destOrd="0" presId="urn:microsoft.com/office/officeart/2005/8/layout/chevron2"/>
    <dgm:cxn modelId="{562FAE88-31A6-4013-8C58-E32C29022171}" srcId="{D3587167-C791-4468-8EB2-0FC3D28B5D9B}" destId="{3C1644C9-9F81-4F6D-9140-B480DF364DF4}" srcOrd="0" destOrd="0" parTransId="{FD90B090-F692-4CC0-85B0-8D0408B3A2BC}" sibTransId="{E80EF554-8EF3-4D84-83A6-67BAC4B8F3FA}"/>
    <dgm:cxn modelId="{EC980770-23A8-4C04-BDD5-44734624A225}" type="presOf" srcId="{8B71A824-5423-494E-A33B-F0C5E5BF715E}" destId="{CA3B118E-0C10-47D4-9205-0B7248738A83}" srcOrd="0" destOrd="3" presId="urn:microsoft.com/office/officeart/2005/8/layout/chevron2"/>
    <dgm:cxn modelId="{E28DF24B-E364-42C7-838D-ECC29D604C86}" type="presOf" srcId="{3C1644C9-9F81-4F6D-9140-B480DF364DF4}" destId="{CA3B118E-0C10-47D4-9205-0B7248738A83}" srcOrd="0" destOrd="0" presId="urn:microsoft.com/office/officeart/2005/8/layout/chevron2"/>
    <dgm:cxn modelId="{5845660B-F0B0-41E8-9BD3-CD13280AD55C}" srcId="{D3587167-C791-4468-8EB2-0FC3D28B5D9B}" destId="{883B3CB4-8E02-46B9-875E-5CAC093ABAAF}" srcOrd="8" destOrd="0" parTransId="{CA36699C-A82C-4AB5-AE27-AD94F0D01104}" sibTransId="{E812FAF8-4A89-49C3-832F-C8522696A543}"/>
    <dgm:cxn modelId="{D102AB5F-2C9E-4225-9D94-11E699D95941}" srcId="{D3587167-C791-4468-8EB2-0FC3D28B5D9B}" destId="{F66BE3DC-4969-4A18-8F38-A327C6F2D1AC}" srcOrd="1" destOrd="0" parTransId="{A0631C1F-A841-4FD5-AFDD-CD4889CC0B9E}" sibTransId="{3B2712D3-AD31-495F-9053-4B9986B75604}"/>
    <dgm:cxn modelId="{2B7506D7-DE17-4575-9465-99737210D644}" type="presOf" srcId="{883B3CB4-8E02-46B9-875E-5CAC093ABAAF}" destId="{CA3B118E-0C10-47D4-9205-0B7248738A83}" srcOrd="0" destOrd="8" presId="urn:microsoft.com/office/officeart/2005/8/layout/chevron2"/>
    <dgm:cxn modelId="{42EE80F6-73DA-4721-9D2D-E54A88DDBD14}" type="presOf" srcId="{36033DD7-05DF-49A1-9DD9-A17058395240}" destId="{CA3B118E-0C10-47D4-9205-0B7248738A83}" srcOrd="0" destOrd="2" presId="urn:microsoft.com/office/officeart/2005/8/layout/chevron2"/>
    <dgm:cxn modelId="{664D5063-875F-4017-856D-0D6BEE2D4DC1}" srcId="{D3587167-C791-4468-8EB2-0FC3D28B5D9B}" destId="{8B71A824-5423-494E-A33B-F0C5E5BF715E}" srcOrd="3" destOrd="0" parTransId="{57F3C27B-1AB3-40FC-B8F6-B45712425377}" sibTransId="{43B475DA-9075-477C-8940-A5AA77EE70CB}"/>
    <dgm:cxn modelId="{3C88C973-AEF9-4BFE-8AF2-B62DAD022626}" srcId="{D3587167-C791-4468-8EB2-0FC3D28B5D9B}" destId="{888B08E1-3885-4F8A-BB9B-E640F75C52CF}" srcOrd="7" destOrd="0" parTransId="{C66E043A-59D1-47C0-8894-C7E1A96A2F16}" sibTransId="{4F71BF9D-5EFA-4C78-9FD8-3984B42942D4}"/>
    <dgm:cxn modelId="{3B59CA80-2018-46AF-9C8E-CCDCE1637F97}" type="presOf" srcId="{86C0C7E6-EA4D-4AFE-8BBF-338A220D9616}" destId="{CA3B118E-0C10-47D4-9205-0B7248738A83}" srcOrd="0" destOrd="6" presId="urn:microsoft.com/office/officeart/2005/8/layout/chevron2"/>
    <dgm:cxn modelId="{B95299D2-89FA-43C5-A6A7-1DFD8F38311B}" type="presOf" srcId="{D3587167-C791-4468-8EB2-0FC3D28B5D9B}" destId="{A539C1EF-41C1-4A9B-94FE-60C976762D5A}" srcOrd="0" destOrd="0" presId="urn:microsoft.com/office/officeart/2005/8/layout/chevron2"/>
    <dgm:cxn modelId="{0A54347C-C83C-4FB4-A9D0-2462967EF501}" type="presParOf" srcId="{0DA35089-8EC1-410C-A05F-E362552EB8DF}" destId="{40C5B0BB-42E6-4C7C-A0A9-5AC196C21969}" srcOrd="0" destOrd="0" presId="urn:microsoft.com/office/officeart/2005/8/layout/chevron2"/>
    <dgm:cxn modelId="{5A305DDF-FA84-47A6-89E6-EC8FC21FE68D}" type="presParOf" srcId="{40C5B0BB-42E6-4C7C-A0A9-5AC196C21969}" destId="{A539C1EF-41C1-4A9B-94FE-60C976762D5A}" srcOrd="0" destOrd="0" presId="urn:microsoft.com/office/officeart/2005/8/layout/chevron2"/>
    <dgm:cxn modelId="{99A99402-D330-4761-8E25-F39890DFAEF1}" type="presParOf" srcId="{40C5B0BB-42E6-4C7C-A0A9-5AC196C21969}" destId="{CA3B118E-0C10-47D4-9205-0B7248738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3F969-A363-4F7C-BFB4-8CB27B6CF903}" type="doc">
      <dgm:prSet loTypeId="urn:microsoft.com/office/officeart/2005/8/layout/p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A4C0C80-A356-49FD-A006-5E38746C7DD6}" type="pres">
      <dgm:prSet presAssocID="{B683F969-A363-4F7C-BFB4-8CB27B6CF9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</dgm:ptLst>
  <dgm:cxnLst>
    <dgm:cxn modelId="{112A44F2-E74B-4F00-9075-929B9337B114}" type="presOf" srcId="{B683F969-A363-4F7C-BFB4-8CB27B6CF903}" destId="{4A4C0C80-A356-49FD-A006-5E38746C7DD6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1B055C-8F55-487D-AC75-EB0E51ABBD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587167-C791-4468-8EB2-0FC3D28B5D9B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</a:rPr>
            <a:t>PROCESO: GOBIERNO ESCOLAR</a:t>
          </a:r>
          <a:endParaRPr lang="es-CO" sz="1200" b="1" dirty="0">
            <a:solidFill>
              <a:schemeClr val="tx1"/>
            </a:solidFill>
          </a:endParaRPr>
        </a:p>
      </dgm:t>
    </dgm:pt>
    <dgm:pt modelId="{43F0B831-DAAF-4526-93EC-BDD4BD98660B}" type="parTrans" cxnId="{23EE1D01-C7E5-40C2-A14A-8988AFDBB1C3}">
      <dgm:prSet/>
      <dgm:spPr/>
      <dgm:t>
        <a:bodyPr/>
        <a:lstStyle/>
        <a:p>
          <a:endParaRPr lang="es-CO"/>
        </a:p>
      </dgm:t>
    </dgm:pt>
    <dgm:pt modelId="{A9961220-12F3-46E4-87F5-516FDEECBD86}" type="sibTrans" cxnId="{23EE1D01-C7E5-40C2-A14A-8988AFDBB1C3}">
      <dgm:prSet/>
      <dgm:spPr/>
      <dgm:t>
        <a:bodyPr/>
        <a:lstStyle/>
        <a:p>
          <a:endParaRPr lang="es-CO"/>
        </a:p>
      </dgm:t>
    </dgm:pt>
    <dgm:pt modelId="{3C1644C9-9F81-4F6D-9140-B480DF364DF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600" b="1" dirty="0" smtClean="0"/>
            <a:t>SE INICIARON LOS AJUSTES PERTINENTES AL MANUAL DE CONVIVENCIA ATENDIENDO A LO SUGERIDO EN LA LEY 1820 del 14 de marzo de 2013 Y SU DECRETO REGLAMENTARIO 1965 del 11 DE SEPTIEMBRE DE 2013.</a:t>
          </a:r>
          <a:endParaRPr lang="es-CO" sz="1600" b="1" dirty="0"/>
        </a:p>
      </dgm:t>
    </dgm:pt>
    <dgm:pt modelId="{FD90B090-F692-4CC0-85B0-8D0408B3A2BC}" type="parTrans" cxnId="{562FAE88-31A6-4013-8C58-E32C29022171}">
      <dgm:prSet/>
      <dgm:spPr/>
      <dgm:t>
        <a:bodyPr/>
        <a:lstStyle/>
        <a:p>
          <a:endParaRPr lang="es-CO"/>
        </a:p>
      </dgm:t>
    </dgm:pt>
    <dgm:pt modelId="{E80EF554-8EF3-4D84-83A6-67BAC4B8F3FA}" type="sibTrans" cxnId="{562FAE88-31A6-4013-8C58-E32C29022171}">
      <dgm:prSet/>
      <dgm:spPr/>
      <dgm:t>
        <a:bodyPr/>
        <a:lstStyle/>
        <a:p>
          <a:endParaRPr lang="es-CO"/>
        </a:p>
      </dgm:t>
    </dgm:pt>
    <dgm:pt modelId="{0DA35089-8EC1-410C-A05F-E362552EB8DF}" type="pres">
      <dgm:prSet presAssocID="{CD1B055C-8F55-487D-AC75-EB0E51ABB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C5B0BB-42E6-4C7C-A0A9-5AC196C21969}" type="pres">
      <dgm:prSet presAssocID="{D3587167-C791-4468-8EB2-0FC3D28B5D9B}" presName="composite" presStyleCnt="0"/>
      <dgm:spPr/>
    </dgm:pt>
    <dgm:pt modelId="{A539C1EF-41C1-4A9B-94FE-60C976762D5A}" type="pres">
      <dgm:prSet presAssocID="{D3587167-C791-4468-8EB2-0FC3D28B5D9B}" presName="parentText" presStyleLbl="alignNode1" presStyleIdx="0" presStyleCnt="1" custScaleX="101603" custScaleY="105534" custLinFactNeighborX="-14819" custLinFactNeighborY="-3069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3B118E-0C10-47D4-9205-0B7248738A83}" type="pres">
      <dgm:prSet presAssocID="{D3587167-C791-4468-8EB2-0FC3D28B5D9B}" presName="descendantText" presStyleLbl="alignAcc1" presStyleIdx="0" presStyleCnt="1" custAng="0" custScaleX="96716" custScaleY="55937" custLinFactNeighborX="6273" custLinFactNeighborY="-78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B51046F-8929-438B-A2C0-519F263FC90C}" type="presOf" srcId="{3C1644C9-9F81-4F6D-9140-B480DF364DF4}" destId="{CA3B118E-0C10-47D4-9205-0B7248738A83}" srcOrd="0" destOrd="0" presId="urn:microsoft.com/office/officeart/2005/8/layout/chevron2"/>
    <dgm:cxn modelId="{19C4BAC0-C349-4DB8-B5C2-A6B170329A0A}" type="presOf" srcId="{D3587167-C791-4468-8EB2-0FC3D28B5D9B}" destId="{A539C1EF-41C1-4A9B-94FE-60C976762D5A}" srcOrd="0" destOrd="0" presId="urn:microsoft.com/office/officeart/2005/8/layout/chevron2"/>
    <dgm:cxn modelId="{562FAE88-31A6-4013-8C58-E32C29022171}" srcId="{D3587167-C791-4468-8EB2-0FC3D28B5D9B}" destId="{3C1644C9-9F81-4F6D-9140-B480DF364DF4}" srcOrd="0" destOrd="0" parTransId="{FD90B090-F692-4CC0-85B0-8D0408B3A2BC}" sibTransId="{E80EF554-8EF3-4D84-83A6-67BAC4B8F3FA}"/>
    <dgm:cxn modelId="{D5E5080F-E59D-4E3C-B8A8-F9B1272E593F}" type="presOf" srcId="{CD1B055C-8F55-487D-AC75-EB0E51ABBD19}" destId="{0DA35089-8EC1-410C-A05F-E362552EB8DF}" srcOrd="0" destOrd="0" presId="urn:microsoft.com/office/officeart/2005/8/layout/chevron2"/>
    <dgm:cxn modelId="{23EE1D01-C7E5-40C2-A14A-8988AFDBB1C3}" srcId="{CD1B055C-8F55-487D-AC75-EB0E51ABBD19}" destId="{D3587167-C791-4468-8EB2-0FC3D28B5D9B}" srcOrd="0" destOrd="0" parTransId="{43F0B831-DAAF-4526-93EC-BDD4BD98660B}" sibTransId="{A9961220-12F3-46E4-87F5-516FDEECBD86}"/>
    <dgm:cxn modelId="{8C28FB33-0CD5-4FF2-B3EC-B5C3FF634676}" type="presParOf" srcId="{0DA35089-8EC1-410C-A05F-E362552EB8DF}" destId="{40C5B0BB-42E6-4C7C-A0A9-5AC196C21969}" srcOrd="0" destOrd="0" presId="urn:microsoft.com/office/officeart/2005/8/layout/chevron2"/>
    <dgm:cxn modelId="{A3E79992-607E-44D7-A4FB-ECC06C756B43}" type="presParOf" srcId="{40C5B0BB-42E6-4C7C-A0A9-5AC196C21969}" destId="{A539C1EF-41C1-4A9B-94FE-60C976762D5A}" srcOrd="0" destOrd="0" presId="urn:microsoft.com/office/officeart/2005/8/layout/chevron2"/>
    <dgm:cxn modelId="{4AFED800-99E8-4DFF-AF06-CCAF3C33CAE6}" type="presParOf" srcId="{40C5B0BB-42E6-4C7C-A0A9-5AC196C21969}" destId="{CA3B118E-0C10-47D4-9205-0B7248738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1B055C-8F55-487D-AC75-EB0E51ABBD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587167-C791-4468-8EB2-0FC3D28B5D9B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</a:rPr>
            <a:t>PROCESO: CULTURA INSTITUCIONAL</a:t>
          </a:r>
          <a:endParaRPr lang="es-CO" sz="1200" b="1" dirty="0">
            <a:solidFill>
              <a:schemeClr val="tx1"/>
            </a:solidFill>
          </a:endParaRPr>
        </a:p>
      </dgm:t>
    </dgm:pt>
    <dgm:pt modelId="{43F0B831-DAAF-4526-93EC-BDD4BD98660B}" type="parTrans" cxnId="{23EE1D01-C7E5-40C2-A14A-8988AFDBB1C3}">
      <dgm:prSet/>
      <dgm:spPr/>
      <dgm:t>
        <a:bodyPr/>
        <a:lstStyle/>
        <a:p>
          <a:endParaRPr lang="es-CO"/>
        </a:p>
      </dgm:t>
    </dgm:pt>
    <dgm:pt modelId="{A9961220-12F3-46E4-87F5-516FDEECBD86}" type="sibTrans" cxnId="{23EE1D01-C7E5-40C2-A14A-8988AFDBB1C3}">
      <dgm:prSet/>
      <dgm:spPr/>
      <dgm:t>
        <a:bodyPr/>
        <a:lstStyle/>
        <a:p>
          <a:endParaRPr lang="es-CO"/>
        </a:p>
      </dgm:t>
    </dgm:pt>
    <dgm:pt modelId="{3C1644C9-9F81-4F6D-9140-B480DF364DF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600" b="1" dirty="0" smtClean="0"/>
            <a:t>SE EVALUARON LOS MECANISMOS DE COMUNICACIÓN ESTABLECIDOS EN LA INSTITUCIÓN Y SE PRESENTÓ LA NECESIDAD PARA EL 2014 HACER USO DE COMUNICADOS, PUBLICACIÓN DE SEGUIMIENTOS EN LAS CARTELERAS Y RETOMAR LA AGENDA NORMALISTA, REVISTA, CUADERNILLO Y PUBLICACIONES EN GENERAL.</a:t>
          </a:r>
          <a:endParaRPr lang="es-CO" sz="1600" b="1" dirty="0"/>
        </a:p>
      </dgm:t>
    </dgm:pt>
    <dgm:pt modelId="{FD90B090-F692-4CC0-85B0-8D0408B3A2BC}" type="parTrans" cxnId="{562FAE88-31A6-4013-8C58-E32C29022171}">
      <dgm:prSet/>
      <dgm:spPr/>
      <dgm:t>
        <a:bodyPr/>
        <a:lstStyle/>
        <a:p>
          <a:endParaRPr lang="es-CO"/>
        </a:p>
      </dgm:t>
    </dgm:pt>
    <dgm:pt modelId="{E80EF554-8EF3-4D84-83A6-67BAC4B8F3FA}" type="sibTrans" cxnId="{562FAE88-31A6-4013-8C58-E32C29022171}">
      <dgm:prSet/>
      <dgm:spPr/>
      <dgm:t>
        <a:bodyPr/>
        <a:lstStyle/>
        <a:p>
          <a:endParaRPr lang="es-CO"/>
        </a:p>
      </dgm:t>
    </dgm:pt>
    <dgm:pt modelId="{14F2AA5A-ED41-483F-9690-D1BD7518434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600" b="1" dirty="0" smtClean="0"/>
            <a:t>SE HIZO EL RESPECTIVO SEGUIMIENTO A LOS EQUIPOS INSTITUCIONALIZADOS ATENDIENDO A LOS COMPROMISOS Y RESPONSABILIDADES, ASPECTOS QUE PERMITIERON PLANTEAR LOS AJUSTES PARA EL AÑO 2014.</a:t>
          </a:r>
          <a:endParaRPr lang="es-CO" sz="1600" b="1" dirty="0"/>
        </a:p>
      </dgm:t>
    </dgm:pt>
    <dgm:pt modelId="{9D277226-EDAE-4735-9B91-991DAA932192}" type="parTrans" cxnId="{C6D7908D-C405-4120-998F-045A220DF700}">
      <dgm:prSet/>
      <dgm:spPr/>
      <dgm:t>
        <a:bodyPr/>
        <a:lstStyle/>
        <a:p>
          <a:endParaRPr lang="es-CO"/>
        </a:p>
      </dgm:t>
    </dgm:pt>
    <dgm:pt modelId="{0B44BD28-BF0B-429B-A650-36A75E311023}" type="sibTrans" cxnId="{C6D7908D-C405-4120-998F-045A220DF700}">
      <dgm:prSet/>
      <dgm:spPr/>
      <dgm:t>
        <a:bodyPr/>
        <a:lstStyle/>
        <a:p>
          <a:endParaRPr lang="es-CO"/>
        </a:p>
      </dgm:t>
    </dgm:pt>
    <dgm:pt modelId="{0DA35089-8EC1-410C-A05F-E362552EB8DF}" type="pres">
      <dgm:prSet presAssocID="{CD1B055C-8F55-487D-AC75-EB0E51ABB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C5B0BB-42E6-4C7C-A0A9-5AC196C21969}" type="pres">
      <dgm:prSet presAssocID="{D3587167-C791-4468-8EB2-0FC3D28B5D9B}" presName="composite" presStyleCnt="0"/>
      <dgm:spPr/>
    </dgm:pt>
    <dgm:pt modelId="{A539C1EF-41C1-4A9B-94FE-60C976762D5A}" type="pres">
      <dgm:prSet presAssocID="{D3587167-C791-4468-8EB2-0FC3D28B5D9B}" presName="parentText" presStyleLbl="alignNode1" presStyleIdx="0" presStyleCnt="1" custScaleX="101603" custScaleY="105534" custLinFactNeighborX="-14819" custLinFactNeighborY="-3069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3B118E-0C10-47D4-9205-0B7248738A83}" type="pres">
      <dgm:prSet presAssocID="{D3587167-C791-4468-8EB2-0FC3D28B5D9B}" presName="descendantText" presStyleLbl="alignAcc1" presStyleIdx="0" presStyleCnt="1" custAng="0" custScaleX="96716" custScaleY="71886" custLinFactNeighborX="6273" custLinFactNeighborY="-78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6D7908D-C405-4120-998F-045A220DF700}" srcId="{D3587167-C791-4468-8EB2-0FC3D28B5D9B}" destId="{14F2AA5A-ED41-483F-9690-D1BD75184344}" srcOrd="1" destOrd="0" parTransId="{9D277226-EDAE-4735-9B91-991DAA932192}" sibTransId="{0B44BD28-BF0B-429B-A650-36A75E311023}"/>
    <dgm:cxn modelId="{33AD822C-6025-4134-8E05-C59DACC849C8}" type="presOf" srcId="{14F2AA5A-ED41-483F-9690-D1BD75184344}" destId="{CA3B118E-0C10-47D4-9205-0B7248738A83}" srcOrd="0" destOrd="1" presId="urn:microsoft.com/office/officeart/2005/8/layout/chevron2"/>
    <dgm:cxn modelId="{562FAE88-31A6-4013-8C58-E32C29022171}" srcId="{D3587167-C791-4468-8EB2-0FC3D28B5D9B}" destId="{3C1644C9-9F81-4F6D-9140-B480DF364DF4}" srcOrd="0" destOrd="0" parTransId="{FD90B090-F692-4CC0-85B0-8D0408B3A2BC}" sibTransId="{E80EF554-8EF3-4D84-83A6-67BAC4B8F3FA}"/>
    <dgm:cxn modelId="{E16E0697-B306-45B4-A9E6-53659ACE181E}" type="presOf" srcId="{D3587167-C791-4468-8EB2-0FC3D28B5D9B}" destId="{A539C1EF-41C1-4A9B-94FE-60C976762D5A}" srcOrd="0" destOrd="0" presId="urn:microsoft.com/office/officeart/2005/8/layout/chevron2"/>
    <dgm:cxn modelId="{23EE1D01-C7E5-40C2-A14A-8988AFDBB1C3}" srcId="{CD1B055C-8F55-487D-AC75-EB0E51ABBD19}" destId="{D3587167-C791-4468-8EB2-0FC3D28B5D9B}" srcOrd="0" destOrd="0" parTransId="{43F0B831-DAAF-4526-93EC-BDD4BD98660B}" sibTransId="{A9961220-12F3-46E4-87F5-516FDEECBD86}"/>
    <dgm:cxn modelId="{DF7B3A89-3979-4E28-A856-1BA0C77B8B62}" type="presOf" srcId="{3C1644C9-9F81-4F6D-9140-B480DF364DF4}" destId="{CA3B118E-0C10-47D4-9205-0B7248738A83}" srcOrd="0" destOrd="0" presId="urn:microsoft.com/office/officeart/2005/8/layout/chevron2"/>
    <dgm:cxn modelId="{2EC643C0-6D1F-4190-9E5B-B435A6350A1E}" type="presOf" srcId="{CD1B055C-8F55-487D-AC75-EB0E51ABBD19}" destId="{0DA35089-8EC1-410C-A05F-E362552EB8DF}" srcOrd="0" destOrd="0" presId="urn:microsoft.com/office/officeart/2005/8/layout/chevron2"/>
    <dgm:cxn modelId="{A4935CB3-7B03-4BDA-A304-04B1F438C537}" type="presParOf" srcId="{0DA35089-8EC1-410C-A05F-E362552EB8DF}" destId="{40C5B0BB-42E6-4C7C-A0A9-5AC196C21969}" srcOrd="0" destOrd="0" presId="urn:microsoft.com/office/officeart/2005/8/layout/chevron2"/>
    <dgm:cxn modelId="{1A864BDF-4B3B-4CEA-9F84-62C9E3FE432C}" type="presParOf" srcId="{40C5B0BB-42E6-4C7C-A0A9-5AC196C21969}" destId="{A539C1EF-41C1-4A9B-94FE-60C976762D5A}" srcOrd="0" destOrd="0" presId="urn:microsoft.com/office/officeart/2005/8/layout/chevron2"/>
    <dgm:cxn modelId="{3455B1C4-C05C-4D64-A7E4-7ED8A2859DF6}" type="presParOf" srcId="{40C5B0BB-42E6-4C7C-A0A9-5AC196C21969}" destId="{CA3B118E-0C10-47D4-9205-0B7248738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1DC110-CAFD-4AAC-BA17-4D92E9312E9B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4AD93379-30CE-40C5-B9F6-7992946639C9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COMPONENTE:</a:t>
          </a:r>
        </a:p>
        <a:p>
          <a:r>
            <a:rPr lang="es-CO" b="1" smtClean="0">
              <a:solidFill>
                <a:schemeClr val="tx1"/>
              </a:solidFill>
            </a:rPr>
            <a:t>MECANISMOS DE COMUNICACIÓN	</a:t>
          </a:r>
          <a:endParaRPr lang="es-CO" b="1" dirty="0">
            <a:solidFill>
              <a:schemeClr val="tx1"/>
            </a:solidFill>
          </a:endParaRPr>
        </a:p>
      </dgm:t>
    </dgm:pt>
    <dgm:pt modelId="{5626675A-03F6-4B7F-B159-32437FF1AE76}" type="parTrans" cxnId="{08656BF1-0C39-492A-8E48-515FBAE15577}">
      <dgm:prSet/>
      <dgm:spPr/>
      <dgm:t>
        <a:bodyPr/>
        <a:lstStyle/>
        <a:p>
          <a:endParaRPr lang="es-CO"/>
        </a:p>
      </dgm:t>
    </dgm:pt>
    <dgm:pt modelId="{B1F60055-2916-4D26-8F84-CC9752A5F134}" type="sibTrans" cxnId="{08656BF1-0C39-492A-8E48-515FBAE15577}">
      <dgm:prSet/>
      <dgm:spPr/>
      <dgm:t>
        <a:bodyPr/>
        <a:lstStyle/>
        <a:p>
          <a:endParaRPr lang="es-CO"/>
        </a:p>
      </dgm:t>
    </dgm:pt>
    <dgm:pt modelId="{04F05B29-04B7-4747-97D0-2B04022BEF60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COMPONENTE:</a:t>
          </a:r>
        </a:p>
        <a:p>
          <a:r>
            <a:rPr lang="es-CO" b="1" smtClean="0">
              <a:solidFill>
                <a:schemeClr val="tx1"/>
              </a:solidFill>
            </a:rPr>
            <a:t>TRABAJO EN EQUIPO</a:t>
          </a:r>
          <a:endParaRPr lang="es-CO" b="1" dirty="0">
            <a:solidFill>
              <a:schemeClr val="tx1"/>
            </a:solidFill>
          </a:endParaRPr>
        </a:p>
      </dgm:t>
    </dgm:pt>
    <dgm:pt modelId="{C542A953-F772-44E1-A79A-396F1D08252B}" type="parTrans" cxnId="{DE758011-4654-4911-85A7-374173BB6B85}">
      <dgm:prSet/>
      <dgm:spPr/>
      <dgm:t>
        <a:bodyPr/>
        <a:lstStyle/>
        <a:p>
          <a:endParaRPr lang="es-CO"/>
        </a:p>
      </dgm:t>
    </dgm:pt>
    <dgm:pt modelId="{B35D2E66-9F98-4717-8DD4-2290E1B6DD1A}" type="sibTrans" cxnId="{DE758011-4654-4911-85A7-374173BB6B85}">
      <dgm:prSet/>
      <dgm:spPr/>
      <dgm:t>
        <a:bodyPr/>
        <a:lstStyle/>
        <a:p>
          <a:endParaRPr lang="es-CO"/>
        </a:p>
      </dgm:t>
    </dgm:pt>
    <dgm:pt modelId="{5EBA7C22-7D40-4177-8047-712DA1A557B1}">
      <dgm:prSet phldrT="[Texto]"/>
      <dgm:spPr/>
      <dgm:t>
        <a:bodyPr/>
        <a:lstStyle/>
        <a:p>
          <a:r>
            <a:rPr lang="es-CO" b="1" smtClean="0">
              <a:solidFill>
                <a:schemeClr val="tx1"/>
              </a:solidFill>
            </a:rPr>
            <a:t>RECONOCIMIENTO DE LOGROS</a:t>
          </a:r>
          <a:endParaRPr lang="es-CO" b="1" dirty="0">
            <a:solidFill>
              <a:schemeClr val="tx1"/>
            </a:solidFill>
          </a:endParaRPr>
        </a:p>
      </dgm:t>
    </dgm:pt>
    <dgm:pt modelId="{573C9E33-81F4-4CDF-A34B-BAD0BE540E39}" type="parTrans" cxnId="{D939A463-8530-4C45-BD5E-80D8B5D2847C}">
      <dgm:prSet/>
      <dgm:spPr/>
      <dgm:t>
        <a:bodyPr/>
        <a:lstStyle/>
        <a:p>
          <a:endParaRPr lang="es-CO"/>
        </a:p>
      </dgm:t>
    </dgm:pt>
    <dgm:pt modelId="{E9258B5D-5AF0-4277-A8D4-D9CB0E50E926}" type="sibTrans" cxnId="{D939A463-8530-4C45-BD5E-80D8B5D2847C}">
      <dgm:prSet/>
      <dgm:spPr/>
      <dgm:t>
        <a:bodyPr/>
        <a:lstStyle/>
        <a:p>
          <a:endParaRPr lang="es-CO"/>
        </a:p>
      </dgm:t>
    </dgm:pt>
    <dgm:pt modelId="{82964820-09F8-487C-8528-51D9FCB2C659}" type="pres">
      <dgm:prSet presAssocID="{FC1DC110-CAFD-4AAC-BA17-4D92E9312E9B}" presName="Name0" presStyleCnt="0">
        <dgm:presLayoutVars>
          <dgm:dir/>
          <dgm:resizeHandles val="exact"/>
        </dgm:presLayoutVars>
      </dgm:prSet>
      <dgm:spPr/>
    </dgm:pt>
    <dgm:pt modelId="{CA62AC80-E6C8-4160-B76D-367B6F094DC5}" type="pres">
      <dgm:prSet presAssocID="{FC1DC110-CAFD-4AAC-BA17-4D92E9312E9B}" presName="fgShape" presStyleLbl="fgShp" presStyleIdx="0" presStyleCnt="1"/>
      <dgm:spPr/>
    </dgm:pt>
    <dgm:pt modelId="{7D16FBF5-C40A-4BBC-AD8D-F5B26A1DECDA}" type="pres">
      <dgm:prSet presAssocID="{FC1DC110-CAFD-4AAC-BA17-4D92E9312E9B}" presName="linComp" presStyleCnt="0"/>
      <dgm:spPr/>
    </dgm:pt>
    <dgm:pt modelId="{27C8E587-8C7E-4E3A-BC3A-91237D56F3B8}" type="pres">
      <dgm:prSet presAssocID="{4AD93379-30CE-40C5-B9F6-7992946639C9}" presName="compNode" presStyleCnt="0"/>
      <dgm:spPr/>
    </dgm:pt>
    <dgm:pt modelId="{D1E183F1-E9E4-4C7A-956E-19FCC394D095}" type="pres">
      <dgm:prSet presAssocID="{4AD93379-30CE-40C5-B9F6-7992946639C9}" presName="bkgdShape" presStyleLbl="node1" presStyleIdx="0" presStyleCnt="3"/>
      <dgm:spPr/>
      <dgm:t>
        <a:bodyPr/>
        <a:lstStyle/>
        <a:p>
          <a:endParaRPr lang="es-CO"/>
        </a:p>
      </dgm:t>
    </dgm:pt>
    <dgm:pt modelId="{2AB3D955-CBB9-4DA4-B363-EBD80096EAE8}" type="pres">
      <dgm:prSet presAssocID="{4AD93379-30CE-40C5-B9F6-7992946639C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8C820D-FF5A-47EF-9238-F8B2EB213765}" type="pres">
      <dgm:prSet presAssocID="{4AD93379-30CE-40C5-B9F6-7992946639C9}" presName="invisiNode" presStyleLbl="node1" presStyleIdx="0" presStyleCnt="3"/>
      <dgm:spPr/>
    </dgm:pt>
    <dgm:pt modelId="{FE874A33-0F9C-405C-A31F-102E5B19226F}" type="pres">
      <dgm:prSet presAssocID="{4AD93379-30CE-40C5-B9F6-7992946639C9}" presName="imagNode" presStyleLbl="fgImgPlace1" presStyleIdx="0" presStyleCnt="3"/>
      <dgm:spPr>
        <a:solidFill>
          <a:schemeClr val="accent6">
            <a:lumMod val="75000"/>
          </a:schemeClr>
        </a:solidFill>
      </dgm:spPr>
    </dgm:pt>
    <dgm:pt modelId="{9210B8AA-44DA-4708-9DBE-F43D920B6ECF}" type="pres">
      <dgm:prSet presAssocID="{B1F60055-2916-4D26-8F84-CC9752A5F134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B011EFA-9880-4FE7-9B73-25EEC53CB90C}" type="pres">
      <dgm:prSet presAssocID="{04F05B29-04B7-4747-97D0-2B04022BEF60}" presName="compNode" presStyleCnt="0"/>
      <dgm:spPr/>
    </dgm:pt>
    <dgm:pt modelId="{A0D8BF35-57F7-4018-A434-F976EA1ECED2}" type="pres">
      <dgm:prSet presAssocID="{04F05B29-04B7-4747-97D0-2B04022BEF60}" presName="bkgdShape" presStyleLbl="node1" presStyleIdx="1" presStyleCnt="3"/>
      <dgm:spPr/>
      <dgm:t>
        <a:bodyPr/>
        <a:lstStyle/>
        <a:p>
          <a:endParaRPr lang="es-CO"/>
        </a:p>
      </dgm:t>
    </dgm:pt>
    <dgm:pt modelId="{0B301B3C-8814-42F8-8458-A17BAE23518F}" type="pres">
      <dgm:prSet presAssocID="{04F05B29-04B7-4747-97D0-2B04022BEF6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AB2AB9-ABB5-46DF-9CF6-ED1DDA1EC46A}" type="pres">
      <dgm:prSet presAssocID="{04F05B29-04B7-4747-97D0-2B04022BEF60}" presName="invisiNode" presStyleLbl="node1" presStyleIdx="1" presStyleCnt="3"/>
      <dgm:spPr/>
    </dgm:pt>
    <dgm:pt modelId="{5ACDAF6A-1D45-4488-8E3E-CB9D58E2DB03}" type="pres">
      <dgm:prSet presAssocID="{04F05B29-04B7-4747-97D0-2B04022BEF60}" presName="imagNode" presStyleLbl="fgImgPlace1" presStyleIdx="1" presStyleCnt="3"/>
      <dgm:spPr>
        <a:solidFill>
          <a:srgbClr val="7030A0"/>
        </a:solidFill>
      </dgm:spPr>
    </dgm:pt>
    <dgm:pt modelId="{A28DEEF8-79BE-46E9-862E-25E067EA9CA7}" type="pres">
      <dgm:prSet presAssocID="{B35D2E66-9F98-4717-8DD4-2290E1B6DD1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3636F35C-C9FB-4326-BC4B-C81D615A697C}" type="pres">
      <dgm:prSet presAssocID="{5EBA7C22-7D40-4177-8047-712DA1A557B1}" presName="compNode" presStyleCnt="0"/>
      <dgm:spPr/>
    </dgm:pt>
    <dgm:pt modelId="{1ADFF585-1746-4114-A06D-E5AD20A3BD86}" type="pres">
      <dgm:prSet presAssocID="{5EBA7C22-7D40-4177-8047-712DA1A557B1}" presName="bkgdShape" presStyleLbl="node1" presStyleIdx="2" presStyleCnt="3"/>
      <dgm:spPr/>
      <dgm:t>
        <a:bodyPr/>
        <a:lstStyle/>
        <a:p>
          <a:endParaRPr lang="es-CO"/>
        </a:p>
      </dgm:t>
    </dgm:pt>
    <dgm:pt modelId="{42AD7A5C-309C-43CD-A8C5-F0F181487186}" type="pres">
      <dgm:prSet presAssocID="{5EBA7C22-7D40-4177-8047-712DA1A557B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4A5F12-2C8B-4FEE-A902-52EC7FF9A604}" type="pres">
      <dgm:prSet presAssocID="{5EBA7C22-7D40-4177-8047-712DA1A557B1}" presName="invisiNode" presStyleLbl="node1" presStyleIdx="2" presStyleCnt="3"/>
      <dgm:spPr/>
    </dgm:pt>
    <dgm:pt modelId="{7985C57E-E239-41D7-B05B-BAD50936A87C}" type="pres">
      <dgm:prSet presAssocID="{5EBA7C22-7D40-4177-8047-712DA1A557B1}" presName="imagNode" presStyleLbl="fgImgPlace1" presStyleIdx="2" presStyleCnt="3"/>
      <dgm:spPr>
        <a:solidFill>
          <a:schemeClr val="accent3">
            <a:lumMod val="75000"/>
          </a:schemeClr>
        </a:solidFill>
      </dgm:spPr>
    </dgm:pt>
  </dgm:ptLst>
  <dgm:cxnLst>
    <dgm:cxn modelId="{38921316-9175-4491-9D39-456DF325256E}" type="presOf" srcId="{4AD93379-30CE-40C5-B9F6-7992946639C9}" destId="{2AB3D955-CBB9-4DA4-B363-EBD80096EAE8}" srcOrd="1" destOrd="0" presId="urn:microsoft.com/office/officeart/2005/8/layout/hList7"/>
    <dgm:cxn modelId="{1B5149DD-3680-4AF7-95CC-F828A5E9D3C1}" type="presOf" srcId="{B1F60055-2916-4D26-8F84-CC9752A5F134}" destId="{9210B8AA-44DA-4708-9DBE-F43D920B6ECF}" srcOrd="0" destOrd="0" presId="urn:microsoft.com/office/officeart/2005/8/layout/hList7"/>
    <dgm:cxn modelId="{AF67FD34-F791-46B4-822C-37D79F4F0F4B}" type="presOf" srcId="{04F05B29-04B7-4747-97D0-2B04022BEF60}" destId="{0B301B3C-8814-42F8-8458-A17BAE23518F}" srcOrd="1" destOrd="0" presId="urn:microsoft.com/office/officeart/2005/8/layout/hList7"/>
    <dgm:cxn modelId="{D939A463-8530-4C45-BD5E-80D8B5D2847C}" srcId="{FC1DC110-CAFD-4AAC-BA17-4D92E9312E9B}" destId="{5EBA7C22-7D40-4177-8047-712DA1A557B1}" srcOrd="2" destOrd="0" parTransId="{573C9E33-81F4-4CDF-A34B-BAD0BE540E39}" sibTransId="{E9258B5D-5AF0-4277-A8D4-D9CB0E50E926}"/>
    <dgm:cxn modelId="{2D34016E-05AE-43CB-99BB-F58B6EB4704E}" type="presOf" srcId="{4AD93379-30CE-40C5-B9F6-7992946639C9}" destId="{D1E183F1-E9E4-4C7A-956E-19FCC394D095}" srcOrd="0" destOrd="0" presId="urn:microsoft.com/office/officeart/2005/8/layout/hList7"/>
    <dgm:cxn modelId="{1AC47622-B798-49CA-BD76-E95EC0FF1F07}" type="presOf" srcId="{B35D2E66-9F98-4717-8DD4-2290E1B6DD1A}" destId="{A28DEEF8-79BE-46E9-862E-25E067EA9CA7}" srcOrd="0" destOrd="0" presId="urn:microsoft.com/office/officeart/2005/8/layout/hList7"/>
    <dgm:cxn modelId="{E5739959-2AE5-494C-8971-152FB0D5F24B}" type="presOf" srcId="{04F05B29-04B7-4747-97D0-2B04022BEF60}" destId="{A0D8BF35-57F7-4018-A434-F976EA1ECED2}" srcOrd="0" destOrd="0" presId="urn:microsoft.com/office/officeart/2005/8/layout/hList7"/>
    <dgm:cxn modelId="{3B66FE81-F69B-4315-AABA-E09C31AB9092}" type="presOf" srcId="{FC1DC110-CAFD-4AAC-BA17-4D92E9312E9B}" destId="{82964820-09F8-487C-8528-51D9FCB2C659}" srcOrd="0" destOrd="0" presId="urn:microsoft.com/office/officeart/2005/8/layout/hList7"/>
    <dgm:cxn modelId="{EF33AD4E-DC3B-4375-9A84-17992D80F8C4}" type="presOf" srcId="{5EBA7C22-7D40-4177-8047-712DA1A557B1}" destId="{1ADFF585-1746-4114-A06D-E5AD20A3BD86}" srcOrd="0" destOrd="0" presId="urn:microsoft.com/office/officeart/2005/8/layout/hList7"/>
    <dgm:cxn modelId="{08656BF1-0C39-492A-8E48-515FBAE15577}" srcId="{FC1DC110-CAFD-4AAC-BA17-4D92E9312E9B}" destId="{4AD93379-30CE-40C5-B9F6-7992946639C9}" srcOrd="0" destOrd="0" parTransId="{5626675A-03F6-4B7F-B159-32437FF1AE76}" sibTransId="{B1F60055-2916-4D26-8F84-CC9752A5F134}"/>
    <dgm:cxn modelId="{DE758011-4654-4911-85A7-374173BB6B85}" srcId="{FC1DC110-CAFD-4AAC-BA17-4D92E9312E9B}" destId="{04F05B29-04B7-4747-97D0-2B04022BEF60}" srcOrd="1" destOrd="0" parTransId="{C542A953-F772-44E1-A79A-396F1D08252B}" sibTransId="{B35D2E66-9F98-4717-8DD4-2290E1B6DD1A}"/>
    <dgm:cxn modelId="{2E0D11F5-F01B-44D9-AF28-8E45AFE12A1C}" type="presOf" srcId="{5EBA7C22-7D40-4177-8047-712DA1A557B1}" destId="{42AD7A5C-309C-43CD-A8C5-F0F181487186}" srcOrd="1" destOrd="0" presId="urn:microsoft.com/office/officeart/2005/8/layout/hList7"/>
    <dgm:cxn modelId="{060E3B92-C862-48CE-BF68-4E95DEC26B49}" type="presParOf" srcId="{82964820-09F8-487C-8528-51D9FCB2C659}" destId="{CA62AC80-E6C8-4160-B76D-367B6F094DC5}" srcOrd="0" destOrd="0" presId="urn:microsoft.com/office/officeart/2005/8/layout/hList7"/>
    <dgm:cxn modelId="{EA081D4E-63BF-47DD-B0DD-CD78763F5251}" type="presParOf" srcId="{82964820-09F8-487C-8528-51D9FCB2C659}" destId="{7D16FBF5-C40A-4BBC-AD8D-F5B26A1DECDA}" srcOrd="1" destOrd="0" presId="urn:microsoft.com/office/officeart/2005/8/layout/hList7"/>
    <dgm:cxn modelId="{279F629C-30D4-40D1-9982-0550A5ED5CFB}" type="presParOf" srcId="{7D16FBF5-C40A-4BBC-AD8D-F5B26A1DECDA}" destId="{27C8E587-8C7E-4E3A-BC3A-91237D56F3B8}" srcOrd="0" destOrd="0" presId="urn:microsoft.com/office/officeart/2005/8/layout/hList7"/>
    <dgm:cxn modelId="{27097607-2C08-4FC1-9303-3B138C280460}" type="presParOf" srcId="{27C8E587-8C7E-4E3A-BC3A-91237D56F3B8}" destId="{D1E183F1-E9E4-4C7A-956E-19FCC394D095}" srcOrd="0" destOrd="0" presId="urn:microsoft.com/office/officeart/2005/8/layout/hList7"/>
    <dgm:cxn modelId="{751D944B-14CF-4C44-A80B-21BD8FA0003B}" type="presParOf" srcId="{27C8E587-8C7E-4E3A-BC3A-91237D56F3B8}" destId="{2AB3D955-CBB9-4DA4-B363-EBD80096EAE8}" srcOrd="1" destOrd="0" presId="urn:microsoft.com/office/officeart/2005/8/layout/hList7"/>
    <dgm:cxn modelId="{C093FFDF-F838-492C-99BF-883188795AFA}" type="presParOf" srcId="{27C8E587-8C7E-4E3A-BC3A-91237D56F3B8}" destId="{5A8C820D-FF5A-47EF-9238-F8B2EB213765}" srcOrd="2" destOrd="0" presId="urn:microsoft.com/office/officeart/2005/8/layout/hList7"/>
    <dgm:cxn modelId="{8DEA8F0D-DD89-4DEB-8788-DEA3FB825A6C}" type="presParOf" srcId="{27C8E587-8C7E-4E3A-BC3A-91237D56F3B8}" destId="{FE874A33-0F9C-405C-A31F-102E5B19226F}" srcOrd="3" destOrd="0" presId="urn:microsoft.com/office/officeart/2005/8/layout/hList7"/>
    <dgm:cxn modelId="{2FFA64C2-32D9-499E-85E2-F7F7A9A4FB0D}" type="presParOf" srcId="{7D16FBF5-C40A-4BBC-AD8D-F5B26A1DECDA}" destId="{9210B8AA-44DA-4708-9DBE-F43D920B6ECF}" srcOrd="1" destOrd="0" presId="urn:microsoft.com/office/officeart/2005/8/layout/hList7"/>
    <dgm:cxn modelId="{2569C7F7-0670-4E73-AC67-7B7C3CA740FF}" type="presParOf" srcId="{7D16FBF5-C40A-4BBC-AD8D-F5B26A1DECDA}" destId="{2B011EFA-9880-4FE7-9B73-25EEC53CB90C}" srcOrd="2" destOrd="0" presId="urn:microsoft.com/office/officeart/2005/8/layout/hList7"/>
    <dgm:cxn modelId="{A587D9C9-4B66-431D-BE8C-215621B4F4FF}" type="presParOf" srcId="{2B011EFA-9880-4FE7-9B73-25EEC53CB90C}" destId="{A0D8BF35-57F7-4018-A434-F976EA1ECED2}" srcOrd="0" destOrd="0" presId="urn:microsoft.com/office/officeart/2005/8/layout/hList7"/>
    <dgm:cxn modelId="{064D761A-45A8-4913-B82E-849429D8898C}" type="presParOf" srcId="{2B011EFA-9880-4FE7-9B73-25EEC53CB90C}" destId="{0B301B3C-8814-42F8-8458-A17BAE23518F}" srcOrd="1" destOrd="0" presId="urn:microsoft.com/office/officeart/2005/8/layout/hList7"/>
    <dgm:cxn modelId="{A4E976E7-AF34-4558-8DA6-62C9FF497AB5}" type="presParOf" srcId="{2B011EFA-9880-4FE7-9B73-25EEC53CB90C}" destId="{90AB2AB9-ABB5-46DF-9CF6-ED1DDA1EC46A}" srcOrd="2" destOrd="0" presId="urn:microsoft.com/office/officeart/2005/8/layout/hList7"/>
    <dgm:cxn modelId="{BC59CD1D-0EF0-4B92-BABA-2BC643C93AE2}" type="presParOf" srcId="{2B011EFA-9880-4FE7-9B73-25EEC53CB90C}" destId="{5ACDAF6A-1D45-4488-8E3E-CB9D58E2DB03}" srcOrd="3" destOrd="0" presId="urn:microsoft.com/office/officeart/2005/8/layout/hList7"/>
    <dgm:cxn modelId="{350FD463-7646-47CB-A5D1-F01DAAEC1E91}" type="presParOf" srcId="{7D16FBF5-C40A-4BBC-AD8D-F5B26A1DECDA}" destId="{A28DEEF8-79BE-46E9-862E-25E067EA9CA7}" srcOrd="3" destOrd="0" presId="urn:microsoft.com/office/officeart/2005/8/layout/hList7"/>
    <dgm:cxn modelId="{75594061-3660-45D5-BDF5-CA8F62788AFF}" type="presParOf" srcId="{7D16FBF5-C40A-4BBC-AD8D-F5B26A1DECDA}" destId="{3636F35C-C9FB-4326-BC4B-C81D615A697C}" srcOrd="4" destOrd="0" presId="urn:microsoft.com/office/officeart/2005/8/layout/hList7"/>
    <dgm:cxn modelId="{26A211B5-D7E3-4B28-87B6-DDB745DFF6F3}" type="presParOf" srcId="{3636F35C-C9FB-4326-BC4B-C81D615A697C}" destId="{1ADFF585-1746-4114-A06D-E5AD20A3BD86}" srcOrd="0" destOrd="0" presId="urn:microsoft.com/office/officeart/2005/8/layout/hList7"/>
    <dgm:cxn modelId="{A3543D25-ED23-43CE-945B-AE8C24472322}" type="presParOf" srcId="{3636F35C-C9FB-4326-BC4B-C81D615A697C}" destId="{42AD7A5C-309C-43CD-A8C5-F0F181487186}" srcOrd="1" destOrd="0" presId="urn:microsoft.com/office/officeart/2005/8/layout/hList7"/>
    <dgm:cxn modelId="{5F62191D-D184-4481-B061-73FC038BE6A6}" type="presParOf" srcId="{3636F35C-C9FB-4326-BC4B-C81D615A697C}" destId="{F44A5F12-2C8B-4FEE-A902-52EC7FF9A604}" srcOrd="2" destOrd="0" presId="urn:microsoft.com/office/officeart/2005/8/layout/hList7"/>
    <dgm:cxn modelId="{E0C38A34-C98F-4D13-A4E5-4FE23E408DAA}" type="presParOf" srcId="{3636F35C-C9FB-4326-BC4B-C81D615A697C}" destId="{7985C57E-E239-41D7-B05B-BAD50936A87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1B055C-8F55-487D-AC75-EB0E51ABBD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587167-C791-4468-8EB2-0FC3D28B5D9B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</a:rPr>
            <a:t>PROCESO: CLIMA ESCOLAR</a:t>
          </a:r>
          <a:endParaRPr lang="es-CO" sz="1200" b="1" dirty="0">
            <a:solidFill>
              <a:schemeClr val="tx1"/>
            </a:solidFill>
          </a:endParaRPr>
        </a:p>
      </dgm:t>
    </dgm:pt>
    <dgm:pt modelId="{43F0B831-DAAF-4526-93EC-BDD4BD98660B}" type="parTrans" cxnId="{23EE1D01-C7E5-40C2-A14A-8988AFDBB1C3}">
      <dgm:prSet/>
      <dgm:spPr/>
      <dgm:t>
        <a:bodyPr/>
        <a:lstStyle/>
        <a:p>
          <a:endParaRPr lang="es-CO"/>
        </a:p>
      </dgm:t>
    </dgm:pt>
    <dgm:pt modelId="{A9961220-12F3-46E4-87F5-516FDEECBD86}" type="sibTrans" cxnId="{23EE1D01-C7E5-40C2-A14A-8988AFDBB1C3}">
      <dgm:prSet/>
      <dgm:spPr/>
      <dgm:t>
        <a:bodyPr/>
        <a:lstStyle/>
        <a:p>
          <a:endParaRPr lang="es-CO"/>
        </a:p>
      </dgm:t>
    </dgm:pt>
    <dgm:pt modelId="{3C1644C9-9F81-4F6D-9140-B480DF364DF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600" b="1" dirty="0" smtClean="0"/>
            <a:t>SE REALIZÓ UN ESTUDIO MINUCIOSO DE LA PLANTA FÍSICA, ESPACIOS PARA LOS DESPLAZAMIENTOS Y ALREDEDORES. ENCONTRÁNDOSE GRANDES DIFCULTADES EN EL ENTORNO POR LA FALTA DE SEGURIDAD Y ESPACIOS VULNERABLES QUE PONEN EN RIESGO LA INTEGRIDAD DE LAS PERSONAS, ENSERES Y BIENES.</a:t>
          </a:r>
          <a:endParaRPr lang="es-CO" sz="1600" b="1" dirty="0"/>
        </a:p>
      </dgm:t>
    </dgm:pt>
    <dgm:pt modelId="{FD90B090-F692-4CC0-85B0-8D0408B3A2BC}" type="parTrans" cxnId="{562FAE88-31A6-4013-8C58-E32C29022171}">
      <dgm:prSet/>
      <dgm:spPr/>
      <dgm:t>
        <a:bodyPr/>
        <a:lstStyle/>
        <a:p>
          <a:endParaRPr lang="es-CO"/>
        </a:p>
      </dgm:t>
    </dgm:pt>
    <dgm:pt modelId="{E80EF554-8EF3-4D84-83A6-67BAC4B8F3FA}" type="sibTrans" cxnId="{562FAE88-31A6-4013-8C58-E32C29022171}">
      <dgm:prSet/>
      <dgm:spPr/>
      <dgm:t>
        <a:bodyPr/>
        <a:lstStyle/>
        <a:p>
          <a:endParaRPr lang="es-CO"/>
        </a:p>
      </dgm:t>
    </dgm:pt>
    <dgm:pt modelId="{B811AD14-3CF3-4F22-BBC5-5065A622FE72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s-CO" sz="1600" b="1" dirty="0" smtClean="0"/>
            <a:t>EL EQUIPO ENCARGADO DE LIDERAR LOS AJUSTES AL MANUAL DE CONVIVENCIA INICIARON EL PROCESO DE SELECCIÓN DE LÍNEAS GRUESAS PARA LOS AJUSTES 2014, ADEMÁS DE LA ADECUACIÓN DEL REGLAMENTO ACADÉMICO Y DE PRÁCTICA DE PEDAGÓGICA DE LOS ESTUDIANTES DEL PROGRAMA DE FORMACIÓN COMPLEMENTARIA (PFC).</a:t>
          </a:r>
          <a:endParaRPr lang="es-CO" sz="1600" b="1" dirty="0"/>
        </a:p>
      </dgm:t>
    </dgm:pt>
    <dgm:pt modelId="{07116F7E-3261-4DBA-A409-89B2318720A0}" type="parTrans" cxnId="{51B4BE17-B7C4-45D3-A0FB-7C06F9B70970}">
      <dgm:prSet/>
      <dgm:spPr/>
      <dgm:t>
        <a:bodyPr/>
        <a:lstStyle/>
        <a:p>
          <a:endParaRPr lang="es-CO"/>
        </a:p>
      </dgm:t>
    </dgm:pt>
    <dgm:pt modelId="{8F463529-6A44-47FE-8F39-31E943909FFF}" type="sibTrans" cxnId="{51B4BE17-B7C4-45D3-A0FB-7C06F9B70970}">
      <dgm:prSet/>
      <dgm:spPr/>
      <dgm:t>
        <a:bodyPr/>
        <a:lstStyle/>
        <a:p>
          <a:endParaRPr lang="es-CO"/>
        </a:p>
      </dgm:t>
    </dgm:pt>
    <dgm:pt modelId="{0DA35089-8EC1-410C-A05F-E362552EB8DF}" type="pres">
      <dgm:prSet presAssocID="{CD1B055C-8F55-487D-AC75-EB0E51ABB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C5B0BB-42E6-4C7C-A0A9-5AC196C21969}" type="pres">
      <dgm:prSet presAssocID="{D3587167-C791-4468-8EB2-0FC3D28B5D9B}" presName="composite" presStyleCnt="0"/>
      <dgm:spPr/>
    </dgm:pt>
    <dgm:pt modelId="{A539C1EF-41C1-4A9B-94FE-60C976762D5A}" type="pres">
      <dgm:prSet presAssocID="{D3587167-C791-4468-8EB2-0FC3D28B5D9B}" presName="parentText" presStyleLbl="alignNode1" presStyleIdx="0" presStyleCnt="1" custScaleX="101603" custScaleY="105534" custLinFactNeighborX="-14819" custLinFactNeighborY="-3069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3B118E-0C10-47D4-9205-0B7248738A83}" type="pres">
      <dgm:prSet presAssocID="{D3587167-C791-4468-8EB2-0FC3D28B5D9B}" presName="descendantText" presStyleLbl="alignAcc1" presStyleIdx="0" presStyleCnt="1" custAng="0" custScaleX="96716" custScaleY="85004" custLinFactNeighborX="6273" custLinFactNeighborY="-78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BAEC3E-BE65-455A-A960-8CDC5876B236}" type="presOf" srcId="{3C1644C9-9F81-4F6D-9140-B480DF364DF4}" destId="{CA3B118E-0C10-47D4-9205-0B7248738A83}" srcOrd="0" destOrd="0" presId="urn:microsoft.com/office/officeart/2005/8/layout/chevron2"/>
    <dgm:cxn modelId="{D9CC1649-89C3-4101-8D5F-13C54AF9447B}" type="presOf" srcId="{B811AD14-3CF3-4F22-BBC5-5065A622FE72}" destId="{CA3B118E-0C10-47D4-9205-0B7248738A83}" srcOrd="0" destOrd="1" presId="urn:microsoft.com/office/officeart/2005/8/layout/chevron2"/>
    <dgm:cxn modelId="{9CF45DCD-8142-47B3-8E86-ED288B3ADE2E}" type="presOf" srcId="{D3587167-C791-4468-8EB2-0FC3D28B5D9B}" destId="{A539C1EF-41C1-4A9B-94FE-60C976762D5A}" srcOrd="0" destOrd="0" presId="urn:microsoft.com/office/officeart/2005/8/layout/chevron2"/>
    <dgm:cxn modelId="{562FAE88-31A6-4013-8C58-E32C29022171}" srcId="{D3587167-C791-4468-8EB2-0FC3D28B5D9B}" destId="{3C1644C9-9F81-4F6D-9140-B480DF364DF4}" srcOrd="0" destOrd="0" parTransId="{FD90B090-F692-4CC0-85B0-8D0408B3A2BC}" sibTransId="{E80EF554-8EF3-4D84-83A6-67BAC4B8F3FA}"/>
    <dgm:cxn modelId="{075D647D-1F27-4C00-9F89-B8B63F59383D}" type="presOf" srcId="{CD1B055C-8F55-487D-AC75-EB0E51ABBD19}" destId="{0DA35089-8EC1-410C-A05F-E362552EB8DF}" srcOrd="0" destOrd="0" presId="urn:microsoft.com/office/officeart/2005/8/layout/chevron2"/>
    <dgm:cxn modelId="{23EE1D01-C7E5-40C2-A14A-8988AFDBB1C3}" srcId="{CD1B055C-8F55-487D-AC75-EB0E51ABBD19}" destId="{D3587167-C791-4468-8EB2-0FC3D28B5D9B}" srcOrd="0" destOrd="0" parTransId="{43F0B831-DAAF-4526-93EC-BDD4BD98660B}" sibTransId="{A9961220-12F3-46E4-87F5-516FDEECBD86}"/>
    <dgm:cxn modelId="{51B4BE17-B7C4-45D3-A0FB-7C06F9B70970}" srcId="{D3587167-C791-4468-8EB2-0FC3D28B5D9B}" destId="{B811AD14-3CF3-4F22-BBC5-5065A622FE72}" srcOrd="1" destOrd="0" parTransId="{07116F7E-3261-4DBA-A409-89B2318720A0}" sibTransId="{8F463529-6A44-47FE-8F39-31E943909FFF}"/>
    <dgm:cxn modelId="{5DBF43FE-74A0-44D8-BFDA-D16A00A7A7B2}" type="presParOf" srcId="{0DA35089-8EC1-410C-A05F-E362552EB8DF}" destId="{40C5B0BB-42E6-4C7C-A0A9-5AC196C21969}" srcOrd="0" destOrd="0" presId="urn:microsoft.com/office/officeart/2005/8/layout/chevron2"/>
    <dgm:cxn modelId="{DBF3201F-7DA4-41D2-9511-06C3BAC7ED25}" type="presParOf" srcId="{40C5B0BB-42E6-4C7C-A0A9-5AC196C21969}" destId="{A539C1EF-41C1-4A9B-94FE-60C976762D5A}" srcOrd="0" destOrd="0" presId="urn:microsoft.com/office/officeart/2005/8/layout/chevron2"/>
    <dgm:cxn modelId="{4704F171-F8F9-46B7-BD0D-78F4759EE44C}" type="presParOf" srcId="{40C5B0BB-42E6-4C7C-A0A9-5AC196C21969}" destId="{CA3B118E-0C10-47D4-9205-0B7248738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1B055C-8F55-487D-AC75-EB0E51ABBD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587167-C791-4468-8EB2-0FC3D28B5D9B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</a:rPr>
            <a:t>PROCESO: DISEÑO PEDAGÓIGCO (CURRICULAR)</a:t>
          </a:r>
          <a:endParaRPr lang="es-CO" sz="1200" b="1" dirty="0">
            <a:solidFill>
              <a:schemeClr val="tx1"/>
            </a:solidFill>
          </a:endParaRPr>
        </a:p>
      </dgm:t>
    </dgm:pt>
    <dgm:pt modelId="{43F0B831-DAAF-4526-93EC-BDD4BD98660B}" type="parTrans" cxnId="{23EE1D01-C7E5-40C2-A14A-8988AFDBB1C3}">
      <dgm:prSet/>
      <dgm:spPr/>
      <dgm:t>
        <a:bodyPr/>
        <a:lstStyle/>
        <a:p>
          <a:endParaRPr lang="es-CO"/>
        </a:p>
      </dgm:t>
    </dgm:pt>
    <dgm:pt modelId="{A9961220-12F3-46E4-87F5-516FDEECBD86}" type="sibTrans" cxnId="{23EE1D01-C7E5-40C2-A14A-8988AFDBB1C3}">
      <dgm:prSet/>
      <dgm:spPr/>
      <dgm:t>
        <a:bodyPr/>
        <a:lstStyle/>
        <a:p>
          <a:endParaRPr lang="es-CO"/>
        </a:p>
      </dgm:t>
    </dgm:pt>
    <dgm:pt modelId="{3C1644C9-9F81-4F6D-9140-B480DF364DF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b="1" dirty="0" smtClean="0"/>
            <a:t>AL EVALUAR LOS RESULTADOS DE LAS PRUEBAS EXTERNAS PRESABER 3º, 5º Y 9º (AÑO ESCOLAR 2012) Y LOS RESULTADOS INTERNOS (DEL AÑO ESCOLAR 2013) SE PROYECTAN AJUSTES IMPORTANTES EN LA ORGANIZACIÓN CURRICULAR, FORMAS DE PLANEACIÓN QUE RESPONDAN DE MANERA COHERENTE A LAS NUEVAS EXIGENCIAS Y EVALUACIÓN POR NIVELES DE DESEMPEÑO EN EL ALCANCE DE COMPETENCIAS.</a:t>
          </a:r>
          <a:endParaRPr lang="es-CO" sz="1200" b="1" dirty="0"/>
        </a:p>
      </dgm:t>
    </dgm:pt>
    <dgm:pt modelId="{FD90B090-F692-4CC0-85B0-8D0408B3A2BC}" type="parTrans" cxnId="{562FAE88-31A6-4013-8C58-E32C29022171}">
      <dgm:prSet/>
      <dgm:spPr/>
      <dgm:t>
        <a:bodyPr/>
        <a:lstStyle/>
        <a:p>
          <a:endParaRPr lang="es-CO"/>
        </a:p>
      </dgm:t>
    </dgm:pt>
    <dgm:pt modelId="{E80EF554-8EF3-4D84-83A6-67BAC4B8F3FA}" type="sibTrans" cxnId="{562FAE88-31A6-4013-8C58-E32C29022171}">
      <dgm:prSet/>
      <dgm:spPr/>
      <dgm:t>
        <a:bodyPr/>
        <a:lstStyle/>
        <a:p>
          <a:endParaRPr lang="es-CO"/>
        </a:p>
      </dgm:t>
    </dgm:pt>
    <dgm:pt modelId="{36033DD7-05DF-49A1-9DD9-A17058395240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b="1" dirty="0" smtClean="0"/>
            <a:t>LA APUESTA CURRICULAR Y EL ENFOQUE RESPONDEN DESDE LA CLARIDAD CONCEPTUAL Y FUNDAMENTACIÓN TEORICA, PERO SE REQUIERE ORGANIZAR EL QUEHACER EN EL AULA DE MANERA QUE SEA COHERENTE CON EL ENFOQUE CRÍTICO Y LAS OPERACIONES MENTALES DE ORDEN SUPERIOR, AJUSTES QUE SE IMPLEMENTARÁN PARA EL AÑO ESCOLAR 2014.</a:t>
          </a:r>
          <a:endParaRPr lang="es-CO" sz="1200" b="1" dirty="0"/>
        </a:p>
      </dgm:t>
    </dgm:pt>
    <dgm:pt modelId="{9E6CE61C-7FD4-445B-99C2-E7E5C0B6D247}" type="parTrans" cxnId="{BC112AC5-690E-414A-ADA4-5C3401C2232A}">
      <dgm:prSet/>
      <dgm:spPr/>
      <dgm:t>
        <a:bodyPr/>
        <a:lstStyle/>
        <a:p>
          <a:endParaRPr lang="es-CO"/>
        </a:p>
      </dgm:t>
    </dgm:pt>
    <dgm:pt modelId="{BA1CE4A1-B190-462A-9426-D6574E1B7BD6}" type="sibTrans" cxnId="{BC112AC5-690E-414A-ADA4-5C3401C2232A}">
      <dgm:prSet/>
      <dgm:spPr/>
      <dgm:t>
        <a:bodyPr/>
        <a:lstStyle/>
        <a:p>
          <a:endParaRPr lang="es-CO"/>
        </a:p>
      </dgm:t>
    </dgm:pt>
    <dgm:pt modelId="{F1332086-8B0A-44CB-950C-C3AF95B274CA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b="1" dirty="0" smtClean="0"/>
            <a:t>SE HIZO NECESARIO LA COMPRA DE ESTANTES PARA LA IMPLEMENTACIÓN DE LAS BIBLIOBANCOS EN LAS AULAS DE PRIMARIA (PARA DINAMIZAR LOS PROYECTOS TALES COMO TODOS A APRENDER, ENTRE OTROS), ADQUISICIÓN DE SILLAS Y MUEBLES Y ENSERES PARA ALGUNAS OFICINAS.SE PROYECTÓ TAMBIÉN LA NECESIDAD DE DOTACIÓN PARA EL AÑO 2014 PARA LA ACTUALIZACIÓN Y MATERIAL PEDAGÓGICA PARA TODAS LAS ÁREAS, MANTEMIENTO DE EQUIPOS Y COMPRA DE SILLAS ATENDIENDO A LA PROYECCIÓN 2014.</a:t>
          </a:r>
          <a:endParaRPr lang="es-CO" sz="1200" b="1" dirty="0"/>
        </a:p>
      </dgm:t>
    </dgm:pt>
    <dgm:pt modelId="{6EC41135-8575-4FB8-B29B-D7545FB00CC2}" type="parTrans" cxnId="{6FAE7960-7B3F-4F53-A87B-41754503D558}">
      <dgm:prSet/>
      <dgm:spPr/>
      <dgm:t>
        <a:bodyPr/>
        <a:lstStyle/>
        <a:p>
          <a:endParaRPr lang="es-CO"/>
        </a:p>
      </dgm:t>
    </dgm:pt>
    <dgm:pt modelId="{73C1DA4E-C1AD-4BF8-B271-39BB1B7DBF02}" type="sibTrans" cxnId="{6FAE7960-7B3F-4F53-A87B-41754503D558}">
      <dgm:prSet/>
      <dgm:spPr/>
      <dgm:t>
        <a:bodyPr/>
        <a:lstStyle/>
        <a:p>
          <a:endParaRPr lang="es-CO"/>
        </a:p>
      </dgm:t>
    </dgm:pt>
    <dgm:pt modelId="{86C0C7E6-EA4D-4AFE-8BBF-338A220D9616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b="1" dirty="0" smtClean="0"/>
            <a:t>SE CONSIDERO LA URGENCIA DE RESIGNIFICAR LAS FORMAS DE EVALUACIÓN A LOS DIFERENTES PROCESOS Y EL AJUSTE DE LOS INSTRUMENTOS PARA TAL FIN.</a:t>
          </a:r>
          <a:endParaRPr lang="es-CO" sz="1200" b="1" dirty="0"/>
        </a:p>
      </dgm:t>
    </dgm:pt>
    <dgm:pt modelId="{0359B0DF-C339-47FC-9299-433237D8F023}" type="parTrans" cxnId="{ED871926-6996-4AB8-82F1-465B759A091E}">
      <dgm:prSet/>
      <dgm:spPr/>
      <dgm:t>
        <a:bodyPr/>
        <a:lstStyle/>
        <a:p>
          <a:endParaRPr lang="es-CO"/>
        </a:p>
      </dgm:t>
    </dgm:pt>
    <dgm:pt modelId="{2C423B6C-FED4-4BDA-91F8-C3FD2E5A4834}" type="sibTrans" cxnId="{ED871926-6996-4AB8-82F1-465B759A091E}">
      <dgm:prSet/>
      <dgm:spPr/>
      <dgm:t>
        <a:bodyPr/>
        <a:lstStyle/>
        <a:p>
          <a:endParaRPr lang="es-CO"/>
        </a:p>
      </dgm:t>
    </dgm:pt>
    <dgm:pt modelId="{F66BE3DC-4969-4A18-8F38-A327C6F2D1AC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CO" sz="1200" b="1" dirty="0"/>
        </a:p>
      </dgm:t>
    </dgm:pt>
    <dgm:pt modelId="{A0631C1F-A841-4FD5-AFDD-CD4889CC0B9E}" type="parTrans" cxnId="{D102AB5F-2C9E-4225-9D94-11E699D95941}">
      <dgm:prSet/>
      <dgm:spPr/>
      <dgm:t>
        <a:bodyPr/>
        <a:lstStyle/>
        <a:p>
          <a:endParaRPr lang="es-CO"/>
        </a:p>
      </dgm:t>
    </dgm:pt>
    <dgm:pt modelId="{3B2712D3-AD31-495F-9053-4B9986B75604}" type="sibTrans" cxnId="{D102AB5F-2C9E-4225-9D94-11E699D95941}">
      <dgm:prSet/>
      <dgm:spPr/>
      <dgm:t>
        <a:bodyPr/>
        <a:lstStyle/>
        <a:p>
          <a:endParaRPr lang="es-CO"/>
        </a:p>
      </dgm:t>
    </dgm:pt>
    <dgm:pt modelId="{8B71A824-5423-494E-A33B-F0C5E5BF715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CO" sz="1200" b="1" dirty="0"/>
        </a:p>
      </dgm:t>
    </dgm:pt>
    <dgm:pt modelId="{57F3C27B-1AB3-40FC-B8F6-B45712425377}" type="parTrans" cxnId="{664D5063-875F-4017-856D-0D6BEE2D4DC1}">
      <dgm:prSet/>
      <dgm:spPr/>
      <dgm:t>
        <a:bodyPr/>
        <a:lstStyle/>
        <a:p>
          <a:endParaRPr lang="es-CO"/>
        </a:p>
      </dgm:t>
    </dgm:pt>
    <dgm:pt modelId="{43B475DA-9075-477C-8940-A5AA77EE70CB}" type="sibTrans" cxnId="{664D5063-875F-4017-856D-0D6BEE2D4DC1}">
      <dgm:prSet/>
      <dgm:spPr/>
      <dgm:t>
        <a:bodyPr/>
        <a:lstStyle/>
        <a:p>
          <a:endParaRPr lang="es-CO"/>
        </a:p>
      </dgm:t>
    </dgm:pt>
    <dgm:pt modelId="{69B381D5-773A-4053-9D03-CE2E46DDD1DA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CO" sz="1200" b="1" dirty="0"/>
        </a:p>
      </dgm:t>
    </dgm:pt>
    <dgm:pt modelId="{8D3AEDCD-1EB4-4106-B3FA-3012924AB60E}" type="parTrans" cxnId="{FB477A79-64AF-4299-80A9-504EA334370E}">
      <dgm:prSet/>
      <dgm:spPr/>
      <dgm:t>
        <a:bodyPr/>
        <a:lstStyle/>
        <a:p>
          <a:endParaRPr lang="es-CO"/>
        </a:p>
      </dgm:t>
    </dgm:pt>
    <dgm:pt modelId="{CC881181-5484-4F83-AB37-94B9B23B9913}" type="sibTrans" cxnId="{FB477A79-64AF-4299-80A9-504EA334370E}">
      <dgm:prSet/>
      <dgm:spPr/>
      <dgm:t>
        <a:bodyPr/>
        <a:lstStyle/>
        <a:p>
          <a:endParaRPr lang="es-CO"/>
        </a:p>
      </dgm:t>
    </dgm:pt>
    <dgm:pt modelId="{0DA35089-8EC1-410C-A05F-E362552EB8DF}" type="pres">
      <dgm:prSet presAssocID="{CD1B055C-8F55-487D-AC75-EB0E51ABB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C5B0BB-42E6-4C7C-A0A9-5AC196C21969}" type="pres">
      <dgm:prSet presAssocID="{D3587167-C791-4468-8EB2-0FC3D28B5D9B}" presName="composite" presStyleCnt="0"/>
      <dgm:spPr/>
    </dgm:pt>
    <dgm:pt modelId="{A539C1EF-41C1-4A9B-94FE-60C976762D5A}" type="pres">
      <dgm:prSet presAssocID="{D3587167-C791-4468-8EB2-0FC3D28B5D9B}" presName="parentText" presStyleLbl="alignNode1" presStyleIdx="0" presStyleCnt="1" custScaleX="69081" custScaleY="62433" custLinFactNeighborX="505" custLinFactNeighborY="-4505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3B118E-0C10-47D4-9205-0B7248738A83}" type="pres">
      <dgm:prSet presAssocID="{D3587167-C791-4468-8EB2-0FC3D28B5D9B}" presName="descendantText" presStyleLbl="alignAcc1" presStyleIdx="0" presStyleCnt="1" custAng="0" custScaleX="102901" custScaleY="133707" custLinFactNeighborX="3229" custLinFactNeighborY="-401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E0BA0A9-AD30-4413-8526-231132077E77}" type="presOf" srcId="{D3587167-C791-4468-8EB2-0FC3D28B5D9B}" destId="{A539C1EF-41C1-4A9B-94FE-60C976762D5A}" srcOrd="0" destOrd="0" presId="urn:microsoft.com/office/officeart/2005/8/layout/chevron2"/>
    <dgm:cxn modelId="{FB477A79-64AF-4299-80A9-504EA334370E}" srcId="{D3587167-C791-4468-8EB2-0FC3D28B5D9B}" destId="{69B381D5-773A-4053-9D03-CE2E46DDD1DA}" srcOrd="5" destOrd="0" parTransId="{8D3AEDCD-1EB4-4106-B3FA-3012924AB60E}" sibTransId="{CC881181-5484-4F83-AB37-94B9B23B9913}"/>
    <dgm:cxn modelId="{1645AB48-64FC-4C33-A32F-62D8236FD1CB}" type="presOf" srcId="{69B381D5-773A-4053-9D03-CE2E46DDD1DA}" destId="{CA3B118E-0C10-47D4-9205-0B7248738A83}" srcOrd="0" destOrd="5" presId="urn:microsoft.com/office/officeart/2005/8/layout/chevron2"/>
    <dgm:cxn modelId="{6FAE7960-7B3F-4F53-A87B-41754503D558}" srcId="{D3587167-C791-4468-8EB2-0FC3D28B5D9B}" destId="{F1332086-8B0A-44CB-950C-C3AF95B274CA}" srcOrd="4" destOrd="0" parTransId="{6EC41135-8575-4FB8-B29B-D7545FB00CC2}" sibTransId="{73C1DA4E-C1AD-4BF8-B271-39BB1B7DBF02}"/>
    <dgm:cxn modelId="{35F651FD-255C-4014-9464-357F63440FA9}" type="presOf" srcId="{86C0C7E6-EA4D-4AFE-8BBF-338A220D9616}" destId="{CA3B118E-0C10-47D4-9205-0B7248738A83}" srcOrd="0" destOrd="6" presId="urn:microsoft.com/office/officeart/2005/8/layout/chevron2"/>
    <dgm:cxn modelId="{ED871926-6996-4AB8-82F1-465B759A091E}" srcId="{D3587167-C791-4468-8EB2-0FC3D28B5D9B}" destId="{86C0C7E6-EA4D-4AFE-8BBF-338A220D9616}" srcOrd="6" destOrd="0" parTransId="{0359B0DF-C339-47FC-9299-433237D8F023}" sibTransId="{2C423B6C-FED4-4BDA-91F8-C3FD2E5A4834}"/>
    <dgm:cxn modelId="{BC112AC5-690E-414A-ADA4-5C3401C2232A}" srcId="{D3587167-C791-4468-8EB2-0FC3D28B5D9B}" destId="{36033DD7-05DF-49A1-9DD9-A17058395240}" srcOrd="2" destOrd="0" parTransId="{9E6CE61C-7FD4-445B-99C2-E7E5C0B6D247}" sibTransId="{BA1CE4A1-B190-462A-9426-D6574E1B7BD6}"/>
    <dgm:cxn modelId="{95004D9A-BFA1-44E2-A222-0A7014EC2D1D}" type="presOf" srcId="{36033DD7-05DF-49A1-9DD9-A17058395240}" destId="{CA3B118E-0C10-47D4-9205-0B7248738A83}" srcOrd="0" destOrd="2" presId="urn:microsoft.com/office/officeart/2005/8/layout/chevron2"/>
    <dgm:cxn modelId="{23EE1D01-C7E5-40C2-A14A-8988AFDBB1C3}" srcId="{CD1B055C-8F55-487D-AC75-EB0E51ABBD19}" destId="{D3587167-C791-4468-8EB2-0FC3D28B5D9B}" srcOrd="0" destOrd="0" parTransId="{43F0B831-DAAF-4526-93EC-BDD4BD98660B}" sibTransId="{A9961220-12F3-46E4-87F5-516FDEECBD86}"/>
    <dgm:cxn modelId="{562FAE88-31A6-4013-8C58-E32C29022171}" srcId="{D3587167-C791-4468-8EB2-0FC3D28B5D9B}" destId="{3C1644C9-9F81-4F6D-9140-B480DF364DF4}" srcOrd="0" destOrd="0" parTransId="{FD90B090-F692-4CC0-85B0-8D0408B3A2BC}" sibTransId="{E80EF554-8EF3-4D84-83A6-67BAC4B8F3FA}"/>
    <dgm:cxn modelId="{D102AB5F-2C9E-4225-9D94-11E699D95941}" srcId="{D3587167-C791-4468-8EB2-0FC3D28B5D9B}" destId="{F66BE3DC-4969-4A18-8F38-A327C6F2D1AC}" srcOrd="1" destOrd="0" parTransId="{A0631C1F-A841-4FD5-AFDD-CD4889CC0B9E}" sibTransId="{3B2712D3-AD31-495F-9053-4B9986B75604}"/>
    <dgm:cxn modelId="{BBAA6E76-874E-4FC5-8B4F-6C39529137AE}" type="presOf" srcId="{8B71A824-5423-494E-A33B-F0C5E5BF715E}" destId="{CA3B118E-0C10-47D4-9205-0B7248738A83}" srcOrd="0" destOrd="3" presId="urn:microsoft.com/office/officeart/2005/8/layout/chevron2"/>
    <dgm:cxn modelId="{664D5063-875F-4017-856D-0D6BEE2D4DC1}" srcId="{D3587167-C791-4468-8EB2-0FC3D28B5D9B}" destId="{8B71A824-5423-494E-A33B-F0C5E5BF715E}" srcOrd="3" destOrd="0" parTransId="{57F3C27B-1AB3-40FC-B8F6-B45712425377}" sibTransId="{43B475DA-9075-477C-8940-A5AA77EE70CB}"/>
    <dgm:cxn modelId="{BED93715-6319-466C-A091-A924DCC56CA1}" type="presOf" srcId="{F1332086-8B0A-44CB-950C-C3AF95B274CA}" destId="{CA3B118E-0C10-47D4-9205-0B7248738A83}" srcOrd="0" destOrd="4" presId="urn:microsoft.com/office/officeart/2005/8/layout/chevron2"/>
    <dgm:cxn modelId="{C9271394-869C-442E-973A-3B845B3FA9BA}" type="presOf" srcId="{CD1B055C-8F55-487D-AC75-EB0E51ABBD19}" destId="{0DA35089-8EC1-410C-A05F-E362552EB8DF}" srcOrd="0" destOrd="0" presId="urn:microsoft.com/office/officeart/2005/8/layout/chevron2"/>
    <dgm:cxn modelId="{9C8B72E2-B85E-4294-96AB-98806E8B43F2}" type="presOf" srcId="{3C1644C9-9F81-4F6D-9140-B480DF364DF4}" destId="{CA3B118E-0C10-47D4-9205-0B7248738A83}" srcOrd="0" destOrd="0" presId="urn:microsoft.com/office/officeart/2005/8/layout/chevron2"/>
    <dgm:cxn modelId="{79FE42FD-2F83-48B9-9181-4CFF0D258767}" type="presOf" srcId="{F66BE3DC-4969-4A18-8F38-A327C6F2D1AC}" destId="{CA3B118E-0C10-47D4-9205-0B7248738A83}" srcOrd="0" destOrd="1" presId="urn:microsoft.com/office/officeart/2005/8/layout/chevron2"/>
    <dgm:cxn modelId="{CC259065-0AF6-4612-914C-11B1D4EC2A5C}" type="presParOf" srcId="{0DA35089-8EC1-410C-A05F-E362552EB8DF}" destId="{40C5B0BB-42E6-4C7C-A0A9-5AC196C21969}" srcOrd="0" destOrd="0" presId="urn:microsoft.com/office/officeart/2005/8/layout/chevron2"/>
    <dgm:cxn modelId="{59DA5DC6-DDE5-4FE6-95DA-85372DCE4D2C}" type="presParOf" srcId="{40C5B0BB-42E6-4C7C-A0A9-5AC196C21969}" destId="{A539C1EF-41C1-4A9B-94FE-60C976762D5A}" srcOrd="0" destOrd="0" presId="urn:microsoft.com/office/officeart/2005/8/layout/chevron2"/>
    <dgm:cxn modelId="{072CE85D-829F-469C-AEDE-BF68B2E5C626}" type="presParOf" srcId="{40C5B0BB-42E6-4C7C-A0A9-5AC196C21969}" destId="{CA3B118E-0C10-47D4-9205-0B7248738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1B055C-8F55-487D-AC75-EB0E51ABBD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587167-C791-4468-8EB2-0FC3D28B5D9B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</a:rPr>
            <a:t>PROCESO: PRÁCTICAS PEDAGÓGICAS</a:t>
          </a:r>
          <a:endParaRPr lang="es-CO" sz="1200" b="1" dirty="0">
            <a:solidFill>
              <a:schemeClr val="tx1"/>
            </a:solidFill>
          </a:endParaRPr>
        </a:p>
      </dgm:t>
    </dgm:pt>
    <dgm:pt modelId="{43F0B831-DAAF-4526-93EC-BDD4BD98660B}" type="parTrans" cxnId="{23EE1D01-C7E5-40C2-A14A-8988AFDBB1C3}">
      <dgm:prSet/>
      <dgm:spPr/>
      <dgm:t>
        <a:bodyPr/>
        <a:lstStyle/>
        <a:p>
          <a:endParaRPr lang="es-CO"/>
        </a:p>
      </dgm:t>
    </dgm:pt>
    <dgm:pt modelId="{A9961220-12F3-46E4-87F5-516FDEECBD86}" type="sibTrans" cxnId="{23EE1D01-C7E5-40C2-A14A-8988AFDBB1C3}">
      <dgm:prSet/>
      <dgm:spPr/>
      <dgm:t>
        <a:bodyPr/>
        <a:lstStyle/>
        <a:p>
          <a:endParaRPr lang="es-CO"/>
        </a:p>
      </dgm:t>
    </dgm:pt>
    <dgm:pt modelId="{3C1644C9-9F81-4F6D-9140-B480DF364DF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100" b="1" dirty="0" smtClean="0"/>
            <a:t>ES NECESARIO ACORDE CON LA EVALUACIÓN INTERNA, RESULTADOS EXTERNOS (PRESABER – 2012) Y EL ENFOQUE INSTITUCIONAL, AJUSTAR LAS OPCIONES DIDÁCTICAS ACORDE CON LAS NECESIDADES DE FORMACIÓN; ADEMÁS DE AQUELLAS RELACIONADAS CON LA ALINEACIÓN SABER 11º QUE BUSCA PROCESO CONTINUO Y SISTEMATIZADO AL SEGUIMIENTO DE COMPETENCIAS ESPECÍFICAS PERO TAMBIÉN GENÉRICAS,PRIORIDAD PARA SEMANA DE DESARROLLO INSTITUCIONAL 2014.</a:t>
          </a:r>
          <a:endParaRPr lang="es-CO" sz="1100" b="1" dirty="0"/>
        </a:p>
      </dgm:t>
    </dgm:pt>
    <dgm:pt modelId="{FD90B090-F692-4CC0-85B0-8D0408B3A2BC}" type="parTrans" cxnId="{562FAE88-31A6-4013-8C58-E32C29022171}">
      <dgm:prSet/>
      <dgm:spPr/>
      <dgm:t>
        <a:bodyPr/>
        <a:lstStyle/>
        <a:p>
          <a:endParaRPr lang="es-CO"/>
        </a:p>
      </dgm:t>
    </dgm:pt>
    <dgm:pt modelId="{E80EF554-8EF3-4D84-83A6-67BAC4B8F3FA}" type="sibTrans" cxnId="{562FAE88-31A6-4013-8C58-E32C29022171}">
      <dgm:prSet/>
      <dgm:spPr/>
      <dgm:t>
        <a:bodyPr/>
        <a:lstStyle/>
        <a:p>
          <a:endParaRPr lang="es-CO"/>
        </a:p>
      </dgm:t>
    </dgm:pt>
    <dgm:pt modelId="{14F2AA5A-ED41-483F-9690-D1BD7518434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100" b="1" dirty="0" smtClean="0"/>
            <a:t>LA PROYECCIÓN 2014 PERMITIRÁ LA DOSIFICACIÓN DE LAS TAREAS EN ACCIONES Y COMPROMISOS ARTICULADORES ACORDE CON LAS NECESIDADES TRANSVERSALES Y ESPECÍFICAS QUE REDUNDEN EN APRENDIZAJES SIGNIFICATIVOS.</a:t>
          </a:r>
          <a:endParaRPr lang="es-CO" sz="1100" b="1" dirty="0"/>
        </a:p>
      </dgm:t>
    </dgm:pt>
    <dgm:pt modelId="{9D277226-EDAE-4735-9B91-991DAA932192}" type="parTrans" cxnId="{C6D7908D-C405-4120-998F-045A220DF700}">
      <dgm:prSet/>
      <dgm:spPr/>
      <dgm:t>
        <a:bodyPr/>
        <a:lstStyle/>
        <a:p>
          <a:endParaRPr lang="es-CO"/>
        </a:p>
      </dgm:t>
    </dgm:pt>
    <dgm:pt modelId="{0B44BD28-BF0B-429B-A650-36A75E311023}" type="sibTrans" cxnId="{C6D7908D-C405-4120-998F-045A220DF700}">
      <dgm:prSet/>
      <dgm:spPr/>
      <dgm:t>
        <a:bodyPr/>
        <a:lstStyle/>
        <a:p>
          <a:endParaRPr lang="es-CO"/>
        </a:p>
      </dgm:t>
    </dgm:pt>
    <dgm:pt modelId="{368C9D02-9FDB-4DCF-AD9D-276BBD67095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100" b="1" dirty="0" smtClean="0"/>
            <a:t>SE REALIZARÁ UN INVENTARIO DE LOS RECURSOS CON CUENTA LA INSTITUCIÓN, SU ESTADO Y DESDE AHÍ LA ADECUACIÓN DE RUBROS PARA EL MANTENIMIENTO Y COMPRA DE LOS PRIORITARIOS. ADEMÁS DE ESTABLECER UN CRONOGRAMA DE USO PARA QUE SE BENEFICIEN TODOS LOS ESTUDIANTES DE LOS DIFERENTES NIVELES.</a:t>
          </a:r>
          <a:endParaRPr lang="es-CO" sz="1100" b="1" dirty="0"/>
        </a:p>
      </dgm:t>
    </dgm:pt>
    <dgm:pt modelId="{305591F2-AD73-4DB5-BD59-C768A0D0180D}" type="parTrans" cxnId="{88A44899-1375-428C-8880-2C8E3F8A686C}">
      <dgm:prSet/>
      <dgm:spPr/>
      <dgm:t>
        <a:bodyPr/>
        <a:lstStyle/>
        <a:p>
          <a:endParaRPr lang="es-CO"/>
        </a:p>
      </dgm:t>
    </dgm:pt>
    <dgm:pt modelId="{4E062BDD-D5C2-430D-A293-AF117DF1712A}" type="sibTrans" cxnId="{88A44899-1375-428C-8880-2C8E3F8A686C}">
      <dgm:prSet/>
      <dgm:spPr/>
      <dgm:t>
        <a:bodyPr/>
        <a:lstStyle/>
        <a:p>
          <a:endParaRPr lang="es-CO"/>
        </a:p>
      </dgm:t>
    </dgm:pt>
    <dgm:pt modelId="{0DA35089-8EC1-410C-A05F-E362552EB8DF}" type="pres">
      <dgm:prSet presAssocID="{CD1B055C-8F55-487D-AC75-EB0E51ABB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C5B0BB-42E6-4C7C-A0A9-5AC196C21969}" type="pres">
      <dgm:prSet presAssocID="{D3587167-C791-4468-8EB2-0FC3D28B5D9B}" presName="composite" presStyleCnt="0"/>
      <dgm:spPr/>
    </dgm:pt>
    <dgm:pt modelId="{A539C1EF-41C1-4A9B-94FE-60C976762D5A}" type="pres">
      <dgm:prSet presAssocID="{D3587167-C791-4468-8EB2-0FC3D28B5D9B}" presName="parentText" presStyleLbl="alignNode1" presStyleIdx="0" presStyleCnt="1" custScaleX="101603" custScaleY="105534" custLinFactNeighborX="-14819" custLinFactNeighborY="-3069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3B118E-0C10-47D4-9205-0B7248738A83}" type="pres">
      <dgm:prSet presAssocID="{D3587167-C791-4468-8EB2-0FC3D28B5D9B}" presName="descendantText" presStyleLbl="alignAcc1" presStyleIdx="0" presStyleCnt="1" custAng="0" custScaleX="96716" custScaleY="71886" custLinFactNeighborX="6273" custLinFactNeighborY="-78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5A6F785-5C0E-40C1-9B2A-371703C23680}" type="presOf" srcId="{CD1B055C-8F55-487D-AC75-EB0E51ABBD19}" destId="{0DA35089-8EC1-410C-A05F-E362552EB8DF}" srcOrd="0" destOrd="0" presId="urn:microsoft.com/office/officeart/2005/8/layout/chevron2"/>
    <dgm:cxn modelId="{C6D7908D-C405-4120-998F-045A220DF700}" srcId="{D3587167-C791-4468-8EB2-0FC3D28B5D9B}" destId="{14F2AA5A-ED41-483F-9690-D1BD75184344}" srcOrd="1" destOrd="0" parTransId="{9D277226-EDAE-4735-9B91-991DAA932192}" sibTransId="{0B44BD28-BF0B-429B-A650-36A75E311023}"/>
    <dgm:cxn modelId="{9F322C3F-4ECA-49ED-B7C7-E975A64EE2E0}" type="presOf" srcId="{14F2AA5A-ED41-483F-9690-D1BD75184344}" destId="{CA3B118E-0C10-47D4-9205-0B7248738A83}" srcOrd="0" destOrd="1" presId="urn:microsoft.com/office/officeart/2005/8/layout/chevron2"/>
    <dgm:cxn modelId="{1F63FB00-918B-4E90-B46E-A2A49C189DEC}" type="presOf" srcId="{D3587167-C791-4468-8EB2-0FC3D28B5D9B}" destId="{A539C1EF-41C1-4A9B-94FE-60C976762D5A}" srcOrd="0" destOrd="0" presId="urn:microsoft.com/office/officeart/2005/8/layout/chevron2"/>
    <dgm:cxn modelId="{88A44899-1375-428C-8880-2C8E3F8A686C}" srcId="{D3587167-C791-4468-8EB2-0FC3D28B5D9B}" destId="{368C9D02-9FDB-4DCF-AD9D-276BBD67095E}" srcOrd="2" destOrd="0" parTransId="{305591F2-AD73-4DB5-BD59-C768A0D0180D}" sibTransId="{4E062BDD-D5C2-430D-A293-AF117DF1712A}"/>
    <dgm:cxn modelId="{5B5AE32A-3DD9-4756-A2F7-48365B4F77FE}" type="presOf" srcId="{3C1644C9-9F81-4F6D-9140-B480DF364DF4}" destId="{CA3B118E-0C10-47D4-9205-0B7248738A83}" srcOrd="0" destOrd="0" presId="urn:microsoft.com/office/officeart/2005/8/layout/chevron2"/>
    <dgm:cxn modelId="{CAA9527A-5024-4BB2-B387-3CB48BDE913B}" type="presOf" srcId="{368C9D02-9FDB-4DCF-AD9D-276BBD67095E}" destId="{CA3B118E-0C10-47D4-9205-0B7248738A83}" srcOrd="0" destOrd="2" presId="urn:microsoft.com/office/officeart/2005/8/layout/chevron2"/>
    <dgm:cxn modelId="{562FAE88-31A6-4013-8C58-E32C29022171}" srcId="{D3587167-C791-4468-8EB2-0FC3D28B5D9B}" destId="{3C1644C9-9F81-4F6D-9140-B480DF364DF4}" srcOrd="0" destOrd="0" parTransId="{FD90B090-F692-4CC0-85B0-8D0408B3A2BC}" sibTransId="{E80EF554-8EF3-4D84-83A6-67BAC4B8F3FA}"/>
    <dgm:cxn modelId="{23EE1D01-C7E5-40C2-A14A-8988AFDBB1C3}" srcId="{CD1B055C-8F55-487D-AC75-EB0E51ABBD19}" destId="{D3587167-C791-4468-8EB2-0FC3D28B5D9B}" srcOrd="0" destOrd="0" parTransId="{43F0B831-DAAF-4526-93EC-BDD4BD98660B}" sibTransId="{A9961220-12F3-46E4-87F5-516FDEECBD86}"/>
    <dgm:cxn modelId="{7F87A80B-75B6-43FE-8BE8-C6E4454669CA}" type="presParOf" srcId="{0DA35089-8EC1-410C-A05F-E362552EB8DF}" destId="{40C5B0BB-42E6-4C7C-A0A9-5AC196C21969}" srcOrd="0" destOrd="0" presId="urn:microsoft.com/office/officeart/2005/8/layout/chevron2"/>
    <dgm:cxn modelId="{716257B8-7034-4661-99D8-94400D4694FD}" type="presParOf" srcId="{40C5B0BB-42E6-4C7C-A0A9-5AC196C21969}" destId="{A539C1EF-41C1-4A9B-94FE-60C976762D5A}" srcOrd="0" destOrd="0" presId="urn:microsoft.com/office/officeart/2005/8/layout/chevron2"/>
    <dgm:cxn modelId="{2DAC7542-3292-46B3-93D1-994933543119}" type="presParOf" srcId="{40C5B0BB-42E6-4C7C-A0A9-5AC196C21969}" destId="{CA3B118E-0C10-47D4-9205-0B7248738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036D6-FBD0-4491-8C73-369B03FD523D}">
      <dsp:nvSpPr>
        <dsp:cNvPr id="0" name=""/>
        <dsp:cNvSpPr/>
      </dsp:nvSpPr>
      <dsp:spPr>
        <a:xfrm>
          <a:off x="744" y="173719"/>
          <a:ext cx="2902148" cy="1741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>
              <a:solidFill>
                <a:schemeClr val="tx1"/>
              </a:solidFill>
            </a:rPr>
            <a:t>SECRETARÍA DE EDUCACIÓN MUNICIPAL</a:t>
          </a:r>
          <a:r>
            <a:rPr lang="es-CO" sz="2500" kern="1200" dirty="0" smtClean="0"/>
            <a:t>	</a:t>
          </a:r>
          <a:endParaRPr lang="es-CO" sz="2500" kern="1200" dirty="0"/>
        </a:p>
      </dsp:txBody>
      <dsp:txXfrm>
        <a:off x="744" y="173719"/>
        <a:ext cx="2902148" cy="1741289"/>
      </dsp:txXfrm>
    </dsp:sp>
    <dsp:sp modelId="{5FAD7007-ADB7-4F4C-88BD-76E4AD49F295}">
      <dsp:nvSpPr>
        <dsp:cNvPr id="0" name=""/>
        <dsp:cNvSpPr/>
      </dsp:nvSpPr>
      <dsp:spPr>
        <a:xfrm>
          <a:off x="3193107" y="173719"/>
          <a:ext cx="2902148" cy="174128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>
              <a:solidFill>
                <a:schemeClr val="tx1"/>
              </a:solidFill>
            </a:rPr>
            <a:t>COMUNIDAD ESTUDIANTIL</a:t>
          </a:r>
          <a:endParaRPr lang="es-CO" sz="2500" b="1" kern="1200" dirty="0">
            <a:solidFill>
              <a:schemeClr val="tx1"/>
            </a:solidFill>
          </a:endParaRPr>
        </a:p>
      </dsp:txBody>
      <dsp:txXfrm>
        <a:off x="3193107" y="173719"/>
        <a:ext cx="2902148" cy="1741289"/>
      </dsp:txXfrm>
    </dsp:sp>
    <dsp:sp modelId="{690E8439-921D-41BE-BCB8-B51D6CBEF652}">
      <dsp:nvSpPr>
        <dsp:cNvPr id="0" name=""/>
        <dsp:cNvSpPr/>
      </dsp:nvSpPr>
      <dsp:spPr>
        <a:xfrm>
          <a:off x="744" y="2205223"/>
          <a:ext cx="2902148" cy="174128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>
              <a:solidFill>
                <a:schemeClr val="tx1"/>
              </a:solidFill>
            </a:rPr>
            <a:t>CONSEJO DIRECTIVO Y REPRESENTANTES DE PADRES DE FAMILIA</a:t>
          </a:r>
          <a:endParaRPr lang="es-CO" sz="2500" b="1" kern="1200" dirty="0">
            <a:solidFill>
              <a:schemeClr val="tx1"/>
            </a:solidFill>
          </a:endParaRPr>
        </a:p>
      </dsp:txBody>
      <dsp:txXfrm>
        <a:off x="744" y="2205223"/>
        <a:ext cx="2902148" cy="1741289"/>
      </dsp:txXfrm>
    </dsp:sp>
    <dsp:sp modelId="{A3EF7490-6BE7-45F7-90D2-1455F05DBA9D}">
      <dsp:nvSpPr>
        <dsp:cNvPr id="0" name=""/>
        <dsp:cNvSpPr/>
      </dsp:nvSpPr>
      <dsp:spPr>
        <a:xfrm>
          <a:off x="3193107" y="2205223"/>
          <a:ext cx="2902148" cy="174128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>
              <a:solidFill>
                <a:schemeClr val="tx1"/>
              </a:solidFill>
            </a:rPr>
            <a:t>DIRECTIVOS DOCENTES Y DOCENTES</a:t>
          </a:r>
          <a:endParaRPr lang="es-CO" sz="2500" b="1" kern="1200" dirty="0">
            <a:solidFill>
              <a:schemeClr val="tx1"/>
            </a:solidFill>
          </a:endParaRPr>
        </a:p>
      </dsp:txBody>
      <dsp:txXfrm>
        <a:off x="3193107" y="2205223"/>
        <a:ext cx="2902148" cy="17412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183F1-E9E4-4C7A-956E-19FCC394D095}">
      <dsp:nvSpPr>
        <dsp:cNvPr id="0" name=""/>
        <dsp:cNvSpPr/>
      </dsp:nvSpPr>
      <dsp:spPr>
        <a:xfrm>
          <a:off x="982" y="0"/>
          <a:ext cx="1528939" cy="23200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solidFill>
                <a:schemeClr val="tx1"/>
              </a:solidFill>
            </a:rPr>
            <a:t>COMPONENTE: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solidFill>
                <a:schemeClr val="tx1"/>
              </a:solidFill>
            </a:rPr>
            <a:t>OPCIONES DIDÁCTICAS PARA LAS ÁREAS, ASIGNATURAS Y PROYECTOS TRANSVERSALES</a:t>
          </a:r>
          <a:endParaRPr lang="es-CO" sz="900" b="1" kern="1200" dirty="0">
            <a:solidFill>
              <a:schemeClr val="tx1"/>
            </a:solidFill>
          </a:endParaRPr>
        </a:p>
      </dsp:txBody>
      <dsp:txXfrm>
        <a:off x="982" y="928012"/>
        <a:ext cx="1528939" cy="928012"/>
      </dsp:txXfrm>
    </dsp:sp>
    <dsp:sp modelId="{FE874A33-0F9C-405C-A31F-102E5B19226F}">
      <dsp:nvSpPr>
        <dsp:cNvPr id="0" name=""/>
        <dsp:cNvSpPr/>
      </dsp:nvSpPr>
      <dsp:spPr>
        <a:xfrm>
          <a:off x="379167" y="139201"/>
          <a:ext cx="772570" cy="77257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8BF35-57F7-4018-A434-F976EA1ECED2}">
      <dsp:nvSpPr>
        <dsp:cNvPr id="0" name=""/>
        <dsp:cNvSpPr/>
      </dsp:nvSpPr>
      <dsp:spPr>
        <a:xfrm>
          <a:off x="1575790" y="0"/>
          <a:ext cx="1528939" cy="232003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solidFill>
                <a:schemeClr val="tx1"/>
              </a:solidFill>
            </a:rPr>
            <a:t>COMPONENTE: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solidFill>
                <a:schemeClr val="tx1"/>
              </a:solidFill>
            </a:rPr>
            <a:t>ESTRATEGIAS PARA LAS TAREAS ESCOLARES</a:t>
          </a:r>
          <a:endParaRPr lang="es-CO" sz="900" b="1" kern="1200" dirty="0">
            <a:solidFill>
              <a:schemeClr val="tx1"/>
            </a:solidFill>
          </a:endParaRPr>
        </a:p>
      </dsp:txBody>
      <dsp:txXfrm>
        <a:off x="1575790" y="928012"/>
        <a:ext cx="1528939" cy="928012"/>
      </dsp:txXfrm>
    </dsp:sp>
    <dsp:sp modelId="{5ACDAF6A-1D45-4488-8E3E-CB9D58E2DB03}">
      <dsp:nvSpPr>
        <dsp:cNvPr id="0" name=""/>
        <dsp:cNvSpPr/>
      </dsp:nvSpPr>
      <dsp:spPr>
        <a:xfrm>
          <a:off x="1953974" y="139201"/>
          <a:ext cx="772570" cy="77257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FF585-1746-4114-A06D-E5AD20A3BD86}">
      <dsp:nvSpPr>
        <dsp:cNvPr id="0" name=""/>
        <dsp:cNvSpPr/>
      </dsp:nvSpPr>
      <dsp:spPr>
        <a:xfrm>
          <a:off x="3150597" y="0"/>
          <a:ext cx="1528939" cy="232003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solidFill>
                <a:schemeClr val="tx1"/>
              </a:solidFill>
            </a:rPr>
            <a:t>COMPONENTE: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solidFill>
                <a:schemeClr val="tx1"/>
              </a:solidFill>
            </a:rPr>
            <a:t>USO DE LOS TIEMPOS PARA EL APRENDIZAJE</a:t>
          </a:r>
          <a:endParaRPr lang="es-CO" sz="900" b="1" kern="1200" dirty="0">
            <a:solidFill>
              <a:schemeClr val="tx1"/>
            </a:solidFill>
          </a:endParaRPr>
        </a:p>
      </dsp:txBody>
      <dsp:txXfrm>
        <a:off x="3150597" y="928012"/>
        <a:ext cx="1528939" cy="928012"/>
      </dsp:txXfrm>
    </dsp:sp>
    <dsp:sp modelId="{7985C57E-E239-41D7-B05B-BAD50936A87C}">
      <dsp:nvSpPr>
        <dsp:cNvPr id="0" name=""/>
        <dsp:cNvSpPr/>
      </dsp:nvSpPr>
      <dsp:spPr>
        <a:xfrm>
          <a:off x="3528782" y="139201"/>
          <a:ext cx="772570" cy="7725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2AC80-E6C8-4160-B76D-367B6F094DC5}">
      <dsp:nvSpPr>
        <dsp:cNvPr id="0" name=""/>
        <dsp:cNvSpPr/>
      </dsp:nvSpPr>
      <dsp:spPr>
        <a:xfrm>
          <a:off x="187220" y="1856025"/>
          <a:ext cx="4306078" cy="34800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C1EF-41C1-4A9B-94FE-60C976762D5A}">
      <dsp:nvSpPr>
        <dsp:cNvPr id="0" name=""/>
        <dsp:cNvSpPr/>
      </dsp:nvSpPr>
      <dsp:spPr>
        <a:xfrm rot="5400000">
          <a:off x="-314047" y="1178163"/>
          <a:ext cx="2486494" cy="1570365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PROCESO: GESTIÓN ESTRATÉGICA</a:t>
          </a:r>
          <a:endParaRPr lang="es-CO" sz="1200" b="1" kern="1200" dirty="0">
            <a:solidFill>
              <a:schemeClr val="tx1"/>
            </a:solidFill>
          </a:endParaRPr>
        </a:p>
      </dsp:txBody>
      <dsp:txXfrm rot="-5400000">
        <a:off x="144018" y="1505282"/>
        <a:ext cx="1570365" cy="916129"/>
      </dsp:txXfrm>
    </dsp:sp>
    <dsp:sp modelId="{CA3B118E-0C10-47D4-9205-0B7248738A83}">
      <dsp:nvSpPr>
        <dsp:cNvPr id="0" name=""/>
        <dsp:cNvSpPr/>
      </dsp:nvSpPr>
      <dsp:spPr>
        <a:xfrm rot="5400000">
          <a:off x="3260903" y="-1016384"/>
          <a:ext cx="3805367" cy="6126145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SE EVALUO LA EFICIENCIA Y PERTINENCIA DE LOS CRITERIOS Y EQUIPOS DE TRABAJO PARA SU RESPECTIVO REPLANTEAMIENTO. SE CONSIDERO FUNDAMENTAL CONTINUAR CON LOS EQUIPOS ACORDE AL MACRO PROCESO D Y SE PLANTEÓ LA NECESIDAD DE ACOMPAÑAR A LOS JEFES DE ÁREAS NUEVAMENTE CON LA FIGURA DE LOS JEFES DE NÚCLEOS DISCIPLINARES PARA ATENDER  LAS NECESIDADES EN EL TRABAJO POR COMPETENCIAS  EN LOS PROCESOS DE APRENDIZAJE. </a:t>
          </a:r>
          <a:endParaRPr lang="es-CO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REVISIÓN Y SEGUIMIENTO A LOS DIFERRENTES PROYECTOS ACORDE CON LO ESTABLECIDO EN EL P.M.I. 2013 Y LAS NECESIDADES P.M.I. 2014.</a:t>
          </a:r>
          <a:endParaRPr lang="es-CO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SE PLANTEO LA NECESIDAD DE ARTICULAR LAS ESTRATEGIAS PEDAGÓGICAS Y OPCIONES DIDÁCTICAS ACORDE CON LAS EVALUACIONES INTERNAS, EXTERNAS, ENFOQUE INSTITUCIONAL Y DESARROLLO DE COMPETENCIAS.</a:t>
          </a:r>
          <a:endParaRPr lang="es-CO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LA INFORMACIÓN TANTO INTERNA COMO EXTERNA SE UTILIZO COMO REFERENTE IMPORTANTE PARA LOS AJUSTES Y MEJORAS A LOS PROCESOS QUE SE ADELANTARÁN EN EL 2014.</a:t>
          </a:r>
          <a:endParaRPr lang="es-CO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AUTOEVALUACIÓN INSTITUCIONAL 2013 (REFERENTE GUÍA No. 34)</a:t>
          </a:r>
          <a:endParaRPr lang="es-CO" sz="1200" b="1" kern="1200" dirty="0"/>
        </a:p>
      </dsp:txBody>
      <dsp:txXfrm rot="-5400000">
        <a:off x="2100515" y="329767"/>
        <a:ext cx="5940382" cy="3433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C1EF-41C1-4A9B-94FE-60C976762D5A}">
      <dsp:nvSpPr>
        <dsp:cNvPr id="0" name=""/>
        <dsp:cNvSpPr/>
      </dsp:nvSpPr>
      <dsp:spPr>
        <a:xfrm rot="5400000">
          <a:off x="-1516843" y="1516843"/>
          <a:ext cx="6377101" cy="3343413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PROCESO: GOBIERNO ESCOLAR</a:t>
          </a:r>
          <a:endParaRPr lang="es-CO" sz="1200" b="1" kern="1200" dirty="0">
            <a:solidFill>
              <a:schemeClr val="tx1"/>
            </a:solidFill>
          </a:endParaRPr>
        </a:p>
      </dsp:txBody>
      <dsp:txXfrm rot="-5400000">
        <a:off x="2" y="1671706"/>
        <a:ext cx="3343413" cy="3033688"/>
      </dsp:txXfrm>
    </dsp:sp>
    <dsp:sp modelId="{CA3B118E-0C10-47D4-9205-0B7248738A83}">
      <dsp:nvSpPr>
        <dsp:cNvPr id="0" name=""/>
        <dsp:cNvSpPr/>
      </dsp:nvSpPr>
      <dsp:spPr>
        <a:xfrm rot="5400000">
          <a:off x="4609833" y="-365436"/>
          <a:ext cx="2459754" cy="477389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SE INICIARON LOS AJUSTES PERTINENTES AL MANUAL DE CONVIVENCIA ATENDIENDO A LO SUGERIDO EN LA LEY 1820 del 14 de marzo de 2013 Y SU DECRETO REGLAMENTARIO 1965 del 11 DE SEPTIEMBRE DE 2013.</a:t>
          </a:r>
          <a:endParaRPr lang="es-CO" sz="1600" b="1" kern="1200" dirty="0"/>
        </a:p>
      </dsp:txBody>
      <dsp:txXfrm rot="-5400000">
        <a:off x="3452762" y="911710"/>
        <a:ext cx="4653822" cy="2219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C1EF-41C1-4A9B-94FE-60C976762D5A}">
      <dsp:nvSpPr>
        <dsp:cNvPr id="0" name=""/>
        <dsp:cNvSpPr/>
      </dsp:nvSpPr>
      <dsp:spPr>
        <a:xfrm rot="5400000">
          <a:off x="-1513730" y="1513730"/>
          <a:ext cx="6370873" cy="3343413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PROCESO: CULTURA INSTITUCIONAL</a:t>
          </a:r>
          <a:endParaRPr lang="es-CO" sz="1200" b="1" kern="1200" dirty="0">
            <a:solidFill>
              <a:schemeClr val="tx1"/>
            </a:solidFill>
          </a:endParaRPr>
        </a:p>
      </dsp:txBody>
      <dsp:txXfrm rot="-5400000">
        <a:off x="1" y="1671707"/>
        <a:ext cx="3343413" cy="3027460"/>
      </dsp:txXfrm>
    </dsp:sp>
    <dsp:sp modelId="{CA3B118E-0C10-47D4-9205-0B7248738A83}">
      <dsp:nvSpPr>
        <dsp:cNvPr id="0" name=""/>
        <dsp:cNvSpPr/>
      </dsp:nvSpPr>
      <dsp:spPr>
        <a:xfrm rot="5400000">
          <a:off x="4261286" y="-364972"/>
          <a:ext cx="3156848" cy="477389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SE EVALUARON LOS MECANISMOS DE COMUNICACIÓN ESTABLECIDOS EN LA INSTITUCIÓN Y SE PRESENTÓ LA NECESIDAD PARA EL 2014 HACER USO DE COMUNICADOS, PUBLICACIÓN DE SEGUIMIENTOS EN LAS CARTELERAS Y RETOMAR LA AGENDA NORMALISTA, REVISTA, CUADERNILLO Y PUBLICACIONES EN GENERAL.</a:t>
          </a:r>
          <a:endParaRPr lang="es-CO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SE HIZO EL RESPECTIVO SEGUIMIENTO A LOS EQUIPOS INSTITUCIONALIZADOS ATENDIENDO A LOS COMPROMISOS Y RESPONSABILIDADES, ASPECTOS QUE PERMITIERON PLANTEAR LOS AJUSTES PARA EL AÑO 2014.</a:t>
          </a:r>
          <a:endParaRPr lang="es-CO" sz="1600" b="1" kern="1200" dirty="0"/>
        </a:p>
      </dsp:txBody>
      <dsp:txXfrm rot="-5400000">
        <a:off x="3452762" y="597657"/>
        <a:ext cx="4619792" cy="2848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183F1-E9E4-4C7A-956E-19FCC394D095}">
      <dsp:nvSpPr>
        <dsp:cNvPr id="0" name=""/>
        <dsp:cNvSpPr/>
      </dsp:nvSpPr>
      <dsp:spPr>
        <a:xfrm>
          <a:off x="982" y="0"/>
          <a:ext cx="1528939" cy="23200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</a:rPr>
            <a:t>COMPONENTE: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smtClean="0">
              <a:solidFill>
                <a:schemeClr val="tx1"/>
              </a:solidFill>
            </a:rPr>
            <a:t>MECANISMOS DE COMUNICACIÓN	</a:t>
          </a:r>
          <a:endParaRPr lang="es-CO" sz="1300" b="1" kern="1200" dirty="0">
            <a:solidFill>
              <a:schemeClr val="tx1"/>
            </a:solidFill>
          </a:endParaRPr>
        </a:p>
      </dsp:txBody>
      <dsp:txXfrm>
        <a:off x="982" y="928012"/>
        <a:ext cx="1528939" cy="928012"/>
      </dsp:txXfrm>
    </dsp:sp>
    <dsp:sp modelId="{FE874A33-0F9C-405C-A31F-102E5B19226F}">
      <dsp:nvSpPr>
        <dsp:cNvPr id="0" name=""/>
        <dsp:cNvSpPr/>
      </dsp:nvSpPr>
      <dsp:spPr>
        <a:xfrm>
          <a:off x="379167" y="139201"/>
          <a:ext cx="772570" cy="77257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8BF35-57F7-4018-A434-F976EA1ECED2}">
      <dsp:nvSpPr>
        <dsp:cNvPr id="0" name=""/>
        <dsp:cNvSpPr/>
      </dsp:nvSpPr>
      <dsp:spPr>
        <a:xfrm>
          <a:off x="1575790" y="0"/>
          <a:ext cx="1528939" cy="232003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</a:rPr>
            <a:t>COMPONENTE: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smtClean="0">
              <a:solidFill>
                <a:schemeClr val="tx1"/>
              </a:solidFill>
            </a:rPr>
            <a:t>TRABAJO EN EQUIPO</a:t>
          </a:r>
          <a:endParaRPr lang="es-CO" sz="1300" b="1" kern="1200" dirty="0">
            <a:solidFill>
              <a:schemeClr val="tx1"/>
            </a:solidFill>
          </a:endParaRPr>
        </a:p>
      </dsp:txBody>
      <dsp:txXfrm>
        <a:off x="1575790" y="928012"/>
        <a:ext cx="1528939" cy="928012"/>
      </dsp:txXfrm>
    </dsp:sp>
    <dsp:sp modelId="{5ACDAF6A-1D45-4488-8E3E-CB9D58E2DB03}">
      <dsp:nvSpPr>
        <dsp:cNvPr id="0" name=""/>
        <dsp:cNvSpPr/>
      </dsp:nvSpPr>
      <dsp:spPr>
        <a:xfrm>
          <a:off x="1953974" y="139201"/>
          <a:ext cx="772570" cy="77257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FF585-1746-4114-A06D-E5AD20A3BD86}">
      <dsp:nvSpPr>
        <dsp:cNvPr id="0" name=""/>
        <dsp:cNvSpPr/>
      </dsp:nvSpPr>
      <dsp:spPr>
        <a:xfrm>
          <a:off x="3150597" y="0"/>
          <a:ext cx="1528939" cy="232003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smtClean="0">
              <a:solidFill>
                <a:schemeClr val="tx1"/>
              </a:solidFill>
            </a:rPr>
            <a:t>RECONOCIMIENTO DE LOGROS</a:t>
          </a:r>
          <a:endParaRPr lang="es-CO" sz="1300" b="1" kern="1200" dirty="0">
            <a:solidFill>
              <a:schemeClr val="tx1"/>
            </a:solidFill>
          </a:endParaRPr>
        </a:p>
      </dsp:txBody>
      <dsp:txXfrm>
        <a:off x="3150597" y="928012"/>
        <a:ext cx="1528939" cy="928012"/>
      </dsp:txXfrm>
    </dsp:sp>
    <dsp:sp modelId="{7985C57E-E239-41D7-B05B-BAD50936A87C}">
      <dsp:nvSpPr>
        <dsp:cNvPr id="0" name=""/>
        <dsp:cNvSpPr/>
      </dsp:nvSpPr>
      <dsp:spPr>
        <a:xfrm>
          <a:off x="3528782" y="139201"/>
          <a:ext cx="772570" cy="77257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2AC80-E6C8-4160-B76D-367B6F094DC5}">
      <dsp:nvSpPr>
        <dsp:cNvPr id="0" name=""/>
        <dsp:cNvSpPr/>
      </dsp:nvSpPr>
      <dsp:spPr>
        <a:xfrm>
          <a:off x="187220" y="1856025"/>
          <a:ext cx="4306078" cy="34800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C1EF-41C1-4A9B-94FE-60C976762D5A}">
      <dsp:nvSpPr>
        <dsp:cNvPr id="0" name=""/>
        <dsp:cNvSpPr/>
      </dsp:nvSpPr>
      <dsp:spPr>
        <a:xfrm rot="5400000">
          <a:off x="-1513730" y="1513730"/>
          <a:ext cx="6370873" cy="3343413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PROCESO: CLIMA ESCOLAR</a:t>
          </a:r>
          <a:endParaRPr lang="es-CO" sz="1200" b="1" kern="1200" dirty="0">
            <a:solidFill>
              <a:schemeClr val="tx1"/>
            </a:solidFill>
          </a:endParaRPr>
        </a:p>
      </dsp:txBody>
      <dsp:txXfrm rot="-5400000">
        <a:off x="1" y="1671707"/>
        <a:ext cx="3343413" cy="3027460"/>
      </dsp:txXfrm>
    </dsp:sp>
    <dsp:sp modelId="{CA3B118E-0C10-47D4-9205-0B7248738A83}">
      <dsp:nvSpPr>
        <dsp:cNvPr id="0" name=""/>
        <dsp:cNvSpPr/>
      </dsp:nvSpPr>
      <dsp:spPr>
        <a:xfrm rot="5400000">
          <a:off x="3973250" y="-364972"/>
          <a:ext cx="3732921" cy="477389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SE REALIZÓ UN ESTUDIO MINUCIOSO DE LA PLANTA FÍSICA, ESPACIOS PARA LOS DESPLAZAMIENTOS Y ALREDEDORES. ENCONTRÁNDOSE GRANDES DIFCULTADES EN EL ENTORNO POR LA FALTA DE SEGURIDAD Y ESPACIOS VULNERABLES QUE PONEN EN RIESGO LA INTEGRIDAD DE LAS PERSONAS, ENSERES Y BIENES.</a:t>
          </a:r>
          <a:endParaRPr lang="es-CO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EL EQUIPO ENCARGADO DE LIDERAR LOS AJUSTES AL MANUAL DE CONVIVENCIA INICIARON EL PROCESO DE SELECCIÓN DE LÍNEAS GRUESAS PARA LOS AJUSTES 2014, ADEMÁS DE LA ADECUACIÓN DEL REGLAMENTO ACADÉMICO Y DE PRÁCTICA DE PEDAGÓGICA DE LOS ESTUDIANTES DEL PROGRAMA DE FORMACIÓN COMPLEMENTARIA (PFC).</a:t>
          </a:r>
          <a:endParaRPr lang="es-CO" sz="1600" b="1" kern="1200" dirty="0"/>
        </a:p>
      </dsp:txBody>
      <dsp:txXfrm rot="-5400000">
        <a:off x="3452762" y="337742"/>
        <a:ext cx="4591671" cy="3368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C1EF-41C1-4A9B-94FE-60C976762D5A}">
      <dsp:nvSpPr>
        <dsp:cNvPr id="0" name=""/>
        <dsp:cNvSpPr/>
      </dsp:nvSpPr>
      <dsp:spPr>
        <a:xfrm rot="5400000">
          <a:off x="-312833" y="1179916"/>
          <a:ext cx="2484066" cy="1570365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PROCESO: DISEÑO PEDAGÓIGCO (CURRICULAR)</a:t>
          </a:r>
          <a:endParaRPr lang="es-CO" sz="1200" b="1" kern="1200" dirty="0">
            <a:solidFill>
              <a:schemeClr val="tx1"/>
            </a:solidFill>
          </a:endParaRPr>
        </a:p>
      </dsp:txBody>
      <dsp:txXfrm rot="-5400000">
        <a:off x="144018" y="1508249"/>
        <a:ext cx="1570365" cy="913701"/>
      </dsp:txXfrm>
    </dsp:sp>
    <dsp:sp modelId="{CA3B118E-0C10-47D4-9205-0B7248738A83}">
      <dsp:nvSpPr>
        <dsp:cNvPr id="0" name=""/>
        <dsp:cNvSpPr/>
      </dsp:nvSpPr>
      <dsp:spPr>
        <a:xfrm rot="5400000">
          <a:off x="3263503" y="-1014822"/>
          <a:ext cx="3800166" cy="6126145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AL EVALUAR LOS RESULTADOS DE LAS PRUEBAS EXTERNAS PRESABER 3º, 5º Y 9º (AÑO ESCOLAR 2012) Y LOS RESULTADOS INTERNOS (DEL AÑO ESCOLAR 2013) SE PROYECTAN AJUSTES IMPORTANTES EN LA ORGANIZACIÓN CURRICULAR, FORMAS DE PLANEACIÓN QUE RESPONDAN DE MANERA COHERENTE A LAS NUEVAS EXIGENCIAS Y EVALUACIÓN POR NIVELES DE DESEMPEÑO EN EL ALCANCE DE COMPETENCIAS.</a:t>
          </a:r>
          <a:endParaRPr lang="es-CO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LA APUESTA CURRICULAR Y EL ENFOQUE RESPONDEN DESDE LA CLARIDAD CONCEPTUAL Y FUNDAMENTACIÓN TEORICA, PERO SE REQUIERE ORGANIZAR EL QUEHACER EN EL AULA DE MANERA QUE SEA COHERENTE CON EL ENFOQUE CRÍTICO Y LAS OPERACIONES MENTALES DE ORDEN SUPERIOR, AJUSTES QUE SE IMPLEMENTARÁN PARA EL AÑO ESCOLAR 2014.</a:t>
          </a:r>
          <a:endParaRPr lang="es-CO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SE HIZO NECESARIO LA COMPRA DE ESTANTES PARA LA IMPLEMENTACIÓN DE LAS BIBLIOBANCOS EN LAS AULAS DE PRIMARIA (PARA DINAMIZAR LOS PROYECTOS TALES COMO TODOS A APRENDER, ENTRE OTROS), ADQUISICIÓN DE SILLAS Y MUEBLES Y ENSERES PARA ALGUNAS OFICINAS.SE PROYECTÓ TAMBIÉN LA NECESIDAD DE DOTACIÓN PARA EL AÑO 2014 PARA LA ACTUALIZACIÓN Y MATERIAL PEDAGÓGICA PARA TODAS LAS ÁREAS, MANTEMIENTO DE EQUIPOS Y COMPRA DE SILLAS ATENDIENDO A LA PROYECCIÓN 2014.</a:t>
          </a:r>
          <a:endParaRPr lang="es-CO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SE CONSIDERO LA URGENCIA DE RESIGNIFICAR LAS FORMAS DE EVALUACIÓN A LOS DIFERENTES PROCESOS Y EL AJUSTE DE LOS INSTRUMENTOS PARA TAL FIN.</a:t>
          </a:r>
          <a:endParaRPr lang="es-CO" sz="1200" b="1" kern="1200" dirty="0"/>
        </a:p>
      </dsp:txBody>
      <dsp:txXfrm rot="-5400000">
        <a:off x="2100514" y="333676"/>
        <a:ext cx="5940636" cy="34291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C1EF-41C1-4A9B-94FE-60C976762D5A}">
      <dsp:nvSpPr>
        <dsp:cNvPr id="0" name=""/>
        <dsp:cNvSpPr/>
      </dsp:nvSpPr>
      <dsp:spPr>
        <a:xfrm rot="5400000">
          <a:off x="-1516843" y="1516843"/>
          <a:ext cx="6377101" cy="3343413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PROCESO: PRÁCTICAS PEDAGÓGICAS</a:t>
          </a:r>
          <a:endParaRPr lang="es-CO" sz="1200" b="1" kern="1200" dirty="0">
            <a:solidFill>
              <a:schemeClr val="tx1"/>
            </a:solidFill>
          </a:endParaRPr>
        </a:p>
      </dsp:txBody>
      <dsp:txXfrm rot="-5400000">
        <a:off x="2" y="1671706"/>
        <a:ext cx="3343413" cy="3033688"/>
      </dsp:txXfrm>
    </dsp:sp>
    <dsp:sp modelId="{CA3B118E-0C10-47D4-9205-0B7248738A83}">
      <dsp:nvSpPr>
        <dsp:cNvPr id="0" name=""/>
        <dsp:cNvSpPr/>
      </dsp:nvSpPr>
      <dsp:spPr>
        <a:xfrm rot="5400000">
          <a:off x="4259165" y="-365436"/>
          <a:ext cx="3161090" cy="477389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ES NECESARIO ACORDE CON LA EVALUACIÓN INTERNA, RESULTADOS EXTERNOS (PRESABER – 2012) Y EL ENFOQUE INSTITUCIONAL, AJUSTAR LAS OPCIONES DIDÁCTICAS ACORDE CON LAS NECESIDADES DE FORMACIÓN; ADEMÁS DE AQUELLAS RELACIONADAS CON LA ALINEACIÓN SABER 11º QUE BUSCA PROCESO CONTINUO Y SISTEMATIZADO AL SEGUIMIENTO DE COMPETENCIAS ESPECÍFICAS PERO TAMBIÉN GENÉRICAS,PRIORIDAD PARA SEMANA DE DESARROLLO INSTITUCIONAL 2014.</a:t>
          </a:r>
          <a:endParaRPr lang="es-CO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LA PROYECCIÓN 2014 PERMITIRÁ LA DOSIFICACIÓN DE LAS TAREAS EN ACCIONES Y COMPROMISOS ARTICULADORES ACORDE CON LAS NECESIDADES TRANSVERSALES Y ESPECÍFICAS QUE REDUNDEN EN APRENDIZAJES SIGNIFICATIVOS.</a:t>
          </a:r>
          <a:endParaRPr lang="es-CO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SE REALIZARÁ UN INVENTARIO DE LOS RECURSOS CON CUENTA LA INSTITUCIÓN, SU ESTADO Y DESDE AHÍ LA ADECUACIÓN DE RUBROS PARA EL MANTENIMIENTO Y COMPRA DE LOS PRIORITARIOS. ADEMÁS DE ESTABLECER UN CRONOGRAMA DE USO PARA QUE SE BENEFICIEN TODOS LOS ESTUDIANTES DE LOS DIFERENTES NIVELES.</a:t>
          </a:r>
          <a:endParaRPr lang="es-CO" sz="1100" b="1" kern="1200" dirty="0"/>
        </a:p>
      </dsp:txBody>
      <dsp:txXfrm rot="-5400000">
        <a:off x="3452762" y="595279"/>
        <a:ext cx="4619585" cy="285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94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36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82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860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79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376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00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95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862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421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45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2105-9CF9-4A70-B68D-45043A71DBE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C361-515D-4FFA-94E6-C8C09A8F93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272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npdiaz16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627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0" y="692696"/>
            <a:ext cx="1538224" cy="1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51720" y="-387424"/>
            <a:ext cx="5760640" cy="32932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INSTITUCIÓN EDUCATIVA NORMAL SUPERIOR DE SINCELEJO</a:t>
            </a:r>
          </a:p>
          <a:p>
            <a:pPr algn="ctr"/>
            <a:endParaRPr lang="es-CO" sz="1600" b="1" dirty="0"/>
          </a:p>
          <a:p>
            <a:pPr algn="ctr"/>
            <a:r>
              <a:rPr lang="es-CO" sz="1600" b="1" dirty="0" smtClean="0"/>
              <a:t>RENDICIÓN DE CUENTAS</a:t>
            </a:r>
          </a:p>
          <a:p>
            <a:pPr algn="ctr"/>
            <a:r>
              <a:rPr lang="es-CO" sz="1600" b="1" dirty="0" smtClean="0"/>
              <a:t>SEGUNDO SEMESTRE AÑO 2013</a:t>
            </a:r>
          </a:p>
          <a:p>
            <a:pPr algn="ctr"/>
            <a:endParaRPr lang="es-CO" sz="1600" b="1" dirty="0"/>
          </a:p>
          <a:p>
            <a:pPr algn="ctr"/>
            <a:r>
              <a:rPr lang="es-CO" sz="1600" b="1" dirty="0" smtClean="0"/>
              <a:t>RESPONSABLES:</a:t>
            </a:r>
          </a:p>
          <a:p>
            <a:pPr algn="ctr"/>
            <a:r>
              <a:rPr lang="es-CO" sz="1600" b="1" dirty="0" smtClean="0"/>
              <a:t>GUIDO NEL PEREZ DÍAZ</a:t>
            </a:r>
          </a:p>
          <a:p>
            <a:pPr algn="ctr"/>
            <a:r>
              <a:rPr lang="es-CO" sz="1600" b="1" dirty="0" smtClean="0"/>
              <a:t>RECTOR</a:t>
            </a:r>
          </a:p>
          <a:p>
            <a:pPr algn="ctr"/>
            <a:r>
              <a:rPr lang="es-CO" sz="1600" b="1" dirty="0" smtClean="0"/>
              <a:t>Y EQUIPO COLABORADOR: DIRECTIVOS DOCENTES, DOCENTES, PERSONAL ADMINISTRATIVOS, SERVICIOS GENERALES, ESTUDIANTES, PADRES DE FAMILIA </a:t>
            </a:r>
          </a:p>
          <a:p>
            <a:pPr algn="ctr"/>
            <a:endParaRPr lang="es-CO" sz="1600" b="1" dirty="0"/>
          </a:p>
          <a:p>
            <a:pPr algn="ctr"/>
            <a:r>
              <a:rPr lang="es-CO" sz="1600" b="1" dirty="0" smtClean="0"/>
              <a:t>SINCELEJO</a:t>
            </a:r>
            <a:r>
              <a:rPr lang="es-CO" sz="1600" b="1" smtClean="0"/>
              <a:t>, ABRIL 7 </a:t>
            </a:r>
            <a:r>
              <a:rPr lang="es-CO" sz="1600" b="1" dirty="0" smtClean="0"/>
              <a:t>DE 2014</a:t>
            </a:r>
            <a:endParaRPr lang="es-CO" sz="16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56992"/>
            <a:ext cx="336967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21" y="2970464"/>
            <a:ext cx="1952942" cy="140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19" y="4558004"/>
            <a:ext cx="2063787" cy="175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27" y="2905785"/>
            <a:ext cx="1981279" cy="154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80462"/>
            <a:ext cx="2483768" cy="173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4948" y="5900372"/>
            <a:ext cx="2592288" cy="24622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CO" sz="1000" b="1" dirty="0" smtClean="0"/>
              <a:t>DOCENTES Y DIRECTIVOS DOCNTES</a:t>
            </a:r>
            <a:endParaRPr lang="es-CO" sz="1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842672" y="4373338"/>
            <a:ext cx="212129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/>
              <a:t>PERSONAL ADMINISTRATIVO Y SERVICIOS GENERALES</a:t>
            </a:r>
            <a:endParaRPr lang="es-CO" sz="9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783545" y="6412686"/>
            <a:ext cx="180708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/>
              <a:t>ESTUDIANTES JORNADA VESPERTINA Y MATINAL</a:t>
            </a:r>
            <a:endParaRPr lang="es-CO" sz="9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23928" y="6597352"/>
            <a:ext cx="2592288" cy="24622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/>
              <a:t>PADRES Y MADRES DE FAMILIA</a:t>
            </a:r>
            <a:endParaRPr lang="es-CO" sz="1000" b="1" dirty="0"/>
          </a:p>
        </p:txBody>
      </p:sp>
    </p:spTree>
    <p:extLst>
      <p:ext uri="{BB962C8B-B14F-4D97-AF65-F5344CB8AC3E}">
        <p14:creationId xmlns:p14="http://schemas.microsoft.com/office/powerpoint/2010/main" val="38037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39653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99792" y="59891"/>
            <a:ext cx="446449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GESTIÓN DIRECTIVA:</a:t>
            </a:r>
          </a:p>
          <a:p>
            <a:pPr algn="ctr"/>
            <a:r>
              <a:rPr lang="es-CO" b="1" dirty="0" smtClean="0"/>
              <a:t>LOGROS</a:t>
            </a:r>
            <a:endParaRPr lang="es-CO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58699141"/>
              </p:ext>
            </p:extLst>
          </p:nvPr>
        </p:nvGraphicFramePr>
        <p:xfrm>
          <a:off x="323528" y="620688"/>
          <a:ext cx="8226660" cy="63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10091718"/>
              </p:ext>
            </p:extLst>
          </p:nvPr>
        </p:nvGraphicFramePr>
        <p:xfrm>
          <a:off x="1547664" y="2636912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1809698" y="5269986"/>
            <a:ext cx="1800200" cy="1430712"/>
            <a:chOff x="-692830" y="1390830"/>
            <a:chExt cx="1935264" cy="1243452"/>
          </a:xfrm>
        </p:grpSpPr>
        <p:sp>
          <p:nvSpPr>
            <p:cNvPr id="12" name="11 Rectángulo"/>
            <p:cNvSpPr/>
            <p:nvPr/>
          </p:nvSpPr>
          <p:spPr>
            <a:xfrm>
              <a:off x="-692830" y="1489784"/>
              <a:ext cx="1935264" cy="114449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-627767" y="1390830"/>
              <a:ext cx="1783625" cy="1132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 smtClean="0">
                  <a:solidFill>
                    <a:schemeClr val="tx1"/>
                  </a:solidFill>
                </a:rPr>
                <a:t>LIDERAZGO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/>
                <a:t>		</a:t>
              </a:r>
              <a:endParaRPr lang="es-CO" sz="1200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789776" y="5320950"/>
            <a:ext cx="1537255" cy="1347560"/>
            <a:chOff x="5066093" y="427886"/>
            <a:chExt cx="2723620" cy="1892608"/>
          </a:xfrm>
        </p:grpSpPr>
        <p:sp>
          <p:nvSpPr>
            <p:cNvPr id="15" name="14 Rectángulo"/>
            <p:cNvSpPr/>
            <p:nvPr/>
          </p:nvSpPr>
          <p:spPr>
            <a:xfrm>
              <a:off x="5066093" y="516216"/>
              <a:ext cx="2723620" cy="171594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5066094" y="427886"/>
              <a:ext cx="2711802" cy="1892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kern="1200" dirty="0" smtClean="0">
                  <a:solidFill>
                    <a:schemeClr val="tx1"/>
                  </a:solidFill>
                </a:rPr>
                <a:t>ESTRATEGIA PEDAGÓGICA</a:t>
              </a:r>
              <a:endParaRPr lang="es-CO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445203" y="5320950"/>
            <a:ext cx="1719085" cy="1302787"/>
            <a:chOff x="13301" y="2210620"/>
            <a:chExt cx="3697496" cy="2570883"/>
          </a:xfrm>
        </p:grpSpPr>
        <p:sp>
          <p:nvSpPr>
            <p:cNvPr id="18" name="17 Rectángulo"/>
            <p:cNvSpPr/>
            <p:nvPr/>
          </p:nvSpPr>
          <p:spPr>
            <a:xfrm>
              <a:off x="13301" y="2210620"/>
              <a:ext cx="3697496" cy="25708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282278" y="2309921"/>
              <a:ext cx="3159540" cy="2372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tx1"/>
                  </a:solidFill>
                </a:rPr>
                <a:t>USO DE INFORMACIÓN (INTERNA Y EXTERNA) PARA LA TOMA DE DECISIONES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-12835" y="5456025"/>
            <a:ext cx="1822533" cy="1441185"/>
            <a:chOff x="-1221089" y="5709441"/>
            <a:chExt cx="2583491" cy="1710762"/>
          </a:xfrm>
        </p:grpSpPr>
        <p:sp>
          <p:nvSpPr>
            <p:cNvPr id="21" name="20 Rectángulo"/>
            <p:cNvSpPr/>
            <p:nvPr/>
          </p:nvSpPr>
          <p:spPr>
            <a:xfrm>
              <a:off x="-1221089" y="5709441"/>
              <a:ext cx="2429580" cy="157361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-1179507" y="5720571"/>
              <a:ext cx="2541909" cy="1699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chemeClr val="tx1"/>
                  </a:solidFill>
                </a:rPr>
                <a:t>SEGUIMIENTO Y AUTOEVALUACIÓN</a:t>
              </a:r>
              <a:endParaRPr lang="es-CO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7300865" y="5192442"/>
            <a:ext cx="1926138" cy="1604576"/>
            <a:chOff x="5287363" y="1965384"/>
            <a:chExt cx="3023912" cy="1822410"/>
          </a:xfrm>
        </p:grpSpPr>
        <p:sp>
          <p:nvSpPr>
            <p:cNvPr id="24" name="23 Rectángulo"/>
            <p:cNvSpPr/>
            <p:nvPr/>
          </p:nvSpPr>
          <p:spPr>
            <a:xfrm>
              <a:off x="5319509" y="2080306"/>
              <a:ext cx="2815205" cy="15223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5287363" y="1965384"/>
              <a:ext cx="3023912" cy="1822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tx1"/>
                  </a:solidFill>
                </a:rPr>
                <a:t>COMPONENTE: ARTICULACIÓN DE PLANES, PROYECTOS Y ACCIONES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 dirty="0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2843808" y="4725144"/>
            <a:ext cx="489654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PRINCIPALES LOGROS: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04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39653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55776" y="-132317"/>
            <a:ext cx="446449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GESTIÓN DIRECTIVA:</a:t>
            </a:r>
          </a:p>
          <a:p>
            <a:pPr algn="ctr"/>
            <a:r>
              <a:rPr lang="es-CO" b="1" dirty="0" smtClean="0"/>
              <a:t>LOGROS</a:t>
            </a:r>
            <a:endParaRPr lang="es-CO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91218060"/>
              </p:ext>
            </p:extLst>
          </p:nvPr>
        </p:nvGraphicFramePr>
        <p:xfrm>
          <a:off x="323528" y="620688"/>
          <a:ext cx="8226660" cy="63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4932040" y="4365104"/>
            <a:ext cx="3600400" cy="1348853"/>
            <a:chOff x="3902895" y="2504444"/>
            <a:chExt cx="2248088" cy="1348853"/>
          </a:xfrm>
        </p:grpSpPr>
        <p:sp>
          <p:nvSpPr>
            <p:cNvPr id="6" name="5 Rectángulo"/>
            <p:cNvSpPr/>
            <p:nvPr/>
          </p:nvSpPr>
          <p:spPr>
            <a:xfrm>
              <a:off x="3902895" y="2504444"/>
              <a:ext cx="2248088" cy="134885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902895" y="2504444"/>
              <a:ext cx="2248088" cy="1348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100" b="1" dirty="0" smtClean="0">
                  <a:solidFill>
                    <a:schemeClr val="tx1"/>
                  </a:solidFill>
                </a:rPr>
                <a:t>PRINCIPAL LOGRO EN EL COMPONENTE: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100" b="1" kern="1200" dirty="0" smtClean="0">
                  <a:solidFill>
                    <a:schemeClr val="tx1"/>
                  </a:solidFill>
                </a:rPr>
                <a:t>COMITÉ DE CONVIVENCIA</a:t>
              </a:r>
              <a:endParaRPr lang="es-CO" sz="21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0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39653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779912" y="216590"/>
            <a:ext cx="446449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GESTIÓN DIRECTIVA:</a:t>
            </a:r>
          </a:p>
          <a:p>
            <a:pPr algn="ctr"/>
            <a:r>
              <a:rPr lang="es-CO" b="1" dirty="0" smtClean="0"/>
              <a:t>LOGROS</a:t>
            </a:r>
            <a:endParaRPr lang="es-CO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40100992"/>
              </p:ext>
            </p:extLst>
          </p:nvPr>
        </p:nvGraphicFramePr>
        <p:xfrm>
          <a:off x="323528" y="620688"/>
          <a:ext cx="8226660" cy="63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136277654"/>
              </p:ext>
            </p:extLst>
          </p:nvPr>
        </p:nvGraphicFramePr>
        <p:xfrm>
          <a:off x="4067944" y="4365104"/>
          <a:ext cx="468052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04048" y="6309319"/>
            <a:ext cx="2736304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PRINCIPALES LOGROS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36538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39653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779912" y="216590"/>
            <a:ext cx="446449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GESTIÓN DIRECTIVA:</a:t>
            </a:r>
          </a:p>
          <a:p>
            <a:pPr algn="ctr"/>
            <a:r>
              <a:rPr lang="es-CO" b="1" dirty="0" smtClean="0"/>
              <a:t>LOGROS</a:t>
            </a:r>
            <a:endParaRPr lang="es-CO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11073809"/>
              </p:ext>
            </p:extLst>
          </p:nvPr>
        </p:nvGraphicFramePr>
        <p:xfrm>
          <a:off x="323528" y="620688"/>
          <a:ext cx="8226660" cy="63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3611778" y="5085183"/>
            <a:ext cx="1333043" cy="1617145"/>
            <a:chOff x="1581430" y="86"/>
            <a:chExt cx="1579123" cy="1815084"/>
          </a:xfrm>
        </p:grpSpPr>
        <p:sp>
          <p:nvSpPr>
            <p:cNvPr id="11" name="10 Hexágono"/>
            <p:cNvSpPr/>
            <p:nvPr/>
          </p:nvSpPr>
          <p:spPr>
            <a:xfrm rot="5400000">
              <a:off x="1463450" y="118066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ágono 4"/>
            <p:cNvSpPr/>
            <p:nvPr/>
          </p:nvSpPr>
          <p:spPr>
            <a:xfrm>
              <a:off x="1827510" y="282937"/>
              <a:ext cx="1086963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tx1"/>
                  </a:solidFill>
                </a:rPr>
                <a:t>PRINCIPALES LOGROS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944821" y="5052887"/>
            <a:ext cx="1433389" cy="1570498"/>
            <a:chOff x="2342506" y="1540729"/>
            <a:chExt cx="1755890" cy="1815084"/>
          </a:xfrm>
        </p:grpSpPr>
        <p:sp>
          <p:nvSpPr>
            <p:cNvPr id="14" name="13 Hexágono"/>
            <p:cNvSpPr/>
            <p:nvPr/>
          </p:nvSpPr>
          <p:spPr>
            <a:xfrm rot="5400000">
              <a:off x="2312909" y="1570326"/>
              <a:ext cx="1815084" cy="17558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CC0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ágono 4"/>
            <p:cNvSpPr/>
            <p:nvPr/>
          </p:nvSpPr>
          <p:spPr>
            <a:xfrm>
              <a:off x="2630382" y="1838310"/>
              <a:ext cx="1180138" cy="1219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000" b="1" kern="1200" dirty="0" smtClean="0">
                  <a:solidFill>
                    <a:schemeClr val="tx1"/>
                  </a:solidFill>
                </a:rPr>
                <a:t>PERTENENCIA Y PARTICIPACIÓN</a:t>
              </a:r>
              <a:endParaRPr lang="es-CO" sz="1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373266" y="5024327"/>
            <a:ext cx="1333043" cy="1599059"/>
            <a:chOff x="3595233" y="916039"/>
            <a:chExt cx="1579123" cy="1815084"/>
          </a:xfrm>
        </p:grpSpPr>
        <p:sp>
          <p:nvSpPr>
            <p:cNvPr id="17" name="16 Hexágono"/>
            <p:cNvSpPr/>
            <p:nvPr/>
          </p:nvSpPr>
          <p:spPr>
            <a:xfrm rot="5400000">
              <a:off x="3477253" y="1034019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ágono 4"/>
            <p:cNvSpPr/>
            <p:nvPr/>
          </p:nvSpPr>
          <p:spPr>
            <a:xfrm>
              <a:off x="3841315" y="1179109"/>
              <a:ext cx="1086963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chemeClr val="tx1"/>
                  </a:solidFill>
                </a:rPr>
                <a:t>AMBIENTE FÍSICO</a:t>
              </a:r>
              <a:endParaRPr lang="es-CO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694485" y="5009432"/>
            <a:ext cx="1382808" cy="1593994"/>
            <a:chOff x="1581430" y="3081373"/>
            <a:chExt cx="1579123" cy="1815084"/>
          </a:xfrm>
        </p:grpSpPr>
        <p:sp>
          <p:nvSpPr>
            <p:cNvPr id="20" name="19 Hexágono"/>
            <p:cNvSpPr/>
            <p:nvPr/>
          </p:nvSpPr>
          <p:spPr>
            <a:xfrm rot="5400000">
              <a:off x="1463450" y="3199353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ágono 4"/>
            <p:cNvSpPr/>
            <p:nvPr/>
          </p:nvSpPr>
          <p:spPr>
            <a:xfrm>
              <a:off x="1827510" y="3364224"/>
              <a:ext cx="1086963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tx1"/>
                  </a:solidFill>
                </a:rPr>
                <a:t>MANUAL DE CONVIVENCIA Y REGLAMENTO ACADÉMICO PFC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8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81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urón 4"/>
          <p:cNvSpPr/>
          <p:nvPr/>
        </p:nvSpPr>
        <p:spPr>
          <a:xfrm>
            <a:off x="71739" y="2420888"/>
            <a:ext cx="1242626" cy="163390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6350" rIns="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kern="1200" dirty="0" smtClean="0">
                <a:solidFill>
                  <a:schemeClr val="tx1"/>
                </a:solidFill>
              </a:rPr>
              <a:t>PROCESO: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kern="1200" dirty="0" smtClean="0">
                <a:solidFill>
                  <a:schemeClr val="tx1"/>
                </a:solidFill>
              </a:rPr>
              <a:t>RELACIONES CON EL ENTORNO	</a:t>
            </a:r>
            <a:endParaRPr lang="es-CO" sz="1200" b="1" kern="1200" dirty="0">
              <a:solidFill>
                <a:schemeClr val="tx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510107" y="476672"/>
            <a:ext cx="1608516" cy="657940"/>
            <a:chOff x="2016225" y="432047"/>
            <a:chExt cx="1608516" cy="657940"/>
          </a:xfrm>
        </p:grpSpPr>
        <p:sp>
          <p:nvSpPr>
            <p:cNvPr id="7" name="6 Cheurón"/>
            <p:cNvSpPr/>
            <p:nvPr/>
          </p:nvSpPr>
          <p:spPr>
            <a:xfrm>
              <a:off x="2016225" y="432047"/>
              <a:ext cx="1608516" cy="65794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2345195" y="432047"/>
              <a:ext cx="950576" cy="657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/>
                <a:t>PROCOMPONENTE: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/>
                <a:t>FAMILIA O ACUDIENTE</a:t>
              </a:r>
              <a:endParaRPr lang="es-CO" sz="900" b="1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355090" y="2681668"/>
            <a:ext cx="1701848" cy="710796"/>
            <a:chOff x="1880108" y="1944216"/>
            <a:chExt cx="1815574" cy="710796"/>
          </a:xfrm>
        </p:grpSpPr>
        <p:sp>
          <p:nvSpPr>
            <p:cNvPr id="10" name="9 Cheurón"/>
            <p:cNvSpPr/>
            <p:nvPr/>
          </p:nvSpPr>
          <p:spPr>
            <a:xfrm>
              <a:off x="1880108" y="1944216"/>
              <a:ext cx="1815574" cy="710796"/>
            </a:xfrm>
            <a:prstGeom prst="chevron">
              <a:avLst/>
            </a:prstGeom>
            <a:solidFill>
              <a:schemeClr val="accent5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heurón 4"/>
            <p:cNvSpPr/>
            <p:nvPr/>
          </p:nvSpPr>
          <p:spPr>
            <a:xfrm>
              <a:off x="2155599" y="1944216"/>
              <a:ext cx="1104778" cy="710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>
                  <a:solidFill>
                    <a:schemeClr val="tx1"/>
                  </a:solidFill>
                </a:rPr>
                <a:t>AUTORIDADES EDUCATIVAS</a:t>
              </a:r>
              <a:endParaRPr lang="es-CO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870983" y="5013176"/>
            <a:ext cx="1929426" cy="836470"/>
            <a:chOff x="1937094" y="3312368"/>
            <a:chExt cx="1929426" cy="836470"/>
          </a:xfrm>
        </p:grpSpPr>
        <p:sp>
          <p:nvSpPr>
            <p:cNvPr id="13" name="12 Cheurón"/>
            <p:cNvSpPr/>
            <p:nvPr/>
          </p:nvSpPr>
          <p:spPr>
            <a:xfrm>
              <a:off x="1937094" y="3312368"/>
              <a:ext cx="1929426" cy="836470"/>
            </a:xfrm>
            <a:prstGeom prst="chevron">
              <a:avLst/>
            </a:prstGeom>
            <a:solidFill>
              <a:schemeClr val="accent6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heurón 4"/>
            <p:cNvSpPr/>
            <p:nvPr/>
          </p:nvSpPr>
          <p:spPr>
            <a:xfrm>
              <a:off x="2309286" y="3312368"/>
              <a:ext cx="1092956" cy="836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000" b="1" kern="1200" dirty="0" smtClean="0">
                  <a:solidFill>
                    <a:schemeClr val="tx1"/>
                  </a:solidFill>
                </a:rPr>
                <a:t>COMPONENTES: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000" b="1" kern="1200" dirty="0" smtClean="0">
                  <a:solidFill>
                    <a:schemeClr val="tx1"/>
                  </a:solidFill>
                </a:rPr>
                <a:t>OTRAS INSTITUCIONES Y SECTOR PRODUCTIVO</a:t>
              </a:r>
              <a:endParaRPr lang="es-CO" sz="1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835696" y="-3707"/>
            <a:ext cx="7153939" cy="1921270"/>
            <a:chOff x="3685614" y="144667"/>
            <a:chExt cx="4098986" cy="1230516"/>
          </a:xfrm>
        </p:grpSpPr>
        <p:sp>
          <p:nvSpPr>
            <p:cNvPr id="16" name="15 Cheurón"/>
            <p:cNvSpPr/>
            <p:nvPr/>
          </p:nvSpPr>
          <p:spPr>
            <a:xfrm>
              <a:off x="3685614" y="144667"/>
              <a:ext cx="4098986" cy="1230516"/>
            </a:xfrm>
            <a:prstGeom prst="chevron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heurón 4"/>
            <p:cNvSpPr/>
            <p:nvPr/>
          </p:nvSpPr>
          <p:spPr>
            <a:xfrm>
              <a:off x="4300872" y="144667"/>
              <a:ext cx="2868470" cy="1230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 smtClean="0"/>
                <a:t>SE </a:t>
              </a:r>
              <a:r>
                <a:rPr lang="es-CO" b="1" dirty="0" smtClean="0"/>
                <a:t>ESTABLECIÓ</a:t>
              </a:r>
              <a:r>
                <a:rPr lang="es-CO" b="1" kern="1200" dirty="0" smtClean="0"/>
                <a:t> UN TRABAJO CONJUNTO CON PADRES DE FAMILIA EN EL SEGUNDO SEMESTRE DEL AÑO, ENCAMINADO A LAS RECOMENDACIONES DE LAS COMISIONES DE EVALUACIÓN Y PROMOCIÓN; ADEMÁS DE AQUELLAS SITUACIONES RELACIONADAS CON LA CONVIVENCIA Y ESCUELA DE FAMILIA</a:t>
              </a:r>
              <a:r>
                <a:rPr lang="es-CO" kern="1200" dirty="0" smtClean="0"/>
                <a:t>.</a:t>
              </a:r>
              <a:endParaRPr lang="es-CO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2280916" y="2020649"/>
            <a:ext cx="6863084" cy="2128431"/>
            <a:chOff x="3578108" y="1414577"/>
            <a:chExt cx="4689998" cy="1315750"/>
          </a:xfrm>
        </p:grpSpPr>
        <p:sp>
          <p:nvSpPr>
            <p:cNvPr id="19" name="18 Cheurón"/>
            <p:cNvSpPr/>
            <p:nvPr/>
          </p:nvSpPr>
          <p:spPr>
            <a:xfrm>
              <a:off x="3578108" y="1414577"/>
              <a:ext cx="4689998" cy="125809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heurón 4"/>
            <p:cNvSpPr/>
            <p:nvPr/>
          </p:nvSpPr>
          <p:spPr>
            <a:xfrm>
              <a:off x="4207152" y="1472237"/>
              <a:ext cx="3431908" cy="1258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chemeClr val="tx1"/>
                  </a:solidFill>
                </a:rPr>
                <a:t>SE ESTABLECIÓ COMUNICACIÓN FLUIDA CON LAS AUTORIDADES EDUCATIVAS ENCAMINADAS BÁSICAMENTE A LAS DIFICULTADES DE ACCESO POR LA ENTRADA PRINCIPAL </a:t>
              </a:r>
              <a:r>
                <a:rPr lang="es-CO" sz="1400" b="1" dirty="0" smtClean="0">
                  <a:solidFill>
                    <a:schemeClr val="tx1"/>
                  </a:solidFill>
                </a:rPr>
                <a:t>DEBIDO AL</a:t>
              </a:r>
              <a:r>
                <a:rPr lang="es-CO" sz="1400" b="1" kern="1200" dirty="0" smtClean="0">
                  <a:solidFill>
                    <a:schemeClr val="tx1"/>
                  </a:solidFill>
                </a:rPr>
                <a:t>  TRÁFICO Y RIESGO DE ACCIDENTALIDAD; ADEMÁS DE LOS PROBLEMAS DE LOS ESPACIOS ABIERTOS, GENERANDO LA PRESENCIA DE PERSONAS AJENAS A LA INSTITUCIÓN OCASIONANDO EPISODIOS DE HURTOS Y DETERIORO DE LAS INSTALACIONES.</a:t>
              </a:r>
              <a:endParaRPr lang="es-CO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2206014" y="4293096"/>
            <a:ext cx="6912768" cy="2514995"/>
            <a:chOff x="3426131" y="3310590"/>
            <a:chExt cx="4854788" cy="2010939"/>
          </a:xfrm>
        </p:grpSpPr>
        <p:sp>
          <p:nvSpPr>
            <p:cNvPr id="22" name="21 Cheurón"/>
            <p:cNvSpPr/>
            <p:nvPr/>
          </p:nvSpPr>
          <p:spPr>
            <a:xfrm>
              <a:off x="3426131" y="3310590"/>
              <a:ext cx="4854788" cy="2010939"/>
            </a:xfrm>
            <a:prstGeom prst="chevron">
              <a:avLst/>
            </a:prstGeom>
            <a:solidFill>
              <a:schemeClr val="accent6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heurón 4"/>
            <p:cNvSpPr/>
            <p:nvPr/>
          </p:nvSpPr>
          <p:spPr>
            <a:xfrm>
              <a:off x="4431601" y="3310590"/>
              <a:ext cx="2843849" cy="2010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tx1"/>
                  </a:solidFill>
                </a:rPr>
                <a:t>SE REALIZARON INTERCAMBIOS SIGNIFICATIVOS CON OTRAS INSTITUCIONES Y SECTOR PRODUCTIVO ENCAMINADAS A LA CONSERVACIÓN DEL BOSQUE, RESERVA VEGETAL Y ANIMAL (CONVENIO CARSUCRE). MEJORAS PARA LA SEGURIDAD ESPECIALMENTE POR LA ENTRADA A SEVILLA, CONVENIOS CON INSTITUCIONES EDUCATIVAS DEL SECTOR PRIVADO INTERESADAS EN RECIBIR PARA EL AÑO 2014 A LOS(AS) MAESTROS(AS) DEL PROGRAMA DE FORMACIÓN COMPLEMENTARIA; ADEMÁS SE INCIARON LAS CONVERSACIONES CON LA UNIVERSIDAD DE SUCRE Y LA DEL MAGDALENA PARA BRINDAR A LOS ESTUDIANTES LA POSIBILIDAD DE CONTINUAR SUS ESTUDIOS SUPERIORES UNA VEZ FINALICEN SU FORMACIÓN EN EL PFC.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5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99792" y="0"/>
            <a:ext cx="36724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EVALUACIÓN INSTITUCIONAL 2013</a:t>
            </a:r>
            <a:endParaRPr lang="es-CO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2066"/>
              </p:ext>
            </p:extLst>
          </p:nvPr>
        </p:nvGraphicFramePr>
        <p:xfrm>
          <a:off x="107504" y="548680"/>
          <a:ext cx="8352926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602"/>
                <a:gridCol w="3438016"/>
                <a:gridCol w="696077"/>
                <a:gridCol w="696077"/>
                <a:gridCol w="696077"/>
                <a:gridCol w="696077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AREA: GESTIÓN  DIRECTIVA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PROCESO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COMPONENTE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s-CO" sz="1100" dirty="0" smtClean="0"/>
                        <a:t>VALORACIÓN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1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2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3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4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rowSpan="4"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DIRECCIONAMIENTO ESTRATEGICO Y HORIZONTE INSTITIUCIONAL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MISIÓN, VISIÓN Y PRINCIPIOS EN EL MARCO DE UNA INSTITUCIÓN INTEGRADA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METAS INSTITUCIONALES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CONOCIMIENTO Y APROPIACIÓN DEL DIRECCIONAMIENTO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POLÍTICAS DE INTEGRACIÓN</a:t>
                      </a:r>
                      <a:r>
                        <a:rPr lang="es-CO" sz="1100" b="1" baseline="0" dirty="0" smtClean="0"/>
                        <a:t> DE PERSONAS CON CAPACIDADES DISÍMILES O DIVERSIDAD CULTURAL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TOTAL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0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1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3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0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rowSpan="6"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GESTIÓN ESTRATÉGICA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LIDERAZGO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ARTICULACIÓN DE PLANES, PROYECTOS Y ACCIONES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ESTRATEGIA PEDAGÓGICA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USO DE INFORMACIÓN INTERNA Y EXTERNA</a:t>
                      </a:r>
                      <a:r>
                        <a:rPr lang="es-CO" sz="1100" b="1" baseline="0" dirty="0" smtClean="0"/>
                        <a:t> PARA LA TOMA DE DECISIONES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SEGUIMIENTO Y AUTOEVALUACIÓN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TOTAL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0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0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2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3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07386"/>
              </p:ext>
            </p:extLst>
          </p:nvPr>
        </p:nvGraphicFramePr>
        <p:xfrm>
          <a:off x="179512" y="44624"/>
          <a:ext cx="8424934" cy="648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1"/>
                <a:gridCol w="2808311"/>
                <a:gridCol w="702078"/>
                <a:gridCol w="702078"/>
                <a:gridCol w="702078"/>
                <a:gridCol w="702078"/>
              </a:tblGrid>
              <a:tr h="404353">
                <a:tc gridSpan="6"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AREA: GESTIÓN  DIRECTIVA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4353">
                <a:tc rowSpan="2">
                  <a:txBody>
                    <a:bodyPr/>
                    <a:lstStyle/>
                    <a:p>
                      <a:r>
                        <a:rPr lang="es-CO" sz="1600" dirty="0" smtClean="0"/>
                        <a:t>PROCESO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O" sz="1600" dirty="0" smtClean="0"/>
                        <a:t>COMPONENTE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s-CO" sz="1600" dirty="0" smtClean="0"/>
                        <a:t>VALORACIÓN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4353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1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2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3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4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353">
                <a:tc rowSpan="8">
                  <a:txBody>
                    <a:bodyPr/>
                    <a:lstStyle/>
                    <a:p>
                      <a:endParaRPr lang="es-CO" sz="1600" dirty="0" smtClean="0"/>
                    </a:p>
                    <a:p>
                      <a:endParaRPr lang="es-CO" sz="1600" dirty="0" smtClean="0"/>
                    </a:p>
                    <a:p>
                      <a:endParaRPr lang="es-CO" sz="1600" dirty="0" smtClean="0"/>
                    </a:p>
                    <a:p>
                      <a:endParaRPr lang="es-CO" sz="1600" dirty="0" smtClean="0"/>
                    </a:p>
                    <a:p>
                      <a:endParaRPr lang="es-CO" sz="1600" dirty="0" smtClean="0"/>
                    </a:p>
                    <a:p>
                      <a:endParaRPr lang="es-CO" sz="1600" dirty="0" smtClean="0"/>
                    </a:p>
                    <a:p>
                      <a:endParaRPr lang="es-CO" sz="1600" dirty="0" smtClean="0"/>
                    </a:p>
                    <a:p>
                      <a:endParaRPr lang="es-CO" sz="1600" dirty="0" smtClean="0"/>
                    </a:p>
                    <a:p>
                      <a:r>
                        <a:rPr lang="es-CO" sz="1600" dirty="0" smtClean="0"/>
                        <a:t>GOBIERNO ESCOLAR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CONSEJO DIRECTIVO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x</a:t>
                      </a:r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353">
                <a:tc v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CONSEJO</a:t>
                      </a:r>
                      <a:r>
                        <a:rPr lang="es-CO" sz="1600" baseline="0" dirty="0" smtClean="0"/>
                        <a:t> ACADÉMICO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x</a:t>
                      </a:r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30">
                <a:tc v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COMISIÓN DE  EVALUACIÓN</a:t>
                      </a:r>
                      <a:r>
                        <a:rPr lang="es-CO" sz="1600" baseline="0" dirty="0" smtClean="0"/>
                        <a:t> Y PROMOCIÓN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x</a:t>
                      </a:r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1455">
                <a:tc v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COMITÉ DE CONVIVENCIA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x</a:t>
                      </a:r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353">
                <a:tc v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CONSEJO ESTUDIANTIL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x</a:t>
                      </a:r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1455">
                <a:tc v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PERSONERO ESTUDIANTIL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x</a:t>
                      </a:r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1455">
                <a:tc v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ASAMBLEA DE PADRES DE FAMILIA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x</a:t>
                      </a:r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1455">
                <a:tc vMerge="1"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CONSEJO DE PADRES DE FAMILIA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x</a:t>
                      </a:r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1455"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 dirty="0" smtClean="0"/>
                    </a:p>
                    <a:p>
                      <a:r>
                        <a:rPr lang="es-CO" sz="1600" dirty="0" smtClean="0"/>
                        <a:t>TOTAL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0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</a:t>
                      </a:r>
                      <a:endParaRPr lang="es-CO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9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76233"/>
              </p:ext>
            </p:extLst>
          </p:nvPr>
        </p:nvGraphicFramePr>
        <p:xfrm>
          <a:off x="179513" y="16020"/>
          <a:ext cx="8280921" cy="634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5"/>
                <a:gridCol w="3408378"/>
                <a:gridCol w="690077"/>
                <a:gridCol w="690077"/>
                <a:gridCol w="690077"/>
                <a:gridCol w="690077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AREA: GESTIÓN  DIRECTIVA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PROCESO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COMPONENTE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s-CO" sz="1100" dirty="0" smtClean="0"/>
                        <a:t>VALORACIÓN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1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2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3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4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rowSpan="4"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CULTURA INSTITUCIONAL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MECANISMOS DE COMUNICACIÓN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TRABAJO EN EQUIPO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RECONOCIMIENTO DE LOGROS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IDENTIFICACIÓN Y DIVULGACIÓN DE BUENAS PRÁCTICAS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rowSpan="11"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CLIMA ESCOLAR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TOTAL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0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0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2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3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PERTENENCIA Y PARTICIPACIÓN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AMBIENTE FÍSICO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INDUCCIÓN A LOS NUEVOS ESTUDIANTES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MOTIVACIÓN HACIA EL APRENDIZAJE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MANUAL DE CONVIVENCIA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ACTIVIDADES</a:t>
                      </a:r>
                      <a:r>
                        <a:rPr lang="es-CO" sz="1100" b="1" baseline="0" dirty="0" smtClean="0"/>
                        <a:t> EXTRACURRICULARES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BIENESTAR DEL ALUMNADO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MANEJO</a:t>
                      </a:r>
                      <a:r>
                        <a:rPr lang="es-CO" sz="1100" b="1" baseline="0" dirty="0" smtClean="0"/>
                        <a:t> DE CONFLICTOS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MANEJO DE CASOS DIFÍCILES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TOTAL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0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3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4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2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4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81474"/>
              </p:ext>
            </p:extLst>
          </p:nvPr>
        </p:nvGraphicFramePr>
        <p:xfrm>
          <a:off x="179513" y="16020"/>
          <a:ext cx="8136902" cy="5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500"/>
                <a:gridCol w="3349102"/>
                <a:gridCol w="678075"/>
                <a:gridCol w="678075"/>
                <a:gridCol w="678075"/>
                <a:gridCol w="678075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AREA: GESTIÓN  DIRECTIVA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PROCESO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COMPONENTE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s-CO" sz="1100" dirty="0" smtClean="0"/>
                        <a:t>VALORACIÓN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1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2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3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4</a:t>
                      </a:r>
                      <a:endParaRPr lang="es-CO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rowSpan="4"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RELACIONES CON EL ENTORNO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PADRES DE FAMILIA</a:t>
                      </a:r>
                    </a:p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AUTORIDADES EDUCATIVAS</a:t>
                      </a:r>
                    </a:p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OTRAS INSTITUCIONES</a:t>
                      </a:r>
                    </a:p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SECTOR PRODUCTIVO</a:t>
                      </a:r>
                    </a:p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x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TOTAL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0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1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1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/>
                        <a:t>2</a:t>
                      </a:r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r>
                        <a:rPr lang="es-CO" sz="1100" b="1" dirty="0" smtClean="0"/>
                        <a:t>TOTAL PROCESO</a:t>
                      </a:r>
                    </a:p>
                    <a:p>
                      <a:pPr algn="ctr"/>
                      <a:endParaRPr lang="es-CO" sz="1100" b="1" dirty="0" smtClean="0"/>
                    </a:p>
                    <a:p>
                      <a:pPr algn="ctr"/>
                      <a:endParaRPr lang="es-CO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 smtClean="0"/>
                    </a:p>
                    <a:p>
                      <a:pPr algn="ctr"/>
                      <a:r>
                        <a:rPr lang="es-CO" sz="2800" b="1" dirty="0" smtClean="0"/>
                        <a:t>0</a:t>
                      </a:r>
                      <a:endParaRPr lang="es-CO" sz="28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 smtClean="0"/>
                    </a:p>
                    <a:p>
                      <a:pPr algn="ctr"/>
                      <a:r>
                        <a:rPr lang="es-CO" sz="2800" b="1" dirty="0" smtClean="0"/>
                        <a:t>8</a:t>
                      </a:r>
                      <a:endParaRPr lang="es-CO" sz="28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 smtClean="0"/>
                    </a:p>
                    <a:p>
                      <a:pPr algn="ctr"/>
                      <a:r>
                        <a:rPr lang="es-CO" sz="2800" b="1" dirty="0" smtClean="0"/>
                        <a:t>13</a:t>
                      </a:r>
                      <a:endParaRPr lang="es-CO" sz="28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 smtClean="0"/>
                    </a:p>
                    <a:p>
                      <a:pPr algn="ctr"/>
                      <a:r>
                        <a:rPr lang="es-CO" sz="2800" b="1" dirty="0" smtClean="0"/>
                        <a:t>12</a:t>
                      </a:r>
                      <a:endParaRPr lang="es-CO" sz="28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C:\Users\Maritza\Desktop\GUIDO FOTOS\DSC023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4644007" cy="387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Maritza\Desktop\GUIDO FOTOS\DSC029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63" y="-99392"/>
            <a:ext cx="4499992" cy="387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Maritza\Desktop\GUIDO FOTOS\DSC089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" y="3773849"/>
            <a:ext cx="4643646" cy="30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5140663" y="4293096"/>
            <a:ext cx="352839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COMPRA DE SILLAS, ARCHIVADORES Y MANTENIMIENTO A SALONES Y ALREDEDORES DEL PROGRAMA DE FORMACIÓN COMPLEMENTARIA</a:t>
            </a:r>
          </a:p>
          <a:p>
            <a:pPr algn="ctr"/>
            <a:r>
              <a:rPr lang="es-CO" dirty="0" smtClean="0"/>
              <a:t>JULIO A DICIEMBRE DE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40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18468607"/>
              </p:ext>
            </p:extLst>
          </p:nvPr>
        </p:nvGraphicFramePr>
        <p:xfrm>
          <a:off x="1524000" y="908720"/>
          <a:ext cx="609600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187624" y="18864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ACTORES INVOLUCRADOS </a:t>
            </a:r>
            <a:endParaRPr lang="es-CO" sz="24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1561840" y="5013175"/>
            <a:ext cx="6056324" cy="1741290"/>
            <a:chOff x="-1929296" y="2277230"/>
            <a:chExt cx="6056324" cy="1741290"/>
          </a:xfrm>
          <a:solidFill>
            <a:schemeClr val="accent2"/>
          </a:solidFill>
        </p:grpSpPr>
        <p:sp>
          <p:nvSpPr>
            <p:cNvPr id="6" name="5 Rectángulo"/>
            <p:cNvSpPr/>
            <p:nvPr/>
          </p:nvSpPr>
          <p:spPr>
            <a:xfrm>
              <a:off x="1224880" y="2277230"/>
              <a:ext cx="2902148" cy="1741289"/>
            </a:xfrm>
            <a:prstGeom prst="rect">
              <a:avLst/>
            </a:prstGeom>
            <a:solidFill>
              <a:srgbClr val="FCC0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dirty="0"/>
            </a:p>
            <a:p>
              <a:endParaRPr lang="es-CO" b="1" dirty="0" smtClean="0">
                <a:solidFill>
                  <a:schemeClr val="tx1"/>
                </a:solidFill>
              </a:endParaRPr>
            </a:p>
            <a:p>
              <a:r>
                <a:rPr lang="es-CO" b="1" dirty="0" smtClean="0">
                  <a:solidFill>
                    <a:schemeClr val="tx1"/>
                  </a:solidFill>
                </a:rPr>
                <a:t>ORGANISMOS DE CONTROL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1929296" y="2277231"/>
              <a:ext cx="2902148" cy="17412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500" b="1" kern="1200" dirty="0" smtClean="0">
                  <a:solidFill>
                    <a:schemeClr val="tx1"/>
                  </a:solidFill>
                </a:rPr>
                <a:t>CONSEJO </a:t>
              </a:r>
              <a:r>
                <a:rPr lang="es-CO" sz="2500" b="1" dirty="0" smtClean="0">
                  <a:solidFill>
                    <a:schemeClr val="tx1"/>
                  </a:solidFill>
                </a:rPr>
                <a:t>ACADÉMICO</a:t>
              </a:r>
              <a:endParaRPr lang="es-CO" sz="25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7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9348"/>
              </p:ext>
            </p:extLst>
          </p:nvPr>
        </p:nvGraphicFramePr>
        <p:xfrm>
          <a:off x="285720" y="260647"/>
          <a:ext cx="8678768" cy="64087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78768"/>
              </a:tblGrid>
              <a:tr h="1671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RENDICIÓN DE CUENTAS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INFORME DE AUDIENCIA PÚBLICA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INSTITUCION EDUCATIVA: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latin typeface="Comic Sans MS" pitchFamily="66" charset="0"/>
                        </a:rPr>
                        <a:t>  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27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4463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</a:txBody>
                  <a:tcPr marL="17690" marR="17690" marT="0" marB="0" anchor="ctr"/>
                </a:tc>
              </a:tr>
            </a:tbl>
          </a:graphicData>
        </a:graphic>
      </p:graphicFrame>
      <p:pic>
        <p:nvPicPr>
          <p:cNvPr id="1026" name="Picture 2" descr="http://sincelejo-sucre.gov.co/apc-aa-files/34393335363433393561316632326138/Un_Alto_Compromis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8680"/>
            <a:ext cx="1008113" cy="936104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  <p:sp>
        <p:nvSpPr>
          <p:cNvPr id="2" name="1 CuadroTexto"/>
          <p:cNvSpPr txBox="1"/>
          <p:nvPr/>
        </p:nvSpPr>
        <p:spPr>
          <a:xfrm>
            <a:off x="467544" y="297616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latin typeface="Comic Sans MS" pitchFamily="66" charset="0"/>
              </a:rPr>
              <a:t>GESTIÓN ACADÉMICA</a:t>
            </a:r>
            <a:endParaRPr lang="es-CO" sz="5400" b="1" dirty="0">
              <a:latin typeface="Comic Sans MS" pitchFamily="66" charset="0"/>
            </a:endParaRPr>
          </a:p>
        </p:txBody>
      </p:sp>
      <p:pic>
        <p:nvPicPr>
          <p:cNvPr id="10" name="Picture 4" descr="http://gestionacademicautn.wikispaces.com/file/view/gestion_academica.jpg/220960136/392x276/gestion_academ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324711" cy="23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39653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99792" y="59891"/>
            <a:ext cx="446449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GESTIÓN ACADÉMICA:</a:t>
            </a:r>
          </a:p>
          <a:p>
            <a:pPr algn="ctr"/>
            <a:r>
              <a:rPr lang="es-CO" b="1" dirty="0" smtClean="0"/>
              <a:t>LOGROS JULIO A DICIEMBRE DE 2013</a:t>
            </a:r>
            <a:endParaRPr lang="es-CO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34093304"/>
              </p:ext>
            </p:extLst>
          </p:nvPr>
        </p:nvGraphicFramePr>
        <p:xfrm>
          <a:off x="323528" y="620688"/>
          <a:ext cx="8226660" cy="63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1883199" y="5269986"/>
            <a:ext cx="2213857" cy="1521911"/>
            <a:chOff x="-627767" y="1390830"/>
            <a:chExt cx="1959712" cy="1322714"/>
          </a:xfrm>
        </p:grpSpPr>
        <p:sp>
          <p:nvSpPr>
            <p:cNvPr id="12" name="11 Rectángulo"/>
            <p:cNvSpPr/>
            <p:nvPr/>
          </p:nvSpPr>
          <p:spPr>
            <a:xfrm>
              <a:off x="-603319" y="1569046"/>
              <a:ext cx="1935264" cy="114449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-627767" y="1390830"/>
              <a:ext cx="1783625" cy="1132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>
                  <a:solidFill>
                    <a:schemeClr val="tx1"/>
                  </a:solidFill>
                </a:rPr>
                <a:t>ENFOQUE METODOLÓGICO</a:t>
              </a:r>
              <a:endParaRPr lang="es-CO" sz="1800" b="1" kern="1200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/>
                <a:t>		</a:t>
              </a:r>
              <a:endParaRPr lang="es-CO" sz="1200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283968" y="5445067"/>
            <a:ext cx="1699019" cy="1347560"/>
            <a:chOff x="5066093" y="427886"/>
            <a:chExt cx="2723620" cy="1892608"/>
          </a:xfrm>
        </p:grpSpPr>
        <p:sp>
          <p:nvSpPr>
            <p:cNvPr id="15" name="14 Rectángulo"/>
            <p:cNvSpPr/>
            <p:nvPr/>
          </p:nvSpPr>
          <p:spPr>
            <a:xfrm>
              <a:off x="5066093" y="516216"/>
              <a:ext cx="2723620" cy="171594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5066094" y="427886"/>
              <a:ext cx="2711802" cy="1892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>
                  <a:solidFill>
                    <a:schemeClr val="tx1"/>
                  </a:solidFill>
                </a:rPr>
                <a:t>RECURSOS PARA EL APRENDIZAJE</a:t>
              </a:r>
              <a:endParaRPr lang="es-CO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304745" y="5383842"/>
            <a:ext cx="1719085" cy="1302787"/>
            <a:chOff x="13301" y="2210620"/>
            <a:chExt cx="3697496" cy="2570883"/>
          </a:xfrm>
        </p:grpSpPr>
        <p:sp>
          <p:nvSpPr>
            <p:cNvPr id="18" name="17 Rectángulo"/>
            <p:cNvSpPr/>
            <p:nvPr/>
          </p:nvSpPr>
          <p:spPr>
            <a:xfrm>
              <a:off x="13301" y="2210620"/>
              <a:ext cx="3697496" cy="25708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282278" y="2309921"/>
              <a:ext cx="3159540" cy="2372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>
                  <a:solidFill>
                    <a:schemeClr val="tx1"/>
                  </a:solidFill>
                </a:rPr>
                <a:t>EVALUACIÓN</a:t>
              </a:r>
              <a:endParaRPr lang="es-CO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-12835" y="5456025"/>
            <a:ext cx="1822533" cy="1441185"/>
            <a:chOff x="-1221089" y="5709441"/>
            <a:chExt cx="2583491" cy="1710762"/>
          </a:xfrm>
        </p:grpSpPr>
        <p:sp>
          <p:nvSpPr>
            <p:cNvPr id="21" name="20 Rectángulo"/>
            <p:cNvSpPr/>
            <p:nvPr/>
          </p:nvSpPr>
          <p:spPr>
            <a:xfrm>
              <a:off x="-1221089" y="5709441"/>
              <a:ext cx="2429580" cy="157361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-1179507" y="5720571"/>
              <a:ext cx="2541909" cy="1699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>
                  <a:solidFill>
                    <a:schemeClr val="tx1"/>
                  </a:solidFill>
                </a:rPr>
                <a:t>PLAN DE ESTUDIOS</a:t>
              </a:r>
              <a:endParaRPr lang="es-CO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2123728" y="4900654"/>
            <a:ext cx="48965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PRINCIPALES LOGROS: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4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39653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779912" y="216590"/>
            <a:ext cx="446449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GESTIÓN ACADÉMICA:</a:t>
            </a:r>
          </a:p>
          <a:p>
            <a:pPr algn="ctr"/>
            <a:r>
              <a:rPr lang="es-CO" b="1" dirty="0" smtClean="0"/>
              <a:t>LOGROS</a:t>
            </a:r>
            <a:endParaRPr lang="es-CO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92343315"/>
              </p:ext>
            </p:extLst>
          </p:nvPr>
        </p:nvGraphicFramePr>
        <p:xfrm>
          <a:off x="323528" y="620688"/>
          <a:ext cx="8226660" cy="63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430684471"/>
              </p:ext>
            </p:extLst>
          </p:nvPr>
        </p:nvGraphicFramePr>
        <p:xfrm>
          <a:off x="4067944" y="4365104"/>
          <a:ext cx="468052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04048" y="6309319"/>
            <a:ext cx="2736304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PRINCIPALES LOGROS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20147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NORMAL SUPERIO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60055"/>
            <a:ext cx="7272808" cy="5831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1415126" y="6011662"/>
            <a:ext cx="609772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Tomado del documento de caracterización 2013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305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04017"/>
              </p:ext>
            </p:extLst>
          </p:nvPr>
        </p:nvGraphicFramePr>
        <p:xfrm>
          <a:off x="285720" y="260647"/>
          <a:ext cx="8678768" cy="636154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71900"/>
                <a:gridCol w="882439"/>
                <a:gridCol w="480013"/>
                <a:gridCol w="1923696"/>
                <a:gridCol w="1820720"/>
              </a:tblGrid>
              <a:tr h="144016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RENDICIÓN DE CUENTAS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INFORME DE AUDIENCIA PÚBLICA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latin typeface="Comic Sans MS" pitchFamily="66" charset="0"/>
                        </a:rPr>
                        <a:t>  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370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Comic Sans MS" pitchFamily="66" charset="0"/>
                        </a:rPr>
                        <a:t>FECHA Y PERIODO DE RENDICION DE CUENTAS</a:t>
                      </a:r>
                      <a:endParaRPr lang="es-CO" sz="10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625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 smtClean="0">
                          <a:latin typeface="Comic Sans MS" pitchFamily="66" charset="0"/>
                        </a:rPr>
                        <a:t>PERÍDO: SEGUNDO SEMESTRE DEL AÑO ESCOLAR 2013</a:t>
                      </a:r>
                      <a:endParaRPr lang="es-CO" sz="1000" b="1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latin typeface="Comic Sans MS" pitchFamily="66" charset="0"/>
                        </a:rPr>
                        <a:t>Sincelejo,</a:t>
                      </a:r>
                      <a:r>
                        <a:rPr lang="es-ES" sz="1000" b="1" baseline="0" dirty="0" smtClean="0">
                          <a:latin typeface="Comic Sans MS" pitchFamily="66" charset="0"/>
                        </a:rPr>
                        <a:t> abril 7 de 2014</a:t>
                      </a:r>
                      <a:endParaRPr lang="es-CO" sz="10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29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IDENTIFICACIÓN DEL ESTABLECIMIENTO EDUCATIVO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118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LOCALIZACIÓN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35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DEPARTAMENTO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MUNICIPIO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62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omic Sans MS" pitchFamily="66" charset="0"/>
                        </a:rPr>
                        <a:t>Sucre</a:t>
                      </a:r>
                      <a:endParaRPr lang="es-CO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omic Sans MS" pitchFamily="66" charset="0"/>
                        </a:rPr>
                        <a:t>Sincelejo</a:t>
                      </a:r>
                      <a:endParaRPr lang="es-CO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11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NOMBRE DEL ESTABLECIMIENTO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MODALIDAD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64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omic Sans MS" pitchFamily="66" charset="0"/>
                        </a:rPr>
                        <a:t>Institución Educativa </a:t>
                      </a:r>
                      <a:r>
                        <a:rPr lang="es-ES" sz="1600" b="1" dirty="0" smtClean="0">
                          <a:latin typeface="Comic Sans MS" pitchFamily="66" charset="0"/>
                        </a:rPr>
                        <a:t>Normal</a:t>
                      </a:r>
                      <a:r>
                        <a:rPr lang="es-ES" sz="1600" b="1" baseline="0" dirty="0" smtClean="0">
                          <a:latin typeface="Comic Sans MS" pitchFamily="66" charset="0"/>
                        </a:rPr>
                        <a:t> Superior de Sincelejo</a:t>
                      </a:r>
                      <a:endParaRPr lang="es-CO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Comic Sans MS" pitchFamily="66" charset="0"/>
                        </a:rPr>
                        <a:t>Técnica</a:t>
                      </a:r>
                      <a:r>
                        <a:rPr lang="es-ES" sz="1600" b="1" baseline="0" dirty="0" smtClean="0">
                          <a:latin typeface="Comic Sans MS" pitchFamily="66" charset="0"/>
                        </a:rPr>
                        <a:t> Pedagógica</a:t>
                      </a:r>
                      <a:endParaRPr lang="es-CO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118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DATOS DEL RECTOR O DIRECTOR (A) 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06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NOMBRE Y APELLIDOS 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DOCUMENTO DE IDENTIDAD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TELEFONOS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CORREO ELECTRONICO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1016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Comic Sans MS" pitchFamily="66" charset="0"/>
                        </a:rPr>
                        <a:t>GUIDO</a:t>
                      </a:r>
                      <a:r>
                        <a:rPr lang="es-ES" sz="1600" b="1" baseline="0" dirty="0" smtClean="0">
                          <a:latin typeface="Comic Sans MS" pitchFamily="66" charset="0"/>
                        </a:rPr>
                        <a:t> NEL PEREZ DÍAZ</a:t>
                      </a:r>
                      <a:endParaRPr lang="es-CO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Comic Sans MS" pitchFamily="66" charset="0"/>
                        </a:rPr>
                        <a:t>16632378</a:t>
                      </a:r>
                      <a:endParaRPr lang="es-CO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omic Sans MS" pitchFamily="66" charset="0"/>
                        </a:rPr>
                        <a:t> </a:t>
                      </a:r>
                      <a:r>
                        <a:rPr lang="es-ES" sz="1400" dirty="0" smtClean="0">
                          <a:latin typeface="Comic Sans MS" pitchFamily="66" charset="0"/>
                        </a:rPr>
                        <a:t>3004315142-2812749</a:t>
                      </a:r>
                      <a:endParaRPr lang="es-CO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Comic Sans MS" pitchFamily="66" charset="0"/>
                          <a:hlinkClick r:id="rId3"/>
                        </a:rPr>
                        <a:t>gnpdiaz16@gmail.com</a:t>
                      </a:r>
                      <a:r>
                        <a:rPr lang="es-ES" sz="1400" baseline="0" dirty="0" smtClean="0">
                          <a:latin typeface="Comic Sans MS" pitchFamily="66" charset="0"/>
                        </a:rPr>
                        <a:t> </a:t>
                      </a:r>
                      <a:endParaRPr lang="es-CO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</a:tbl>
          </a:graphicData>
        </a:graphic>
      </p:graphicFrame>
      <p:pic>
        <p:nvPicPr>
          <p:cNvPr id="4" name="Picture 2" descr="http://sincelejo-sucre.gov.co/apc-aa-files/34393335363433393561316632326138/Un_Alto_Compromis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9" y="277351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48680"/>
            <a:ext cx="1008113" cy="936104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742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" y="-456952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3131840" y="-99392"/>
            <a:ext cx="3528392" cy="1340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3599892" y="24782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HORIZONTE INSTITUCIONAL</a:t>
            </a:r>
            <a:endParaRPr lang="es-CO" dirty="0"/>
          </a:p>
        </p:txBody>
      </p:sp>
      <p:sp>
        <p:nvSpPr>
          <p:cNvPr id="4" name="3 Flecha abajo"/>
          <p:cNvSpPr/>
          <p:nvPr/>
        </p:nvSpPr>
        <p:spPr>
          <a:xfrm rot="18531230">
            <a:off x="6477323" y="831901"/>
            <a:ext cx="1008112" cy="120058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Flecha abajo"/>
          <p:cNvSpPr/>
          <p:nvPr/>
        </p:nvSpPr>
        <p:spPr>
          <a:xfrm>
            <a:off x="4102460" y="1268849"/>
            <a:ext cx="100811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bajo"/>
          <p:cNvSpPr/>
          <p:nvPr/>
        </p:nvSpPr>
        <p:spPr>
          <a:xfrm rot="2773620">
            <a:off x="2033024" y="574244"/>
            <a:ext cx="1008112" cy="13342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4 Rectángulo redondeado"/>
          <p:cNvSpPr>
            <a:spLocks noChangeArrowheads="1"/>
          </p:cNvSpPr>
          <p:nvPr/>
        </p:nvSpPr>
        <p:spPr bwMode="auto">
          <a:xfrm>
            <a:off x="97632" y="2128759"/>
            <a:ext cx="2808312" cy="452922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algn="ctr">
            <a:solidFill>
              <a:srgbClr val="FFCC00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>
              <a:buSzPct val="125000"/>
            </a:pPr>
            <a:r>
              <a:rPr lang="es-CO" sz="1400" b="1" dirty="0" smtClean="0">
                <a:latin typeface="Comic Sans MS" pitchFamily="66" charset="0"/>
              </a:rPr>
              <a:t>VISIÓN</a:t>
            </a:r>
          </a:p>
          <a:p>
            <a:pPr algn="ctr">
              <a:buSzPct val="125000"/>
            </a:pPr>
            <a:endParaRPr lang="es-CO" sz="1400" b="1" dirty="0">
              <a:latin typeface="Comic Sans MS" pitchFamily="66" charset="0"/>
            </a:endParaRPr>
          </a:p>
          <a:p>
            <a:pPr algn="ctr">
              <a:buSzPct val="125000"/>
            </a:pPr>
            <a:r>
              <a:rPr lang="es-ES" sz="1400" b="1" dirty="0" smtClean="0">
                <a:latin typeface="Comic Sans MS" pitchFamily="66" charset="0"/>
              </a:rPr>
              <a:t>La </a:t>
            </a:r>
            <a:r>
              <a:rPr lang="es-ES" sz="1400" b="1" dirty="0">
                <a:latin typeface="Comic Sans MS" pitchFamily="66" charset="0"/>
              </a:rPr>
              <a:t>Institución Educativa Normal Superior de Sincelejo, </a:t>
            </a:r>
            <a:r>
              <a:rPr lang="es-ES" sz="1400" b="1" dirty="0" smtClean="0">
                <a:latin typeface="Comic Sans MS" pitchFamily="66" charset="0"/>
              </a:rPr>
              <a:t>será vista en el año 2016  </a:t>
            </a:r>
            <a:r>
              <a:rPr lang="es-ES" sz="1400" b="1" dirty="0">
                <a:latin typeface="Comic Sans MS" pitchFamily="66" charset="0"/>
              </a:rPr>
              <a:t>como formadora de maestros de alta calidad ética, pedagógica y científica, productora de resultados de investigación pedagógica y convertida en centro de consultoría en asuntos educativos para instituciones de Preescolar y Básica Primaria</a:t>
            </a:r>
            <a:endParaRPr lang="es-CO" sz="1400" b="1" dirty="0">
              <a:latin typeface="Comic Sans MS" pitchFamily="66" charset="0"/>
            </a:endParaRPr>
          </a:p>
        </p:txBody>
      </p:sp>
      <p:sp>
        <p:nvSpPr>
          <p:cNvPr id="9" name="4 Rectángulo redondeado"/>
          <p:cNvSpPr>
            <a:spLocks noChangeArrowheads="1"/>
          </p:cNvSpPr>
          <p:nvPr/>
        </p:nvSpPr>
        <p:spPr bwMode="auto">
          <a:xfrm>
            <a:off x="3109151" y="2184234"/>
            <a:ext cx="3333079" cy="467376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algn="ctr">
            <a:solidFill>
              <a:srgbClr val="FFCC00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>
              <a:buSzPct val="125000"/>
            </a:pPr>
            <a:r>
              <a:rPr lang="es-CO" sz="1200" b="1" dirty="0" smtClean="0">
                <a:latin typeface="Comic Sans MS" pitchFamily="66" charset="0"/>
              </a:rPr>
              <a:t>MISIÓN</a:t>
            </a:r>
          </a:p>
          <a:p>
            <a:pPr algn="ctr">
              <a:buSzPct val="125000"/>
            </a:pPr>
            <a:endParaRPr lang="es-CO" sz="1200" b="1" dirty="0">
              <a:latin typeface="Comic Sans MS" pitchFamily="66" charset="0"/>
            </a:endParaRPr>
          </a:p>
          <a:p>
            <a:pPr algn="just"/>
            <a:r>
              <a:rPr lang="es-ES" sz="1200" dirty="0">
                <a:latin typeface="Comic Sans MS" pitchFamily="66" charset="0"/>
              </a:rPr>
              <a:t>La Institución Educativa Normal Superior de Sincelejo es una Institución Educativa Oficial, dedicada a la iniciación del proceso de formación de maestros de reconocida idoneidad ética, pedagógica e investigativa, calificados para asumir la orientación en el proceso de formación que se desarrolla en establecimientos educativos del nivel Preescolar y el ciclo de Básica Primaria, de manera coherente, consistente y pertinente.</a:t>
            </a:r>
            <a:endParaRPr lang="es-CO" sz="1200" dirty="0">
              <a:latin typeface="Comic Sans MS" pitchFamily="66" charset="0"/>
            </a:endParaRPr>
          </a:p>
          <a:p>
            <a:pPr algn="just"/>
            <a:r>
              <a:rPr lang="es-ES" sz="1200" dirty="0">
                <a:latin typeface="Comic Sans MS" pitchFamily="66" charset="0"/>
              </a:rPr>
              <a:t> </a:t>
            </a:r>
            <a:endParaRPr lang="es-CO" sz="1200" dirty="0">
              <a:latin typeface="Comic Sans MS" pitchFamily="66" charset="0"/>
            </a:endParaRPr>
          </a:p>
          <a:p>
            <a:pPr algn="just"/>
            <a:r>
              <a:rPr lang="es-ES" sz="1200" dirty="0">
                <a:latin typeface="Comic Sans MS" pitchFamily="66" charset="0"/>
              </a:rPr>
              <a:t>La Institución, en su quehacer pedagógico, está dedicada al desarrollo de operaciones intelectuales superiores que permiten fomentar actitudes de crecimiento personal, de interacción participativa y de conciencia reflexiva que se evidencia en nuestra proyección comunitaria, como reflejo de una Comunidad Pedagógica y Científica</a:t>
            </a:r>
            <a:r>
              <a:rPr lang="es-ES" sz="1200" dirty="0" smtClean="0">
                <a:latin typeface="Comic Sans MS" pitchFamily="66" charset="0"/>
              </a:rPr>
              <a:t>.</a:t>
            </a:r>
            <a:endParaRPr lang="es-CO" sz="1400" b="1" dirty="0"/>
          </a:p>
        </p:txBody>
      </p:sp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6603032" y="1983258"/>
            <a:ext cx="2433122" cy="482022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cmpd="sng" algn="ctr">
            <a:solidFill>
              <a:srgbClr val="FFCC00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endParaRPr lang="es-ES" sz="1400" b="1" dirty="0" smtClean="0">
              <a:latin typeface="Comic Sans MS" pitchFamily="66" charset="0"/>
            </a:endParaRPr>
          </a:p>
          <a:p>
            <a:pPr algn="ctr"/>
            <a:endParaRPr lang="es-ES" sz="1400" b="1" dirty="0">
              <a:latin typeface="Comic Sans MS" pitchFamily="66" charset="0"/>
            </a:endParaRPr>
          </a:p>
          <a:p>
            <a:pPr algn="ctr"/>
            <a:endParaRPr lang="es-ES" sz="1400" b="1" dirty="0" smtClean="0">
              <a:latin typeface="Comic Sans MS" pitchFamily="66" charset="0"/>
            </a:endParaRPr>
          </a:p>
          <a:p>
            <a:pPr algn="ctr"/>
            <a:endParaRPr lang="es-ES" sz="1400" b="1" dirty="0">
              <a:latin typeface="Comic Sans MS" pitchFamily="66" charset="0"/>
            </a:endParaRPr>
          </a:p>
          <a:p>
            <a:pPr algn="ctr"/>
            <a:r>
              <a:rPr lang="es-ES" sz="1200" b="1" dirty="0" smtClean="0">
                <a:latin typeface="Comic Sans MS" pitchFamily="66" charset="0"/>
              </a:rPr>
              <a:t>FILOSOFIA</a:t>
            </a:r>
            <a:endParaRPr lang="es-CO" sz="1200" b="1" dirty="0">
              <a:latin typeface="Comic Sans MS" pitchFamily="66" charset="0"/>
            </a:endParaRPr>
          </a:p>
          <a:p>
            <a:r>
              <a:rPr lang="es-ES" sz="1200" dirty="0">
                <a:latin typeface="Comic Sans MS" pitchFamily="66" charset="0"/>
              </a:rPr>
              <a:t> </a:t>
            </a:r>
            <a:endParaRPr lang="es-CO" sz="1200" dirty="0">
              <a:latin typeface="Comic Sans MS" pitchFamily="66" charset="0"/>
            </a:endParaRPr>
          </a:p>
          <a:p>
            <a:pPr algn="just"/>
            <a:r>
              <a:rPr lang="es-ES" sz="1200" dirty="0">
                <a:latin typeface="Comic Sans MS" pitchFamily="66" charset="0"/>
              </a:rPr>
              <a:t>La institución Educativa Normal Superior de Sincelejo desde la reflexividad filosófica y la toma de consciencia crítica promueve la formación de personas autónomas, reflexivas, y productivas, con habilidades comunicativas para interactuar armónicamente en los ambientes que contacten.  Capaces de tomar decisiones tendientes a su crecimiento personal en procura de acciones transformadoras de la realidad</a:t>
            </a:r>
            <a:r>
              <a:rPr lang="es-ES" sz="1200" dirty="0" smtClean="0">
                <a:latin typeface="Comic Sans MS" pitchFamily="66" charset="0"/>
              </a:rPr>
              <a:t>.</a:t>
            </a:r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9466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Doble onda"/>
          <p:cNvSpPr/>
          <p:nvPr/>
        </p:nvSpPr>
        <p:spPr>
          <a:xfrm>
            <a:off x="1691680" y="0"/>
            <a:ext cx="5940660" cy="1052736"/>
          </a:xfrm>
          <a:prstGeom prst="doubleWave">
            <a:avLst>
              <a:gd name="adj1" fmla="val 6250"/>
              <a:gd name="adj2" fmla="val 8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2303748" y="3490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SIMBOLOS INSTITUCIONALES</a:t>
            </a:r>
            <a:endParaRPr lang="es-CO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9928" y="1548932"/>
            <a:ext cx="2122922" cy="55399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200" b="1" u="sng" dirty="0" smtClean="0">
                <a:latin typeface="Comic Sans MS" pitchFamily="66" charset="0"/>
                <a:cs typeface="Times New Roman" pitchFamily="18" charset="0"/>
              </a:rPr>
              <a:t>BANDERA</a:t>
            </a:r>
            <a:endParaRPr kumimoji="0" lang="es-CO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2" descr="Descripción: E:\web_normal\imagen\imagen_band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6" y="2379929"/>
            <a:ext cx="18383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00549" y="1494588"/>
            <a:ext cx="2122922" cy="55399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200" b="1" u="sng" dirty="0" smtClean="0">
                <a:latin typeface="Comic Sans MS" pitchFamily="66" charset="0"/>
                <a:cs typeface="Times New Roman" pitchFamily="18" charset="0"/>
              </a:rPr>
              <a:t>PERSONAJES</a:t>
            </a:r>
            <a:endParaRPr kumimoji="0" lang="es-CO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132767"/>
            <a:ext cx="1046340" cy="182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scanear000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436" y="2178939"/>
            <a:ext cx="1034151" cy="173621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868144" y="1473964"/>
            <a:ext cx="3024337" cy="39703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LEMA:</a:t>
            </a:r>
          </a:p>
          <a:p>
            <a:pPr algn="ctr"/>
            <a:endParaRPr lang="es-CO" b="1" dirty="0"/>
          </a:p>
          <a:p>
            <a:pPr algn="ctr"/>
            <a:endParaRPr lang="es-CO" b="1" dirty="0" smtClean="0"/>
          </a:p>
          <a:p>
            <a:pPr algn="ctr"/>
            <a:endParaRPr lang="es-CO" b="1" dirty="0" smtClean="0"/>
          </a:p>
          <a:p>
            <a:pPr algn="ctr"/>
            <a:endParaRPr lang="es-CO" b="1" dirty="0"/>
          </a:p>
          <a:p>
            <a:pPr algn="ctr"/>
            <a:r>
              <a:rPr lang="es-CO" b="1" dirty="0" smtClean="0"/>
              <a:t>LA PEDAGOGÍA NUESTRA RAZÓN DE SER</a:t>
            </a:r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03648" y="6055707"/>
            <a:ext cx="69847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www.ienormalsuperiordesincelejo.edu.co</a:t>
            </a:r>
            <a:endParaRPr lang="es-CO" sz="2800" b="1" dirty="0"/>
          </a:p>
        </p:txBody>
      </p:sp>
      <p:pic>
        <p:nvPicPr>
          <p:cNvPr id="12" name="Picture 6" descr="igu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82" y="4221088"/>
            <a:ext cx="1475656" cy="11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996"/>
              </p:ext>
            </p:extLst>
          </p:nvPr>
        </p:nvGraphicFramePr>
        <p:xfrm>
          <a:off x="142860" y="332657"/>
          <a:ext cx="8858280" cy="633772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858280"/>
              </a:tblGrid>
              <a:tr h="98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latin typeface="Comic Sans MS" pitchFamily="66" charset="0"/>
                        </a:rPr>
                        <a:t>RENDICIÓN DE CUENTAS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latin typeface="Comic Sans MS" pitchFamily="66" charset="0"/>
                        </a:rPr>
                        <a:t>INFORME DE AUDIENCIA PÚBLICA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latin typeface="Comic Sans MS" pitchFamily="66" charset="0"/>
                        </a:rPr>
                        <a:t>INSTITUCION EDUCATIVA: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>
                    <a:solidFill>
                      <a:srgbClr val="FFFF99"/>
                    </a:solidFill>
                  </a:tcPr>
                </a:tc>
              </a:tr>
              <a:tr h="574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SUSTENTO NORMATIVO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u="sng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u="sng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>
                    <a:solidFill>
                      <a:srgbClr val="FFFF99"/>
                    </a:solidFill>
                  </a:tcPr>
                </a:tc>
              </a:tr>
              <a:tr h="4707805">
                <a:tc>
                  <a:txBody>
                    <a:bodyPr/>
                    <a:lstStyle/>
                    <a:p>
                      <a:pPr algn="l"/>
                      <a:r>
                        <a:rPr lang="es-CO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La Institución ha sido sometida en su trayectoria a tres (3) procesos de Acreditación</a:t>
                      </a:r>
                      <a:r>
                        <a:rPr lang="es-CO" sz="1050" b="1" u="sng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l"/>
                      <a:endParaRPr lang="es-CO" sz="1050" b="1" u="sng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CO" sz="1050" b="1" u="sng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CO" sz="105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s-CO" sz="105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es-CO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Acreditación Previa: </a:t>
                      </a:r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Resolución No. 3502 de diciembre 24 de 1999 MEN.</a:t>
                      </a:r>
                      <a:endParaRPr lang="es-CO" sz="140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s-CO" sz="140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es-CO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Acreditación en Calidad y Desarrollo: </a:t>
                      </a:r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Resolución No. 3140 de diciembre 10 de 2003 MEN.</a:t>
                      </a:r>
                    </a:p>
                    <a:p>
                      <a:pPr lvl="0" algn="l"/>
                      <a:endParaRPr lang="es-CO" sz="140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s-CO" sz="140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Acreditación en Calidad </a:t>
                      </a:r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(Autorización a la Escuela Normal Superior para ofrecer el Programa de Formación Complementaria): Resolución No. 7782 de septiembre 6 de 2010</a:t>
                      </a:r>
                    </a:p>
                    <a:p>
                      <a:pPr algn="l"/>
                      <a:endParaRPr lang="es-CO" sz="1400" b="1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CO" sz="1400" b="1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Decreto</a:t>
                      </a:r>
                      <a:r>
                        <a:rPr lang="es-CO" sz="14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No. 1285 – MEN (27 de abril -2005) </a:t>
                      </a:r>
                      <a:r>
                        <a:rPr lang="es-CO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Participación de los Padres de Familia en el mejoramiento de los Procesos Educativos en los Establecimientos Educativos.</a:t>
                      </a:r>
                    </a:p>
                    <a:p>
                      <a:pPr algn="l"/>
                      <a:endParaRPr lang="es-CO" sz="140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CO" sz="140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Decreto No. 4790 - MEN (19 de diciembre de 2008</a:t>
                      </a:r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 Por el cual se establecen las condiciones</a:t>
                      </a:r>
                      <a:r>
                        <a:rPr lang="es-CO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básicas de calidad del Programa de Formación Complementaria en las Escuelas Normales Superiores.</a:t>
                      </a:r>
                    </a:p>
                    <a:p>
                      <a:pPr algn="l"/>
                      <a:endParaRPr lang="es-CO" sz="105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CO" sz="105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CO" sz="105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CO" sz="105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7690" marR="17690" marT="0" marB="0"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sincelejo-sucre.gov.co/apc-aa-files/34393335363433393561316632326138/Un_Alto_Compromis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3662"/>
            <a:ext cx="1328067" cy="8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15121"/>
            <a:ext cx="1008113" cy="936104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521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35422"/>
              </p:ext>
            </p:extLst>
          </p:nvPr>
        </p:nvGraphicFramePr>
        <p:xfrm>
          <a:off x="142860" y="70301"/>
          <a:ext cx="8858280" cy="65040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858280"/>
              </a:tblGrid>
              <a:tr h="108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latin typeface="Comic Sans MS" pitchFamily="66" charset="0"/>
                        </a:rPr>
                        <a:t>RENDICIÓN DE CUENTAS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latin typeface="Comic Sans MS" pitchFamily="66" charset="0"/>
                        </a:rPr>
                        <a:t>INFORME DE AUDIENCIA PÚBLICA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latin typeface="Comic Sans MS" pitchFamily="66" charset="0"/>
                        </a:rPr>
                        <a:t>INSTITUCION EDUCATIVA: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>
                    <a:solidFill>
                      <a:srgbClr val="FFFF99"/>
                    </a:solidFill>
                  </a:tcPr>
                </a:tc>
              </a:tr>
              <a:tr h="27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SUSTENTO NORMATIVO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u="sng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u="sng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>
                    <a:solidFill>
                      <a:srgbClr val="FFFF99"/>
                    </a:solidFill>
                  </a:tcPr>
                </a:tc>
              </a:tr>
              <a:tr h="4463322">
                <a:tc>
                  <a:txBody>
                    <a:bodyPr/>
                    <a:lstStyle/>
                    <a:p>
                      <a:pPr algn="l"/>
                      <a:endParaRPr lang="es-CO" sz="105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6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Decreto No. 1290 - MEN (16 de abril de 2009) </a:t>
                      </a:r>
                      <a:r>
                        <a:rPr lang="es-CO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Por el cual se reglamenta la Evaluación del aprendizaje y promoción de los estudiantes en los niveles de Educación Básica y Media.</a:t>
                      </a:r>
                    </a:p>
                    <a:p>
                      <a:pPr algn="l"/>
                      <a:endParaRPr lang="es-CO" sz="160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6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Resolución No. 002 (Enero 15 de 2013) </a:t>
                      </a:r>
                      <a:r>
                        <a:rPr lang="es-CO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Por el cual se establece el Calendario Académico en la Institución Educativa Normal Superior de Sincelejo.</a:t>
                      </a:r>
                    </a:p>
                    <a:p>
                      <a:pPr algn="l"/>
                      <a:endParaRPr lang="es-CO" sz="160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6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Resolución No. 052 (abril 11 de 2013) </a:t>
                      </a:r>
                      <a:r>
                        <a:rPr lang="es-CO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Conformación del Gobierno Escolar en la Institución Educativa Normal Superior de Sincelejo.</a:t>
                      </a:r>
                    </a:p>
                    <a:p>
                      <a:pPr algn="l"/>
                      <a:endParaRPr lang="es-CO" sz="1600" b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6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Resolución No. 1847 (30 de mayo de 2013) (SEM) </a:t>
                      </a:r>
                      <a:r>
                        <a:rPr lang="es-CO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Aprueba la propuesta de formación para docentes y directivos docentes en servicio válidos para el ascenso en el escalafón nacional docente y programa de pedagogía para profesionales no licenciados.</a:t>
                      </a:r>
                    </a:p>
                    <a:p>
                      <a:pPr algn="l"/>
                      <a:endParaRPr lang="es-CO" sz="1600" b="1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CO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Decreto No. 1965 -  (11 de septiembre</a:t>
                      </a:r>
                      <a:r>
                        <a:rPr lang="es-CO" sz="16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de 2013) </a:t>
                      </a:r>
                      <a:r>
                        <a:rPr lang="es-CO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Por el cual se reglamenta la Ley 1620 de 2013 que crea el Sistema Nacional de Convivencia Escolar y Formación para el Ejercicio de los Derechos Humanos, la Educación para la Sexualidad y la Prevención y Mitigación de la Violencia Escolar</a:t>
                      </a:r>
                      <a:r>
                        <a:rPr lang="es-CO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endParaRPr lang="es-CO" sz="1600" dirty="0">
                        <a:latin typeface="Comic Sans MS" pitchFamily="66" charset="0"/>
                      </a:endParaRPr>
                    </a:p>
                  </a:txBody>
                  <a:tcPr marL="17690" marR="17690" marT="0" marB="0"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75226"/>
              </p:ext>
            </p:extLst>
          </p:nvPr>
        </p:nvGraphicFramePr>
        <p:xfrm>
          <a:off x="285720" y="260647"/>
          <a:ext cx="8678768" cy="64087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78768"/>
              </a:tblGrid>
              <a:tr h="1671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RENDICIÓN DE CUENTAS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INFORME DE AUDIENCIA PÚBLICA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INSTITUCION EDUCATIVA: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latin typeface="Comic Sans MS" pitchFamily="66" charset="0"/>
                        </a:rPr>
                        <a:t>  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27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4463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</a:txBody>
                  <a:tcPr marL="17690" marR="17690" marT="0" marB="0" anchor="ctr"/>
                </a:tc>
              </a:tr>
            </a:tbl>
          </a:graphicData>
        </a:graphic>
      </p:graphicFrame>
      <p:pic>
        <p:nvPicPr>
          <p:cNvPr id="1026" name="Picture 2" descr="http://sincelejo-sucre.gov.co/apc-aa-files/34393335363433393561316632326138/Un_Alto_Compromis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8680"/>
            <a:ext cx="1008113" cy="936104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  <p:sp>
        <p:nvSpPr>
          <p:cNvPr id="2" name="1 CuadroTexto"/>
          <p:cNvSpPr txBox="1"/>
          <p:nvPr/>
        </p:nvSpPr>
        <p:spPr>
          <a:xfrm>
            <a:off x="498117" y="3215394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latin typeface="Comic Sans MS" pitchFamily="66" charset="0"/>
              </a:rPr>
              <a:t>GESTIÓN DIRECTIVA</a:t>
            </a:r>
            <a:endParaRPr lang="es-CO" sz="5400" b="1" dirty="0">
              <a:latin typeface="Comic Sans MS" pitchFamily="66" charset="0"/>
            </a:endParaRPr>
          </a:p>
        </p:txBody>
      </p:sp>
      <p:pic>
        <p:nvPicPr>
          <p:cNvPr id="9" name="Picture 2" descr="http://www.caepe.edu.mx/images/diplomado-gestio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84" y="2564904"/>
            <a:ext cx="2641476" cy="3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1940</Words>
  <Application>Microsoft Office PowerPoint</Application>
  <PresentationFormat>Presentación en pantalla (4:3)</PresentationFormat>
  <Paragraphs>426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2015-10-31T22:05:41Z</dcterms:created>
  <dcterms:modified xsi:type="dcterms:W3CDTF">2015-10-31T22:06:32Z</dcterms:modified>
</cp:coreProperties>
</file>