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I.E.%20NORMAL\2015\INFORME%20A%20LA%20COMUNIDAD\Consolidado%20de%20gast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s-CO" dirty="0"/>
              <a:t>Gastos II </a:t>
            </a:r>
            <a:r>
              <a:rPr lang="es-CO" dirty="0" smtClean="0"/>
              <a:t>Semestre </a:t>
            </a:r>
            <a:r>
              <a:rPr lang="es-CO" dirty="0"/>
              <a:t>2014</a:t>
            </a:r>
          </a:p>
        </c:rich>
      </c:tx>
      <c:layout>
        <c:manualLayout>
          <c:xMode val="edge"/>
          <c:yMode val="edge"/>
          <c:x val="0.15599332057969981"/>
          <c:y val="2.346047906652339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v>Gastos II Senestre 2014</c:v>
          </c:tx>
          <c:dLbls>
            <c:dLbl>
              <c:idx val="0"/>
              <c:layout>
                <c:manualLayout>
                  <c:x val="3.7664789012676871E-2"/>
                  <c:y val="-2.50223343332884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051315503218641E-17"/>
                  <c:y val="-5.00446686665769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78730959523489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49718351901532E-3"/>
                  <c:y val="6.07685262379863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5.71939070475165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832394506338784E-3"/>
                  <c:y val="7.14923838093957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3.93208110951676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4161972531692298E-3"/>
                  <c:y val="3.21715727142280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0.1346943763106851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5913380772184518E-2"/>
                  <c:y val="-3.93208110951676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5.649718351901532E-3"/>
                  <c:y val="-8.93654797617446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Hoja2!$A$2:$A$13</c:f>
              <c:strCache>
                <c:ptCount val="12"/>
                <c:pt idx="0">
                  <c:v>Actividades Pedagógicas</c:v>
                </c:pt>
                <c:pt idx="1">
                  <c:v>SERVICIOS PUBLICOS</c:v>
                </c:pt>
                <c:pt idx="2">
                  <c:v>Compra de Equipo</c:v>
                </c:pt>
                <c:pt idx="3">
                  <c:v>Dotación Institucional De Infraestructura Educativa</c:v>
                </c:pt>
                <c:pt idx="4">
                  <c:v>Dotación Institucional De Material Y Medios Pedagógicos Para El Aprendizaje</c:v>
                </c:pt>
                <c:pt idx="5">
                  <c:v>Enceres y Equipo de Oficina</c:v>
                </c:pt>
                <c:pt idx="6">
                  <c:v>Impresos Y Publicaciones</c:v>
                </c:pt>
                <c:pt idx="7">
                  <c:v>Mantenimiento</c:v>
                </c:pt>
                <c:pt idx="8">
                  <c:v>Mantenimiento De Infraestructura Educativa</c:v>
                </c:pt>
                <c:pt idx="9">
                  <c:v>Materiales y Suministros</c:v>
                </c:pt>
                <c:pt idx="10">
                  <c:v>Otros Gastos Generales Por Adquisición De Servicios</c:v>
                </c:pt>
                <c:pt idx="11">
                  <c:v>Seguros</c:v>
                </c:pt>
              </c:strCache>
            </c:strRef>
          </c:cat>
          <c:val>
            <c:numRef>
              <c:f>Hoja2!$B$2:$B$13</c:f>
              <c:numCache>
                <c:formatCode>#,##0</c:formatCode>
                <c:ptCount val="12"/>
                <c:pt idx="0">
                  <c:v>20650000</c:v>
                </c:pt>
                <c:pt idx="1">
                  <c:v>83299445</c:v>
                </c:pt>
                <c:pt idx="2">
                  <c:v>14024440</c:v>
                </c:pt>
                <c:pt idx="3">
                  <c:v>4800000</c:v>
                </c:pt>
                <c:pt idx="4">
                  <c:v>31605000</c:v>
                </c:pt>
                <c:pt idx="5">
                  <c:v>16935000</c:v>
                </c:pt>
                <c:pt idx="6">
                  <c:v>21175600</c:v>
                </c:pt>
                <c:pt idx="7">
                  <c:v>17908000</c:v>
                </c:pt>
                <c:pt idx="8">
                  <c:v>63902566</c:v>
                </c:pt>
                <c:pt idx="9">
                  <c:v>44725863</c:v>
                </c:pt>
                <c:pt idx="10">
                  <c:v>3500000</c:v>
                </c:pt>
                <c:pt idx="11">
                  <c:v>683285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>
        <c:manualLayout>
          <c:xMode val="edge"/>
          <c:yMode val="edge"/>
          <c:x val="0.64783437101804242"/>
          <c:y val="1.1632607507639255E-2"/>
          <c:w val="0.33898295282752117"/>
          <c:h val="0.98496693940763336"/>
        </c:manualLayout>
      </c:layout>
      <c:overlay val="0"/>
      <c:spPr>
        <a:noFill/>
        <a:effectLst>
          <a:outerShdw blurRad="50800" dist="38100" dir="8100000" algn="tr" rotWithShape="0">
            <a:prstClr val="black">
              <a:alpha val="40000"/>
            </a:prstClr>
          </a:outerShdw>
        </a:effectLst>
      </c:spPr>
      <c:txPr>
        <a:bodyPr/>
        <a:lstStyle/>
        <a:p>
          <a:pPr rtl="0">
            <a:defRPr sz="12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9229-7067-4B6E-85A7-175FC3471292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046A-4326-497D-8CCB-7DC8E47623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72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9229-7067-4B6E-85A7-175FC3471292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046A-4326-497D-8CCB-7DC8E47623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439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9229-7067-4B6E-85A7-175FC3471292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046A-4326-497D-8CCB-7DC8E47623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538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9229-7067-4B6E-85A7-175FC3471292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046A-4326-497D-8CCB-7DC8E47623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810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9229-7067-4B6E-85A7-175FC3471292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046A-4326-497D-8CCB-7DC8E47623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394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9229-7067-4B6E-85A7-175FC3471292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046A-4326-497D-8CCB-7DC8E47623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267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9229-7067-4B6E-85A7-175FC3471292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046A-4326-497D-8CCB-7DC8E47623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215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9229-7067-4B6E-85A7-175FC3471292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046A-4326-497D-8CCB-7DC8E47623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591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9229-7067-4B6E-85A7-175FC3471292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046A-4326-497D-8CCB-7DC8E47623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680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9229-7067-4B6E-85A7-175FC3471292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046A-4326-497D-8CCB-7DC8E47623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313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9229-7067-4B6E-85A7-175FC3471292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046A-4326-497D-8CCB-7DC8E47623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714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29229-7067-4B6E-85A7-175FC3471292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0046A-4326-497D-8CCB-7DC8E47623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275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1979712" y="112474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MODERNIZACIÓN</a:t>
            </a:r>
            <a:endParaRPr lang="es-CO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523235"/>
              </p:ext>
            </p:extLst>
          </p:nvPr>
        </p:nvGraphicFramePr>
        <p:xfrm>
          <a:off x="2987824" y="1700808"/>
          <a:ext cx="3960440" cy="484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24336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CO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CONECTIVIDAD</a:t>
                      </a:r>
                      <a:endParaRPr lang="es-C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WIFI</a:t>
                      </a:r>
                      <a:endParaRPr lang="es-CO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/>
                        <a:t>DOTACIÓN</a:t>
                      </a:r>
                      <a:r>
                        <a:rPr lang="es-CO" sz="2400" b="1" baseline="0" dirty="0" smtClean="0"/>
                        <a:t> TABLET</a:t>
                      </a:r>
                      <a:endParaRPr lang="es-C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290</a:t>
                      </a:r>
                      <a:endParaRPr lang="es-CO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/>
                        <a:t>SIFSE</a:t>
                      </a:r>
                      <a:endParaRPr lang="es-C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/>
                        <a:t>SECOP</a:t>
                      </a:r>
                      <a:endParaRPr lang="es-C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/>
                        <a:t>PÁGINA WWW.IEnormalsuperiordesincelejo.edu.co</a:t>
                      </a:r>
                      <a:endParaRPr lang="es-C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/>
                        <a:t>BILINGUISMO</a:t>
                      </a:r>
                      <a:endParaRPr lang="es-C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/>
                        <a:t>wwww.Kolegios.com</a:t>
                      </a:r>
                      <a:endParaRPr lang="es-C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 smtClean="0"/>
                        <a:t>Punto vive digital</a:t>
                      </a:r>
                      <a:endParaRPr lang="es-C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0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7" name="6 Rectángulo"/>
          <p:cNvSpPr/>
          <p:nvPr/>
        </p:nvSpPr>
        <p:spPr>
          <a:xfrm>
            <a:off x="2139796" y="1201151"/>
            <a:ext cx="48644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sz="3200" dirty="0" smtClean="0"/>
              <a:t>Enseres y Equipo de Oficina</a:t>
            </a:r>
            <a:endParaRPr lang="en-US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53" y="1916832"/>
            <a:ext cx="895157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1691680" y="4365104"/>
            <a:ext cx="316835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91453" y="4653136"/>
            <a:ext cx="160022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1691680" y="42838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COMPRA DE ESCRITORIOS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299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7" name="6 Rectángulo"/>
          <p:cNvSpPr/>
          <p:nvPr/>
        </p:nvSpPr>
        <p:spPr>
          <a:xfrm>
            <a:off x="2339752" y="1052736"/>
            <a:ext cx="44560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sz="3200" dirty="0" smtClean="0"/>
              <a:t>Impresos Y Publicaciones</a:t>
            </a:r>
            <a:endParaRPr lang="en-US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105" y="1772816"/>
            <a:ext cx="854532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01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7" name="6 Rectángulo"/>
          <p:cNvSpPr/>
          <p:nvPr/>
        </p:nvSpPr>
        <p:spPr>
          <a:xfrm>
            <a:off x="3135736" y="990388"/>
            <a:ext cx="28434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sz="3200" dirty="0" smtClean="0"/>
              <a:t>Mantenimiento</a:t>
            </a:r>
            <a:endParaRPr lang="en-US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23" y="1628800"/>
            <a:ext cx="895408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8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7" name="6 Rectángulo"/>
          <p:cNvSpPr/>
          <p:nvPr/>
        </p:nvSpPr>
        <p:spPr>
          <a:xfrm>
            <a:off x="827584" y="922034"/>
            <a:ext cx="77632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sz="3200" dirty="0" smtClean="0"/>
              <a:t>Mantenimiento De Infraestructura Educativa</a:t>
            </a:r>
            <a:endParaRPr lang="en-US" sz="3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3" y="1506809"/>
            <a:ext cx="8773612" cy="508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49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7" name="6 Rectángulo"/>
          <p:cNvSpPr/>
          <p:nvPr/>
        </p:nvSpPr>
        <p:spPr>
          <a:xfrm>
            <a:off x="71406" y="1136348"/>
            <a:ext cx="90700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sz="3200" dirty="0" smtClean="0"/>
              <a:t>Otros Gastos Generales Por Adquisición De Servicios</a:t>
            </a:r>
            <a:endParaRPr lang="en-US" sz="32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815294"/>
            <a:ext cx="9000000" cy="384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77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7" name="6 Rectángulo"/>
          <p:cNvSpPr/>
          <p:nvPr/>
        </p:nvSpPr>
        <p:spPr>
          <a:xfrm>
            <a:off x="3563888" y="987360"/>
            <a:ext cx="15245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sz="3200" dirty="0" smtClean="0"/>
              <a:t>Seguros</a:t>
            </a:r>
            <a:endParaRPr lang="en-US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35" y="1572134"/>
            <a:ext cx="9000000" cy="444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65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219944" y="1133593"/>
            <a:ext cx="8928992" cy="288032"/>
          </a:xfrm>
          <a:prstGeom prst="rect">
            <a:avLst/>
          </a:prstGeom>
          <a:solidFill>
            <a:srgbClr val="FF00FF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400" b="1" dirty="0" smtClean="0"/>
              <a:t>                                      REGISTRO FOTOGRÁFICO: DE JULIO A DICIEMBRE DE 2014</a:t>
            </a:r>
            <a:endParaRPr lang="es-CO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972893" y="1484784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INVERSION EN COMPRA MATERIAL DIDÁCTICO</a:t>
            </a:r>
          </a:p>
        </p:txBody>
      </p:sp>
      <p:pic>
        <p:nvPicPr>
          <p:cNvPr id="10242" name="Picture 2" descr="C:\Users\Maritza\Desktop\fotos con\IMG_1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ritza\Desktop\fotos con\IMG_87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619" y="2636912"/>
            <a:ext cx="4390256" cy="312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219944" y="1133593"/>
            <a:ext cx="8928992" cy="288032"/>
          </a:xfrm>
          <a:prstGeom prst="rect">
            <a:avLst/>
          </a:prstGeom>
          <a:solidFill>
            <a:srgbClr val="FF00FF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400" b="1" dirty="0" smtClean="0"/>
              <a:t>                                      REGISTRO FOTOGRÁFICO: DE JULIO A DICIEMBRE DE 2014</a:t>
            </a:r>
            <a:endParaRPr lang="es-CO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972893" y="1484784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INVERSION EN COMPRA MATERIAL DIDÁCTICO</a:t>
            </a:r>
          </a:p>
        </p:txBody>
      </p:sp>
      <p:pic>
        <p:nvPicPr>
          <p:cNvPr id="19458" name="Picture 2" descr="C:\Users\Maritza\Desktop\fotos con\DSC_11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4" y="2360068"/>
            <a:ext cx="3983773" cy="297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Maritza\Desktop\fotos con\DSC_11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4571999" cy="298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219944" y="1133593"/>
            <a:ext cx="8928992" cy="288032"/>
          </a:xfrm>
          <a:prstGeom prst="rect">
            <a:avLst/>
          </a:prstGeom>
          <a:solidFill>
            <a:srgbClr val="FF00FF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400" b="1" dirty="0" smtClean="0"/>
              <a:t>                                      REGISTRO FOTOGRÁFICO: DE JULIO A DICIEMBRE DE 2014</a:t>
            </a:r>
            <a:endParaRPr lang="es-CO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972893" y="1484784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INVERSION EN MANTENIMIENTO REDES ELECTRICAS</a:t>
            </a:r>
          </a:p>
        </p:txBody>
      </p:sp>
      <p:pic>
        <p:nvPicPr>
          <p:cNvPr id="11266" name="Picture 2" descr="C:\Users\Maritza\Desktop\fotos con\arturo\DSC_08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87" y="1844120"/>
            <a:ext cx="3071269" cy="267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Maritza\Desktop\fotos con\arturo\IMG_11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531" y="1674843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Maritza\Desktop\fotos con\arturo\IMG-20150120-WA00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05810"/>
            <a:ext cx="322495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0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219944" y="1133593"/>
            <a:ext cx="8928992" cy="288032"/>
          </a:xfrm>
          <a:prstGeom prst="rect">
            <a:avLst/>
          </a:prstGeom>
          <a:solidFill>
            <a:srgbClr val="FF00FF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400" b="1" dirty="0" smtClean="0"/>
              <a:t>                                      REGISTRO FOTOGRÁFICO: DE JULIO A DICIEMBRE DE 2014</a:t>
            </a:r>
            <a:endParaRPr lang="es-CO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972893" y="1484784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INVERSION EN MANTENIMIENTO REDES ELECTRICAS</a:t>
            </a:r>
          </a:p>
        </p:txBody>
      </p:sp>
      <p:pic>
        <p:nvPicPr>
          <p:cNvPr id="12290" name="Picture 2" descr="C:\Users\Maritza\Desktop\fotos con\arturo\IMG_1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4" y="1999799"/>
            <a:ext cx="2961718" cy="222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Maritza\Desktop\fotos con\DSC_11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328" y="1955908"/>
            <a:ext cx="2866942" cy="212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Maritza\Desktop\fotos con\DSC_1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01" y="4221088"/>
            <a:ext cx="2555776" cy="238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8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219944" y="1133593"/>
            <a:ext cx="8928992" cy="288032"/>
          </a:xfrm>
          <a:prstGeom prst="rect">
            <a:avLst/>
          </a:prstGeom>
          <a:solidFill>
            <a:srgbClr val="FF00FF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400" b="1" dirty="0" smtClean="0"/>
              <a:t>                                      REGISTRO FOTOGRÁFICO: DE JULIO A DICIEMBRE DE 2014</a:t>
            </a:r>
            <a:endParaRPr lang="es-CO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972893" y="148478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</a:p>
          <a:p>
            <a:pPr algn="ctr"/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 descr="C:\Users\Maritza\Desktop\fotos con\DSC_1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49" y="2298968"/>
            <a:ext cx="40679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Maritza\Desktop\fotos con\DSC_11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22" y="2298968"/>
            <a:ext cx="4459560" cy="357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219944" y="1133593"/>
            <a:ext cx="8928992" cy="288032"/>
          </a:xfrm>
          <a:prstGeom prst="rect">
            <a:avLst/>
          </a:prstGeom>
          <a:solidFill>
            <a:srgbClr val="FF00FF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400" b="1" dirty="0" smtClean="0"/>
              <a:t>                                      REGISTRO FOTOGRÁFICO: DE JULIO A DICIEMBRE DE 2014</a:t>
            </a:r>
            <a:endParaRPr lang="es-CO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972893" y="148478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INVERSION SERVICIO DE MATENIMIENTO PREVENTIVO Y CORRECTIVO DE EQUIPOS DE FOTOCOPIADO</a:t>
            </a:r>
          </a:p>
        </p:txBody>
      </p:sp>
      <p:pic>
        <p:nvPicPr>
          <p:cNvPr id="13314" name="Picture 2" descr="C:\Users\Maritza\Desktop\fotos con\DSC_11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9559"/>
            <a:ext cx="3179281" cy="257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Maritza\Desktop\fotos con\DSC_11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25" y="4640309"/>
            <a:ext cx="2911556" cy="21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Maritza\Desktop\fotos con\DSC_11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68383"/>
            <a:ext cx="2843808" cy="237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8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219944" y="1133593"/>
            <a:ext cx="8928992" cy="288032"/>
          </a:xfrm>
          <a:prstGeom prst="rect">
            <a:avLst/>
          </a:prstGeom>
          <a:solidFill>
            <a:srgbClr val="FF00FF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400" b="1" dirty="0" smtClean="0"/>
              <a:t>                                      REGISTRO FOTOGRÁFICO: DE JULIO A DICIEMBRE DE 2014</a:t>
            </a:r>
            <a:endParaRPr lang="es-CO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972893" y="148478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INVERSION MANTENIMIENTO, REPARACIÓN Y RECONSTRUCCIÓN DE UNIDADES SANITARIAS</a:t>
            </a:r>
          </a:p>
        </p:txBody>
      </p:sp>
      <p:pic>
        <p:nvPicPr>
          <p:cNvPr id="14338" name="Picture 2" descr="C:\Users\Maritza\Desktop\fotos con\baños\IMG-20150202-WA0004 - co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49" y="2616343"/>
            <a:ext cx="1687760" cy="255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Maritza\Desktop\fotos con\baños\IMG-20150202-WA00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55776"/>
            <a:ext cx="1668556" cy="253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Maritza\Desktop\fotos con\baños\IMG-20150202-WA0000 - cop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96" y="2666965"/>
            <a:ext cx="2410808" cy="25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Maritza\Desktop\fotos con\baños\IMG-20150202-WA00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584" y="2616343"/>
            <a:ext cx="1743648" cy="29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4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219944" y="1133593"/>
            <a:ext cx="8928992" cy="288032"/>
          </a:xfrm>
          <a:prstGeom prst="rect">
            <a:avLst/>
          </a:prstGeom>
          <a:solidFill>
            <a:srgbClr val="FF00FF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400" b="1" dirty="0" smtClean="0"/>
              <a:t>                                      REGISTRO FOTOGRÁFICO: DE JULIO A DICIEMBRE DE 2014</a:t>
            </a:r>
            <a:endParaRPr lang="es-CO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972893" y="1484784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INVERSION EMBELLECIMIENTO Y PINTURA</a:t>
            </a:r>
          </a:p>
        </p:txBody>
      </p:sp>
      <p:pic>
        <p:nvPicPr>
          <p:cNvPr id="15362" name="Picture 2" descr="C:\Users\Maritza\Desktop\fotos con\pintura\DSC_11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6730" y="1687275"/>
            <a:ext cx="2543979" cy="247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Maritza\Desktop\fotos con\pintura\IMG_06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38" y="1844120"/>
            <a:ext cx="2795803" cy="25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Maritza\Desktop\fotos con\pintura\IMG_11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92678"/>
            <a:ext cx="2659004" cy="241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Maritza\Desktop\fotos con\pintura\IMG_12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4" y="4368221"/>
            <a:ext cx="3131839" cy="23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Maritza\Desktop\fotos con\pintura\IMG_879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235" y="4375575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219944" y="1133593"/>
            <a:ext cx="8928992" cy="288032"/>
          </a:xfrm>
          <a:prstGeom prst="rect">
            <a:avLst/>
          </a:prstGeom>
          <a:solidFill>
            <a:srgbClr val="FF00FF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400" b="1" dirty="0" smtClean="0"/>
              <a:t>                                      REGISTRO FOTOGRÁFICO: DE JULIO A DICIEMBRE DE 2014</a:t>
            </a:r>
            <a:endParaRPr lang="es-CO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972893" y="148478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INVERSION MANTENIMIENTO , REPARICION Y RECONSTRUCCION DE PISOS</a:t>
            </a:r>
          </a:p>
        </p:txBody>
      </p:sp>
      <p:pic>
        <p:nvPicPr>
          <p:cNvPr id="16386" name="Picture 2" descr="C:\Users\Maritza\Desktop\fotos con\pisos primaria\DSC_0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73615"/>
            <a:ext cx="3529000" cy="299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Maritza\Desktop\fotos con\pisos primaria\DSC_06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41" y="2348880"/>
            <a:ext cx="3851919" cy="292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8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219944" y="1133593"/>
            <a:ext cx="8928992" cy="288032"/>
          </a:xfrm>
          <a:prstGeom prst="rect">
            <a:avLst/>
          </a:prstGeom>
          <a:solidFill>
            <a:srgbClr val="FF00FF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400" b="1" dirty="0" smtClean="0"/>
              <a:t>                                      REGISTRO FOTOGRÁFICO: DE JULIO A DICIEMBRE DE 2014</a:t>
            </a:r>
            <a:endParaRPr lang="es-CO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972893" y="148478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INVERSION MANTENIMIENTO , REPARICION Y RECONSTRUCCION DE PISOS</a:t>
            </a:r>
          </a:p>
        </p:txBody>
      </p:sp>
      <p:pic>
        <p:nvPicPr>
          <p:cNvPr id="17410" name="Picture 2" descr="C:\Users\Maritza\Desktop\fotos con\pisos primaria\IMG_1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" y="1916832"/>
            <a:ext cx="2915816" cy="330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Maritza\Desktop\fotos con\pisos primaria\IMG_11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83" y="2157002"/>
            <a:ext cx="2584899" cy="282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Maritza\Desktop\fotos con\pisos primaria\IMG_11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329" y="3933056"/>
            <a:ext cx="3146222" cy="286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4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219944" y="1133593"/>
            <a:ext cx="8928992" cy="288032"/>
          </a:xfrm>
          <a:prstGeom prst="rect">
            <a:avLst/>
          </a:prstGeom>
          <a:solidFill>
            <a:srgbClr val="FF00FF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400" b="1" dirty="0" smtClean="0"/>
              <a:t>                                      REGISTRO FOTOGRÁFICO: DE JULIO A DICIEMBRE DE 2014</a:t>
            </a:r>
            <a:endParaRPr lang="es-CO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972893" y="1484784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INVERSION PUBLICACIONES E IMPRESOS</a:t>
            </a:r>
          </a:p>
        </p:txBody>
      </p:sp>
      <p:pic>
        <p:nvPicPr>
          <p:cNvPr id="18434" name="Picture 2" descr="C:\Users\Maritza\Desktop\fotos con\DSC_1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4" y="1988840"/>
            <a:ext cx="3995936" cy="286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Maritza\Desktop\fotos con\DSC_11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45" y="1997790"/>
            <a:ext cx="4290787" cy="294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1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1697685" y="133114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70 AÑOS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13955" y="971203"/>
            <a:ext cx="8928100" cy="359941"/>
          </a:xfrm>
          <a:prstGeom prst="rect">
            <a:avLst/>
          </a:prstGeom>
          <a:solidFill>
            <a:srgbClr val="FF00FF"/>
          </a:solidFill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sz="2400" b="1" dirty="0" smtClean="0"/>
              <a:t>                                      REGISTRO FOTOGRÁFICO: DE JULIO A DICIEMBRE DE 2014</a:t>
            </a:r>
            <a:endParaRPr lang="es-CO" sz="2400" b="1" dirty="0"/>
          </a:p>
        </p:txBody>
      </p:sp>
      <p:pic>
        <p:nvPicPr>
          <p:cNvPr id="23554" name="Picture 2" descr="C:\Users\Maritza\AppData\Local\Microsoft\Windows\INetCache\IE\3EHBEY2B\20140912_19001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9" y="1680903"/>
            <a:ext cx="2885823" cy="264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Maritza\AppData\Local\Microsoft\Windows\INetCache\IE\57MRZ5AZ\20140912_18594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747" y="1672629"/>
            <a:ext cx="2735224" cy="264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Maritza\AppData\Local\Microsoft\Windows\INetCache\IE\B2UWI1GT\20140912_21340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84" y="1670921"/>
            <a:ext cx="2851281" cy="264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C:\Users\Maritza\AppData\Local\Microsoft\Windows\INetCache\IE\3UH8FTDY\20140912_19024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49" y="4389153"/>
            <a:ext cx="3587494" cy="248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C:\Users\Maritza\AppData\Local\Microsoft\Windows\INetCache\IE\3EHBEY2B\20140912_19042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89153"/>
            <a:ext cx="3754982" cy="244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95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1697685" y="133114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70 AÑOS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13955" y="971203"/>
            <a:ext cx="8928100" cy="359941"/>
          </a:xfrm>
          <a:prstGeom prst="rect">
            <a:avLst/>
          </a:prstGeom>
          <a:solidFill>
            <a:srgbClr val="FF00FF"/>
          </a:solidFill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sz="2400" b="1" dirty="0" smtClean="0"/>
              <a:t>                                      REGISTRO FOTOGRÁFICO: DE JULIO A DICIEMBRE DE 2014</a:t>
            </a:r>
            <a:endParaRPr lang="es-CO" sz="2400" b="1" dirty="0"/>
          </a:p>
        </p:txBody>
      </p:sp>
      <p:pic>
        <p:nvPicPr>
          <p:cNvPr id="24578" name="Picture 2" descr="C:\Users\Maritza\AppData\Local\Microsoft\Windows\INetCache\IE\57MRZ5AZ\20140912_19061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5" y="1418804"/>
            <a:ext cx="3089893" cy="262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Maritza\AppData\Local\Microsoft\Windows\INetCache\IE\B2UWI1GT\20140912_18590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72" y="1515810"/>
            <a:ext cx="3275283" cy="24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Users\Maritza\AppData\Local\Microsoft\Windows\INetCache\IE\3UH8FTDY\20140912_19022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1123"/>
            <a:ext cx="3250037" cy="262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76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1697685" y="133114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70 AÑOS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13955" y="971203"/>
            <a:ext cx="8928100" cy="359941"/>
          </a:xfrm>
          <a:prstGeom prst="rect">
            <a:avLst/>
          </a:prstGeom>
          <a:solidFill>
            <a:srgbClr val="FF00FF"/>
          </a:solidFill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O" sz="2400" b="1" dirty="0" smtClean="0"/>
              <a:t>                                      REGISTRO FOTOGRÁFICO: DE JULIO A DICIEMBRE DE 2014</a:t>
            </a:r>
            <a:endParaRPr lang="es-CO" sz="2400" b="1" dirty="0"/>
          </a:p>
        </p:txBody>
      </p:sp>
      <p:pic>
        <p:nvPicPr>
          <p:cNvPr id="24581" name="Picture 5" descr="C:\Users\Maritza\AppData\Local\Microsoft\Windows\INetCache\IE\B2UWI1GT\20140912_19033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2" y="2204864"/>
            <a:ext cx="4783628" cy="316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C:\Users\Maritza\AppData\Local\Microsoft\Windows\INetCache\IE\3UH8FTDY\20140912_21390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7508" y="2632694"/>
            <a:ext cx="4944335" cy="278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8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8" y="1052736"/>
            <a:ext cx="876258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7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7" name="6 Rectángulo"/>
          <p:cNvSpPr/>
          <p:nvPr/>
        </p:nvSpPr>
        <p:spPr>
          <a:xfrm>
            <a:off x="1187624" y="980728"/>
            <a:ext cx="7041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5400" dirty="0" err="1" smtClean="0"/>
              <a:t>Gastos</a:t>
            </a:r>
            <a:r>
              <a:rPr lang="en-US" sz="5400" dirty="0" smtClean="0"/>
              <a:t> II </a:t>
            </a:r>
            <a:r>
              <a:rPr lang="en-US" sz="5400" dirty="0" err="1" smtClean="0"/>
              <a:t>Semestre</a:t>
            </a:r>
            <a:r>
              <a:rPr lang="en-US" sz="5400" dirty="0" smtClean="0"/>
              <a:t> 2014</a:t>
            </a:r>
            <a:endParaRPr lang="en-US" sz="5400" dirty="0"/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/>
        </p:nvGraphicFramePr>
        <p:xfrm>
          <a:off x="357188" y="2000250"/>
          <a:ext cx="8429625" cy="440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Hoja de cálculo" r:id="rId5" imgW="5833782" imgH="2593762" progId="Excel.Sheet.12">
                  <p:embed/>
                </p:oleObj>
              </mc:Choice>
              <mc:Fallback>
                <p:oleObj name="Hoja de cálculo" r:id="rId5" imgW="5833782" imgH="2593762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2000250"/>
                        <a:ext cx="8429625" cy="440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03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93876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6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graphicFrame>
        <p:nvGraphicFramePr>
          <p:cNvPr id="7" name="1 Gráfico"/>
          <p:cNvGraphicFramePr/>
          <p:nvPr>
            <p:extLst>
              <p:ext uri="{D42A27DB-BD31-4B8C-83A1-F6EECF244321}">
                <p14:modId xmlns:p14="http://schemas.microsoft.com/office/powerpoint/2010/main" val="2659520551"/>
              </p:ext>
            </p:extLst>
          </p:nvPr>
        </p:nvGraphicFramePr>
        <p:xfrm>
          <a:off x="0" y="785794"/>
          <a:ext cx="9144000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777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7" name="6 Rectángulo"/>
          <p:cNvSpPr/>
          <p:nvPr/>
        </p:nvSpPr>
        <p:spPr>
          <a:xfrm>
            <a:off x="2407914" y="1000108"/>
            <a:ext cx="43281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err="1" smtClean="0"/>
              <a:t>Actividades</a:t>
            </a:r>
            <a:r>
              <a:rPr lang="en-US" sz="3200" dirty="0" smtClean="0"/>
              <a:t> </a:t>
            </a:r>
            <a:r>
              <a:rPr lang="en-US" sz="3200" dirty="0" err="1" smtClean="0"/>
              <a:t>Pedagógicas</a:t>
            </a:r>
            <a:endParaRPr lang="en-US" sz="32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9124117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673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7" name="6 Rectángulo"/>
          <p:cNvSpPr/>
          <p:nvPr/>
        </p:nvSpPr>
        <p:spPr>
          <a:xfrm>
            <a:off x="3059832" y="980728"/>
            <a:ext cx="31646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sz="3200" dirty="0" smtClean="0"/>
              <a:t>Servicios</a:t>
            </a:r>
            <a:r>
              <a:rPr lang="en-US" sz="3200" dirty="0" smtClean="0"/>
              <a:t> </a:t>
            </a:r>
            <a:r>
              <a:rPr lang="es-CO" sz="3200" dirty="0" smtClean="0"/>
              <a:t>Públicos</a:t>
            </a:r>
            <a:endParaRPr lang="es-CO" sz="32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534010"/>
            <a:ext cx="9036495" cy="532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30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8" name="7 Rectángulo"/>
          <p:cNvSpPr/>
          <p:nvPr/>
        </p:nvSpPr>
        <p:spPr>
          <a:xfrm>
            <a:off x="2771800" y="1047157"/>
            <a:ext cx="3303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err="1" smtClean="0"/>
              <a:t>Compra</a:t>
            </a:r>
            <a:r>
              <a:rPr lang="en-US" sz="3200" dirty="0" smtClean="0"/>
              <a:t> de </a:t>
            </a:r>
            <a:r>
              <a:rPr lang="en-US" sz="3200" dirty="0" err="1" smtClean="0"/>
              <a:t>Equipo</a:t>
            </a:r>
            <a:endParaRPr lang="en-US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988840"/>
            <a:ext cx="868418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9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8" name="7 Rectángulo"/>
          <p:cNvSpPr/>
          <p:nvPr/>
        </p:nvSpPr>
        <p:spPr>
          <a:xfrm>
            <a:off x="1043608" y="1124744"/>
            <a:ext cx="74538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sz="3200" dirty="0" smtClean="0"/>
              <a:t>Dotación Institucional De 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sz="3200" dirty="0" smtClean="0"/>
              <a:t>Infraestructura Educativa</a:t>
            </a:r>
            <a:endParaRPr lang="en-US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175" y="2420888"/>
            <a:ext cx="871365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32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49" y="20576"/>
            <a:ext cx="1078807" cy="96015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483768" y="20576"/>
            <a:ext cx="6262464" cy="5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PEDAGOGÍA, NUESTRA RAZÓN DE SER</a:t>
            </a:r>
            <a:endParaRPr lang="es-CO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4" y="592521"/>
            <a:ext cx="7241232" cy="3474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b="1" dirty="0" smtClean="0"/>
              <a:t>                                      RENDICIÓN DE CUENTAS: DE JULIO A DICIEMBRE DE 2014</a:t>
            </a:r>
            <a:endParaRPr lang="es-CO" sz="2400" b="1" dirty="0"/>
          </a:p>
        </p:txBody>
      </p:sp>
      <p:sp>
        <p:nvSpPr>
          <p:cNvPr id="7" name="6 Rectángulo"/>
          <p:cNvSpPr/>
          <p:nvPr/>
        </p:nvSpPr>
        <p:spPr>
          <a:xfrm>
            <a:off x="1331640" y="919020"/>
            <a:ext cx="70076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sz="3200" dirty="0" smtClean="0"/>
              <a:t>Dotación Institucional De Material Y 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sz="3200" dirty="0" smtClean="0"/>
              <a:t>Medios Pedagógicos Para El Aprendizaje</a:t>
            </a:r>
            <a:endParaRPr lang="en-US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996238"/>
            <a:ext cx="8851014" cy="47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2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832</Words>
  <Application>Microsoft Office PowerPoint</Application>
  <PresentationFormat>Presentación en pantalla (4:3)</PresentationFormat>
  <Paragraphs>128</Paragraphs>
  <Slides>30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2" baseType="lpstr"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</dc:creator>
  <cp:lastModifiedBy>Maritza</cp:lastModifiedBy>
  <cp:revision>1</cp:revision>
  <dcterms:created xsi:type="dcterms:W3CDTF">2015-10-31T21:41:21Z</dcterms:created>
  <dcterms:modified xsi:type="dcterms:W3CDTF">2015-10-31T21:42:11Z</dcterms:modified>
</cp:coreProperties>
</file>