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75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E:\I.E.%20NORMAL\2013\INFORMES\INFORMES%20A%20LA%20COMUNIDAD\INGRESO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E:\I.E.%20NORMAL\2013\INFORMES\INFORMES%20A%20CONSEJO%20DIRECTIVO\INGRESO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I.E.%20NORMAL\2013\INFORMES\INFORMES%20A%20LA%20COMUNIDAD\GASTO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210"/>
      <c:depthPercent val="100"/>
      <c:rAngAx val="0"/>
      <c:perspective val="30"/>
    </c:view3D>
    <c:floor>
      <c:thickness val="0"/>
    </c:floor>
    <c:sideWall>
      <c:thickness val="0"/>
    </c:sideWall>
    <c:backWall>
      <c:thickness val="0"/>
    </c:backWall>
    <c:plotArea>
      <c:layout>
        <c:manualLayout>
          <c:layoutTarget val="inner"/>
          <c:xMode val="edge"/>
          <c:yMode val="edge"/>
          <c:x val="0"/>
          <c:y val="0"/>
          <c:w val="0.69768110236220482"/>
          <c:h val="0.96296296296296291"/>
        </c:manualLayout>
      </c:layout>
      <c:pie3DChart>
        <c:varyColors val="1"/>
        <c:ser>
          <c:idx val="0"/>
          <c:order val="0"/>
          <c:dLbls>
            <c:txPr>
              <a:bodyPr/>
              <a:lstStyle/>
              <a:p>
                <a:pPr>
                  <a:defRPr sz="2400" b="1"/>
                </a:pPr>
                <a:endParaRPr lang="es-CO"/>
              </a:p>
            </c:txPr>
            <c:dLblPos val="outEnd"/>
            <c:showLegendKey val="0"/>
            <c:showVal val="1"/>
            <c:showCatName val="0"/>
            <c:showSerName val="0"/>
            <c:showPercent val="0"/>
            <c:showBubbleSize val="0"/>
            <c:showLeaderLines val="1"/>
          </c:dLbls>
          <c:cat>
            <c:strRef>
              <c:f>('ppto inicial'!$B$8;'ppto inicial'!$B$14;'ppto inicial'!$B$20)</c:f>
              <c:strCache>
                <c:ptCount val="3"/>
                <c:pt idx="0">
                  <c:v>TRANSFERENCIAS DE RECURSOS PUBLICOS</c:v>
                </c:pt>
                <c:pt idx="1">
                  <c:v>VENTA DE SERVICIOS EDUCATIVOS</c:v>
                </c:pt>
                <c:pt idx="2">
                  <c:v>VENTA DE OTROS SERVICIOS</c:v>
                </c:pt>
              </c:strCache>
            </c:strRef>
          </c:cat>
          <c:val>
            <c:numRef>
              <c:f>('ppto inicial'!$D$8;'ppto inicial'!$D$14;'ppto inicial'!$D$20)</c:f>
              <c:numCache>
                <c:formatCode>0.0%</c:formatCode>
                <c:ptCount val="3"/>
                <c:pt idx="0">
                  <c:v>0.71161908406665308</c:v>
                </c:pt>
                <c:pt idx="1">
                  <c:v>0.25824706891836818</c:v>
                </c:pt>
                <c:pt idx="2">
                  <c:v>3.013384701497878E-2</c:v>
                </c:pt>
              </c:numCache>
            </c:numRef>
          </c:val>
        </c:ser>
        <c:dLbls>
          <c:dLblPos val="outEnd"/>
          <c:showLegendKey val="0"/>
          <c:showVal val="1"/>
          <c:showCatName val="0"/>
          <c:showSerName val="0"/>
          <c:showPercent val="0"/>
          <c:showBubbleSize val="0"/>
          <c:showLeaderLines val="1"/>
        </c:dLbls>
      </c:pie3DChart>
    </c:plotArea>
    <c:legend>
      <c:legendPos val="r"/>
      <c:layout>
        <c:manualLayout>
          <c:xMode val="edge"/>
          <c:yMode val="edge"/>
          <c:x val="0.71206952548197666"/>
          <c:y val="2.8477179652154324E-3"/>
          <c:w val="0.28565223097112863"/>
          <c:h val="0.99633730338332571"/>
        </c:manualLayout>
      </c:layout>
      <c:overlay val="0"/>
      <c:txPr>
        <a:bodyPr/>
        <a:lstStyle/>
        <a:p>
          <a:pPr rtl="0">
            <a:defRPr sz="2000" b="1"/>
          </a:pPr>
          <a:endParaRPr lang="es-CO"/>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326710852666101"/>
          <c:y val="2.8252405949256341E-2"/>
          <c:w val="0.88595359561538189"/>
          <c:h val="0.82241105278506854"/>
        </c:manualLayout>
      </c:layout>
      <c:barChart>
        <c:barDir val="col"/>
        <c:grouping val="clustered"/>
        <c:varyColors val="0"/>
        <c:ser>
          <c:idx val="0"/>
          <c:order val="0"/>
          <c:tx>
            <c:strRef>
              <c:f>'EJECUCION_PRESUPUESTAL (2)'!$C$4</c:f>
              <c:strCache>
                <c:ptCount val="1"/>
                <c:pt idx="0">
                  <c:v>APROPIACION INICIAL</c:v>
                </c:pt>
              </c:strCache>
            </c:strRef>
          </c:tx>
          <c:invertIfNegative val="0"/>
          <c:cat>
            <c:strRef>
              <c:f>('EJECUCION_PRESUPUESTAL (2)'!$B$8;'EJECUCION_PRESUPUESTAL (2)'!$B$16;'EJECUCION_PRESUPUESTAL (2)'!$B$19;'EJECUCION_PRESUPUESTAL (2)'!$B$20;'EJECUCION_PRESUPUESTAL (2)'!$B$23)</c:f>
              <c:strCache>
                <c:ptCount val="5"/>
                <c:pt idx="0">
                  <c:v>TRANSFERENCIAS DE RECURSOS PUBLICOS</c:v>
                </c:pt>
                <c:pt idx="1">
                  <c:v>Programas Especiales (Ciclo Complementario)</c:v>
                </c:pt>
                <c:pt idx="2">
                  <c:v>Otros Servicios Educativos</c:v>
                </c:pt>
                <c:pt idx="3">
                  <c:v>VENTA DE OTROS SERVICIOS</c:v>
                </c:pt>
                <c:pt idx="4">
                  <c:v>RECURSOS DE CAPITAL</c:v>
                </c:pt>
              </c:strCache>
            </c:strRef>
          </c:cat>
          <c:val>
            <c:numRef>
              <c:f>('EJECUCION_PRESUPUESTAL (2)'!$C$9;'EJECUCION_PRESUPUESTAL (2)'!$C$16;'EJECUCION_PRESUPUESTAL (2)'!$C$19:$C$20;'EJECUCION_PRESUPUESTAL (2)'!$C$23)</c:f>
              <c:numCache>
                <c:formatCode>#,##0_ ;[Red]\-#,##0\ </c:formatCode>
                <c:ptCount val="5"/>
                <c:pt idx="0">
                  <c:v>472305500</c:v>
                </c:pt>
                <c:pt idx="1">
                  <c:v>171400000</c:v>
                </c:pt>
                <c:pt idx="2">
                  <c:v>0</c:v>
                </c:pt>
                <c:pt idx="3">
                  <c:v>20000000</c:v>
                </c:pt>
                <c:pt idx="4">
                  <c:v>0</c:v>
                </c:pt>
              </c:numCache>
            </c:numRef>
          </c:val>
        </c:ser>
        <c:ser>
          <c:idx val="1"/>
          <c:order val="1"/>
          <c:tx>
            <c:strRef>
              <c:f>'EJECUCION_PRESUPUESTAL (2)'!$F$4</c:f>
              <c:strCache>
                <c:ptCount val="1"/>
                <c:pt idx="0">
                  <c:v>PRESUPUESTO DEFINITIVO</c:v>
                </c:pt>
              </c:strCache>
            </c:strRef>
          </c:tx>
          <c:invertIfNegative val="0"/>
          <c:cat>
            <c:strRef>
              <c:f>('EJECUCION_PRESUPUESTAL (2)'!$B$8;'EJECUCION_PRESUPUESTAL (2)'!$B$16;'EJECUCION_PRESUPUESTAL (2)'!$B$19;'EJECUCION_PRESUPUESTAL (2)'!$B$20;'EJECUCION_PRESUPUESTAL (2)'!$B$23)</c:f>
              <c:strCache>
                <c:ptCount val="5"/>
                <c:pt idx="0">
                  <c:v>TRANSFERENCIAS DE RECURSOS PUBLICOS</c:v>
                </c:pt>
                <c:pt idx="1">
                  <c:v>Programas Especiales (Ciclo Complementario)</c:v>
                </c:pt>
                <c:pt idx="2">
                  <c:v>Otros Servicios Educativos</c:v>
                </c:pt>
                <c:pt idx="3">
                  <c:v>VENTA DE OTROS SERVICIOS</c:v>
                </c:pt>
                <c:pt idx="4">
                  <c:v>RECURSOS DE CAPITAL</c:v>
                </c:pt>
              </c:strCache>
            </c:strRef>
          </c:cat>
          <c:val>
            <c:numRef>
              <c:f>('EJECUCION_PRESUPUESTAL (2)'!$F$8;'EJECUCION_PRESUPUESTAL (2)'!$F$16;'EJECUCION_PRESUPUESTAL (2)'!$F$19;'EJECUCION_PRESUPUESTAL (2)'!$F$20;'EJECUCION_PRESUPUESTAL (2)'!$F$23)</c:f>
              <c:numCache>
                <c:formatCode>#,##0_ ;[Red]\-#,##0\ </c:formatCode>
                <c:ptCount val="5"/>
                <c:pt idx="0">
                  <c:v>509921400</c:v>
                </c:pt>
                <c:pt idx="1">
                  <c:v>187315000</c:v>
                </c:pt>
                <c:pt idx="2">
                  <c:v>75454700</c:v>
                </c:pt>
                <c:pt idx="3">
                  <c:v>25489900</c:v>
                </c:pt>
                <c:pt idx="4">
                  <c:v>20010050</c:v>
                </c:pt>
              </c:numCache>
            </c:numRef>
          </c:val>
        </c:ser>
        <c:ser>
          <c:idx val="2"/>
          <c:order val="2"/>
          <c:tx>
            <c:strRef>
              <c:f>'EJECUCION_PRESUPUESTAL (2)'!$G$4</c:f>
              <c:strCache>
                <c:ptCount val="1"/>
                <c:pt idx="0">
                  <c:v>RECAUDOS</c:v>
                </c:pt>
              </c:strCache>
            </c:strRef>
          </c:tx>
          <c:invertIfNegative val="0"/>
          <c:cat>
            <c:strRef>
              <c:f>('EJECUCION_PRESUPUESTAL (2)'!$B$8;'EJECUCION_PRESUPUESTAL (2)'!$B$16;'EJECUCION_PRESUPUESTAL (2)'!$B$19;'EJECUCION_PRESUPUESTAL (2)'!$B$20;'EJECUCION_PRESUPUESTAL (2)'!$B$23)</c:f>
              <c:strCache>
                <c:ptCount val="5"/>
                <c:pt idx="0">
                  <c:v>TRANSFERENCIAS DE RECURSOS PUBLICOS</c:v>
                </c:pt>
                <c:pt idx="1">
                  <c:v>Programas Especiales (Ciclo Complementario)</c:v>
                </c:pt>
                <c:pt idx="2">
                  <c:v>Otros Servicios Educativos</c:v>
                </c:pt>
                <c:pt idx="3">
                  <c:v>VENTA DE OTROS SERVICIOS</c:v>
                </c:pt>
                <c:pt idx="4">
                  <c:v>RECURSOS DE CAPITAL</c:v>
                </c:pt>
              </c:strCache>
            </c:strRef>
          </c:cat>
          <c:val>
            <c:numRef>
              <c:f>('EJECUCION_PRESUPUESTAL (2)'!$G$8;'EJECUCION_PRESUPUESTAL (2)'!$G$16;'EJECUCION_PRESUPUESTAL (2)'!$G$19;'EJECUCION_PRESUPUESTAL (2)'!$G$20;'EJECUCION_PRESUPUESTAL (2)'!$G$23)</c:f>
              <c:numCache>
                <c:formatCode>#,##0_ ;[Red]\-#,##0\ </c:formatCode>
                <c:ptCount val="5"/>
                <c:pt idx="0">
                  <c:v>509921400</c:v>
                </c:pt>
                <c:pt idx="1">
                  <c:v>187315000</c:v>
                </c:pt>
                <c:pt idx="2">
                  <c:v>75454700</c:v>
                </c:pt>
                <c:pt idx="3">
                  <c:v>25489900</c:v>
                </c:pt>
                <c:pt idx="4">
                  <c:v>20010050</c:v>
                </c:pt>
              </c:numCache>
            </c:numRef>
          </c:val>
        </c:ser>
        <c:dLbls>
          <c:showLegendKey val="0"/>
          <c:showVal val="0"/>
          <c:showCatName val="0"/>
          <c:showSerName val="0"/>
          <c:showPercent val="0"/>
          <c:showBubbleSize val="0"/>
        </c:dLbls>
        <c:gapWidth val="150"/>
        <c:axId val="228533376"/>
        <c:axId val="228534912"/>
      </c:barChart>
      <c:catAx>
        <c:axId val="228533376"/>
        <c:scaling>
          <c:orientation val="minMax"/>
        </c:scaling>
        <c:delete val="0"/>
        <c:axPos val="b"/>
        <c:numFmt formatCode="#,##0_ ;[Red]\-#,##0\ " sourceLinked="1"/>
        <c:majorTickMark val="out"/>
        <c:minorTickMark val="none"/>
        <c:tickLblPos val="nextTo"/>
        <c:txPr>
          <a:bodyPr/>
          <a:lstStyle/>
          <a:p>
            <a:pPr>
              <a:defRPr sz="1400" b="1"/>
            </a:pPr>
            <a:endParaRPr lang="es-CO"/>
          </a:p>
        </c:txPr>
        <c:crossAx val="228534912"/>
        <c:crosses val="autoZero"/>
        <c:auto val="1"/>
        <c:lblAlgn val="ctr"/>
        <c:lblOffset val="100"/>
        <c:noMultiLvlLbl val="0"/>
      </c:catAx>
      <c:valAx>
        <c:axId val="228534912"/>
        <c:scaling>
          <c:orientation val="minMax"/>
        </c:scaling>
        <c:delete val="0"/>
        <c:axPos val="l"/>
        <c:majorGridlines/>
        <c:minorGridlines/>
        <c:numFmt formatCode="#,##0.0_ ;[Red]\-#,##0.0\ " sourceLinked="0"/>
        <c:majorTickMark val="out"/>
        <c:minorTickMark val="none"/>
        <c:tickLblPos val="nextTo"/>
        <c:txPr>
          <a:bodyPr/>
          <a:lstStyle/>
          <a:p>
            <a:pPr>
              <a:defRPr sz="1400" b="1"/>
            </a:pPr>
            <a:endParaRPr lang="es-CO"/>
          </a:p>
        </c:txPr>
        <c:crossAx val="228533376"/>
        <c:crosses val="autoZero"/>
        <c:crossBetween val="between"/>
        <c:dispUnits>
          <c:builtInUnit val="millions"/>
          <c:dispUnitsLbl>
            <c:layout>
              <c:manualLayout>
                <c:xMode val="edge"/>
                <c:yMode val="edge"/>
                <c:x val="0"/>
                <c:y val="5.4149132481214807E-2"/>
              </c:manualLayout>
            </c:layout>
            <c:txPr>
              <a:bodyPr/>
              <a:lstStyle/>
              <a:p>
                <a:pPr>
                  <a:defRPr sz="1600"/>
                </a:pPr>
                <a:endParaRPr lang="es-CO"/>
              </a:p>
            </c:txPr>
          </c:dispUnitsLbl>
        </c:dispUnits>
      </c:valAx>
    </c:plotArea>
    <c:legend>
      <c:legendPos val="r"/>
      <c:layout>
        <c:manualLayout>
          <c:xMode val="edge"/>
          <c:yMode val="edge"/>
          <c:x val="0.56308339601331414"/>
          <c:y val="4.9472314729257727E-2"/>
          <c:w val="0.43530517460100387"/>
          <c:h val="0.20905102180146556"/>
        </c:manualLayout>
      </c:layout>
      <c:overlay val="0"/>
      <c:spPr>
        <a:solidFill>
          <a:schemeClr val="bg1"/>
        </a:solidFill>
      </c:spPr>
      <c:txPr>
        <a:bodyPr/>
        <a:lstStyle/>
        <a:p>
          <a:pPr rtl="0">
            <a:defRPr sz="2000"/>
          </a:pPr>
          <a:endParaRPr lang="es-CO"/>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180"/>
      <c:rAngAx val="0"/>
      <c:perspective val="30"/>
    </c:view3D>
    <c:floor>
      <c:thickness val="0"/>
    </c:floor>
    <c:sideWall>
      <c:thickness val="0"/>
    </c:sideWall>
    <c:backWall>
      <c:thickness val="0"/>
    </c:backWall>
    <c:plotArea>
      <c:layout>
        <c:manualLayout>
          <c:layoutTarget val="inner"/>
          <c:xMode val="edge"/>
          <c:yMode val="edge"/>
          <c:x val="0"/>
          <c:y val="0"/>
          <c:w val="0.68424094656159407"/>
          <c:h val="0.99997244705899191"/>
        </c:manualLayout>
      </c:layout>
      <c:pie3DChart>
        <c:varyColors val="1"/>
        <c:ser>
          <c:idx val="0"/>
          <c:order val="0"/>
          <c:dLbls>
            <c:dLbl>
              <c:idx val="1"/>
              <c:layout>
                <c:manualLayout>
                  <c:x val="1.6512159189979898E-2"/>
                  <c:y val="-9.7705591457872623E-2"/>
                </c:manualLayout>
              </c:layout>
              <c:dLblPos val="bestFit"/>
              <c:showLegendKey val="0"/>
              <c:showVal val="1"/>
              <c:showCatName val="0"/>
              <c:showSerName val="0"/>
              <c:showPercent val="0"/>
              <c:showBubbleSize val="0"/>
            </c:dLbl>
            <c:dLbl>
              <c:idx val="3"/>
              <c:layout>
                <c:manualLayout>
                  <c:x val="-2.2516580713608951E-2"/>
                  <c:y val="9.0888922286393135E-3"/>
                </c:manualLayout>
              </c:layout>
              <c:dLblPos val="bestFit"/>
              <c:showLegendKey val="0"/>
              <c:showVal val="1"/>
              <c:showCatName val="0"/>
              <c:showSerName val="0"/>
              <c:showPercent val="0"/>
              <c:showBubbleSize val="0"/>
            </c:dLbl>
            <c:txPr>
              <a:bodyPr/>
              <a:lstStyle/>
              <a:p>
                <a:pPr>
                  <a:defRPr sz="1600" b="1"/>
                </a:pPr>
                <a:endParaRPr lang="es-CO"/>
              </a:p>
            </c:txPr>
            <c:dLblPos val="outEnd"/>
            <c:showLegendKey val="0"/>
            <c:showVal val="1"/>
            <c:showCatName val="0"/>
            <c:showSerName val="0"/>
            <c:showPercent val="0"/>
            <c:showBubbleSize val="0"/>
            <c:showLeaderLines val="1"/>
          </c:dLbls>
          <c:cat>
            <c:strRef>
              <c:f>('Ppto Inicial'!$B$7,'Ppto Inicial'!$B$14,'Ppto Inicial'!$B$18,'Ppto Inicial'!$B$37:$B$40)</c:f>
              <c:strCache>
                <c:ptCount val="7"/>
                <c:pt idx="0">
                  <c:v>GASTOS DE PERSONAL</c:v>
                </c:pt>
                <c:pt idx="1">
                  <c:v>ADQUISICION DE BIENES</c:v>
                </c:pt>
                <c:pt idx="2">
                  <c:v>ADQUISICION DE SERVICIOS</c:v>
                </c:pt>
                <c:pt idx="3">
                  <c:v>INFRAESTRUCTURA</c:v>
                </c:pt>
                <c:pt idx="4">
                  <c:v>PROYECTOS DE INNOVACIONES PEDAGÓGICAS</c:v>
                </c:pt>
                <c:pt idx="5">
                  <c:v>REALIZACIÓN DE ACTIVIDADES CIENTÍFICAS, CULTURALES Y DEPORTIVAS</c:v>
                </c:pt>
                <c:pt idx="6">
                  <c:v>INSCRIPCIÓN EN EVENTOS CIENTÍFICOS, CULTURALES O DEPORTIVOS</c:v>
                </c:pt>
              </c:strCache>
            </c:strRef>
          </c:cat>
          <c:val>
            <c:numRef>
              <c:f>('Ppto Inicial'!$D$7,'Ppto Inicial'!$D$14,'Ppto Inicial'!$D$18,'Ppto Inicial'!$D$37:$D$40)</c:f>
              <c:numCache>
                <c:formatCode>0.0%</c:formatCode>
                <c:ptCount val="7"/>
                <c:pt idx="0">
                  <c:v>0.13258892686590665</c:v>
                </c:pt>
                <c:pt idx="1">
                  <c:v>0.2993880569017433</c:v>
                </c:pt>
                <c:pt idx="2">
                  <c:v>0.32845893246326874</c:v>
                </c:pt>
                <c:pt idx="3">
                  <c:v>0.13560231156740452</c:v>
                </c:pt>
                <c:pt idx="4">
                  <c:v>6.7801155783702258E-2</c:v>
                </c:pt>
                <c:pt idx="5">
                  <c:v>1.8080308208987268E-2</c:v>
                </c:pt>
                <c:pt idx="6">
                  <c:v>1.8080308208987268E-2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72272633359620408"/>
          <c:y val="2.6846225962742699E-2"/>
          <c:w val="0.27561807718565673"/>
          <c:h val="0.97289828312972781"/>
        </c:manualLayout>
      </c:layout>
      <c:overlay val="0"/>
      <c:txPr>
        <a:bodyPr/>
        <a:lstStyle/>
        <a:p>
          <a:pPr rtl="0">
            <a:defRPr sz="1400" b="1"/>
          </a:pPr>
          <a:endParaRPr lang="es-CO"/>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1B055C-8F55-487D-AC75-EB0E51ABBD1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CO"/>
        </a:p>
      </dgm:t>
    </dgm:pt>
    <dgm:pt modelId="{D3587167-C791-4468-8EB2-0FC3D28B5D9B}">
      <dgm:prSet phldrT="[Texto]" custT="1"/>
      <dgm:spPr>
        <a:solidFill>
          <a:srgbClr val="FFFF99"/>
        </a:solidFill>
      </dgm:spPr>
      <dgm:t>
        <a:bodyPr/>
        <a:lstStyle/>
        <a:p>
          <a:r>
            <a:rPr lang="es-CO" sz="1200" b="1" dirty="0" smtClean="0">
              <a:solidFill>
                <a:schemeClr val="tx1"/>
              </a:solidFill>
            </a:rPr>
            <a:t>PROCESO: APOYO FINANCIERO Y CONTABLE</a:t>
          </a:r>
          <a:endParaRPr lang="es-CO" sz="1200" b="1" dirty="0">
            <a:solidFill>
              <a:schemeClr val="tx1"/>
            </a:solidFill>
          </a:endParaRPr>
        </a:p>
      </dgm:t>
    </dgm:pt>
    <dgm:pt modelId="{43F0B831-DAAF-4526-93EC-BDD4BD98660B}" type="parTrans" cxnId="{23EE1D01-C7E5-40C2-A14A-8988AFDBB1C3}">
      <dgm:prSet/>
      <dgm:spPr/>
      <dgm:t>
        <a:bodyPr/>
        <a:lstStyle/>
        <a:p>
          <a:endParaRPr lang="es-CO"/>
        </a:p>
      </dgm:t>
    </dgm:pt>
    <dgm:pt modelId="{A9961220-12F3-46E4-87F5-516FDEECBD86}" type="sibTrans" cxnId="{23EE1D01-C7E5-40C2-A14A-8988AFDBB1C3}">
      <dgm:prSet/>
      <dgm:spPr/>
      <dgm:t>
        <a:bodyPr/>
        <a:lstStyle/>
        <a:p>
          <a:endParaRPr lang="es-CO"/>
        </a:p>
      </dgm:t>
    </dgm:pt>
    <dgm:pt modelId="{3C1644C9-9F81-4F6D-9140-B480DF364DF4}">
      <dgm:prSet phldrT="[Texto]" custT="1"/>
      <dgm:spPr>
        <a:solidFill>
          <a:schemeClr val="accent3">
            <a:lumMod val="20000"/>
            <a:lumOff val="80000"/>
            <a:alpha val="90000"/>
          </a:schemeClr>
        </a:solidFill>
      </dgm:spPr>
      <dgm:t>
        <a:bodyPr/>
        <a:lstStyle/>
        <a:p>
          <a:pPr algn="just"/>
          <a:r>
            <a:rPr lang="es-CO" sz="1200" b="1" dirty="0" smtClean="0"/>
            <a:t>SE APROBO EL PRESUPUESTO ANUAL 2014.  PROYECCIÓN DEL PLAN DE COMPRAS 2014. SANEAMIENTO FINANCIERO E INVENTARIO DE BIENES MUEBLES E INMUEBLES.</a:t>
          </a:r>
          <a:endParaRPr lang="es-CO" sz="1200" b="1" dirty="0"/>
        </a:p>
      </dgm:t>
    </dgm:pt>
    <dgm:pt modelId="{FD90B090-F692-4CC0-85B0-8D0408B3A2BC}" type="parTrans" cxnId="{562FAE88-31A6-4013-8C58-E32C29022171}">
      <dgm:prSet/>
      <dgm:spPr/>
      <dgm:t>
        <a:bodyPr/>
        <a:lstStyle/>
        <a:p>
          <a:endParaRPr lang="es-CO"/>
        </a:p>
      </dgm:t>
    </dgm:pt>
    <dgm:pt modelId="{E80EF554-8EF3-4D84-83A6-67BAC4B8F3FA}" type="sibTrans" cxnId="{562FAE88-31A6-4013-8C58-E32C29022171}">
      <dgm:prSet/>
      <dgm:spPr/>
      <dgm:t>
        <a:bodyPr/>
        <a:lstStyle/>
        <a:p>
          <a:endParaRPr lang="es-CO"/>
        </a:p>
      </dgm:t>
    </dgm:pt>
    <dgm:pt modelId="{36033DD7-05DF-49A1-9DD9-A17058395240}">
      <dgm:prSet phldrT="[Texto]" custT="1"/>
      <dgm:spPr>
        <a:solidFill>
          <a:schemeClr val="accent3">
            <a:lumMod val="20000"/>
            <a:lumOff val="80000"/>
            <a:alpha val="90000"/>
          </a:schemeClr>
        </a:solidFill>
      </dgm:spPr>
      <dgm:t>
        <a:bodyPr/>
        <a:lstStyle/>
        <a:p>
          <a:pPr algn="just"/>
          <a:r>
            <a:rPr lang="es-CO" sz="1200" b="1" dirty="0" smtClean="0"/>
            <a:t>SE REALIZÓ EL RESPECTIVO SEGUIMIENTO DE INGREGOS Y EGRESOS, ADEMÁS LA ASIGNACIÓN PRESPUESTAL PARA CADA UNA DE LAS GESTIONES ACORDE CON LAS PRIORIDADES EN EL P.M.I. Y NECESIDADES SURGIDAS.</a:t>
          </a:r>
          <a:endParaRPr lang="es-CO" sz="1200" b="1" dirty="0"/>
        </a:p>
      </dgm:t>
    </dgm:pt>
    <dgm:pt modelId="{9E6CE61C-7FD4-445B-99C2-E7E5C0B6D247}" type="parTrans" cxnId="{BC112AC5-690E-414A-ADA4-5C3401C2232A}">
      <dgm:prSet/>
      <dgm:spPr/>
      <dgm:t>
        <a:bodyPr/>
        <a:lstStyle/>
        <a:p>
          <a:endParaRPr lang="es-CO"/>
        </a:p>
      </dgm:t>
    </dgm:pt>
    <dgm:pt modelId="{BA1CE4A1-B190-462A-9426-D6574E1B7BD6}" type="sibTrans" cxnId="{BC112AC5-690E-414A-ADA4-5C3401C2232A}">
      <dgm:prSet/>
      <dgm:spPr/>
      <dgm:t>
        <a:bodyPr/>
        <a:lstStyle/>
        <a:p>
          <a:endParaRPr lang="es-CO"/>
        </a:p>
      </dgm:t>
    </dgm:pt>
    <dgm:pt modelId="{F66BE3DC-4969-4A18-8F38-A327C6F2D1AC}">
      <dgm:prSet phldrT="[Texto]" custT="1"/>
      <dgm:spPr>
        <a:solidFill>
          <a:schemeClr val="accent3">
            <a:lumMod val="20000"/>
            <a:lumOff val="80000"/>
            <a:alpha val="90000"/>
          </a:schemeClr>
        </a:solidFill>
      </dgm:spPr>
      <dgm:t>
        <a:bodyPr/>
        <a:lstStyle/>
        <a:p>
          <a:pPr algn="just"/>
          <a:endParaRPr lang="es-CO" sz="1200" b="1" dirty="0"/>
        </a:p>
      </dgm:t>
    </dgm:pt>
    <dgm:pt modelId="{A0631C1F-A841-4FD5-AFDD-CD4889CC0B9E}" type="parTrans" cxnId="{D102AB5F-2C9E-4225-9D94-11E699D95941}">
      <dgm:prSet/>
      <dgm:spPr/>
      <dgm:t>
        <a:bodyPr/>
        <a:lstStyle/>
        <a:p>
          <a:endParaRPr lang="es-CO"/>
        </a:p>
      </dgm:t>
    </dgm:pt>
    <dgm:pt modelId="{3B2712D3-AD31-495F-9053-4B9986B75604}" type="sibTrans" cxnId="{D102AB5F-2C9E-4225-9D94-11E699D95941}">
      <dgm:prSet/>
      <dgm:spPr/>
      <dgm:t>
        <a:bodyPr/>
        <a:lstStyle/>
        <a:p>
          <a:endParaRPr lang="es-CO"/>
        </a:p>
      </dgm:t>
    </dgm:pt>
    <dgm:pt modelId="{0DA35089-8EC1-410C-A05F-E362552EB8DF}" type="pres">
      <dgm:prSet presAssocID="{CD1B055C-8F55-487D-AC75-EB0E51ABBD19}" presName="linearFlow" presStyleCnt="0">
        <dgm:presLayoutVars>
          <dgm:dir/>
          <dgm:animLvl val="lvl"/>
          <dgm:resizeHandles val="exact"/>
        </dgm:presLayoutVars>
      </dgm:prSet>
      <dgm:spPr/>
      <dgm:t>
        <a:bodyPr/>
        <a:lstStyle/>
        <a:p>
          <a:endParaRPr lang="es-CO"/>
        </a:p>
      </dgm:t>
    </dgm:pt>
    <dgm:pt modelId="{40C5B0BB-42E6-4C7C-A0A9-5AC196C21969}" type="pres">
      <dgm:prSet presAssocID="{D3587167-C791-4468-8EB2-0FC3D28B5D9B}" presName="composite" presStyleCnt="0"/>
      <dgm:spPr/>
    </dgm:pt>
    <dgm:pt modelId="{A539C1EF-41C1-4A9B-94FE-60C976762D5A}" type="pres">
      <dgm:prSet presAssocID="{D3587167-C791-4468-8EB2-0FC3D28B5D9B}" presName="parentText" presStyleLbl="alignNode1" presStyleIdx="0" presStyleCnt="1" custScaleX="69081" custScaleY="62433" custLinFactNeighborX="505" custLinFactNeighborY="-45058">
        <dgm:presLayoutVars>
          <dgm:chMax val="1"/>
          <dgm:bulletEnabled val="1"/>
        </dgm:presLayoutVars>
      </dgm:prSet>
      <dgm:spPr/>
      <dgm:t>
        <a:bodyPr/>
        <a:lstStyle/>
        <a:p>
          <a:endParaRPr lang="es-CO"/>
        </a:p>
      </dgm:t>
    </dgm:pt>
    <dgm:pt modelId="{CA3B118E-0C10-47D4-9205-0B7248738A83}" type="pres">
      <dgm:prSet presAssocID="{D3587167-C791-4468-8EB2-0FC3D28B5D9B}" presName="descendantText" presStyleLbl="alignAcc1" presStyleIdx="0" presStyleCnt="1" custAng="0" custScaleX="102901" custScaleY="133707" custLinFactNeighborX="3229" custLinFactNeighborY="-40156">
        <dgm:presLayoutVars>
          <dgm:bulletEnabled val="1"/>
        </dgm:presLayoutVars>
      </dgm:prSet>
      <dgm:spPr/>
      <dgm:t>
        <a:bodyPr/>
        <a:lstStyle/>
        <a:p>
          <a:endParaRPr lang="es-CO"/>
        </a:p>
      </dgm:t>
    </dgm:pt>
  </dgm:ptLst>
  <dgm:cxnLst>
    <dgm:cxn modelId="{7574036C-86AD-4174-929E-8FE8F54F0455}" type="presOf" srcId="{D3587167-C791-4468-8EB2-0FC3D28B5D9B}" destId="{A539C1EF-41C1-4A9B-94FE-60C976762D5A}" srcOrd="0" destOrd="0" presId="urn:microsoft.com/office/officeart/2005/8/layout/chevron2"/>
    <dgm:cxn modelId="{73BDDF80-699A-49C1-835E-88AA5EB3108A}" type="presOf" srcId="{CD1B055C-8F55-487D-AC75-EB0E51ABBD19}" destId="{0DA35089-8EC1-410C-A05F-E362552EB8DF}" srcOrd="0" destOrd="0" presId="urn:microsoft.com/office/officeart/2005/8/layout/chevron2"/>
    <dgm:cxn modelId="{3F2B09A7-EFE0-4177-B156-B5A1CB530360}" type="presOf" srcId="{36033DD7-05DF-49A1-9DD9-A17058395240}" destId="{CA3B118E-0C10-47D4-9205-0B7248738A83}" srcOrd="0" destOrd="2" presId="urn:microsoft.com/office/officeart/2005/8/layout/chevron2"/>
    <dgm:cxn modelId="{562FAE88-31A6-4013-8C58-E32C29022171}" srcId="{D3587167-C791-4468-8EB2-0FC3D28B5D9B}" destId="{3C1644C9-9F81-4F6D-9140-B480DF364DF4}" srcOrd="0" destOrd="0" parTransId="{FD90B090-F692-4CC0-85B0-8D0408B3A2BC}" sibTransId="{E80EF554-8EF3-4D84-83A6-67BAC4B8F3FA}"/>
    <dgm:cxn modelId="{69065819-B146-48A1-AC25-0C99A0E72B9E}" type="presOf" srcId="{F66BE3DC-4969-4A18-8F38-A327C6F2D1AC}" destId="{CA3B118E-0C10-47D4-9205-0B7248738A83}" srcOrd="0" destOrd="1" presId="urn:microsoft.com/office/officeart/2005/8/layout/chevron2"/>
    <dgm:cxn modelId="{23EE1D01-C7E5-40C2-A14A-8988AFDBB1C3}" srcId="{CD1B055C-8F55-487D-AC75-EB0E51ABBD19}" destId="{D3587167-C791-4468-8EB2-0FC3D28B5D9B}" srcOrd="0" destOrd="0" parTransId="{43F0B831-DAAF-4526-93EC-BDD4BD98660B}" sibTransId="{A9961220-12F3-46E4-87F5-516FDEECBD86}"/>
    <dgm:cxn modelId="{D102AB5F-2C9E-4225-9D94-11E699D95941}" srcId="{D3587167-C791-4468-8EB2-0FC3D28B5D9B}" destId="{F66BE3DC-4969-4A18-8F38-A327C6F2D1AC}" srcOrd="1" destOrd="0" parTransId="{A0631C1F-A841-4FD5-AFDD-CD4889CC0B9E}" sibTransId="{3B2712D3-AD31-495F-9053-4B9986B75604}"/>
    <dgm:cxn modelId="{BC112AC5-690E-414A-ADA4-5C3401C2232A}" srcId="{D3587167-C791-4468-8EB2-0FC3D28B5D9B}" destId="{36033DD7-05DF-49A1-9DD9-A17058395240}" srcOrd="2" destOrd="0" parTransId="{9E6CE61C-7FD4-445B-99C2-E7E5C0B6D247}" sibTransId="{BA1CE4A1-B190-462A-9426-D6574E1B7BD6}"/>
    <dgm:cxn modelId="{5B268570-D60F-485D-BBAA-5D07206916A8}" type="presOf" srcId="{3C1644C9-9F81-4F6D-9140-B480DF364DF4}" destId="{CA3B118E-0C10-47D4-9205-0B7248738A83}" srcOrd="0" destOrd="0" presId="urn:microsoft.com/office/officeart/2005/8/layout/chevron2"/>
    <dgm:cxn modelId="{37B1E4C2-7E02-4ADD-AC5F-5BCE806CFE51}" type="presParOf" srcId="{0DA35089-8EC1-410C-A05F-E362552EB8DF}" destId="{40C5B0BB-42E6-4C7C-A0A9-5AC196C21969}" srcOrd="0" destOrd="0" presId="urn:microsoft.com/office/officeart/2005/8/layout/chevron2"/>
    <dgm:cxn modelId="{F8F94A00-E893-498A-BCD6-697D794E11AD}" type="presParOf" srcId="{40C5B0BB-42E6-4C7C-A0A9-5AC196C21969}" destId="{A539C1EF-41C1-4A9B-94FE-60C976762D5A}" srcOrd="0" destOrd="0" presId="urn:microsoft.com/office/officeart/2005/8/layout/chevron2"/>
    <dgm:cxn modelId="{2F81C720-B7CD-4D11-8F8C-1F739FD280A7}" type="presParOf" srcId="{40C5B0BB-42E6-4C7C-A0A9-5AC196C21969}" destId="{CA3B118E-0C10-47D4-9205-0B7248738A8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83F969-A363-4F7C-BFB4-8CB27B6CF903}" type="doc">
      <dgm:prSet loTypeId="urn:microsoft.com/office/officeart/2005/8/layout/pList1" loCatId="list" qsTypeId="urn:microsoft.com/office/officeart/2005/8/quickstyle/simple5" qsCatId="simple" csTypeId="urn:microsoft.com/office/officeart/2005/8/colors/colorful5" csCatId="colorful" phldr="1"/>
      <dgm:spPr/>
      <dgm:t>
        <a:bodyPr/>
        <a:lstStyle/>
        <a:p>
          <a:endParaRPr lang="es-CO"/>
        </a:p>
      </dgm:t>
    </dgm:pt>
    <dgm:pt modelId="{4A4C0C80-A356-49FD-A006-5E38746C7DD6}" type="pres">
      <dgm:prSet presAssocID="{B683F969-A363-4F7C-BFB4-8CB27B6CF903}" presName="Name0" presStyleCnt="0">
        <dgm:presLayoutVars>
          <dgm:dir/>
          <dgm:resizeHandles val="exact"/>
        </dgm:presLayoutVars>
      </dgm:prSet>
      <dgm:spPr/>
      <dgm:t>
        <a:bodyPr/>
        <a:lstStyle/>
        <a:p>
          <a:endParaRPr lang="es-CO"/>
        </a:p>
      </dgm:t>
    </dgm:pt>
  </dgm:ptLst>
  <dgm:cxnLst>
    <dgm:cxn modelId="{CB0D108A-6099-47AC-BFC1-8FD38BF55330}" type="presOf" srcId="{B683F969-A363-4F7C-BFB4-8CB27B6CF903}" destId="{4A4C0C80-A356-49FD-A006-5E38746C7DD6}" srcOrd="0"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9C1EF-41C1-4A9B-94FE-60C976762D5A}">
      <dsp:nvSpPr>
        <dsp:cNvPr id="0" name=""/>
        <dsp:cNvSpPr/>
      </dsp:nvSpPr>
      <dsp:spPr>
        <a:xfrm rot="5400000">
          <a:off x="-314047" y="1178163"/>
          <a:ext cx="2486494" cy="1570365"/>
        </a:xfrm>
        <a:prstGeom prst="chevron">
          <a:avLst/>
        </a:prstGeom>
        <a:solidFill>
          <a:srgbClr val="FFFF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b="1" kern="1200" dirty="0" smtClean="0">
              <a:solidFill>
                <a:schemeClr val="tx1"/>
              </a:solidFill>
            </a:rPr>
            <a:t>PROCESO: APOYO FINANCIERO Y CONTABLE</a:t>
          </a:r>
          <a:endParaRPr lang="es-CO" sz="1200" b="1" kern="1200" dirty="0">
            <a:solidFill>
              <a:schemeClr val="tx1"/>
            </a:solidFill>
          </a:endParaRPr>
        </a:p>
      </dsp:txBody>
      <dsp:txXfrm rot="-5400000">
        <a:off x="144018" y="1505282"/>
        <a:ext cx="1570365" cy="916129"/>
      </dsp:txXfrm>
    </dsp:sp>
    <dsp:sp modelId="{CA3B118E-0C10-47D4-9205-0B7248738A83}">
      <dsp:nvSpPr>
        <dsp:cNvPr id="0" name=""/>
        <dsp:cNvSpPr/>
      </dsp:nvSpPr>
      <dsp:spPr>
        <a:xfrm rot="5400000">
          <a:off x="3260903" y="-1016384"/>
          <a:ext cx="3805367" cy="6126145"/>
        </a:xfrm>
        <a:prstGeom prst="round2SameRect">
          <a:avLst/>
        </a:prstGeom>
        <a:solidFill>
          <a:schemeClr val="accent3">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just" defTabSz="533400">
            <a:lnSpc>
              <a:spcPct val="90000"/>
            </a:lnSpc>
            <a:spcBef>
              <a:spcPct val="0"/>
            </a:spcBef>
            <a:spcAft>
              <a:spcPct val="15000"/>
            </a:spcAft>
            <a:buChar char="••"/>
          </a:pPr>
          <a:r>
            <a:rPr lang="es-CO" sz="1200" b="1" kern="1200" dirty="0" smtClean="0"/>
            <a:t>SE APROBO EL PRESUPUESTO ANUAL 2014.  PROYECCIÓN DEL PLAN DE COMPRAS 2014. SANEAMIENTO FINANCIERO E INVENTARIO DE BIENES MUEBLES E INMUEBLES.</a:t>
          </a:r>
          <a:endParaRPr lang="es-CO" sz="1200" b="1" kern="1200" dirty="0"/>
        </a:p>
        <a:p>
          <a:pPr marL="114300" lvl="1" indent="-114300" algn="just" defTabSz="533400">
            <a:lnSpc>
              <a:spcPct val="90000"/>
            </a:lnSpc>
            <a:spcBef>
              <a:spcPct val="0"/>
            </a:spcBef>
            <a:spcAft>
              <a:spcPct val="15000"/>
            </a:spcAft>
            <a:buChar char="••"/>
          </a:pPr>
          <a:endParaRPr lang="es-CO" sz="1200" b="1" kern="1200" dirty="0"/>
        </a:p>
        <a:p>
          <a:pPr marL="114300" lvl="1" indent="-114300" algn="just" defTabSz="533400">
            <a:lnSpc>
              <a:spcPct val="90000"/>
            </a:lnSpc>
            <a:spcBef>
              <a:spcPct val="0"/>
            </a:spcBef>
            <a:spcAft>
              <a:spcPct val="15000"/>
            </a:spcAft>
            <a:buChar char="••"/>
          </a:pPr>
          <a:r>
            <a:rPr lang="es-CO" sz="1200" b="1" kern="1200" dirty="0" smtClean="0"/>
            <a:t>SE REALIZÓ EL RESPECTIVO SEGUIMIENTO DE INGREGOS Y EGRESOS, ADEMÁS LA ASIGNACIÓN PRESPUESTAL PARA CADA UNA DE LAS GESTIONES ACORDE CON LAS PRIORIDADES EN EL P.M.I. Y NECESIDADES SURGIDAS.</a:t>
          </a:r>
          <a:endParaRPr lang="es-CO" sz="1200" b="1" kern="1200" dirty="0"/>
        </a:p>
      </dsp:txBody>
      <dsp:txXfrm rot="-5400000">
        <a:off x="2100515" y="329767"/>
        <a:ext cx="5940382" cy="34338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7DB47E83-4189-49AF-81AA-867A745BD939}" type="datetimeFigureOut">
              <a:rPr lang="es-CO" smtClean="0"/>
              <a:t>31/10/2015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50999AF3-CF33-457A-A125-3E9B7893B1E5}" type="slidenum">
              <a:rPr lang="es-CO" smtClean="0"/>
              <a:t>‹Nº›</a:t>
            </a:fld>
            <a:endParaRPr lang="es-CO"/>
          </a:p>
        </p:txBody>
      </p:sp>
    </p:spTree>
    <p:extLst>
      <p:ext uri="{BB962C8B-B14F-4D97-AF65-F5344CB8AC3E}">
        <p14:creationId xmlns:p14="http://schemas.microsoft.com/office/powerpoint/2010/main" val="3264647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7DB47E83-4189-49AF-81AA-867A745BD939}" type="datetimeFigureOut">
              <a:rPr lang="es-CO" smtClean="0"/>
              <a:t>31/10/2015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50999AF3-CF33-457A-A125-3E9B7893B1E5}" type="slidenum">
              <a:rPr lang="es-CO" smtClean="0"/>
              <a:t>‹Nº›</a:t>
            </a:fld>
            <a:endParaRPr lang="es-CO"/>
          </a:p>
        </p:txBody>
      </p:sp>
    </p:spTree>
    <p:extLst>
      <p:ext uri="{BB962C8B-B14F-4D97-AF65-F5344CB8AC3E}">
        <p14:creationId xmlns:p14="http://schemas.microsoft.com/office/powerpoint/2010/main" val="295018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7DB47E83-4189-49AF-81AA-867A745BD939}" type="datetimeFigureOut">
              <a:rPr lang="es-CO" smtClean="0"/>
              <a:t>31/10/2015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50999AF3-CF33-457A-A125-3E9B7893B1E5}" type="slidenum">
              <a:rPr lang="es-CO" smtClean="0"/>
              <a:t>‹Nº›</a:t>
            </a:fld>
            <a:endParaRPr lang="es-CO"/>
          </a:p>
        </p:txBody>
      </p:sp>
    </p:spTree>
    <p:extLst>
      <p:ext uri="{BB962C8B-B14F-4D97-AF65-F5344CB8AC3E}">
        <p14:creationId xmlns:p14="http://schemas.microsoft.com/office/powerpoint/2010/main" val="334335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7DB47E83-4189-49AF-81AA-867A745BD939}" type="datetimeFigureOut">
              <a:rPr lang="es-CO" smtClean="0"/>
              <a:t>31/10/2015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50999AF3-CF33-457A-A125-3E9B7893B1E5}" type="slidenum">
              <a:rPr lang="es-CO" smtClean="0"/>
              <a:t>‹Nº›</a:t>
            </a:fld>
            <a:endParaRPr lang="es-CO"/>
          </a:p>
        </p:txBody>
      </p:sp>
    </p:spTree>
    <p:extLst>
      <p:ext uri="{BB962C8B-B14F-4D97-AF65-F5344CB8AC3E}">
        <p14:creationId xmlns:p14="http://schemas.microsoft.com/office/powerpoint/2010/main" val="2405533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DB47E83-4189-49AF-81AA-867A745BD939}" type="datetimeFigureOut">
              <a:rPr lang="es-CO" smtClean="0"/>
              <a:t>31/10/2015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50999AF3-CF33-457A-A125-3E9B7893B1E5}" type="slidenum">
              <a:rPr lang="es-CO" smtClean="0"/>
              <a:t>‹Nº›</a:t>
            </a:fld>
            <a:endParaRPr lang="es-CO"/>
          </a:p>
        </p:txBody>
      </p:sp>
    </p:spTree>
    <p:extLst>
      <p:ext uri="{BB962C8B-B14F-4D97-AF65-F5344CB8AC3E}">
        <p14:creationId xmlns:p14="http://schemas.microsoft.com/office/powerpoint/2010/main" val="412327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7DB47E83-4189-49AF-81AA-867A745BD939}" type="datetimeFigureOut">
              <a:rPr lang="es-CO" smtClean="0"/>
              <a:t>31/10/2015</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50999AF3-CF33-457A-A125-3E9B7893B1E5}" type="slidenum">
              <a:rPr lang="es-CO" smtClean="0"/>
              <a:t>‹Nº›</a:t>
            </a:fld>
            <a:endParaRPr lang="es-CO"/>
          </a:p>
        </p:txBody>
      </p:sp>
    </p:spTree>
    <p:extLst>
      <p:ext uri="{BB962C8B-B14F-4D97-AF65-F5344CB8AC3E}">
        <p14:creationId xmlns:p14="http://schemas.microsoft.com/office/powerpoint/2010/main" val="3737781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7DB47E83-4189-49AF-81AA-867A745BD939}" type="datetimeFigureOut">
              <a:rPr lang="es-CO" smtClean="0"/>
              <a:t>31/10/2015</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50999AF3-CF33-457A-A125-3E9B7893B1E5}" type="slidenum">
              <a:rPr lang="es-CO" smtClean="0"/>
              <a:t>‹Nº›</a:t>
            </a:fld>
            <a:endParaRPr lang="es-CO"/>
          </a:p>
        </p:txBody>
      </p:sp>
    </p:spTree>
    <p:extLst>
      <p:ext uri="{BB962C8B-B14F-4D97-AF65-F5344CB8AC3E}">
        <p14:creationId xmlns:p14="http://schemas.microsoft.com/office/powerpoint/2010/main" val="3566097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7DB47E83-4189-49AF-81AA-867A745BD939}" type="datetimeFigureOut">
              <a:rPr lang="es-CO" smtClean="0"/>
              <a:t>31/10/2015</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50999AF3-CF33-457A-A125-3E9B7893B1E5}" type="slidenum">
              <a:rPr lang="es-CO" smtClean="0"/>
              <a:t>‹Nº›</a:t>
            </a:fld>
            <a:endParaRPr lang="es-CO"/>
          </a:p>
        </p:txBody>
      </p:sp>
    </p:spTree>
    <p:extLst>
      <p:ext uri="{BB962C8B-B14F-4D97-AF65-F5344CB8AC3E}">
        <p14:creationId xmlns:p14="http://schemas.microsoft.com/office/powerpoint/2010/main" val="3048504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DB47E83-4189-49AF-81AA-867A745BD939}" type="datetimeFigureOut">
              <a:rPr lang="es-CO" smtClean="0"/>
              <a:t>31/10/2015</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50999AF3-CF33-457A-A125-3E9B7893B1E5}" type="slidenum">
              <a:rPr lang="es-CO" smtClean="0"/>
              <a:t>‹Nº›</a:t>
            </a:fld>
            <a:endParaRPr lang="es-CO"/>
          </a:p>
        </p:txBody>
      </p:sp>
    </p:spTree>
    <p:extLst>
      <p:ext uri="{BB962C8B-B14F-4D97-AF65-F5344CB8AC3E}">
        <p14:creationId xmlns:p14="http://schemas.microsoft.com/office/powerpoint/2010/main" val="351858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DB47E83-4189-49AF-81AA-867A745BD939}" type="datetimeFigureOut">
              <a:rPr lang="es-CO" smtClean="0"/>
              <a:t>31/10/2015</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50999AF3-CF33-457A-A125-3E9B7893B1E5}" type="slidenum">
              <a:rPr lang="es-CO" smtClean="0"/>
              <a:t>‹Nº›</a:t>
            </a:fld>
            <a:endParaRPr lang="es-CO"/>
          </a:p>
        </p:txBody>
      </p:sp>
    </p:spTree>
    <p:extLst>
      <p:ext uri="{BB962C8B-B14F-4D97-AF65-F5344CB8AC3E}">
        <p14:creationId xmlns:p14="http://schemas.microsoft.com/office/powerpoint/2010/main" val="141147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DB47E83-4189-49AF-81AA-867A745BD939}" type="datetimeFigureOut">
              <a:rPr lang="es-CO" smtClean="0"/>
              <a:t>31/10/2015</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50999AF3-CF33-457A-A125-3E9B7893B1E5}" type="slidenum">
              <a:rPr lang="es-CO" smtClean="0"/>
              <a:t>‹Nº›</a:t>
            </a:fld>
            <a:endParaRPr lang="es-CO"/>
          </a:p>
        </p:txBody>
      </p:sp>
    </p:spTree>
    <p:extLst>
      <p:ext uri="{BB962C8B-B14F-4D97-AF65-F5344CB8AC3E}">
        <p14:creationId xmlns:p14="http://schemas.microsoft.com/office/powerpoint/2010/main" val="2760097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47E83-4189-49AF-81AA-867A745BD939}" type="datetimeFigureOut">
              <a:rPr lang="es-CO" smtClean="0"/>
              <a:t>31/10/2015</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99AF3-CF33-457A-A125-3E9B7893B1E5}" type="slidenum">
              <a:rPr lang="es-CO" smtClean="0"/>
              <a:t>‹Nº›</a:t>
            </a:fld>
            <a:endParaRPr lang="es-CO"/>
          </a:p>
        </p:txBody>
      </p:sp>
    </p:spTree>
    <p:extLst>
      <p:ext uri="{BB962C8B-B14F-4D97-AF65-F5344CB8AC3E}">
        <p14:creationId xmlns:p14="http://schemas.microsoft.com/office/powerpoint/2010/main" val="3479697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emf"/><Relationship Id="rId5" Type="http://schemas.openxmlformats.org/officeDocument/2006/relationships/oleObject" Target="../embeddings/Microsoft_Excel_97-2003_Worksheet1.xls"/><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gif"/><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315416"/>
            <a:ext cx="9396536"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2699792" y="59891"/>
            <a:ext cx="4464496" cy="646331"/>
          </a:xfrm>
          <a:prstGeom prst="rect">
            <a:avLst/>
          </a:prstGeom>
          <a:solidFill>
            <a:srgbClr val="FFFF99"/>
          </a:solidFill>
        </p:spPr>
        <p:txBody>
          <a:bodyPr wrap="square" rtlCol="0">
            <a:spAutoFit/>
          </a:bodyPr>
          <a:lstStyle/>
          <a:p>
            <a:pPr algn="ctr"/>
            <a:r>
              <a:rPr lang="es-CO" b="1" dirty="0" smtClean="0"/>
              <a:t>GESTIÓN ADMINISTRATIVA Y FINANCIERA:</a:t>
            </a:r>
          </a:p>
          <a:p>
            <a:pPr algn="ctr"/>
            <a:r>
              <a:rPr lang="es-CO" b="1" dirty="0" smtClean="0"/>
              <a:t>LOGROS</a:t>
            </a:r>
            <a:endParaRPr lang="es-CO" b="1" dirty="0"/>
          </a:p>
        </p:txBody>
      </p:sp>
      <p:graphicFrame>
        <p:nvGraphicFramePr>
          <p:cNvPr id="4" name="3 Diagrama"/>
          <p:cNvGraphicFramePr/>
          <p:nvPr>
            <p:extLst>
              <p:ext uri="{D42A27DB-BD31-4B8C-83A1-F6EECF244321}">
                <p14:modId xmlns:p14="http://schemas.microsoft.com/office/powerpoint/2010/main" val="1743377395"/>
              </p:ext>
            </p:extLst>
          </p:nvPr>
        </p:nvGraphicFramePr>
        <p:xfrm>
          <a:off x="323528" y="620688"/>
          <a:ext cx="8226660" cy="6379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4 Diagrama"/>
          <p:cNvGraphicFramePr/>
          <p:nvPr>
            <p:extLst>
              <p:ext uri="{D42A27DB-BD31-4B8C-83A1-F6EECF244321}">
                <p14:modId xmlns:p14="http://schemas.microsoft.com/office/powerpoint/2010/main" val="1085643882"/>
              </p:ext>
            </p:extLst>
          </p:nvPr>
        </p:nvGraphicFramePr>
        <p:xfrm>
          <a:off x="1547664" y="2636912"/>
          <a:ext cx="6984776"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1" name="10 Grupo"/>
          <p:cNvGrpSpPr/>
          <p:nvPr/>
        </p:nvGrpSpPr>
        <p:grpSpPr>
          <a:xfrm>
            <a:off x="1809698" y="5269986"/>
            <a:ext cx="1800200" cy="1430712"/>
            <a:chOff x="-692830" y="1390830"/>
            <a:chExt cx="1935264" cy="1243452"/>
          </a:xfrm>
        </p:grpSpPr>
        <p:sp>
          <p:nvSpPr>
            <p:cNvPr id="12" name="11 Rectángulo"/>
            <p:cNvSpPr/>
            <p:nvPr/>
          </p:nvSpPr>
          <p:spPr>
            <a:xfrm>
              <a:off x="-692830" y="1489784"/>
              <a:ext cx="1935264" cy="1144498"/>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12 Rectángulo"/>
            <p:cNvSpPr/>
            <p:nvPr/>
          </p:nvSpPr>
          <p:spPr>
            <a:xfrm>
              <a:off x="-627767" y="1390830"/>
              <a:ext cx="1783625" cy="1132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s-CO" sz="1200" kern="1200" dirty="0" smtClean="0"/>
            </a:p>
            <a:p>
              <a:pPr lvl="0" algn="ctr" defTabSz="533400">
                <a:lnSpc>
                  <a:spcPct val="90000"/>
                </a:lnSpc>
                <a:spcBef>
                  <a:spcPct val="0"/>
                </a:spcBef>
                <a:spcAft>
                  <a:spcPct val="35000"/>
                </a:spcAft>
              </a:pPr>
              <a:endParaRPr lang="es-CO" sz="1200" kern="1200" dirty="0" smtClean="0"/>
            </a:p>
            <a:p>
              <a:pPr lvl="0" algn="ctr" defTabSz="533400">
                <a:lnSpc>
                  <a:spcPct val="90000"/>
                </a:lnSpc>
                <a:spcBef>
                  <a:spcPct val="0"/>
                </a:spcBef>
                <a:spcAft>
                  <a:spcPct val="35000"/>
                </a:spcAft>
              </a:pPr>
              <a:r>
                <a:rPr lang="es-CO" sz="1800" b="1" kern="1200" dirty="0" smtClean="0">
                  <a:solidFill>
                    <a:schemeClr val="tx1"/>
                  </a:solidFill>
                </a:rPr>
                <a:t>COMPONENTE:</a:t>
              </a:r>
            </a:p>
            <a:p>
              <a:pPr lvl="0" algn="ctr" defTabSz="533400">
                <a:lnSpc>
                  <a:spcPct val="90000"/>
                </a:lnSpc>
                <a:spcBef>
                  <a:spcPct val="0"/>
                </a:spcBef>
                <a:spcAft>
                  <a:spcPct val="35000"/>
                </a:spcAft>
              </a:pPr>
              <a:r>
                <a:rPr lang="es-CO" b="1" dirty="0" smtClean="0">
                  <a:solidFill>
                    <a:schemeClr val="tx1"/>
                  </a:solidFill>
                </a:rPr>
                <a:t>PRESUPUESTO ANUAL</a:t>
              </a:r>
              <a:endParaRPr lang="es-CO" sz="1800" b="1" kern="1200" dirty="0" smtClean="0">
                <a:solidFill>
                  <a:schemeClr val="tx1"/>
                </a:solidFill>
              </a:endParaRPr>
            </a:p>
            <a:p>
              <a:pPr lvl="0" algn="ctr" defTabSz="533400">
                <a:lnSpc>
                  <a:spcPct val="90000"/>
                </a:lnSpc>
                <a:spcBef>
                  <a:spcPct val="0"/>
                </a:spcBef>
                <a:spcAft>
                  <a:spcPct val="35000"/>
                </a:spcAft>
              </a:pPr>
              <a:r>
                <a:rPr lang="es-CO" sz="1200" kern="1200" dirty="0" smtClean="0"/>
                <a:t>		</a:t>
              </a:r>
              <a:endParaRPr lang="es-CO" sz="1200" kern="1200" dirty="0"/>
            </a:p>
          </p:txBody>
        </p:sp>
      </p:grpSp>
      <p:grpSp>
        <p:nvGrpSpPr>
          <p:cNvPr id="14" name="13 Grupo"/>
          <p:cNvGrpSpPr/>
          <p:nvPr/>
        </p:nvGrpSpPr>
        <p:grpSpPr>
          <a:xfrm>
            <a:off x="3789776" y="5320950"/>
            <a:ext cx="1537255" cy="1347560"/>
            <a:chOff x="5066093" y="427886"/>
            <a:chExt cx="2723620" cy="1892608"/>
          </a:xfrm>
        </p:grpSpPr>
        <p:sp>
          <p:nvSpPr>
            <p:cNvPr id="15" name="14 Rectángulo"/>
            <p:cNvSpPr/>
            <p:nvPr/>
          </p:nvSpPr>
          <p:spPr>
            <a:xfrm>
              <a:off x="5066093" y="516216"/>
              <a:ext cx="2723620" cy="1715948"/>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15 Rectángulo"/>
            <p:cNvSpPr/>
            <p:nvPr/>
          </p:nvSpPr>
          <p:spPr>
            <a:xfrm>
              <a:off x="5066094" y="427886"/>
              <a:ext cx="2711802" cy="18926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b="1" kern="1200" dirty="0" smtClean="0">
                  <a:solidFill>
                    <a:schemeClr val="tx1"/>
                  </a:solidFill>
                </a:rPr>
                <a:t>COMPONENTE:</a:t>
              </a:r>
            </a:p>
            <a:p>
              <a:pPr lvl="0" algn="ctr" defTabSz="711200">
                <a:lnSpc>
                  <a:spcPct val="90000"/>
                </a:lnSpc>
                <a:spcBef>
                  <a:spcPct val="0"/>
                </a:spcBef>
                <a:spcAft>
                  <a:spcPct val="35000"/>
                </a:spcAft>
              </a:pPr>
              <a:r>
                <a:rPr lang="es-CO" sz="1600" b="1" dirty="0" smtClean="0">
                  <a:solidFill>
                    <a:schemeClr val="tx1"/>
                  </a:solidFill>
                </a:rPr>
                <a:t>CONTABILIDAD</a:t>
              </a:r>
              <a:endParaRPr lang="es-CO" sz="1600" b="1" kern="1200" dirty="0">
                <a:solidFill>
                  <a:schemeClr val="tx1"/>
                </a:solidFill>
              </a:endParaRPr>
            </a:p>
          </p:txBody>
        </p:sp>
      </p:grpSp>
      <p:grpSp>
        <p:nvGrpSpPr>
          <p:cNvPr id="17" name="16 Grupo"/>
          <p:cNvGrpSpPr/>
          <p:nvPr/>
        </p:nvGrpSpPr>
        <p:grpSpPr>
          <a:xfrm>
            <a:off x="5445203" y="5320950"/>
            <a:ext cx="1719085" cy="1302787"/>
            <a:chOff x="13301" y="2210620"/>
            <a:chExt cx="3697496" cy="2570883"/>
          </a:xfrm>
        </p:grpSpPr>
        <p:sp>
          <p:nvSpPr>
            <p:cNvPr id="18" name="17 Rectángulo"/>
            <p:cNvSpPr/>
            <p:nvPr/>
          </p:nvSpPr>
          <p:spPr>
            <a:xfrm>
              <a:off x="13301" y="2210620"/>
              <a:ext cx="3697496" cy="2570883"/>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18 Rectángulo"/>
            <p:cNvSpPr/>
            <p:nvPr/>
          </p:nvSpPr>
          <p:spPr>
            <a:xfrm>
              <a:off x="282278" y="2309921"/>
              <a:ext cx="3159540" cy="23722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200" b="1" kern="1200" dirty="0" smtClean="0">
                  <a:solidFill>
                    <a:schemeClr val="tx1"/>
                  </a:solidFill>
                </a:rPr>
                <a:t>COMPONENTE:</a:t>
              </a:r>
            </a:p>
            <a:p>
              <a:pPr lvl="0" algn="ctr" defTabSz="711200">
                <a:lnSpc>
                  <a:spcPct val="90000"/>
                </a:lnSpc>
                <a:spcBef>
                  <a:spcPct val="0"/>
                </a:spcBef>
                <a:spcAft>
                  <a:spcPct val="35000"/>
                </a:spcAft>
              </a:pPr>
              <a:r>
                <a:rPr lang="es-CO" sz="1200" b="1" dirty="0" smtClean="0">
                  <a:solidFill>
                    <a:schemeClr val="tx1"/>
                  </a:solidFill>
                </a:rPr>
                <a:t>INGRESOS Y EGRESOS</a:t>
              </a:r>
              <a:endParaRPr lang="es-CO" sz="1200" b="1" kern="1200" dirty="0">
                <a:solidFill>
                  <a:schemeClr val="tx1"/>
                </a:solidFill>
              </a:endParaRPr>
            </a:p>
          </p:txBody>
        </p:sp>
      </p:grpSp>
      <p:grpSp>
        <p:nvGrpSpPr>
          <p:cNvPr id="23" name="22 Grupo"/>
          <p:cNvGrpSpPr/>
          <p:nvPr/>
        </p:nvGrpSpPr>
        <p:grpSpPr>
          <a:xfrm>
            <a:off x="7300865" y="5192442"/>
            <a:ext cx="1926138" cy="1604576"/>
            <a:chOff x="5287363" y="1965384"/>
            <a:chExt cx="3023912" cy="1822410"/>
          </a:xfrm>
        </p:grpSpPr>
        <p:sp>
          <p:nvSpPr>
            <p:cNvPr id="24" name="23 Rectángulo"/>
            <p:cNvSpPr/>
            <p:nvPr/>
          </p:nvSpPr>
          <p:spPr>
            <a:xfrm>
              <a:off x="5319509" y="2080306"/>
              <a:ext cx="2815205" cy="1522368"/>
            </a:xfrm>
            <a:prstGeom prst="rect">
              <a:avLst/>
            </a:prstGeom>
            <a:solidFill>
              <a:schemeClr val="accent6">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5" name="24 Rectángulo"/>
            <p:cNvSpPr/>
            <p:nvPr/>
          </p:nvSpPr>
          <p:spPr>
            <a:xfrm>
              <a:off x="5287363" y="1965384"/>
              <a:ext cx="3023912" cy="18224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200" b="1" kern="1200" dirty="0" smtClean="0">
                  <a:solidFill>
                    <a:schemeClr val="tx1"/>
                  </a:solidFill>
                </a:rPr>
                <a:t>COMPONENTE: </a:t>
              </a:r>
              <a:endParaRPr lang="es-CO" sz="1200" b="1" dirty="0">
                <a:solidFill>
                  <a:schemeClr val="tx1"/>
                </a:solidFill>
              </a:endParaRPr>
            </a:p>
            <a:p>
              <a:pPr lvl="0" algn="ctr" defTabSz="711200">
                <a:lnSpc>
                  <a:spcPct val="90000"/>
                </a:lnSpc>
                <a:spcBef>
                  <a:spcPct val="0"/>
                </a:spcBef>
                <a:spcAft>
                  <a:spcPct val="35000"/>
                </a:spcAft>
              </a:pPr>
              <a:r>
                <a:rPr lang="es-CO" sz="1200" b="1" kern="1200" dirty="0" smtClean="0">
                  <a:solidFill>
                    <a:schemeClr val="tx1"/>
                  </a:solidFill>
                </a:rPr>
                <a:t>CONTROL FISCAL</a:t>
              </a:r>
            </a:p>
            <a:p>
              <a:pPr lvl="0" algn="ctr" defTabSz="711200">
                <a:lnSpc>
                  <a:spcPct val="90000"/>
                </a:lnSpc>
                <a:spcBef>
                  <a:spcPct val="0"/>
                </a:spcBef>
                <a:spcAft>
                  <a:spcPct val="35000"/>
                </a:spcAft>
              </a:pPr>
              <a:endParaRPr lang="es-CO" sz="1400" kern="1200" dirty="0"/>
            </a:p>
          </p:txBody>
        </p:sp>
      </p:grpSp>
      <p:sp>
        <p:nvSpPr>
          <p:cNvPr id="6" name="5 CuadroTexto"/>
          <p:cNvSpPr txBox="1"/>
          <p:nvPr/>
        </p:nvSpPr>
        <p:spPr>
          <a:xfrm>
            <a:off x="2843808" y="4725144"/>
            <a:ext cx="4896544" cy="369332"/>
          </a:xfrm>
          <a:prstGeom prst="rect">
            <a:avLst/>
          </a:prstGeom>
          <a:solidFill>
            <a:srgbClr val="00B0F0"/>
          </a:solidFill>
        </p:spPr>
        <p:txBody>
          <a:bodyPr wrap="square" rtlCol="0">
            <a:spAutoFit/>
          </a:bodyPr>
          <a:lstStyle/>
          <a:p>
            <a:pPr algn="ctr"/>
            <a:r>
              <a:rPr lang="es-CO" dirty="0" smtClean="0"/>
              <a:t>PRINCIPALES LOGROS:</a:t>
            </a:r>
            <a:endParaRPr lang="es-CO" dirty="0"/>
          </a:p>
        </p:txBody>
      </p:sp>
    </p:spTree>
    <p:extLst>
      <p:ext uri="{BB962C8B-B14F-4D97-AF65-F5344CB8AC3E}">
        <p14:creationId xmlns:p14="http://schemas.microsoft.com/office/powerpoint/2010/main" val="29744970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7"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835696" y="46603"/>
            <a:ext cx="498405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EJECUCION DE INGRESOS</a:t>
            </a:r>
            <a:endParaRPr lang="es-E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2" name="1 Objeto"/>
          <p:cNvGraphicFramePr>
            <a:graphicFrameLocks noChangeAspect="1"/>
          </p:cNvGraphicFramePr>
          <p:nvPr>
            <p:extLst>
              <p:ext uri="{D42A27DB-BD31-4B8C-83A1-F6EECF244321}">
                <p14:modId xmlns:p14="http://schemas.microsoft.com/office/powerpoint/2010/main" val="1380162663"/>
              </p:ext>
            </p:extLst>
          </p:nvPr>
        </p:nvGraphicFramePr>
        <p:xfrm>
          <a:off x="539552" y="908720"/>
          <a:ext cx="7861300" cy="5372100"/>
        </p:xfrm>
        <a:graphic>
          <a:graphicData uri="http://schemas.openxmlformats.org/presentationml/2006/ole">
            <mc:AlternateContent xmlns:mc="http://schemas.openxmlformats.org/markup-compatibility/2006">
              <mc:Choice xmlns:v="urn:schemas-microsoft-com:vml" Requires="v">
                <p:oleObj spid="_x0000_s1026" name="Hoja de cálculo" r:id="rId5" imgW="6257943" imgH="4276810" progId="Excel.Sheet.12">
                  <p:embed/>
                </p:oleObj>
              </mc:Choice>
              <mc:Fallback>
                <p:oleObj name="Hoja de cálculo" r:id="rId5" imgW="6257943" imgH="4276810" progId="Excel.Shee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908720"/>
                        <a:ext cx="78613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269295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7815"/>
            <a:ext cx="9144000" cy="7315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Gráfico"/>
          <p:cNvGraphicFramePr>
            <a:graphicFrameLocks/>
          </p:cNvGraphicFramePr>
          <p:nvPr>
            <p:extLst>
              <p:ext uri="{D42A27DB-BD31-4B8C-83A1-F6EECF244321}">
                <p14:modId xmlns:p14="http://schemas.microsoft.com/office/powerpoint/2010/main" val="2837269405"/>
              </p:ext>
            </p:extLst>
          </p:nvPr>
        </p:nvGraphicFramePr>
        <p:xfrm>
          <a:off x="539552" y="764704"/>
          <a:ext cx="8365244" cy="5904656"/>
        </p:xfrm>
        <a:graphic>
          <a:graphicData uri="http://schemas.openxmlformats.org/drawingml/2006/chart">
            <c:chart xmlns:c="http://schemas.openxmlformats.org/drawingml/2006/chart" xmlns:r="http://schemas.openxmlformats.org/officeDocument/2006/relationships" r:id="rId3"/>
          </a:graphicData>
        </a:graphic>
      </p:graphicFrame>
      <p:sp>
        <p:nvSpPr>
          <p:cNvPr id="4" name="3 Rectángulo"/>
          <p:cNvSpPr/>
          <p:nvPr/>
        </p:nvSpPr>
        <p:spPr>
          <a:xfrm>
            <a:off x="2699792" y="-19207"/>
            <a:ext cx="400731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INFORME DE GESTIÓN CON CORTE A 31 </a:t>
            </a:r>
          </a:p>
          <a:p>
            <a:pPr algn="ctr"/>
            <a:r>
              <a:rPr lang="es-E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DICIEMBRE DE 2013</a:t>
            </a:r>
            <a:endParaRPr lang="es-ES"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784932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 y="-53144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31640" y="114202"/>
            <a:ext cx="669824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PRESUPUESTO INICIAL DE GASTOS</a:t>
            </a:r>
            <a:endParaRPr lang="es-E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1807628896"/>
              </p:ext>
            </p:extLst>
          </p:nvPr>
        </p:nvGraphicFramePr>
        <p:xfrm>
          <a:off x="648314" y="980728"/>
          <a:ext cx="8064895" cy="5358628"/>
        </p:xfrm>
        <a:graphic>
          <a:graphicData uri="http://schemas.openxmlformats.org/drawingml/2006/table">
            <a:tbl>
              <a:tblPr firstRow="1" bandRow="1">
                <a:tableStyleId>{5C22544A-7EE6-4342-B048-85BDC9FD1C3A}</a:tableStyleId>
              </a:tblPr>
              <a:tblGrid>
                <a:gridCol w="5040559"/>
                <a:gridCol w="1800200"/>
                <a:gridCol w="1224136"/>
              </a:tblGrid>
              <a:tr h="398142">
                <a:tc>
                  <a:txBody>
                    <a:bodyPr/>
                    <a:lstStyle/>
                    <a:p>
                      <a:pPr algn="ctr"/>
                      <a:r>
                        <a:rPr lang="es-ES" sz="1800" dirty="0" smtClean="0"/>
                        <a:t>CONCEPTO</a:t>
                      </a:r>
                      <a:endParaRPr lang="es-ES" sz="1800" dirty="0"/>
                    </a:p>
                  </a:txBody>
                  <a:tcPr anchor="ctr"/>
                </a:tc>
                <a:tc>
                  <a:txBody>
                    <a:bodyPr/>
                    <a:lstStyle/>
                    <a:p>
                      <a:pPr algn="ctr"/>
                      <a:r>
                        <a:rPr lang="es-ES" sz="1800" dirty="0" smtClean="0"/>
                        <a:t>VALOR</a:t>
                      </a:r>
                      <a:endParaRPr lang="es-ES" sz="1800" dirty="0"/>
                    </a:p>
                  </a:txBody>
                  <a:tcPr anchor="ctr"/>
                </a:tc>
                <a:tc>
                  <a:txBody>
                    <a:bodyPr/>
                    <a:lstStyle/>
                    <a:p>
                      <a:pPr algn="ctr"/>
                      <a:r>
                        <a:rPr lang="es-ES" sz="1800" dirty="0" smtClean="0"/>
                        <a:t>%</a:t>
                      </a:r>
                      <a:endParaRPr lang="es-ES" sz="1800" dirty="0"/>
                    </a:p>
                  </a:txBody>
                  <a:tcPr anchor="ctr"/>
                </a:tc>
              </a:tr>
              <a:tr h="403671">
                <a:tc>
                  <a:txBody>
                    <a:bodyPr/>
                    <a:lstStyle/>
                    <a:p>
                      <a:pPr algn="l"/>
                      <a:r>
                        <a:rPr lang="es-ES" dirty="0" smtClean="0"/>
                        <a:t>GASTOS DE PERSONAL</a:t>
                      </a:r>
                      <a:endParaRPr lang="es-ES" dirty="0"/>
                    </a:p>
                  </a:txBody>
                  <a:tcPr anchor="ctr"/>
                </a:tc>
                <a:tc>
                  <a:txBody>
                    <a:bodyPr/>
                    <a:lstStyle/>
                    <a:p>
                      <a:pPr algn="r" fontAlgn="b"/>
                      <a:r>
                        <a:rPr lang="es-CO" sz="1800" b="0" i="0" u="none" strike="noStrike" dirty="0">
                          <a:effectLst/>
                          <a:latin typeface="+mn-lt"/>
                        </a:rPr>
                        <a:t>88.000.000 </a:t>
                      </a:r>
                    </a:p>
                  </a:txBody>
                  <a:tcPr marL="9525" marR="9525" marT="9525" marB="0" anchor="ctr"/>
                </a:tc>
                <a:tc>
                  <a:txBody>
                    <a:bodyPr/>
                    <a:lstStyle/>
                    <a:p>
                      <a:pPr algn="ctr" fontAlgn="b"/>
                      <a:r>
                        <a:rPr lang="es-CO" sz="1800" b="0" i="0" u="none" strike="noStrike" dirty="0">
                          <a:effectLst/>
                          <a:latin typeface="+mn-lt"/>
                        </a:rPr>
                        <a:t>13,3%</a:t>
                      </a:r>
                    </a:p>
                  </a:txBody>
                  <a:tcPr marL="9525" marR="9525" marT="9525" marB="0" anchor="ctr"/>
                </a:tc>
              </a:tr>
              <a:tr h="403671">
                <a:tc>
                  <a:txBody>
                    <a:bodyPr/>
                    <a:lstStyle/>
                    <a:p>
                      <a:pPr algn="l"/>
                      <a:r>
                        <a:rPr lang="es-ES" b="1" dirty="0" smtClean="0"/>
                        <a:t>GASTOS GENERALES</a:t>
                      </a:r>
                      <a:endParaRPr lang="es-ES" b="1" dirty="0"/>
                    </a:p>
                  </a:txBody>
                  <a:tcPr anchor="ctr"/>
                </a:tc>
                <a:tc>
                  <a:txBody>
                    <a:bodyPr/>
                    <a:lstStyle/>
                    <a:p>
                      <a:pPr algn="r" fontAlgn="b"/>
                      <a:r>
                        <a:rPr lang="es-CO" sz="1800" b="1" i="0" u="none" strike="noStrike" dirty="0">
                          <a:effectLst/>
                          <a:latin typeface="+mn-lt"/>
                        </a:rPr>
                        <a:t>416.705.500 </a:t>
                      </a:r>
                    </a:p>
                  </a:txBody>
                  <a:tcPr marL="9525" marR="9525" marT="9525" marB="0" anchor="ctr"/>
                </a:tc>
                <a:tc>
                  <a:txBody>
                    <a:bodyPr/>
                    <a:lstStyle/>
                    <a:p>
                      <a:pPr algn="ctr" fontAlgn="b"/>
                      <a:r>
                        <a:rPr lang="es-CO" sz="1800" b="1" i="0" u="none" strike="noStrike" dirty="0">
                          <a:effectLst/>
                          <a:latin typeface="+mn-lt"/>
                        </a:rPr>
                        <a:t>62,8%</a:t>
                      </a:r>
                    </a:p>
                  </a:txBody>
                  <a:tcPr marL="9525" marR="9525" marT="9525" marB="0" anchor="ctr"/>
                </a:tc>
              </a:tr>
              <a:tr h="511146">
                <a:tc>
                  <a:txBody>
                    <a:bodyPr/>
                    <a:lstStyle/>
                    <a:p>
                      <a:pPr algn="l"/>
                      <a:r>
                        <a:rPr lang="es-ES" dirty="0" smtClean="0"/>
                        <a:t>Adquisición de Bienes</a:t>
                      </a:r>
                      <a:endParaRPr lang="es-ES" dirty="0"/>
                    </a:p>
                  </a:txBody>
                  <a:tcPr anchor="ctr"/>
                </a:tc>
                <a:tc>
                  <a:txBody>
                    <a:bodyPr/>
                    <a:lstStyle/>
                    <a:p>
                      <a:pPr algn="r" fontAlgn="b"/>
                      <a:r>
                        <a:rPr lang="es-CO" sz="1800" b="0" i="0" u="none" strike="noStrike" dirty="0">
                          <a:effectLst/>
                          <a:latin typeface="+mn-lt"/>
                        </a:rPr>
                        <a:t>198.705.500 </a:t>
                      </a:r>
                    </a:p>
                  </a:txBody>
                  <a:tcPr marL="9525" marR="9525" marT="9525" marB="0" anchor="ctr"/>
                </a:tc>
                <a:tc>
                  <a:txBody>
                    <a:bodyPr/>
                    <a:lstStyle/>
                    <a:p>
                      <a:pPr algn="ctr" fontAlgn="b"/>
                      <a:r>
                        <a:rPr lang="es-CO" sz="1800" b="0" i="0" u="none" strike="noStrike" dirty="0">
                          <a:effectLst/>
                          <a:latin typeface="+mn-lt"/>
                        </a:rPr>
                        <a:t>29,9%</a:t>
                      </a:r>
                    </a:p>
                  </a:txBody>
                  <a:tcPr marL="9525" marR="9525" marT="9525" marB="0" anchor="ctr"/>
                </a:tc>
              </a:tr>
              <a:tr h="511146">
                <a:tc>
                  <a:txBody>
                    <a:bodyPr/>
                    <a:lstStyle/>
                    <a:p>
                      <a:pPr algn="l"/>
                      <a:r>
                        <a:rPr lang="es-ES" dirty="0" smtClean="0"/>
                        <a:t>Adquisición de Servicios</a:t>
                      </a:r>
                      <a:endParaRPr lang="es-ES" dirty="0"/>
                    </a:p>
                  </a:txBody>
                  <a:tcPr anchor="ctr"/>
                </a:tc>
                <a:tc>
                  <a:txBody>
                    <a:bodyPr/>
                    <a:lstStyle/>
                    <a:p>
                      <a:pPr algn="r" fontAlgn="b"/>
                      <a:r>
                        <a:rPr lang="es-CO" sz="1800" b="0" i="0" u="none" strike="noStrike">
                          <a:effectLst/>
                          <a:latin typeface="+mn-lt"/>
                        </a:rPr>
                        <a:t>218.000.000 </a:t>
                      </a:r>
                    </a:p>
                  </a:txBody>
                  <a:tcPr marL="9525" marR="9525" marT="9525" marB="0" anchor="ctr"/>
                </a:tc>
                <a:tc>
                  <a:txBody>
                    <a:bodyPr/>
                    <a:lstStyle/>
                    <a:p>
                      <a:pPr algn="ctr" fontAlgn="b"/>
                      <a:r>
                        <a:rPr lang="es-CO" sz="1800" b="0" i="0" u="none" strike="noStrike" dirty="0">
                          <a:effectLst/>
                          <a:latin typeface="+mn-lt"/>
                        </a:rPr>
                        <a:t>32,8%</a:t>
                      </a:r>
                    </a:p>
                  </a:txBody>
                  <a:tcPr marL="9525" marR="9525" marT="9525" marB="0" anchor="ctr"/>
                </a:tc>
              </a:tr>
              <a:tr h="403671">
                <a:tc>
                  <a:txBody>
                    <a:bodyPr/>
                    <a:lstStyle/>
                    <a:p>
                      <a:pPr algn="l"/>
                      <a:r>
                        <a:rPr lang="es-ES" b="1" dirty="0" smtClean="0"/>
                        <a:t>GASTOS DE INVERSION</a:t>
                      </a:r>
                      <a:endParaRPr lang="es-ES" b="1" dirty="0"/>
                    </a:p>
                  </a:txBody>
                  <a:tcPr anchor="ctr"/>
                </a:tc>
                <a:tc>
                  <a:txBody>
                    <a:bodyPr/>
                    <a:lstStyle/>
                    <a:p>
                      <a:pPr algn="r" fontAlgn="b"/>
                      <a:r>
                        <a:rPr lang="es-CO" sz="1800" b="1" i="0" u="none" strike="noStrike">
                          <a:effectLst/>
                          <a:latin typeface="+mn-lt"/>
                        </a:rPr>
                        <a:t>159.000.000 </a:t>
                      </a:r>
                    </a:p>
                  </a:txBody>
                  <a:tcPr marL="9525" marR="9525" marT="9525" marB="0" anchor="ctr"/>
                </a:tc>
                <a:tc>
                  <a:txBody>
                    <a:bodyPr/>
                    <a:lstStyle/>
                    <a:p>
                      <a:pPr algn="ctr" fontAlgn="b"/>
                      <a:r>
                        <a:rPr lang="es-CO" sz="1800" b="1" i="0" u="none" strike="noStrike" dirty="0">
                          <a:effectLst/>
                          <a:latin typeface="+mn-lt"/>
                        </a:rPr>
                        <a:t>24,0%</a:t>
                      </a:r>
                    </a:p>
                  </a:txBody>
                  <a:tcPr marL="9525" marR="9525" marT="9525" marB="0" anchor="ctr"/>
                </a:tc>
              </a:tr>
              <a:tr h="403671">
                <a:tc>
                  <a:txBody>
                    <a:bodyPr/>
                    <a:lstStyle/>
                    <a:p>
                      <a:pPr algn="l"/>
                      <a:r>
                        <a:rPr lang="es-ES" dirty="0" smtClean="0"/>
                        <a:t>Infraestructura</a:t>
                      </a:r>
                      <a:endParaRPr lang="es-ES" dirty="0"/>
                    </a:p>
                  </a:txBody>
                  <a:tcPr anchor="ctr"/>
                </a:tc>
                <a:tc>
                  <a:txBody>
                    <a:bodyPr/>
                    <a:lstStyle/>
                    <a:p>
                      <a:pPr algn="r" fontAlgn="b"/>
                      <a:r>
                        <a:rPr lang="es-CO" sz="1800" b="0" i="0" u="none" strike="noStrike">
                          <a:effectLst/>
                          <a:latin typeface="+mn-lt"/>
                        </a:rPr>
                        <a:t>90.000.000 </a:t>
                      </a:r>
                    </a:p>
                  </a:txBody>
                  <a:tcPr marL="9525" marR="9525" marT="9525" marB="0" anchor="ctr"/>
                </a:tc>
                <a:tc>
                  <a:txBody>
                    <a:bodyPr/>
                    <a:lstStyle/>
                    <a:p>
                      <a:pPr algn="ctr" fontAlgn="b"/>
                      <a:r>
                        <a:rPr lang="es-CO" sz="1800" b="0" i="0" u="none" strike="noStrike" dirty="0">
                          <a:effectLst/>
                          <a:latin typeface="+mn-lt"/>
                        </a:rPr>
                        <a:t>13,6%</a:t>
                      </a:r>
                    </a:p>
                  </a:txBody>
                  <a:tcPr marL="9525" marR="9525" marT="9525" marB="0" anchor="ctr"/>
                </a:tc>
              </a:tr>
              <a:tr h="639679">
                <a:tc>
                  <a:txBody>
                    <a:bodyPr/>
                    <a:lstStyle/>
                    <a:p>
                      <a:pPr algn="l"/>
                      <a:r>
                        <a:rPr lang="es-ES" dirty="0" smtClean="0"/>
                        <a:t>Proyectos de innovaciones pedagógicas</a:t>
                      </a:r>
                      <a:endParaRPr lang="es-ES" dirty="0"/>
                    </a:p>
                  </a:txBody>
                  <a:tcPr anchor="ctr"/>
                </a:tc>
                <a:tc>
                  <a:txBody>
                    <a:bodyPr/>
                    <a:lstStyle/>
                    <a:p>
                      <a:pPr algn="r" fontAlgn="b"/>
                      <a:r>
                        <a:rPr lang="es-CO" sz="1800" b="0" i="0" u="none" strike="noStrike">
                          <a:effectLst/>
                          <a:latin typeface="+mn-lt"/>
                        </a:rPr>
                        <a:t>45.000.000 </a:t>
                      </a:r>
                    </a:p>
                  </a:txBody>
                  <a:tcPr marL="9525" marR="9525" marT="9525" marB="0" anchor="ctr"/>
                </a:tc>
                <a:tc>
                  <a:txBody>
                    <a:bodyPr/>
                    <a:lstStyle/>
                    <a:p>
                      <a:pPr algn="ctr" fontAlgn="b"/>
                      <a:r>
                        <a:rPr lang="es-CO" sz="1800" b="0" i="0" u="none" strike="noStrike" dirty="0">
                          <a:effectLst/>
                          <a:latin typeface="+mn-lt"/>
                        </a:rPr>
                        <a:t>6,8%</a:t>
                      </a:r>
                    </a:p>
                  </a:txBody>
                  <a:tcPr marL="9525" marR="9525" marT="9525" marB="0" anchor="ctr"/>
                </a:tc>
              </a:tr>
              <a:tr h="639679">
                <a:tc>
                  <a:txBody>
                    <a:bodyPr/>
                    <a:lstStyle/>
                    <a:p>
                      <a:pPr algn="l"/>
                      <a:r>
                        <a:rPr lang="es-ES" dirty="0" smtClean="0"/>
                        <a:t>Realización de actividades científicas, culturales y deportivas</a:t>
                      </a:r>
                      <a:endParaRPr lang="es-ES" dirty="0"/>
                    </a:p>
                  </a:txBody>
                  <a:tcPr anchor="ctr"/>
                </a:tc>
                <a:tc>
                  <a:txBody>
                    <a:bodyPr/>
                    <a:lstStyle/>
                    <a:p>
                      <a:pPr algn="r" fontAlgn="b"/>
                      <a:r>
                        <a:rPr lang="es-CO" sz="1800" b="0" i="0" u="none" strike="noStrike">
                          <a:effectLst/>
                          <a:latin typeface="+mn-lt"/>
                        </a:rPr>
                        <a:t>12.000.000 </a:t>
                      </a:r>
                    </a:p>
                  </a:txBody>
                  <a:tcPr marL="9525" marR="9525" marT="9525" marB="0" anchor="ctr"/>
                </a:tc>
                <a:tc>
                  <a:txBody>
                    <a:bodyPr/>
                    <a:lstStyle/>
                    <a:p>
                      <a:pPr algn="ctr" fontAlgn="b"/>
                      <a:r>
                        <a:rPr lang="es-CO" sz="1800" b="0" i="0" u="none" strike="noStrike" dirty="0">
                          <a:effectLst/>
                          <a:latin typeface="+mn-lt"/>
                        </a:rPr>
                        <a:t>1,8%</a:t>
                      </a:r>
                    </a:p>
                  </a:txBody>
                  <a:tcPr marL="9525" marR="9525" marT="9525" marB="0" anchor="ctr"/>
                </a:tc>
              </a:tr>
              <a:tr h="639679">
                <a:tc>
                  <a:txBody>
                    <a:bodyPr/>
                    <a:lstStyle/>
                    <a:p>
                      <a:pPr algn="l"/>
                      <a:r>
                        <a:rPr lang="es-ES" dirty="0" smtClean="0"/>
                        <a:t>Inscripción en eventos científicos, culturales o deportivos</a:t>
                      </a:r>
                      <a:endParaRPr lang="es-ES" dirty="0"/>
                    </a:p>
                  </a:txBody>
                  <a:tcPr anchor="ctr"/>
                </a:tc>
                <a:tc>
                  <a:txBody>
                    <a:bodyPr/>
                    <a:lstStyle/>
                    <a:p>
                      <a:pPr algn="r" fontAlgn="b"/>
                      <a:r>
                        <a:rPr lang="es-CO" sz="1800" b="0" i="0" u="none" strike="noStrike">
                          <a:effectLst/>
                          <a:latin typeface="+mn-lt"/>
                        </a:rPr>
                        <a:t>12.000.000 </a:t>
                      </a:r>
                    </a:p>
                  </a:txBody>
                  <a:tcPr marL="9525" marR="9525" marT="9525" marB="0" anchor="ctr"/>
                </a:tc>
                <a:tc>
                  <a:txBody>
                    <a:bodyPr/>
                    <a:lstStyle/>
                    <a:p>
                      <a:pPr algn="ctr" fontAlgn="b"/>
                      <a:r>
                        <a:rPr lang="es-CO" sz="1800" b="0" i="0" u="none" strike="noStrike" dirty="0">
                          <a:effectLst/>
                          <a:latin typeface="+mn-lt"/>
                        </a:rPr>
                        <a:t>1,8%</a:t>
                      </a:r>
                    </a:p>
                  </a:txBody>
                  <a:tcPr marL="9525" marR="9525" marT="9525" marB="0" anchor="ctr"/>
                </a:tc>
              </a:tr>
              <a:tr h="403671">
                <a:tc>
                  <a:txBody>
                    <a:bodyPr/>
                    <a:lstStyle/>
                    <a:p>
                      <a:pPr algn="ctr"/>
                      <a:r>
                        <a:rPr lang="es-ES" b="1" dirty="0" smtClean="0"/>
                        <a:t>TOTAL PRESUPUESTO DE INGRESOS</a:t>
                      </a:r>
                      <a:endParaRPr lang="es-ES" b="1" dirty="0"/>
                    </a:p>
                  </a:txBody>
                  <a:tcPr anchor="ctr"/>
                </a:tc>
                <a:tc>
                  <a:txBody>
                    <a:bodyPr/>
                    <a:lstStyle/>
                    <a:p>
                      <a:pPr algn="r" fontAlgn="b"/>
                      <a:r>
                        <a:rPr lang="es-CO" sz="1800" b="1" i="0" u="none" strike="noStrike">
                          <a:effectLst/>
                          <a:latin typeface="+mn-lt"/>
                        </a:rPr>
                        <a:t>663.705.500 </a:t>
                      </a:r>
                    </a:p>
                  </a:txBody>
                  <a:tcPr marL="9525" marR="9525" marT="9525" marB="0" anchor="ctr"/>
                </a:tc>
                <a:tc>
                  <a:txBody>
                    <a:bodyPr/>
                    <a:lstStyle/>
                    <a:p>
                      <a:pPr algn="ctr" fontAlgn="b"/>
                      <a:r>
                        <a:rPr lang="es-CO" sz="1800" b="1" i="0" u="none" strike="noStrike" dirty="0">
                          <a:effectLst/>
                          <a:latin typeface="+mn-lt"/>
                        </a:rPr>
                        <a:t>100,0%</a:t>
                      </a:r>
                    </a:p>
                  </a:txBody>
                  <a:tcPr marL="9525" marR="9525" marT="9525" marB="0" anchor="ctr"/>
                </a:tc>
              </a:tr>
            </a:tbl>
          </a:graphicData>
        </a:graphic>
      </p:graphicFrame>
    </p:spTree>
    <p:extLst>
      <p:ext uri="{BB962C8B-B14F-4D97-AF65-F5344CB8AC3E}">
        <p14:creationId xmlns:p14="http://schemas.microsoft.com/office/powerpoint/2010/main" val="360076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1 Gráfico"/>
          <p:cNvGraphicFramePr>
            <a:graphicFrameLocks/>
          </p:cNvGraphicFramePr>
          <p:nvPr>
            <p:extLst>
              <p:ext uri="{D42A27DB-BD31-4B8C-83A1-F6EECF244321}">
                <p14:modId xmlns:p14="http://schemas.microsoft.com/office/powerpoint/2010/main" val="1863993754"/>
              </p:ext>
            </p:extLst>
          </p:nvPr>
        </p:nvGraphicFramePr>
        <p:xfrm>
          <a:off x="467544" y="1249271"/>
          <a:ext cx="8460432" cy="5589240"/>
        </p:xfrm>
        <a:graphic>
          <a:graphicData uri="http://schemas.openxmlformats.org/drawingml/2006/chart">
            <c:chart xmlns:c="http://schemas.openxmlformats.org/drawingml/2006/chart" xmlns:r="http://schemas.openxmlformats.org/officeDocument/2006/relationships" r:id="rId3"/>
          </a:graphicData>
        </a:graphic>
      </p:graphicFrame>
      <p:sp>
        <p:nvSpPr>
          <p:cNvPr id="4" name="3 Rectángulo"/>
          <p:cNvSpPr/>
          <p:nvPr/>
        </p:nvSpPr>
        <p:spPr>
          <a:xfrm>
            <a:off x="655511" y="158346"/>
            <a:ext cx="7832978"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INFORME DE GESTIÓN CON CORTE A 31 </a:t>
            </a:r>
          </a:p>
          <a:p>
            <a:pPr algn="ctr"/>
            <a:r>
              <a:rPr lang="es-E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DICIEMBRE DE 2013</a:t>
            </a:r>
            <a:endParaRPr lang="es-E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6559649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95736" y="44624"/>
            <a:ext cx="4569328"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EJECUCION DE GASTOS</a:t>
            </a:r>
            <a:endParaRPr lang="es-E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898006733"/>
              </p:ext>
            </p:extLst>
          </p:nvPr>
        </p:nvGraphicFramePr>
        <p:xfrm>
          <a:off x="287992" y="1340768"/>
          <a:ext cx="8568015" cy="4688710"/>
        </p:xfrm>
        <a:graphic>
          <a:graphicData uri="http://schemas.openxmlformats.org/drawingml/2006/table">
            <a:tbl>
              <a:tblPr firstRow="1" bandRow="1">
                <a:tableStyleId>{5C22544A-7EE6-4342-B048-85BDC9FD1C3A}</a:tableStyleId>
              </a:tblPr>
              <a:tblGrid>
                <a:gridCol w="3888431"/>
                <a:gridCol w="1008112"/>
                <a:gridCol w="864096"/>
                <a:gridCol w="830142"/>
                <a:gridCol w="1042066"/>
                <a:gridCol w="935168"/>
              </a:tblGrid>
              <a:tr h="476710">
                <a:tc>
                  <a:txBody>
                    <a:bodyPr/>
                    <a:lstStyle/>
                    <a:p>
                      <a:pPr algn="ctr"/>
                      <a:r>
                        <a:rPr lang="es-ES" sz="1800" dirty="0" smtClean="0"/>
                        <a:t>CONCEPTO</a:t>
                      </a:r>
                      <a:endParaRPr lang="es-ES" sz="1800" dirty="0"/>
                    </a:p>
                  </a:txBody>
                  <a:tcPr anchor="ctr"/>
                </a:tc>
                <a:tc>
                  <a:txBody>
                    <a:bodyPr/>
                    <a:lstStyle/>
                    <a:p>
                      <a:pPr algn="ctr" fontAlgn="ctr"/>
                      <a:r>
                        <a:rPr lang="es-CO" sz="1200" b="1" i="0" u="none" strike="noStrike">
                          <a:effectLst/>
                          <a:latin typeface="Arial Narrow" pitchFamily="34" charset="0"/>
                        </a:rPr>
                        <a:t>APROPIACION INICIAL</a:t>
                      </a:r>
                    </a:p>
                  </a:txBody>
                  <a:tcPr marL="9525" marR="9525" marT="9525" marB="0" anchor="ctr"/>
                </a:tc>
                <a:tc>
                  <a:txBody>
                    <a:bodyPr/>
                    <a:lstStyle/>
                    <a:p>
                      <a:pPr algn="ctr" fontAlgn="ctr"/>
                      <a:r>
                        <a:rPr lang="es-CO" sz="1200" b="1" i="0" u="none" strike="noStrike" dirty="0">
                          <a:effectLst/>
                          <a:latin typeface="Arial Narrow" pitchFamily="34" charset="0"/>
                        </a:rPr>
                        <a:t>ADICION</a:t>
                      </a:r>
                    </a:p>
                  </a:txBody>
                  <a:tcPr marL="9525" marR="9525" marT="9525" marB="0" anchor="ctr"/>
                </a:tc>
                <a:tc>
                  <a:txBody>
                    <a:bodyPr/>
                    <a:lstStyle/>
                    <a:p>
                      <a:pPr algn="ctr" fontAlgn="ctr"/>
                      <a:r>
                        <a:rPr lang="es-CO" sz="1200" b="1" i="0" u="none" strike="noStrike" dirty="0" smtClean="0">
                          <a:effectLst/>
                          <a:latin typeface="Arial Narrow" pitchFamily="34" charset="0"/>
                        </a:rPr>
                        <a:t>TRASLADO</a:t>
                      </a:r>
                      <a:endParaRPr lang="es-CO" sz="1200" b="1" i="0" u="none" strike="noStrike" dirty="0">
                        <a:effectLst/>
                        <a:latin typeface="Arial Narrow" pitchFamily="34" charset="0"/>
                      </a:endParaRPr>
                    </a:p>
                  </a:txBody>
                  <a:tcPr marL="9525" marR="9525" marT="9525" marB="0" anchor="ctr"/>
                </a:tc>
                <a:tc>
                  <a:txBody>
                    <a:bodyPr/>
                    <a:lstStyle/>
                    <a:p>
                      <a:pPr algn="ctr" fontAlgn="ctr"/>
                      <a:r>
                        <a:rPr lang="es-CO" sz="1200" b="1" i="0" u="none" strike="noStrike">
                          <a:effectLst/>
                          <a:latin typeface="Arial Narrow" pitchFamily="34" charset="0"/>
                        </a:rPr>
                        <a:t>PRESUPUESTO DEFINITIVO</a:t>
                      </a:r>
                    </a:p>
                  </a:txBody>
                  <a:tcPr marL="9525" marR="9525" marT="9525" marB="0" anchor="ctr"/>
                </a:tc>
                <a:tc>
                  <a:txBody>
                    <a:bodyPr/>
                    <a:lstStyle/>
                    <a:p>
                      <a:pPr algn="ctr" fontAlgn="ctr"/>
                      <a:r>
                        <a:rPr lang="es-CO" sz="1200" b="1" i="0" u="none" strike="noStrike" dirty="0" smtClean="0">
                          <a:effectLst/>
                          <a:latin typeface="Arial Narrow" pitchFamily="34" charset="0"/>
                        </a:rPr>
                        <a:t>COMPROMISO</a:t>
                      </a:r>
                      <a:endParaRPr lang="es-CO" sz="1200" b="1" i="0" u="none" strike="noStrike" dirty="0">
                        <a:effectLst/>
                        <a:latin typeface="Arial Narrow" pitchFamily="34" charset="0"/>
                      </a:endParaRPr>
                    </a:p>
                  </a:txBody>
                  <a:tcPr marL="9525" marR="9525" marT="9525" marB="0" anchor="ctr"/>
                </a:tc>
              </a:tr>
              <a:tr h="468000">
                <a:tc>
                  <a:txBody>
                    <a:bodyPr/>
                    <a:lstStyle/>
                    <a:p>
                      <a:pPr algn="l" fontAlgn="b"/>
                      <a:r>
                        <a:rPr lang="es-CO" sz="1400" b="1" i="0" u="none" strike="noStrike" dirty="0">
                          <a:effectLst/>
                          <a:latin typeface="Arial Narrow" pitchFamily="34" charset="0"/>
                        </a:rPr>
                        <a:t>GASTOS DE PERSONAL</a:t>
                      </a:r>
                    </a:p>
                  </a:txBody>
                  <a:tcPr marL="9525" marR="9525" marT="9525" marB="0" anchor="ctr"/>
                </a:tc>
                <a:tc>
                  <a:txBody>
                    <a:bodyPr/>
                    <a:lstStyle/>
                    <a:p>
                      <a:pPr algn="r" fontAlgn="b"/>
                      <a:r>
                        <a:rPr lang="es-CO" sz="1400" b="1" i="0" u="none" strike="noStrike">
                          <a:effectLst/>
                          <a:latin typeface="Arial Narrow" pitchFamily="34" charset="0"/>
                        </a:rPr>
                        <a:t>88.000.000 </a:t>
                      </a:r>
                    </a:p>
                  </a:txBody>
                  <a:tcPr marL="9525" marR="9525" marT="9525" marB="0" anchor="ctr"/>
                </a:tc>
                <a:tc>
                  <a:txBody>
                    <a:bodyPr/>
                    <a:lstStyle/>
                    <a:p>
                      <a:pPr algn="r" fontAlgn="b"/>
                      <a:r>
                        <a:rPr lang="es-CO" sz="1400" b="1" i="0" u="none" strike="noStrike" dirty="0">
                          <a:effectLst/>
                          <a:latin typeface="Arial Narrow" pitchFamily="34" charset="0"/>
                        </a:rPr>
                        <a:t>0 </a:t>
                      </a:r>
                    </a:p>
                  </a:txBody>
                  <a:tcPr marL="9525" marR="9525" marT="9525" marB="0" anchor="ctr"/>
                </a:tc>
                <a:tc>
                  <a:txBody>
                    <a:bodyPr/>
                    <a:lstStyle/>
                    <a:p>
                      <a:pPr algn="r" fontAlgn="b"/>
                      <a:r>
                        <a:rPr lang="es-CO" sz="1400" b="1" i="0" u="none" strike="noStrike" dirty="0" smtClean="0">
                          <a:effectLst/>
                          <a:latin typeface="Arial Narrow" pitchFamily="34" charset="0"/>
                        </a:rPr>
                        <a:t>-19.000.000 </a:t>
                      </a:r>
                      <a:endParaRPr lang="es-CO" sz="1400" b="1" i="0" u="none" strike="noStrike" dirty="0">
                        <a:effectLst/>
                        <a:latin typeface="Arial Narrow" pitchFamily="34" charset="0"/>
                      </a:endParaRPr>
                    </a:p>
                  </a:txBody>
                  <a:tcPr marL="9525" marR="9525" marT="9525" marB="0" anchor="ctr"/>
                </a:tc>
                <a:tc>
                  <a:txBody>
                    <a:bodyPr/>
                    <a:lstStyle/>
                    <a:p>
                      <a:pPr algn="r" fontAlgn="b"/>
                      <a:r>
                        <a:rPr lang="es-CO" sz="1400" b="1" i="0" u="none" strike="noStrike" dirty="0" smtClean="0">
                          <a:effectLst/>
                          <a:latin typeface="Arial Narrow" pitchFamily="34" charset="0"/>
                        </a:rPr>
                        <a:t>69.000.000 </a:t>
                      </a:r>
                      <a:endParaRPr lang="es-CO" sz="1400" b="1" i="0" u="none" strike="noStrike" dirty="0">
                        <a:effectLst/>
                        <a:latin typeface="Arial Narrow" pitchFamily="34" charset="0"/>
                      </a:endParaRPr>
                    </a:p>
                  </a:txBody>
                  <a:tcPr marL="9525" marR="9525" marT="9525" marB="0" anchor="ctr"/>
                </a:tc>
                <a:tc>
                  <a:txBody>
                    <a:bodyPr/>
                    <a:lstStyle/>
                    <a:p>
                      <a:pPr algn="r" fontAlgn="b"/>
                      <a:r>
                        <a:rPr lang="es-CO" sz="1400" b="1" i="0" u="none" strike="noStrike" dirty="0" smtClean="0">
                          <a:effectLst/>
                          <a:latin typeface="Arial Narrow" pitchFamily="34" charset="0"/>
                        </a:rPr>
                        <a:t>67.528.400 </a:t>
                      </a:r>
                    </a:p>
                  </a:txBody>
                  <a:tcPr marL="9525" marR="9525" marT="9525" marB="0" anchor="ctr"/>
                </a:tc>
              </a:tr>
              <a:tr h="468000">
                <a:tc>
                  <a:txBody>
                    <a:bodyPr/>
                    <a:lstStyle/>
                    <a:p>
                      <a:pPr algn="l" fontAlgn="b"/>
                      <a:r>
                        <a:rPr lang="es-CO" sz="1400" b="1" i="0" u="none" strike="noStrike">
                          <a:effectLst/>
                          <a:latin typeface="Arial Narrow" pitchFamily="34" charset="0"/>
                        </a:rPr>
                        <a:t>GASTOS GENERALES</a:t>
                      </a:r>
                    </a:p>
                  </a:txBody>
                  <a:tcPr marL="9525" marR="9525" marT="9525" marB="0" anchor="ctr"/>
                </a:tc>
                <a:tc>
                  <a:txBody>
                    <a:bodyPr/>
                    <a:lstStyle/>
                    <a:p>
                      <a:pPr algn="r" fontAlgn="b"/>
                      <a:endParaRPr lang="es-CO" sz="1400" b="1" i="0" u="none" strike="noStrike" dirty="0">
                        <a:effectLst/>
                        <a:latin typeface="Arial Narrow" pitchFamily="34" charset="0"/>
                      </a:endParaRPr>
                    </a:p>
                  </a:txBody>
                  <a:tcPr marL="9525" marR="9525" marT="9525" marB="0" anchor="ctr"/>
                </a:tc>
                <a:tc>
                  <a:txBody>
                    <a:bodyPr/>
                    <a:lstStyle/>
                    <a:p>
                      <a:pPr algn="r" fontAlgn="b"/>
                      <a:endParaRPr lang="es-CO" sz="1400" b="1" i="0" u="none" strike="noStrike" dirty="0">
                        <a:effectLst/>
                        <a:latin typeface="Arial Narrow" pitchFamily="34" charset="0"/>
                      </a:endParaRPr>
                    </a:p>
                  </a:txBody>
                  <a:tcPr marL="9525" marR="9525" marT="9525" marB="0" anchor="ctr"/>
                </a:tc>
                <a:tc>
                  <a:txBody>
                    <a:bodyPr/>
                    <a:lstStyle/>
                    <a:p>
                      <a:pPr algn="r" fontAlgn="b"/>
                      <a:endParaRPr lang="es-CO" sz="1400" b="1" i="0" u="none" strike="noStrike" dirty="0">
                        <a:effectLst/>
                        <a:latin typeface="Arial Narrow" pitchFamily="34" charset="0"/>
                      </a:endParaRPr>
                    </a:p>
                  </a:txBody>
                  <a:tcPr marL="9525" marR="9525" marT="9525" marB="0" anchor="ctr"/>
                </a:tc>
                <a:tc>
                  <a:txBody>
                    <a:bodyPr/>
                    <a:lstStyle/>
                    <a:p>
                      <a:pPr algn="r" fontAlgn="b"/>
                      <a:endParaRPr lang="es-CO" sz="1400" b="1" i="0" u="none" strike="noStrike" dirty="0">
                        <a:effectLst/>
                        <a:latin typeface="Arial Narrow" pitchFamily="34" charset="0"/>
                      </a:endParaRPr>
                    </a:p>
                  </a:txBody>
                  <a:tcPr marL="9525" marR="9525" marT="9525" marB="0" anchor="ctr"/>
                </a:tc>
                <a:tc>
                  <a:txBody>
                    <a:bodyPr/>
                    <a:lstStyle/>
                    <a:p>
                      <a:pPr algn="r" fontAlgn="b"/>
                      <a:endParaRPr lang="es-CO" sz="1400" b="1" i="0" u="none" strike="noStrike" dirty="0">
                        <a:effectLst/>
                        <a:latin typeface="Arial Narrow" pitchFamily="34" charset="0"/>
                      </a:endParaRPr>
                    </a:p>
                  </a:txBody>
                  <a:tcPr marL="9525" marR="9525" marT="9525" marB="0" anchor="ctr"/>
                </a:tc>
              </a:tr>
              <a:tr h="468000">
                <a:tc>
                  <a:txBody>
                    <a:bodyPr/>
                    <a:lstStyle/>
                    <a:p>
                      <a:pPr algn="l" fontAlgn="b"/>
                      <a:r>
                        <a:rPr lang="es-CO" sz="1400" b="1" i="0" u="none" strike="noStrike">
                          <a:effectLst/>
                          <a:latin typeface="Arial Narrow" pitchFamily="34" charset="0"/>
                        </a:rPr>
                        <a:t>ADQUISICION DE BIENES</a:t>
                      </a:r>
                    </a:p>
                  </a:txBody>
                  <a:tcPr marL="9525" marR="9525" marT="9525" marB="0" anchor="ctr"/>
                </a:tc>
                <a:tc>
                  <a:txBody>
                    <a:bodyPr/>
                    <a:lstStyle/>
                    <a:p>
                      <a:pPr algn="r" fontAlgn="b"/>
                      <a:r>
                        <a:rPr lang="es-CO" sz="1400" b="1" i="0" u="none" strike="noStrike">
                          <a:effectLst/>
                          <a:latin typeface="Arial Narrow" pitchFamily="34" charset="0"/>
                        </a:rPr>
                        <a:t>198.705.500 </a:t>
                      </a:r>
                    </a:p>
                  </a:txBody>
                  <a:tcPr marL="9525" marR="9525" marT="9525" marB="0" anchor="ctr"/>
                </a:tc>
                <a:tc>
                  <a:txBody>
                    <a:bodyPr/>
                    <a:lstStyle/>
                    <a:p>
                      <a:pPr algn="r" fontAlgn="b"/>
                      <a:r>
                        <a:rPr lang="es-CO" sz="1400" b="1" i="0" u="none" strike="noStrike" dirty="0" smtClean="0">
                          <a:effectLst/>
                          <a:latin typeface="Arial Narrow" pitchFamily="34" charset="0"/>
                        </a:rPr>
                        <a:t>17.349.650 </a:t>
                      </a:r>
                      <a:endParaRPr lang="es-CO" sz="1400" b="1" i="0" u="none" strike="noStrike" dirty="0">
                        <a:effectLst/>
                        <a:latin typeface="Arial Narrow" pitchFamily="34" charset="0"/>
                      </a:endParaRPr>
                    </a:p>
                  </a:txBody>
                  <a:tcPr marL="9525" marR="9525" marT="9525" marB="0" anchor="ctr"/>
                </a:tc>
                <a:tc>
                  <a:txBody>
                    <a:bodyPr/>
                    <a:lstStyle/>
                    <a:p>
                      <a:pPr algn="r" fontAlgn="b"/>
                      <a:r>
                        <a:rPr lang="es-CO" sz="1400" b="1" i="0" u="none" strike="noStrike" dirty="0" smtClean="0">
                          <a:effectLst/>
                          <a:latin typeface="Arial Narrow" pitchFamily="34" charset="0"/>
                        </a:rPr>
                        <a:t>37.000.000 </a:t>
                      </a:r>
                      <a:endParaRPr lang="es-CO" sz="1400" b="1" i="0" u="none" strike="noStrike" dirty="0">
                        <a:effectLst/>
                        <a:latin typeface="Arial Narrow" pitchFamily="34" charset="0"/>
                      </a:endParaRPr>
                    </a:p>
                  </a:txBody>
                  <a:tcPr marL="9525" marR="9525" marT="9525" marB="0" anchor="ctr"/>
                </a:tc>
                <a:tc>
                  <a:txBody>
                    <a:bodyPr/>
                    <a:lstStyle/>
                    <a:p>
                      <a:pPr algn="r" fontAlgn="b"/>
                      <a:r>
                        <a:rPr lang="es-CO" sz="1400" b="1" i="0" u="none" strike="noStrike" dirty="0" smtClean="0">
                          <a:effectLst/>
                          <a:latin typeface="Arial Narrow" pitchFamily="34" charset="0"/>
                        </a:rPr>
                        <a:t>253.055.150 </a:t>
                      </a:r>
                    </a:p>
                  </a:txBody>
                  <a:tcPr marL="9525" marR="9525" marT="9525" marB="0" anchor="ctr"/>
                </a:tc>
                <a:tc>
                  <a:txBody>
                    <a:bodyPr/>
                    <a:lstStyle/>
                    <a:p>
                      <a:pPr algn="r" fontAlgn="b"/>
                      <a:r>
                        <a:rPr lang="es-CO" sz="1400" b="1" i="0" u="none" strike="noStrike" dirty="0" smtClean="0">
                          <a:effectLst/>
                          <a:latin typeface="Arial Narrow" pitchFamily="34" charset="0"/>
                        </a:rPr>
                        <a:t>238.214.764 </a:t>
                      </a:r>
                    </a:p>
                  </a:txBody>
                  <a:tcPr marL="9525" marR="9525" marT="9525" marB="0" anchor="ctr"/>
                </a:tc>
              </a:tr>
              <a:tr h="468000">
                <a:tc>
                  <a:txBody>
                    <a:bodyPr/>
                    <a:lstStyle/>
                    <a:p>
                      <a:pPr algn="l" fontAlgn="b"/>
                      <a:r>
                        <a:rPr lang="es-CO" sz="1400" b="1" i="0" u="none" strike="noStrike">
                          <a:effectLst/>
                          <a:latin typeface="Arial Narrow" pitchFamily="34" charset="0"/>
                        </a:rPr>
                        <a:t>ADQUISICION DE SERVICIOS</a:t>
                      </a:r>
                    </a:p>
                  </a:txBody>
                  <a:tcPr marL="9525" marR="9525" marT="9525" marB="0" anchor="ctr"/>
                </a:tc>
                <a:tc>
                  <a:txBody>
                    <a:bodyPr/>
                    <a:lstStyle/>
                    <a:p>
                      <a:pPr algn="r" fontAlgn="b"/>
                      <a:r>
                        <a:rPr lang="es-CO" sz="1400" b="1" i="0" u="none" strike="noStrike">
                          <a:effectLst/>
                          <a:latin typeface="Arial Narrow" pitchFamily="34" charset="0"/>
                        </a:rPr>
                        <a:t>218.000.000 </a:t>
                      </a:r>
                    </a:p>
                  </a:txBody>
                  <a:tcPr marL="9525" marR="9525" marT="9525" marB="0" anchor="ctr"/>
                </a:tc>
                <a:tc>
                  <a:txBody>
                    <a:bodyPr/>
                    <a:lstStyle/>
                    <a:p>
                      <a:pPr algn="r" fontAlgn="b"/>
                      <a:r>
                        <a:rPr lang="es-CO" sz="1400" b="1" i="0" u="none" strike="noStrike" dirty="0" smtClean="0">
                          <a:effectLst/>
                          <a:latin typeface="Arial Narrow" pitchFamily="34" charset="0"/>
                        </a:rPr>
                        <a:t>67.615.900 </a:t>
                      </a:r>
                      <a:endParaRPr lang="es-CO" sz="1400" b="1" i="0" u="none" strike="noStrike" dirty="0">
                        <a:effectLst/>
                        <a:latin typeface="Arial Narrow" pitchFamily="34" charset="0"/>
                      </a:endParaRPr>
                    </a:p>
                  </a:txBody>
                  <a:tcPr marL="9525" marR="9525" marT="9525" marB="0" anchor="ctr"/>
                </a:tc>
                <a:tc>
                  <a:txBody>
                    <a:bodyPr/>
                    <a:lstStyle/>
                    <a:p>
                      <a:pPr algn="r" fontAlgn="b"/>
                      <a:r>
                        <a:rPr lang="es-CO" sz="1400" b="1" i="0" u="none" strike="noStrike" dirty="0" smtClean="0">
                          <a:effectLst/>
                          <a:latin typeface="Arial Narrow" pitchFamily="34" charset="0"/>
                        </a:rPr>
                        <a:t>42.000.000</a:t>
                      </a:r>
                      <a:endParaRPr lang="es-CO" sz="1400" b="1" i="0" u="none" strike="noStrike" dirty="0">
                        <a:effectLst/>
                        <a:latin typeface="Arial Narrow" pitchFamily="34" charset="0"/>
                      </a:endParaRPr>
                    </a:p>
                  </a:txBody>
                  <a:tcPr marL="9525" marR="9525" marT="9525" marB="0" anchor="ctr"/>
                </a:tc>
                <a:tc>
                  <a:txBody>
                    <a:bodyPr/>
                    <a:lstStyle/>
                    <a:p>
                      <a:pPr algn="r" fontAlgn="b"/>
                      <a:r>
                        <a:rPr lang="es-CO" sz="1400" b="1" i="0" u="none" strike="noStrike" dirty="0" smtClean="0">
                          <a:effectLst/>
                          <a:latin typeface="Arial Narrow" pitchFamily="34" charset="0"/>
                        </a:rPr>
                        <a:t>327.615.900 </a:t>
                      </a:r>
                      <a:endParaRPr lang="es-CO" sz="1400" b="1" i="0" u="none" strike="noStrike" dirty="0">
                        <a:effectLst/>
                        <a:latin typeface="Arial Narrow" pitchFamily="34" charset="0"/>
                      </a:endParaRPr>
                    </a:p>
                  </a:txBody>
                  <a:tcPr marL="9525" marR="9525" marT="9525" marB="0" anchor="ctr"/>
                </a:tc>
                <a:tc>
                  <a:txBody>
                    <a:bodyPr/>
                    <a:lstStyle/>
                    <a:p>
                      <a:pPr algn="r" fontAlgn="b"/>
                      <a:r>
                        <a:rPr lang="es-CO" sz="1400" b="1" i="0" u="none" strike="noStrike" dirty="0" smtClean="0">
                          <a:effectLst/>
                          <a:latin typeface="Arial Narrow" pitchFamily="34" charset="0"/>
                        </a:rPr>
                        <a:t>310.307.127 </a:t>
                      </a:r>
                      <a:endParaRPr lang="es-CO" sz="1400" b="1" i="0" u="none" strike="noStrike" dirty="0">
                        <a:effectLst/>
                        <a:latin typeface="Arial Narrow" pitchFamily="34" charset="0"/>
                      </a:endParaRPr>
                    </a:p>
                  </a:txBody>
                  <a:tcPr marL="9525" marR="9525" marT="9525" marB="0" anchor="ctr"/>
                </a:tc>
              </a:tr>
              <a:tr h="468000">
                <a:tc>
                  <a:txBody>
                    <a:bodyPr/>
                    <a:lstStyle/>
                    <a:p>
                      <a:pPr algn="l" fontAlgn="b"/>
                      <a:r>
                        <a:rPr lang="es-CO" sz="1400" b="0" i="0" u="none" strike="noStrike">
                          <a:effectLst/>
                          <a:latin typeface="Arial Narrow" pitchFamily="34" charset="0"/>
                        </a:rPr>
                        <a:t>INFRAESTRUCTURA</a:t>
                      </a:r>
                    </a:p>
                  </a:txBody>
                  <a:tcPr marL="9525" marR="9525" marT="9525" marB="0" anchor="ctr"/>
                </a:tc>
                <a:tc>
                  <a:txBody>
                    <a:bodyPr/>
                    <a:lstStyle/>
                    <a:p>
                      <a:pPr algn="r" fontAlgn="b"/>
                      <a:r>
                        <a:rPr lang="es-CO" sz="1400" b="0" i="0" u="none" strike="noStrike">
                          <a:effectLst/>
                          <a:latin typeface="Arial Narrow" pitchFamily="34" charset="0"/>
                        </a:rPr>
                        <a:t>90.000.000 </a:t>
                      </a:r>
                    </a:p>
                  </a:txBody>
                  <a:tcPr marL="9525" marR="9525" marT="9525" marB="0" anchor="ctr"/>
                </a:tc>
                <a:tc>
                  <a:txBody>
                    <a:bodyPr/>
                    <a:lstStyle/>
                    <a:p>
                      <a:pPr algn="r" fontAlgn="b"/>
                      <a:r>
                        <a:rPr lang="es-CO" sz="1400" b="0" i="0" u="none" strike="noStrike" dirty="0">
                          <a:effectLst/>
                          <a:latin typeface="Arial Narrow" pitchFamily="34" charset="0"/>
                        </a:rPr>
                        <a:t>0 </a:t>
                      </a:r>
                    </a:p>
                  </a:txBody>
                  <a:tcPr marL="9525" marR="9525" marT="9525" marB="0" anchor="ctr"/>
                </a:tc>
                <a:tc>
                  <a:txBody>
                    <a:bodyPr/>
                    <a:lstStyle/>
                    <a:p>
                      <a:pPr algn="r" fontAlgn="b"/>
                      <a:r>
                        <a:rPr lang="es-CO" sz="1400" b="0" i="0" u="none" strike="noStrike" dirty="0" smtClean="0">
                          <a:effectLst/>
                          <a:latin typeface="Arial Narrow" pitchFamily="34" charset="0"/>
                        </a:rPr>
                        <a:t>-55.000.000 </a:t>
                      </a:r>
                      <a:endParaRPr lang="es-CO" sz="1400" b="0" i="0" u="none" strike="noStrike" dirty="0">
                        <a:effectLst/>
                        <a:latin typeface="Arial Narrow" pitchFamily="34" charset="0"/>
                      </a:endParaRPr>
                    </a:p>
                  </a:txBody>
                  <a:tcPr marL="9525" marR="9525" marT="9525" marB="0" anchor="ctr"/>
                </a:tc>
                <a:tc>
                  <a:txBody>
                    <a:bodyPr/>
                    <a:lstStyle/>
                    <a:p>
                      <a:pPr algn="r" fontAlgn="b"/>
                      <a:r>
                        <a:rPr lang="es-CO" sz="1400" b="0" i="0" u="none" strike="noStrike" dirty="0">
                          <a:effectLst/>
                          <a:latin typeface="Arial Narrow" pitchFamily="34" charset="0"/>
                        </a:rPr>
                        <a:t>3</a:t>
                      </a:r>
                      <a:r>
                        <a:rPr lang="es-CO" sz="1400" b="0" i="0" u="none" strike="noStrike" dirty="0" smtClean="0">
                          <a:effectLst/>
                          <a:latin typeface="Arial Narrow" pitchFamily="34" charset="0"/>
                        </a:rPr>
                        <a:t>5.000.000 </a:t>
                      </a:r>
                      <a:endParaRPr lang="es-CO" sz="1400" b="0" i="0" u="none" strike="noStrike" dirty="0">
                        <a:effectLst/>
                        <a:latin typeface="Arial Narrow" pitchFamily="34" charset="0"/>
                      </a:endParaRPr>
                    </a:p>
                  </a:txBody>
                  <a:tcPr marL="9525" marR="9525" marT="9525" marB="0" anchor="ctr"/>
                </a:tc>
                <a:tc>
                  <a:txBody>
                    <a:bodyPr/>
                    <a:lstStyle/>
                    <a:p>
                      <a:pPr algn="r" fontAlgn="b"/>
                      <a:r>
                        <a:rPr lang="es-CO" sz="1400" b="0" i="0" u="none" strike="noStrike" dirty="0" smtClean="0">
                          <a:effectLst/>
                          <a:latin typeface="Arial Narrow" pitchFamily="34" charset="0"/>
                        </a:rPr>
                        <a:t>31.611.750 </a:t>
                      </a:r>
                      <a:endParaRPr lang="es-CO" sz="1400" b="0" i="0" u="none" strike="noStrike" dirty="0">
                        <a:effectLst/>
                        <a:latin typeface="Arial Narrow" pitchFamily="34" charset="0"/>
                      </a:endParaRPr>
                    </a:p>
                  </a:txBody>
                  <a:tcPr marL="9525" marR="9525" marT="9525" marB="0" anchor="ctr"/>
                </a:tc>
              </a:tr>
              <a:tr h="468000">
                <a:tc>
                  <a:txBody>
                    <a:bodyPr/>
                    <a:lstStyle/>
                    <a:p>
                      <a:pPr algn="l" fontAlgn="b"/>
                      <a:r>
                        <a:rPr lang="es-CO" sz="1400" b="0" i="0" u="none" strike="noStrike">
                          <a:effectLst/>
                          <a:latin typeface="Arial Narrow" pitchFamily="34" charset="0"/>
                        </a:rPr>
                        <a:t>PROYECTOS DE INNOVACIONES PEDAGÓGICAS</a:t>
                      </a:r>
                    </a:p>
                  </a:txBody>
                  <a:tcPr marL="9525" marR="9525" marT="9525" marB="0" anchor="ctr"/>
                </a:tc>
                <a:tc>
                  <a:txBody>
                    <a:bodyPr/>
                    <a:lstStyle/>
                    <a:p>
                      <a:pPr algn="r" fontAlgn="b"/>
                      <a:r>
                        <a:rPr lang="es-CO" sz="1400" b="0" i="0" u="none" strike="noStrike">
                          <a:effectLst/>
                          <a:latin typeface="Arial Narrow" pitchFamily="34" charset="0"/>
                        </a:rPr>
                        <a:t>45.000.000 </a:t>
                      </a:r>
                    </a:p>
                  </a:txBody>
                  <a:tcPr marL="9525" marR="9525" marT="9525" marB="0" anchor="ctr"/>
                </a:tc>
                <a:tc>
                  <a:txBody>
                    <a:bodyPr/>
                    <a:lstStyle/>
                    <a:p>
                      <a:pPr algn="r" fontAlgn="b"/>
                      <a:r>
                        <a:rPr lang="es-CO" sz="1400" b="0" i="0" u="none" strike="noStrike" dirty="0">
                          <a:effectLst/>
                          <a:latin typeface="Arial Narrow" pitchFamily="34" charset="0"/>
                        </a:rPr>
                        <a:t>69.520.000 </a:t>
                      </a:r>
                    </a:p>
                  </a:txBody>
                  <a:tcPr marL="9525" marR="9525" marT="9525" marB="0" anchor="ctr"/>
                </a:tc>
                <a:tc>
                  <a:txBody>
                    <a:bodyPr/>
                    <a:lstStyle/>
                    <a:p>
                      <a:pPr algn="r" fontAlgn="b"/>
                      <a:r>
                        <a:rPr lang="es-CO" sz="1400" b="0" i="0" u="none" strike="noStrike" dirty="0" smtClean="0">
                          <a:effectLst/>
                          <a:latin typeface="Arial Narrow" pitchFamily="34" charset="0"/>
                        </a:rPr>
                        <a:t>-5.000.000 </a:t>
                      </a:r>
                      <a:endParaRPr lang="es-CO" sz="1400" b="0" i="0" u="none" strike="noStrike" dirty="0">
                        <a:effectLst/>
                        <a:latin typeface="Arial Narrow" pitchFamily="34" charset="0"/>
                      </a:endParaRPr>
                    </a:p>
                  </a:txBody>
                  <a:tcPr marL="9525" marR="9525" marT="9525" marB="0" anchor="ctr"/>
                </a:tc>
                <a:tc>
                  <a:txBody>
                    <a:bodyPr/>
                    <a:lstStyle/>
                    <a:p>
                      <a:pPr algn="r" fontAlgn="b"/>
                      <a:r>
                        <a:rPr lang="es-CO" sz="1400" b="0" i="0" u="none" strike="noStrike" dirty="0" smtClean="0">
                          <a:effectLst/>
                          <a:latin typeface="Arial Narrow" pitchFamily="34" charset="0"/>
                        </a:rPr>
                        <a:t>109.520.000 </a:t>
                      </a:r>
                      <a:endParaRPr lang="es-CO" sz="1400" b="0" i="0" u="none" strike="noStrike" dirty="0">
                        <a:effectLst/>
                        <a:latin typeface="Arial Narrow" pitchFamily="34" charset="0"/>
                      </a:endParaRPr>
                    </a:p>
                  </a:txBody>
                  <a:tcPr marL="9525" marR="9525" marT="9525" marB="0" anchor="ctr"/>
                </a:tc>
                <a:tc>
                  <a:txBody>
                    <a:bodyPr/>
                    <a:lstStyle/>
                    <a:p>
                      <a:pPr algn="r" fontAlgn="b"/>
                      <a:r>
                        <a:rPr lang="es-CO" sz="1400" b="0" i="0" u="none" strike="noStrike" dirty="0" smtClean="0">
                          <a:effectLst/>
                          <a:latin typeface="Arial Narrow" pitchFamily="34" charset="0"/>
                        </a:rPr>
                        <a:t>81.100.000</a:t>
                      </a:r>
                      <a:endParaRPr lang="es-CO" sz="1400" b="0" i="0" u="none" strike="noStrike" dirty="0">
                        <a:effectLst/>
                        <a:latin typeface="Arial Narrow" pitchFamily="34" charset="0"/>
                      </a:endParaRPr>
                    </a:p>
                  </a:txBody>
                  <a:tcPr marL="9525" marR="9525" marT="9525" marB="0" anchor="ctr"/>
                </a:tc>
              </a:tr>
              <a:tr h="468000">
                <a:tc>
                  <a:txBody>
                    <a:bodyPr/>
                    <a:lstStyle/>
                    <a:p>
                      <a:pPr algn="l" fontAlgn="b"/>
                      <a:r>
                        <a:rPr lang="es-CO" sz="1400" b="0" i="0" u="none" strike="noStrike">
                          <a:effectLst/>
                          <a:latin typeface="Arial Narrow" pitchFamily="34" charset="0"/>
                        </a:rPr>
                        <a:t>REALIZACIÓN DE ACTIVIDADES CIENTÍFICAS, CULTURALES Y DEPORTIVAS</a:t>
                      </a:r>
                    </a:p>
                  </a:txBody>
                  <a:tcPr marL="9525" marR="9525" marT="9525" marB="0" anchor="ctr"/>
                </a:tc>
                <a:tc>
                  <a:txBody>
                    <a:bodyPr/>
                    <a:lstStyle/>
                    <a:p>
                      <a:pPr algn="r" fontAlgn="b"/>
                      <a:r>
                        <a:rPr lang="es-CO" sz="1400" b="0" i="0" u="none" strike="noStrike">
                          <a:effectLst/>
                          <a:latin typeface="Arial Narrow" pitchFamily="34" charset="0"/>
                        </a:rPr>
                        <a:t>12.000.000 </a:t>
                      </a:r>
                    </a:p>
                  </a:txBody>
                  <a:tcPr marL="9525" marR="9525" marT="9525" marB="0" anchor="ctr"/>
                </a:tc>
                <a:tc>
                  <a:txBody>
                    <a:bodyPr/>
                    <a:lstStyle/>
                    <a:p>
                      <a:pPr algn="r" fontAlgn="b"/>
                      <a:r>
                        <a:rPr lang="es-CO" sz="1400" b="0" i="0" u="none" strike="noStrike" dirty="0">
                          <a:effectLst/>
                          <a:latin typeface="Arial Narrow" pitchFamily="34" charset="0"/>
                        </a:rPr>
                        <a:t>0 </a:t>
                      </a:r>
                    </a:p>
                  </a:txBody>
                  <a:tcPr marL="9525" marR="9525" marT="9525" marB="0" anchor="ctr"/>
                </a:tc>
                <a:tc>
                  <a:txBody>
                    <a:bodyPr/>
                    <a:lstStyle/>
                    <a:p>
                      <a:pPr algn="r" fontAlgn="b"/>
                      <a:r>
                        <a:rPr lang="es-CO" sz="1400" b="0" i="0" u="none" strike="noStrike" dirty="0">
                          <a:effectLst/>
                          <a:latin typeface="Arial Narrow" pitchFamily="34" charset="0"/>
                        </a:rPr>
                        <a:t>0 </a:t>
                      </a:r>
                    </a:p>
                  </a:txBody>
                  <a:tcPr marL="9525" marR="9525" marT="9525" marB="0" anchor="ctr"/>
                </a:tc>
                <a:tc>
                  <a:txBody>
                    <a:bodyPr/>
                    <a:lstStyle/>
                    <a:p>
                      <a:pPr algn="r" fontAlgn="b"/>
                      <a:r>
                        <a:rPr lang="es-CO" sz="1400" b="0" i="0" u="none" strike="noStrike">
                          <a:effectLst/>
                          <a:latin typeface="Arial Narrow" pitchFamily="34" charset="0"/>
                        </a:rPr>
                        <a:t>12.000.000 </a:t>
                      </a:r>
                    </a:p>
                  </a:txBody>
                  <a:tcPr marL="9525" marR="9525" marT="9525" marB="0" anchor="ctr"/>
                </a:tc>
                <a:tc>
                  <a:txBody>
                    <a:bodyPr/>
                    <a:lstStyle/>
                    <a:p>
                      <a:pPr algn="r" fontAlgn="b"/>
                      <a:r>
                        <a:rPr lang="es-CO" sz="1400" b="0" i="0" u="none" strike="noStrike">
                          <a:effectLst/>
                          <a:latin typeface="Arial Narrow" pitchFamily="34" charset="0"/>
                        </a:rPr>
                        <a:t>9.000.000 </a:t>
                      </a:r>
                    </a:p>
                  </a:txBody>
                  <a:tcPr marL="9525" marR="9525" marT="9525" marB="0" anchor="ctr"/>
                </a:tc>
              </a:tr>
              <a:tr h="468000">
                <a:tc>
                  <a:txBody>
                    <a:bodyPr/>
                    <a:lstStyle/>
                    <a:p>
                      <a:pPr algn="l" fontAlgn="b"/>
                      <a:r>
                        <a:rPr lang="es-CO" sz="1400" b="0" i="0" u="none" strike="noStrike" dirty="0">
                          <a:effectLst/>
                          <a:latin typeface="Arial Narrow" pitchFamily="34" charset="0"/>
                        </a:rPr>
                        <a:t>INSCRIPCIÓN EN EVENTOS CIENTÍFICOS, CULTURALES O DEPORTIVOS</a:t>
                      </a:r>
                    </a:p>
                  </a:txBody>
                  <a:tcPr marL="9525" marR="9525" marT="9525" marB="0" anchor="ctr"/>
                </a:tc>
                <a:tc>
                  <a:txBody>
                    <a:bodyPr/>
                    <a:lstStyle/>
                    <a:p>
                      <a:pPr algn="r" fontAlgn="b"/>
                      <a:r>
                        <a:rPr lang="es-CO" sz="1400" b="0" i="0" u="none" strike="noStrike">
                          <a:effectLst/>
                          <a:latin typeface="Arial Narrow" pitchFamily="34" charset="0"/>
                        </a:rPr>
                        <a:t>12.000.000 </a:t>
                      </a:r>
                    </a:p>
                  </a:txBody>
                  <a:tcPr marL="9525" marR="9525" marT="9525" marB="0" anchor="ctr"/>
                </a:tc>
                <a:tc>
                  <a:txBody>
                    <a:bodyPr/>
                    <a:lstStyle/>
                    <a:p>
                      <a:pPr algn="r" fontAlgn="b"/>
                      <a:r>
                        <a:rPr lang="es-CO" sz="1400" b="0" i="0" u="none" strike="noStrike" dirty="0">
                          <a:effectLst/>
                          <a:latin typeface="Arial Narrow" pitchFamily="34" charset="0"/>
                        </a:rPr>
                        <a:t>0 </a:t>
                      </a:r>
                    </a:p>
                  </a:txBody>
                  <a:tcPr marL="9525" marR="9525" marT="9525" marB="0" anchor="ctr"/>
                </a:tc>
                <a:tc>
                  <a:txBody>
                    <a:bodyPr/>
                    <a:lstStyle/>
                    <a:p>
                      <a:pPr algn="r" fontAlgn="b"/>
                      <a:r>
                        <a:rPr lang="es-CO" sz="1400" b="0" i="0" u="none" strike="noStrike">
                          <a:effectLst/>
                          <a:latin typeface="Arial Narrow" pitchFamily="34" charset="0"/>
                        </a:rPr>
                        <a:t>0 </a:t>
                      </a:r>
                    </a:p>
                  </a:txBody>
                  <a:tcPr marL="9525" marR="9525" marT="9525" marB="0" anchor="ctr"/>
                </a:tc>
                <a:tc>
                  <a:txBody>
                    <a:bodyPr/>
                    <a:lstStyle/>
                    <a:p>
                      <a:pPr algn="r" fontAlgn="b"/>
                      <a:r>
                        <a:rPr lang="es-CO" sz="1400" b="0" i="0" u="none" strike="noStrike">
                          <a:effectLst/>
                          <a:latin typeface="Arial Narrow" pitchFamily="34" charset="0"/>
                        </a:rPr>
                        <a:t>12.000.000 </a:t>
                      </a:r>
                    </a:p>
                  </a:txBody>
                  <a:tcPr marL="9525" marR="9525" marT="9525" marB="0" anchor="ctr"/>
                </a:tc>
                <a:tc>
                  <a:txBody>
                    <a:bodyPr/>
                    <a:lstStyle/>
                    <a:p>
                      <a:pPr algn="r" fontAlgn="b"/>
                      <a:r>
                        <a:rPr lang="es-CO" sz="1400" b="0" i="0" u="none" strike="noStrike" dirty="0" smtClean="0">
                          <a:effectLst/>
                          <a:latin typeface="Arial Narrow" pitchFamily="34" charset="0"/>
                        </a:rPr>
                        <a:t>9.314.000 </a:t>
                      </a:r>
                    </a:p>
                  </a:txBody>
                  <a:tcPr marL="9525" marR="9525" marT="9525" marB="0" anchor="ctr"/>
                </a:tc>
              </a:tr>
              <a:tr h="468000">
                <a:tc>
                  <a:txBody>
                    <a:bodyPr/>
                    <a:lstStyle/>
                    <a:p>
                      <a:pPr algn="ctr"/>
                      <a:r>
                        <a:rPr lang="es-ES" sz="1400" b="1" dirty="0" smtClean="0">
                          <a:latin typeface="Arial Narrow" pitchFamily="34" charset="0"/>
                        </a:rPr>
                        <a:t>TOTAL PRESUPUESTO DE GASTOS</a:t>
                      </a:r>
                      <a:endParaRPr lang="es-ES" sz="1400" b="1" dirty="0">
                        <a:latin typeface="Arial Narrow" pitchFamily="34" charset="0"/>
                      </a:endParaRPr>
                    </a:p>
                  </a:txBody>
                  <a:tcPr anchor="ctr"/>
                </a:tc>
                <a:tc>
                  <a:txBody>
                    <a:bodyPr/>
                    <a:lstStyle/>
                    <a:p>
                      <a:pPr algn="r" fontAlgn="b"/>
                      <a:r>
                        <a:rPr lang="es-CO" sz="1400" b="1" i="0" u="none" strike="noStrike">
                          <a:effectLst/>
                          <a:latin typeface="Arial Narrow" pitchFamily="34" charset="0"/>
                        </a:rPr>
                        <a:t>663.705.500 </a:t>
                      </a:r>
                    </a:p>
                  </a:txBody>
                  <a:tcPr marL="9525" marR="9525" marT="9525" marB="0" anchor="ctr"/>
                </a:tc>
                <a:tc>
                  <a:txBody>
                    <a:bodyPr/>
                    <a:lstStyle/>
                    <a:p>
                      <a:pPr algn="r" fontAlgn="b"/>
                      <a:r>
                        <a:rPr lang="es-CO" sz="1400" b="1" i="0" u="none" strike="noStrike" dirty="0" smtClean="0">
                          <a:effectLst/>
                          <a:latin typeface="Arial Narrow" pitchFamily="34" charset="0"/>
                        </a:rPr>
                        <a:t>154.485.550 </a:t>
                      </a:r>
                    </a:p>
                  </a:txBody>
                  <a:tcPr marL="9525" marR="9525" marT="9525" marB="0" anchor="ctr"/>
                </a:tc>
                <a:tc>
                  <a:txBody>
                    <a:bodyPr/>
                    <a:lstStyle/>
                    <a:p>
                      <a:pPr algn="r" fontAlgn="b"/>
                      <a:r>
                        <a:rPr lang="es-CO" sz="1400" b="1" i="0" u="none" strike="noStrike" dirty="0" smtClean="0">
                          <a:effectLst/>
                          <a:latin typeface="Arial Narrow" pitchFamily="34" charset="0"/>
                        </a:rPr>
                        <a:t>0</a:t>
                      </a:r>
                      <a:endParaRPr lang="es-CO" sz="1400" b="1" i="0" u="none" strike="noStrike" dirty="0">
                        <a:effectLst/>
                        <a:latin typeface="Arial Narrow" pitchFamily="34" charset="0"/>
                      </a:endParaRPr>
                    </a:p>
                  </a:txBody>
                  <a:tcPr marL="9525" marR="9525" marT="9525" marB="0" anchor="ctr"/>
                </a:tc>
                <a:tc>
                  <a:txBody>
                    <a:bodyPr/>
                    <a:lstStyle/>
                    <a:p>
                      <a:pPr algn="r" fontAlgn="b"/>
                      <a:r>
                        <a:rPr lang="es-CO" sz="1400" b="1" i="0" u="none" strike="noStrike" dirty="0" smtClean="0">
                          <a:effectLst/>
                          <a:latin typeface="Arial Narrow" pitchFamily="34" charset="0"/>
                        </a:rPr>
                        <a:t>818.191.050 </a:t>
                      </a:r>
                      <a:endParaRPr lang="es-CO" sz="1400" b="1" i="0" u="none" strike="noStrike" dirty="0">
                        <a:effectLst/>
                        <a:latin typeface="Arial Narrow" pitchFamily="34" charset="0"/>
                      </a:endParaRPr>
                    </a:p>
                  </a:txBody>
                  <a:tcPr marL="9525" marR="9525" marT="9525" marB="0" anchor="ctr"/>
                </a:tc>
                <a:tc>
                  <a:txBody>
                    <a:bodyPr/>
                    <a:lstStyle/>
                    <a:p>
                      <a:pPr algn="r" fontAlgn="b"/>
                      <a:r>
                        <a:rPr lang="es-CO" sz="1400" b="1" i="0" u="none" strike="noStrike" dirty="0" smtClean="0">
                          <a:effectLst/>
                          <a:latin typeface="Arial Narrow" pitchFamily="34" charset="0"/>
                        </a:rPr>
                        <a:t>747.076.041 </a:t>
                      </a:r>
                      <a:endParaRPr lang="es-CO" sz="1400" b="1" i="0" u="none" strike="noStrike" dirty="0">
                        <a:effectLst/>
                        <a:latin typeface="Arial Narrow" pitchFamily="34" charset="0"/>
                      </a:endParaRPr>
                    </a:p>
                  </a:txBody>
                  <a:tcPr marL="9525" marR="9525" marT="9525" marB="0" anchor="ctr"/>
                </a:tc>
              </a:tr>
            </a:tbl>
          </a:graphicData>
        </a:graphic>
      </p:graphicFrame>
    </p:spTree>
    <p:extLst>
      <p:ext uri="{BB962C8B-B14F-4D97-AF65-F5344CB8AC3E}">
        <p14:creationId xmlns:p14="http://schemas.microsoft.com/office/powerpoint/2010/main" val="13183669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287336" y="98745"/>
            <a:ext cx="4569328"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EJECUCION DE GASTOS</a:t>
            </a:r>
            <a:endParaRPr lang="es-E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2" name="1 Objeto"/>
          <p:cNvGraphicFramePr>
            <a:graphicFrameLocks noChangeAspect="1"/>
          </p:cNvGraphicFramePr>
          <p:nvPr>
            <p:extLst>
              <p:ext uri="{D42A27DB-BD31-4B8C-83A1-F6EECF244321}">
                <p14:modId xmlns:p14="http://schemas.microsoft.com/office/powerpoint/2010/main" val="2855868344"/>
              </p:ext>
            </p:extLst>
          </p:nvPr>
        </p:nvGraphicFramePr>
        <p:xfrm>
          <a:off x="520700" y="1340768"/>
          <a:ext cx="8102600" cy="4538663"/>
        </p:xfrm>
        <a:graphic>
          <a:graphicData uri="http://schemas.openxmlformats.org/presentationml/2006/ole">
            <mc:AlternateContent xmlns:mc="http://schemas.openxmlformats.org/markup-compatibility/2006">
              <mc:Choice xmlns:v="urn:schemas-microsoft-com:vml" Requires="v">
                <p:oleObj spid="_x0000_s2050" name="Hoja de cálculo" r:id="rId5" imgW="4800695" imgH="2219518" progId="Excel.Sheet.8">
                  <p:embed/>
                </p:oleObj>
              </mc:Choice>
              <mc:Fallback>
                <p:oleObj name="Hoja de cálculo" r:id="rId5" imgW="4800695" imgH="2219518"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700" y="1340768"/>
                        <a:ext cx="8102600"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60474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Tabla"/>
          <p:cNvGraphicFramePr>
            <a:graphicFrameLocks noGrp="1"/>
          </p:cNvGraphicFramePr>
          <p:nvPr>
            <p:extLst>
              <p:ext uri="{D42A27DB-BD31-4B8C-83A1-F6EECF244321}">
                <p14:modId xmlns:p14="http://schemas.microsoft.com/office/powerpoint/2010/main" val="578259318"/>
              </p:ext>
            </p:extLst>
          </p:nvPr>
        </p:nvGraphicFramePr>
        <p:xfrm>
          <a:off x="251520" y="116632"/>
          <a:ext cx="8208910" cy="5821680"/>
        </p:xfrm>
        <a:graphic>
          <a:graphicData uri="http://schemas.openxmlformats.org/drawingml/2006/table">
            <a:tbl>
              <a:tblPr firstRow="1" bandRow="1">
                <a:tableStyleId>{5C22544A-7EE6-4342-B048-85BDC9FD1C3A}</a:tableStyleId>
              </a:tblPr>
              <a:tblGrid>
                <a:gridCol w="2284218"/>
                <a:gridCol w="3188388"/>
                <a:gridCol w="684076"/>
                <a:gridCol w="684076"/>
                <a:gridCol w="684076"/>
                <a:gridCol w="684076"/>
              </a:tblGrid>
              <a:tr h="370840">
                <a:tc gridSpan="6">
                  <a:txBody>
                    <a:bodyPr/>
                    <a:lstStyle/>
                    <a:p>
                      <a:r>
                        <a:rPr lang="es-CO" sz="1400" dirty="0" smtClean="0">
                          <a:solidFill>
                            <a:schemeClr val="tx1"/>
                          </a:solidFill>
                        </a:rPr>
                        <a:t>AREA: GESTIÓN  ADMINISTRATIVA</a:t>
                      </a:r>
                      <a:r>
                        <a:rPr lang="es-CO" sz="1400" baseline="0" dirty="0" smtClean="0">
                          <a:solidFill>
                            <a:schemeClr val="tx1"/>
                          </a:solidFill>
                        </a:rPr>
                        <a:t> Y FINANCIERA</a:t>
                      </a:r>
                      <a:endParaRPr lang="es-CO" sz="1400" dirty="0">
                        <a:solidFill>
                          <a:schemeClr val="tx1"/>
                        </a:solidFill>
                      </a:endParaRPr>
                    </a:p>
                  </a:txBody>
                  <a:tcPr>
                    <a:solidFill>
                      <a:schemeClr val="accent6">
                        <a:lumMod val="20000"/>
                        <a:lumOff val="80000"/>
                      </a:schemeClr>
                    </a:solidFill>
                  </a:tcPr>
                </a:tc>
                <a:tc hMerge="1">
                  <a:txBody>
                    <a:bodyPr/>
                    <a:lstStyle/>
                    <a:p>
                      <a:endParaRPr lang="es-CO" dirty="0"/>
                    </a:p>
                  </a:txBody>
                  <a:tcPr/>
                </a:tc>
                <a:tc hMerge="1">
                  <a:txBody>
                    <a:bodyPr/>
                    <a:lstStyle/>
                    <a:p>
                      <a:endParaRPr lang="es-CO" dirty="0"/>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370840">
                <a:tc rowSpan="2">
                  <a:txBody>
                    <a:bodyPr/>
                    <a:lstStyle/>
                    <a:p>
                      <a:r>
                        <a:rPr lang="es-CO" sz="1200" b="1" dirty="0" smtClean="0"/>
                        <a:t>PROCESO</a:t>
                      </a:r>
                      <a:endParaRPr lang="es-CO" sz="1200" b="1" dirty="0"/>
                    </a:p>
                  </a:txBody>
                  <a:tcPr>
                    <a:solidFill>
                      <a:schemeClr val="accent6">
                        <a:lumMod val="20000"/>
                        <a:lumOff val="80000"/>
                      </a:schemeClr>
                    </a:solidFill>
                  </a:tcPr>
                </a:tc>
                <a:tc rowSpan="2">
                  <a:txBody>
                    <a:bodyPr/>
                    <a:lstStyle/>
                    <a:p>
                      <a:r>
                        <a:rPr lang="es-CO" sz="1200" b="1" dirty="0" smtClean="0"/>
                        <a:t>COMPONENTE</a:t>
                      </a:r>
                      <a:endParaRPr lang="es-CO" sz="1200" b="1" dirty="0"/>
                    </a:p>
                  </a:txBody>
                  <a:tcPr>
                    <a:solidFill>
                      <a:schemeClr val="accent6">
                        <a:lumMod val="20000"/>
                        <a:lumOff val="80000"/>
                      </a:schemeClr>
                    </a:solidFill>
                  </a:tcPr>
                </a:tc>
                <a:tc gridSpan="4">
                  <a:txBody>
                    <a:bodyPr/>
                    <a:lstStyle/>
                    <a:p>
                      <a:r>
                        <a:rPr lang="es-CO" sz="1200" b="1" dirty="0" smtClean="0"/>
                        <a:t>VALORACIÓN</a:t>
                      </a:r>
                      <a:endParaRPr lang="es-CO" sz="1200" b="1" dirty="0"/>
                    </a:p>
                  </a:txBody>
                  <a:tcPr>
                    <a:solidFill>
                      <a:schemeClr val="accent6">
                        <a:lumMod val="20000"/>
                        <a:lumOff val="8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r>
              <a:tr h="370840">
                <a:tc vMerge="1">
                  <a:txBody>
                    <a:bodyPr/>
                    <a:lstStyle/>
                    <a:p>
                      <a:endParaRPr lang="es-CO" dirty="0"/>
                    </a:p>
                  </a:txBody>
                  <a:tcPr/>
                </a:tc>
                <a:tc vMerge="1">
                  <a:txBody>
                    <a:bodyPr/>
                    <a:lstStyle/>
                    <a:p>
                      <a:endParaRPr lang="es-CO" dirty="0"/>
                    </a:p>
                  </a:txBody>
                  <a:tcPr/>
                </a:tc>
                <a:tc>
                  <a:txBody>
                    <a:bodyPr/>
                    <a:lstStyle/>
                    <a:p>
                      <a:pPr algn="ctr"/>
                      <a:r>
                        <a:rPr lang="es-CO" sz="1200" b="1" dirty="0" smtClean="0"/>
                        <a:t>1</a:t>
                      </a:r>
                      <a:endParaRPr lang="es-CO" sz="1200" b="1" dirty="0"/>
                    </a:p>
                  </a:txBody>
                  <a:tcPr>
                    <a:solidFill>
                      <a:schemeClr val="accent6">
                        <a:lumMod val="20000"/>
                        <a:lumOff val="80000"/>
                      </a:schemeClr>
                    </a:solidFill>
                  </a:tcPr>
                </a:tc>
                <a:tc>
                  <a:txBody>
                    <a:bodyPr/>
                    <a:lstStyle/>
                    <a:p>
                      <a:pPr algn="ctr"/>
                      <a:r>
                        <a:rPr lang="es-CO" sz="1200" b="1" dirty="0" smtClean="0"/>
                        <a:t>2</a:t>
                      </a:r>
                      <a:endParaRPr lang="es-CO" sz="1200" b="1" dirty="0"/>
                    </a:p>
                  </a:txBody>
                  <a:tcPr>
                    <a:solidFill>
                      <a:schemeClr val="accent6">
                        <a:lumMod val="20000"/>
                        <a:lumOff val="80000"/>
                      </a:schemeClr>
                    </a:solidFill>
                  </a:tcPr>
                </a:tc>
                <a:tc>
                  <a:txBody>
                    <a:bodyPr/>
                    <a:lstStyle/>
                    <a:p>
                      <a:pPr algn="ctr"/>
                      <a:r>
                        <a:rPr lang="es-CO" sz="1200" b="1" dirty="0" smtClean="0"/>
                        <a:t>3</a:t>
                      </a:r>
                      <a:endParaRPr lang="es-CO" sz="1200" b="1" dirty="0"/>
                    </a:p>
                  </a:txBody>
                  <a:tcPr>
                    <a:solidFill>
                      <a:schemeClr val="accent6">
                        <a:lumMod val="20000"/>
                        <a:lumOff val="80000"/>
                      </a:schemeClr>
                    </a:solidFill>
                  </a:tcPr>
                </a:tc>
                <a:tc>
                  <a:txBody>
                    <a:bodyPr/>
                    <a:lstStyle/>
                    <a:p>
                      <a:pPr algn="ctr"/>
                      <a:r>
                        <a:rPr lang="es-CO" sz="1200" b="1" dirty="0" smtClean="0"/>
                        <a:t>4</a:t>
                      </a:r>
                      <a:endParaRPr lang="es-CO" sz="1200" b="1" dirty="0"/>
                    </a:p>
                  </a:txBody>
                  <a:tcPr>
                    <a:solidFill>
                      <a:schemeClr val="accent6">
                        <a:lumMod val="20000"/>
                        <a:lumOff val="80000"/>
                      </a:schemeClr>
                    </a:solidFill>
                  </a:tcPr>
                </a:tc>
              </a:tr>
              <a:tr h="370840">
                <a:tc rowSpan="4">
                  <a:txBody>
                    <a:bodyPr/>
                    <a:lstStyle/>
                    <a:p>
                      <a:endParaRPr lang="es-CO" sz="1200" b="1" dirty="0" smtClean="0"/>
                    </a:p>
                    <a:p>
                      <a:r>
                        <a:rPr lang="es-CO" sz="1200" b="1" dirty="0" smtClean="0"/>
                        <a:t>APOYO A LA GESTIÓN ACADÉMIA</a:t>
                      </a:r>
                      <a:endParaRPr lang="es-CO" sz="1200" b="1" dirty="0"/>
                    </a:p>
                  </a:txBody>
                  <a:tcPr>
                    <a:solidFill>
                      <a:schemeClr val="accent6">
                        <a:lumMod val="20000"/>
                        <a:lumOff val="80000"/>
                      </a:schemeClr>
                    </a:solidFill>
                  </a:tcPr>
                </a:tc>
                <a:tc>
                  <a:txBody>
                    <a:bodyPr/>
                    <a:lstStyle/>
                    <a:p>
                      <a:r>
                        <a:rPr lang="es-CO" sz="1200" b="1" dirty="0" smtClean="0"/>
                        <a:t>PROCESO DE MATRÍCULA</a:t>
                      </a: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r>
                        <a:rPr lang="es-CO" sz="1200" b="1" dirty="0" smtClean="0"/>
                        <a:t>X</a:t>
                      </a: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r>
              <a:tr h="370840">
                <a:tc vMerge="1">
                  <a:txBody>
                    <a:bodyPr/>
                    <a:lstStyle/>
                    <a:p>
                      <a:endParaRPr lang="es-CO" sz="1400" dirty="0"/>
                    </a:p>
                  </a:txBody>
                  <a:tcPr/>
                </a:tc>
                <a:tc>
                  <a:txBody>
                    <a:bodyPr/>
                    <a:lstStyle/>
                    <a:p>
                      <a:r>
                        <a:rPr lang="es-CO" sz="1200" b="1" dirty="0" smtClean="0"/>
                        <a:t>ARCHIVO ACADÉMICO</a:t>
                      </a: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r>
                        <a:rPr lang="es-CO" sz="1200" b="1" dirty="0" smtClean="0"/>
                        <a:t>X</a:t>
                      </a:r>
                      <a:endParaRPr lang="es-CO" sz="1200" b="1" dirty="0"/>
                    </a:p>
                  </a:txBody>
                  <a:tcPr>
                    <a:solidFill>
                      <a:schemeClr val="accent6">
                        <a:lumMod val="20000"/>
                        <a:lumOff val="80000"/>
                      </a:schemeClr>
                    </a:solidFill>
                  </a:tcPr>
                </a:tc>
              </a:tr>
              <a:tr h="370840">
                <a:tc vMerge="1">
                  <a:txBody>
                    <a:bodyPr/>
                    <a:lstStyle/>
                    <a:p>
                      <a:endParaRPr lang="es-CO" sz="1400" dirty="0"/>
                    </a:p>
                  </a:txBody>
                  <a:tcPr/>
                </a:tc>
                <a:tc>
                  <a:txBody>
                    <a:bodyPr/>
                    <a:lstStyle/>
                    <a:p>
                      <a:r>
                        <a:rPr lang="es-CO" sz="1200" b="1" dirty="0" smtClean="0"/>
                        <a:t>BOLETINES DE CALIFICACIONES</a:t>
                      </a: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r>
                        <a:rPr lang="es-CO" sz="1200" b="1" dirty="0" smtClean="0"/>
                        <a:t>X</a:t>
                      </a: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r>
              <a:tr h="370840">
                <a:tc vMerge="1">
                  <a:txBody>
                    <a:bodyPr/>
                    <a:lstStyle/>
                    <a:p>
                      <a:endParaRPr lang="es-CO" sz="1400" dirty="0"/>
                    </a:p>
                  </a:txBody>
                  <a:tcPr/>
                </a:tc>
                <a:tc>
                  <a:txBody>
                    <a:bodyPr/>
                    <a:lstStyle/>
                    <a:p>
                      <a:r>
                        <a:rPr lang="es-CO" sz="1200" b="1" dirty="0" smtClean="0"/>
                        <a:t>TOTAL</a:t>
                      </a:r>
                      <a:endParaRPr lang="es-CO" sz="1200" b="1" dirty="0"/>
                    </a:p>
                  </a:txBody>
                  <a:tcPr>
                    <a:solidFill>
                      <a:schemeClr val="accent6">
                        <a:lumMod val="20000"/>
                        <a:lumOff val="80000"/>
                      </a:schemeClr>
                    </a:solidFill>
                  </a:tcPr>
                </a:tc>
                <a:tc>
                  <a:txBody>
                    <a:bodyPr/>
                    <a:lstStyle/>
                    <a:p>
                      <a:pPr algn="ctr"/>
                      <a:r>
                        <a:rPr lang="es-CO" sz="1600" b="1" dirty="0" smtClean="0">
                          <a:solidFill>
                            <a:srgbClr val="FF0000"/>
                          </a:solidFill>
                        </a:rPr>
                        <a:t>0</a:t>
                      </a:r>
                      <a:endParaRPr lang="es-CO" sz="1600" b="1" dirty="0">
                        <a:solidFill>
                          <a:srgbClr val="FF0000"/>
                        </a:solidFill>
                      </a:endParaRPr>
                    </a:p>
                  </a:txBody>
                  <a:tcPr>
                    <a:solidFill>
                      <a:schemeClr val="accent6">
                        <a:lumMod val="20000"/>
                        <a:lumOff val="80000"/>
                      </a:schemeClr>
                    </a:solidFill>
                  </a:tcPr>
                </a:tc>
                <a:tc>
                  <a:txBody>
                    <a:bodyPr/>
                    <a:lstStyle/>
                    <a:p>
                      <a:pPr algn="ctr"/>
                      <a:r>
                        <a:rPr lang="es-CO" sz="1600" b="1" dirty="0" smtClean="0">
                          <a:solidFill>
                            <a:srgbClr val="FF0000"/>
                          </a:solidFill>
                        </a:rPr>
                        <a:t>0</a:t>
                      </a:r>
                      <a:endParaRPr lang="es-CO" sz="1600" b="1" dirty="0">
                        <a:solidFill>
                          <a:srgbClr val="FF0000"/>
                        </a:solidFill>
                      </a:endParaRPr>
                    </a:p>
                  </a:txBody>
                  <a:tcPr>
                    <a:solidFill>
                      <a:schemeClr val="accent6">
                        <a:lumMod val="20000"/>
                        <a:lumOff val="80000"/>
                      </a:schemeClr>
                    </a:solidFill>
                  </a:tcPr>
                </a:tc>
                <a:tc>
                  <a:txBody>
                    <a:bodyPr/>
                    <a:lstStyle/>
                    <a:p>
                      <a:pPr algn="ctr"/>
                      <a:r>
                        <a:rPr lang="es-CO" sz="1600" b="1" dirty="0" smtClean="0">
                          <a:solidFill>
                            <a:srgbClr val="FF0000"/>
                          </a:solidFill>
                        </a:rPr>
                        <a:t>2</a:t>
                      </a:r>
                      <a:endParaRPr lang="es-CO" sz="1600" b="1" dirty="0">
                        <a:solidFill>
                          <a:srgbClr val="FF0000"/>
                        </a:solidFill>
                      </a:endParaRPr>
                    </a:p>
                  </a:txBody>
                  <a:tcPr>
                    <a:solidFill>
                      <a:schemeClr val="accent6">
                        <a:lumMod val="20000"/>
                        <a:lumOff val="80000"/>
                      </a:schemeClr>
                    </a:solidFill>
                  </a:tcPr>
                </a:tc>
                <a:tc>
                  <a:txBody>
                    <a:bodyPr/>
                    <a:lstStyle/>
                    <a:p>
                      <a:pPr algn="ctr"/>
                      <a:r>
                        <a:rPr lang="es-CO" sz="1600" b="1" dirty="0" smtClean="0">
                          <a:solidFill>
                            <a:srgbClr val="FF0000"/>
                          </a:solidFill>
                        </a:rPr>
                        <a:t>1</a:t>
                      </a:r>
                      <a:endParaRPr lang="es-CO" sz="1600" b="1" dirty="0">
                        <a:solidFill>
                          <a:srgbClr val="FF0000"/>
                        </a:solidFill>
                      </a:endParaRPr>
                    </a:p>
                  </a:txBody>
                  <a:tcPr>
                    <a:solidFill>
                      <a:schemeClr val="accent6">
                        <a:lumMod val="20000"/>
                        <a:lumOff val="80000"/>
                      </a:schemeClr>
                    </a:solidFill>
                  </a:tcPr>
                </a:tc>
              </a:tr>
              <a:tr h="370840">
                <a:tc rowSpan="8">
                  <a:txBody>
                    <a:bodyPr/>
                    <a:lstStyle/>
                    <a:p>
                      <a:endParaRPr lang="es-CO" sz="1200" b="1" dirty="0" smtClean="0"/>
                    </a:p>
                    <a:p>
                      <a:endParaRPr lang="es-CO" sz="1200" b="1" dirty="0" smtClean="0"/>
                    </a:p>
                    <a:p>
                      <a:endParaRPr lang="es-CO" sz="1200" b="1" dirty="0" smtClean="0"/>
                    </a:p>
                    <a:p>
                      <a:endParaRPr lang="es-CO" sz="1200" b="1" dirty="0" smtClean="0"/>
                    </a:p>
                    <a:p>
                      <a:endParaRPr lang="es-CO" sz="1200" b="1" dirty="0" smtClean="0"/>
                    </a:p>
                    <a:p>
                      <a:endParaRPr lang="es-CO" sz="1200" b="1" dirty="0" smtClean="0"/>
                    </a:p>
                    <a:p>
                      <a:endParaRPr lang="es-CO" sz="1200" b="1" dirty="0" smtClean="0"/>
                    </a:p>
                    <a:p>
                      <a:endParaRPr lang="es-CO" sz="1200" b="1" dirty="0" smtClean="0"/>
                    </a:p>
                    <a:p>
                      <a:r>
                        <a:rPr lang="es-CO" sz="1200" b="1" dirty="0" smtClean="0"/>
                        <a:t>ADMINISTRACIÓN DE LA PLANTA FÍSICA Y DE LOS RECURSOS</a:t>
                      </a:r>
                      <a:endParaRPr lang="es-CO" sz="1200" b="1" dirty="0"/>
                    </a:p>
                  </a:txBody>
                  <a:tcPr>
                    <a:solidFill>
                      <a:schemeClr val="accent6">
                        <a:lumMod val="20000"/>
                        <a:lumOff val="80000"/>
                      </a:schemeClr>
                    </a:solidFill>
                  </a:tcPr>
                </a:tc>
                <a:tc>
                  <a:txBody>
                    <a:bodyPr/>
                    <a:lstStyle/>
                    <a:p>
                      <a:r>
                        <a:rPr lang="es-CO" sz="1200" b="1" dirty="0" smtClean="0"/>
                        <a:t>MANTENIMIENTO</a:t>
                      </a:r>
                      <a:r>
                        <a:rPr lang="es-CO" sz="1200" b="1" baseline="0" dirty="0" smtClean="0"/>
                        <a:t> DE LA PLANTA FISICA</a:t>
                      </a:r>
                      <a:endParaRPr lang="es-CO" sz="1200" b="1" dirty="0"/>
                    </a:p>
                  </a:txBody>
                  <a:tcPr>
                    <a:solidFill>
                      <a:schemeClr val="accent6">
                        <a:lumMod val="20000"/>
                        <a:lumOff val="80000"/>
                      </a:schemeClr>
                    </a:solidFill>
                  </a:tcPr>
                </a:tc>
                <a:tc>
                  <a:txBody>
                    <a:bodyPr/>
                    <a:lstStyle/>
                    <a:p>
                      <a:pPr algn="ctr"/>
                      <a:r>
                        <a:rPr lang="es-CO" sz="1200" b="1" dirty="0" smtClean="0"/>
                        <a:t>X</a:t>
                      </a: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r>
              <a:tr h="370840">
                <a:tc vMerge="1">
                  <a:txBody>
                    <a:bodyPr/>
                    <a:lstStyle/>
                    <a:p>
                      <a:endParaRPr lang="es-CO" sz="1200" b="1" dirty="0"/>
                    </a:p>
                  </a:txBody>
                  <a:tcPr/>
                </a:tc>
                <a:tc>
                  <a:txBody>
                    <a:bodyPr/>
                    <a:lstStyle/>
                    <a:p>
                      <a:r>
                        <a:rPr lang="es-CO" sz="1200" b="1" dirty="0" smtClean="0"/>
                        <a:t>PROGRAMAS</a:t>
                      </a:r>
                      <a:r>
                        <a:rPr lang="es-CO" sz="1200" b="1" baseline="0" dirty="0" smtClean="0"/>
                        <a:t> PARA LA ADECUACIÓN Y EMBELLECIMIENTO DE LA PLANTA FÍSICA</a:t>
                      </a:r>
                      <a:endParaRPr lang="es-CO" sz="1200" b="1" dirty="0"/>
                    </a:p>
                  </a:txBody>
                  <a:tcPr>
                    <a:solidFill>
                      <a:schemeClr val="accent6">
                        <a:lumMod val="20000"/>
                        <a:lumOff val="80000"/>
                      </a:schemeClr>
                    </a:solidFill>
                  </a:tcPr>
                </a:tc>
                <a:tc>
                  <a:txBody>
                    <a:bodyPr/>
                    <a:lstStyle/>
                    <a:p>
                      <a:pPr algn="ctr"/>
                      <a:r>
                        <a:rPr lang="es-CO" sz="1200" b="1" dirty="0" smtClean="0"/>
                        <a:t>X</a:t>
                      </a: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r>
              <a:tr h="370840">
                <a:tc vMerge="1">
                  <a:txBody>
                    <a:bodyPr/>
                    <a:lstStyle/>
                    <a:p>
                      <a:endParaRPr lang="es-CO" sz="1200" b="1" dirty="0"/>
                    </a:p>
                  </a:txBody>
                  <a:tcPr/>
                </a:tc>
                <a:tc>
                  <a:txBody>
                    <a:bodyPr/>
                    <a:lstStyle/>
                    <a:p>
                      <a:r>
                        <a:rPr lang="es-CO" sz="1200" b="1" dirty="0" smtClean="0"/>
                        <a:t>SEGUIMIENTO AL USO DE LOS ESPACIOS</a:t>
                      </a: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r>
                        <a:rPr lang="es-CO" sz="1200" b="1" dirty="0" smtClean="0"/>
                        <a:t>X</a:t>
                      </a: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r>
              <a:tr h="370840">
                <a:tc vMerge="1">
                  <a:txBody>
                    <a:bodyPr/>
                    <a:lstStyle/>
                    <a:p>
                      <a:endParaRPr lang="es-CO" sz="1200" b="1" dirty="0"/>
                    </a:p>
                  </a:txBody>
                  <a:tcPr/>
                </a:tc>
                <a:tc>
                  <a:txBody>
                    <a:bodyPr/>
                    <a:lstStyle/>
                    <a:p>
                      <a:r>
                        <a:rPr lang="es-CO" sz="1200" b="1" dirty="0" smtClean="0"/>
                        <a:t>ADQUISICIÓN DE LOS RECURSOS PARA</a:t>
                      </a:r>
                      <a:r>
                        <a:rPr lang="es-CO" sz="1200" b="1" baseline="0" dirty="0" smtClean="0"/>
                        <a:t> EL APRENDIZAJE</a:t>
                      </a: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r>
                        <a:rPr lang="es-CO" sz="1200" b="1" dirty="0" smtClean="0"/>
                        <a:t>X</a:t>
                      </a: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r>
              <a:tr h="370840">
                <a:tc vMerge="1">
                  <a:txBody>
                    <a:bodyPr/>
                    <a:lstStyle/>
                    <a:p>
                      <a:endParaRPr lang="es-CO" sz="1200" b="1" dirty="0"/>
                    </a:p>
                  </a:txBody>
                  <a:tcPr/>
                </a:tc>
                <a:tc>
                  <a:txBody>
                    <a:bodyPr/>
                    <a:lstStyle/>
                    <a:p>
                      <a:r>
                        <a:rPr lang="es-CO" sz="1200" b="1" dirty="0" smtClean="0"/>
                        <a:t>SUMINISTROS Y DOTACIÓN</a:t>
                      </a: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r>
                        <a:rPr lang="es-CO" sz="1200" b="1" dirty="0" smtClean="0"/>
                        <a:t>X</a:t>
                      </a: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r>
              <a:tr h="370840">
                <a:tc vMerge="1">
                  <a:txBody>
                    <a:bodyPr/>
                    <a:lstStyle/>
                    <a:p>
                      <a:endParaRPr lang="es-CO" sz="1200" b="1" dirty="0"/>
                    </a:p>
                  </a:txBody>
                  <a:tcPr/>
                </a:tc>
                <a:tc>
                  <a:txBody>
                    <a:bodyPr/>
                    <a:lstStyle/>
                    <a:p>
                      <a:r>
                        <a:rPr lang="es-CO" sz="1200" b="1" dirty="0" smtClean="0"/>
                        <a:t>MANTENIMIENTO</a:t>
                      </a:r>
                      <a:r>
                        <a:rPr lang="es-CO" sz="1200" b="1" baseline="0" dirty="0" smtClean="0"/>
                        <a:t> DE EQUIPOS Y RECURSOS PARA EL APRENDIZAJE</a:t>
                      </a:r>
                      <a:endParaRPr lang="es-CO" sz="1200" b="1" dirty="0"/>
                    </a:p>
                  </a:txBody>
                  <a:tcPr>
                    <a:solidFill>
                      <a:schemeClr val="accent6">
                        <a:lumMod val="20000"/>
                        <a:lumOff val="80000"/>
                      </a:schemeClr>
                    </a:solidFill>
                  </a:tcPr>
                </a:tc>
                <a:tc>
                  <a:txBody>
                    <a:bodyPr/>
                    <a:lstStyle/>
                    <a:p>
                      <a:pPr algn="ctr"/>
                      <a:r>
                        <a:rPr lang="es-CO" sz="1200" b="1" dirty="0" smtClean="0"/>
                        <a:t>X</a:t>
                      </a: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r>
              <a:tr h="370840">
                <a:tc vMerge="1">
                  <a:txBody>
                    <a:bodyPr/>
                    <a:lstStyle/>
                    <a:p>
                      <a:endParaRPr lang="es-CO" sz="1200" b="1" dirty="0"/>
                    </a:p>
                  </a:txBody>
                  <a:tcPr/>
                </a:tc>
                <a:tc>
                  <a:txBody>
                    <a:bodyPr/>
                    <a:lstStyle/>
                    <a:p>
                      <a:r>
                        <a:rPr lang="es-CO" sz="1200" b="1" dirty="0" smtClean="0"/>
                        <a:t>SEGURIDAD Y PROTECCIÓN</a:t>
                      </a:r>
                      <a:endParaRPr lang="es-CO" sz="1200" b="1" dirty="0"/>
                    </a:p>
                  </a:txBody>
                  <a:tcPr>
                    <a:solidFill>
                      <a:schemeClr val="accent6">
                        <a:lumMod val="20000"/>
                        <a:lumOff val="80000"/>
                      </a:schemeClr>
                    </a:solidFill>
                  </a:tcPr>
                </a:tc>
                <a:tc>
                  <a:txBody>
                    <a:bodyPr/>
                    <a:lstStyle/>
                    <a:p>
                      <a:pPr algn="ctr"/>
                      <a:r>
                        <a:rPr lang="es-CO" sz="1200" b="1" dirty="0" smtClean="0"/>
                        <a:t>X</a:t>
                      </a: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c>
                  <a:txBody>
                    <a:bodyPr/>
                    <a:lstStyle/>
                    <a:p>
                      <a:pPr algn="ctr"/>
                      <a:endParaRPr lang="es-CO" sz="1200" b="1" dirty="0"/>
                    </a:p>
                  </a:txBody>
                  <a:tcPr>
                    <a:solidFill>
                      <a:schemeClr val="accent6">
                        <a:lumMod val="20000"/>
                        <a:lumOff val="80000"/>
                      </a:schemeClr>
                    </a:solidFill>
                  </a:tcPr>
                </a:tc>
              </a:tr>
              <a:tr h="370840">
                <a:tc vMerge="1">
                  <a:txBody>
                    <a:bodyPr/>
                    <a:lstStyle/>
                    <a:p>
                      <a:endParaRPr lang="es-CO" sz="1200" b="1" dirty="0"/>
                    </a:p>
                  </a:txBody>
                  <a:tcPr/>
                </a:tc>
                <a:tc>
                  <a:txBody>
                    <a:bodyPr/>
                    <a:lstStyle/>
                    <a:p>
                      <a:r>
                        <a:rPr lang="es-CO" sz="1200" b="1" dirty="0" smtClean="0"/>
                        <a:t>TOTAL</a:t>
                      </a:r>
                      <a:endParaRPr lang="es-CO" sz="1200" b="1" dirty="0"/>
                    </a:p>
                  </a:txBody>
                  <a:tcPr>
                    <a:solidFill>
                      <a:schemeClr val="accent6">
                        <a:lumMod val="20000"/>
                        <a:lumOff val="80000"/>
                      </a:schemeClr>
                    </a:solidFill>
                  </a:tcPr>
                </a:tc>
                <a:tc>
                  <a:txBody>
                    <a:bodyPr/>
                    <a:lstStyle/>
                    <a:p>
                      <a:pPr algn="ctr"/>
                      <a:r>
                        <a:rPr lang="es-CO" sz="1600" b="1" dirty="0" smtClean="0">
                          <a:solidFill>
                            <a:srgbClr val="FF0000"/>
                          </a:solidFill>
                        </a:rPr>
                        <a:t>4</a:t>
                      </a:r>
                      <a:endParaRPr lang="es-CO" sz="1600" b="1" dirty="0">
                        <a:solidFill>
                          <a:srgbClr val="FF0000"/>
                        </a:solidFill>
                      </a:endParaRPr>
                    </a:p>
                  </a:txBody>
                  <a:tcPr>
                    <a:solidFill>
                      <a:schemeClr val="accent6">
                        <a:lumMod val="20000"/>
                        <a:lumOff val="80000"/>
                      </a:schemeClr>
                    </a:solidFill>
                  </a:tcPr>
                </a:tc>
                <a:tc>
                  <a:txBody>
                    <a:bodyPr/>
                    <a:lstStyle/>
                    <a:p>
                      <a:pPr algn="ctr"/>
                      <a:r>
                        <a:rPr lang="es-CO" sz="1600" b="1" dirty="0" smtClean="0">
                          <a:solidFill>
                            <a:srgbClr val="FF0000"/>
                          </a:solidFill>
                        </a:rPr>
                        <a:t>2</a:t>
                      </a:r>
                      <a:endParaRPr lang="es-CO" sz="1600" b="1" dirty="0">
                        <a:solidFill>
                          <a:srgbClr val="FF0000"/>
                        </a:solidFill>
                      </a:endParaRPr>
                    </a:p>
                  </a:txBody>
                  <a:tcPr>
                    <a:solidFill>
                      <a:schemeClr val="accent6">
                        <a:lumMod val="20000"/>
                        <a:lumOff val="80000"/>
                      </a:schemeClr>
                    </a:solidFill>
                  </a:tcPr>
                </a:tc>
                <a:tc>
                  <a:txBody>
                    <a:bodyPr/>
                    <a:lstStyle/>
                    <a:p>
                      <a:pPr algn="ctr"/>
                      <a:r>
                        <a:rPr lang="es-CO" sz="1600" b="1" dirty="0" smtClean="0">
                          <a:solidFill>
                            <a:srgbClr val="FF0000"/>
                          </a:solidFill>
                        </a:rPr>
                        <a:t>3</a:t>
                      </a:r>
                      <a:endParaRPr lang="es-CO" sz="1600" b="1" dirty="0">
                        <a:solidFill>
                          <a:srgbClr val="FF0000"/>
                        </a:solidFill>
                      </a:endParaRPr>
                    </a:p>
                  </a:txBody>
                  <a:tcPr>
                    <a:solidFill>
                      <a:schemeClr val="accent6">
                        <a:lumMod val="20000"/>
                        <a:lumOff val="80000"/>
                      </a:schemeClr>
                    </a:solidFill>
                  </a:tcPr>
                </a:tc>
                <a:tc>
                  <a:txBody>
                    <a:bodyPr/>
                    <a:lstStyle/>
                    <a:p>
                      <a:pPr algn="ctr"/>
                      <a:r>
                        <a:rPr lang="es-CO" sz="1600" b="1" dirty="0" smtClean="0">
                          <a:solidFill>
                            <a:srgbClr val="FF0000"/>
                          </a:solidFill>
                        </a:rPr>
                        <a:t>1</a:t>
                      </a:r>
                      <a:endParaRPr lang="es-CO" sz="1600" b="1" dirty="0">
                        <a:solidFill>
                          <a:srgbClr val="FF0000"/>
                        </a:solidFill>
                      </a:endParaRPr>
                    </a:p>
                  </a:txBody>
                  <a:tcPr>
                    <a:solidFill>
                      <a:schemeClr val="accent6">
                        <a:lumMod val="20000"/>
                        <a:lumOff val="80000"/>
                      </a:schemeClr>
                    </a:solidFill>
                  </a:tcPr>
                </a:tc>
              </a:tr>
            </a:tbl>
          </a:graphicData>
        </a:graphic>
      </p:graphicFrame>
    </p:spTree>
    <p:extLst>
      <p:ext uri="{BB962C8B-B14F-4D97-AF65-F5344CB8AC3E}">
        <p14:creationId xmlns:p14="http://schemas.microsoft.com/office/powerpoint/2010/main" val="29307320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Tabla"/>
          <p:cNvGraphicFramePr>
            <a:graphicFrameLocks noGrp="1"/>
          </p:cNvGraphicFramePr>
          <p:nvPr>
            <p:extLst>
              <p:ext uri="{D42A27DB-BD31-4B8C-83A1-F6EECF244321}">
                <p14:modId xmlns:p14="http://schemas.microsoft.com/office/powerpoint/2010/main" val="1244084976"/>
              </p:ext>
            </p:extLst>
          </p:nvPr>
        </p:nvGraphicFramePr>
        <p:xfrm>
          <a:off x="251520" y="116632"/>
          <a:ext cx="8352929" cy="6416040"/>
        </p:xfrm>
        <a:graphic>
          <a:graphicData uri="http://schemas.openxmlformats.org/drawingml/2006/table">
            <a:tbl>
              <a:tblPr firstRow="1" bandRow="1">
                <a:tableStyleId>{5C22544A-7EE6-4342-B048-85BDC9FD1C3A}</a:tableStyleId>
              </a:tblPr>
              <a:tblGrid>
                <a:gridCol w="2324292"/>
                <a:gridCol w="3244325"/>
                <a:gridCol w="696078"/>
                <a:gridCol w="696078"/>
                <a:gridCol w="696078"/>
                <a:gridCol w="696078"/>
              </a:tblGrid>
              <a:tr h="370840">
                <a:tc gridSpan="6">
                  <a:txBody>
                    <a:bodyPr/>
                    <a:lstStyle/>
                    <a:p>
                      <a:r>
                        <a:rPr lang="es-CO" sz="1100" dirty="0" smtClean="0">
                          <a:solidFill>
                            <a:schemeClr val="tx1"/>
                          </a:solidFill>
                        </a:rPr>
                        <a:t>AREA: GESTIÓN  ADMINISTRATIVA</a:t>
                      </a:r>
                      <a:r>
                        <a:rPr lang="es-CO" sz="1100" baseline="0" dirty="0" smtClean="0">
                          <a:solidFill>
                            <a:schemeClr val="tx1"/>
                          </a:solidFill>
                        </a:rPr>
                        <a:t> Y FINANCIERA</a:t>
                      </a:r>
                      <a:endParaRPr lang="es-CO" sz="1100" dirty="0">
                        <a:solidFill>
                          <a:schemeClr val="tx1"/>
                        </a:solidFill>
                      </a:endParaRPr>
                    </a:p>
                  </a:txBody>
                  <a:tcPr>
                    <a:solidFill>
                      <a:schemeClr val="accent6">
                        <a:lumMod val="20000"/>
                        <a:lumOff val="80000"/>
                      </a:schemeClr>
                    </a:solidFill>
                  </a:tcPr>
                </a:tc>
                <a:tc hMerge="1">
                  <a:txBody>
                    <a:bodyPr/>
                    <a:lstStyle/>
                    <a:p>
                      <a:endParaRPr lang="es-CO" dirty="0"/>
                    </a:p>
                  </a:txBody>
                  <a:tcPr/>
                </a:tc>
                <a:tc hMerge="1">
                  <a:txBody>
                    <a:bodyPr/>
                    <a:lstStyle/>
                    <a:p>
                      <a:endParaRPr lang="es-CO" dirty="0"/>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370840">
                <a:tc rowSpan="2">
                  <a:txBody>
                    <a:bodyPr/>
                    <a:lstStyle/>
                    <a:p>
                      <a:r>
                        <a:rPr lang="es-CO" sz="1100" b="1" dirty="0" smtClean="0"/>
                        <a:t>PROCESO</a:t>
                      </a:r>
                      <a:endParaRPr lang="es-CO" sz="1100" b="1" dirty="0"/>
                    </a:p>
                  </a:txBody>
                  <a:tcPr>
                    <a:solidFill>
                      <a:schemeClr val="accent6">
                        <a:lumMod val="20000"/>
                        <a:lumOff val="80000"/>
                      </a:schemeClr>
                    </a:solidFill>
                  </a:tcPr>
                </a:tc>
                <a:tc rowSpan="2">
                  <a:txBody>
                    <a:bodyPr/>
                    <a:lstStyle/>
                    <a:p>
                      <a:r>
                        <a:rPr lang="es-CO" sz="1100" b="1" dirty="0" smtClean="0"/>
                        <a:t>COMPONENTE</a:t>
                      </a:r>
                      <a:endParaRPr lang="es-CO" sz="1100" b="1" dirty="0"/>
                    </a:p>
                  </a:txBody>
                  <a:tcPr>
                    <a:solidFill>
                      <a:schemeClr val="accent6">
                        <a:lumMod val="20000"/>
                        <a:lumOff val="80000"/>
                      </a:schemeClr>
                    </a:solidFill>
                  </a:tcPr>
                </a:tc>
                <a:tc gridSpan="4">
                  <a:txBody>
                    <a:bodyPr/>
                    <a:lstStyle/>
                    <a:p>
                      <a:r>
                        <a:rPr lang="es-CO" sz="1100" b="1" dirty="0" smtClean="0"/>
                        <a:t>VALORACIÓN</a:t>
                      </a:r>
                      <a:endParaRPr lang="es-CO" sz="1100" b="1" dirty="0"/>
                    </a:p>
                  </a:txBody>
                  <a:tcPr>
                    <a:solidFill>
                      <a:schemeClr val="accent6">
                        <a:lumMod val="20000"/>
                        <a:lumOff val="8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r>
              <a:tr h="370840">
                <a:tc vMerge="1">
                  <a:txBody>
                    <a:bodyPr/>
                    <a:lstStyle/>
                    <a:p>
                      <a:endParaRPr lang="es-CO" dirty="0"/>
                    </a:p>
                  </a:txBody>
                  <a:tcPr/>
                </a:tc>
                <a:tc vMerge="1">
                  <a:txBody>
                    <a:bodyPr/>
                    <a:lstStyle/>
                    <a:p>
                      <a:endParaRPr lang="es-CO" dirty="0"/>
                    </a:p>
                  </a:txBody>
                  <a:tcPr/>
                </a:tc>
                <a:tc>
                  <a:txBody>
                    <a:bodyPr/>
                    <a:lstStyle/>
                    <a:p>
                      <a:pPr algn="ctr"/>
                      <a:r>
                        <a:rPr lang="es-CO" sz="1100" b="1" dirty="0" smtClean="0"/>
                        <a:t>1</a:t>
                      </a:r>
                      <a:endParaRPr lang="es-CO" sz="1100" b="1" dirty="0"/>
                    </a:p>
                  </a:txBody>
                  <a:tcPr>
                    <a:solidFill>
                      <a:schemeClr val="accent6">
                        <a:lumMod val="20000"/>
                        <a:lumOff val="80000"/>
                      </a:schemeClr>
                    </a:solidFill>
                  </a:tcPr>
                </a:tc>
                <a:tc>
                  <a:txBody>
                    <a:bodyPr/>
                    <a:lstStyle/>
                    <a:p>
                      <a:pPr algn="ctr"/>
                      <a:r>
                        <a:rPr lang="es-CO" sz="1100" b="1" dirty="0" smtClean="0"/>
                        <a:t>2</a:t>
                      </a:r>
                      <a:endParaRPr lang="es-CO" sz="1100" b="1" dirty="0"/>
                    </a:p>
                  </a:txBody>
                  <a:tcPr>
                    <a:solidFill>
                      <a:schemeClr val="accent6">
                        <a:lumMod val="20000"/>
                        <a:lumOff val="80000"/>
                      </a:schemeClr>
                    </a:solidFill>
                  </a:tcPr>
                </a:tc>
                <a:tc>
                  <a:txBody>
                    <a:bodyPr/>
                    <a:lstStyle/>
                    <a:p>
                      <a:pPr algn="ctr"/>
                      <a:r>
                        <a:rPr lang="es-CO" sz="1100" b="1" dirty="0" smtClean="0"/>
                        <a:t>3</a:t>
                      </a:r>
                      <a:endParaRPr lang="es-CO" sz="1100" b="1" dirty="0"/>
                    </a:p>
                  </a:txBody>
                  <a:tcPr>
                    <a:solidFill>
                      <a:schemeClr val="accent6">
                        <a:lumMod val="20000"/>
                        <a:lumOff val="80000"/>
                      </a:schemeClr>
                    </a:solidFill>
                  </a:tcPr>
                </a:tc>
                <a:tc>
                  <a:txBody>
                    <a:bodyPr/>
                    <a:lstStyle/>
                    <a:p>
                      <a:pPr algn="ctr"/>
                      <a:r>
                        <a:rPr lang="es-CO" sz="1100" b="1" dirty="0" smtClean="0"/>
                        <a:t>4</a:t>
                      </a:r>
                      <a:endParaRPr lang="es-CO" sz="1100" b="1" dirty="0"/>
                    </a:p>
                  </a:txBody>
                  <a:tcPr>
                    <a:solidFill>
                      <a:schemeClr val="accent6">
                        <a:lumMod val="20000"/>
                        <a:lumOff val="80000"/>
                      </a:schemeClr>
                    </a:solidFill>
                  </a:tcPr>
                </a:tc>
              </a:tr>
              <a:tr h="370840">
                <a:tc rowSpan="3">
                  <a:txBody>
                    <a:bodyPr/>
                    <a:lstStyle/>
                    <a:p>
                      <a:endParaRPr lang="es-CO" sz="1100" b="1" dirty="0" smtClean="0"/>
                    </a:p>
                    <a:p>
                      <a:r>
                        <a:rPr lang="es-CO" sz="1100" b="1" dirty="0" smtClean="0"/>
                        <a:t>ADMINISTRACIÓN DE SERVICIOS COMPLEMENTARIOS</a:t>
                      </a:r>
                    </a:p>
                  </a:txBody>
                  <a:tcPr>
                    <a:solidFill>
                      <a:schemeClr val="accent6">
                        <a:lumMod val="20000"/>
                        <a:lumOff val="80000"/>
                      </a:schemeClr>
                    </a:solidFill>
                  </a:tcPr>
                </a:tc>
                <a:tc>
                  <a:txBody>
                    <a:bodyPr/>
                    <a:lstStyle/>
                    <a:p>
                      <a:r>
                        <a:rPr lang="es-CO" sz="1100" b="1" dirty="0" smtClean="0"/>
                        <a:t>SERVICIOS</a:t>
                      </a:r>
                      <a:r>
                        <a:rPr lang="es-CO" sz="1100" b="1" baseline="0" dirty="0" smtClean="0"/>
                        <a:t> DE TRANSPORTE, RESTAURANTE, CAFETERÍA Y SALUD</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r>
                        <a:rPr lang="es-CO" sz="1100" b="1" dirty="0" smtClean="0"/>
                        <a:t>X</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r>
              <a:tr h="370840">
                <a:tc vMerge="1">
                  <a:txBody>
                    <a:bodyPr/>
                    <a:lstStyle/>
                    <a:p>
                      <a:endParaRPr lang="es-CO" sz="1400" dirty="0"/>
                    </a:p>
                  </a:txBody>
                  <a:tcPr/>
                </a:tc>
                <a:tc>
                  <a:txBody>
                    <a:bodyPr/>
                    <a:lstStyle/>
                    <a:p>
                      <a:r>
                        <a:rPr lang="es-CO" sz="1100" b="1" dirty="0" smtClean="0"/>
                        <a:t>APOYO A ESTUDIANTES CON NECESIDADES EDUCATIVAS ESPECIALES</a:t>
                      </a:r>
                      <a:endParaRPr lang="es-CO" sz="1100" b="1" dirty="0"/>
                    </a:p>
                  </a:txBody>
                  <a:tcPr>
                    <a:solidFill>
                      <a:schemeClr val="accent6">
                        <a:lumMod val="20000"/>
                        <a:lumOff val="80000"/>
                      </a:schemeClr>
                    </a:solidFill>
                  </a:tcPr>
                </a:tc>
                <a:tc>
                  <a:txBody>
                    <a:bodyPr/>
                    <a:lstStyle/>
                    <a:p>
                      <a:pPr algn="ctr"/>
                      <a:r>
                        <a:rPr lang="es-CO" sz="1100" b="1" dirty="0" smtClean="0"/>
                        <a:t>X</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r>
              <a:tr h="370840">
                <a:tc vMerge="1">
                  <a:txBody>
                    <a:bodyPr/>
                    <a:lstStyle/>
                    <a:p>
                      <a:endParaRPr lang="es-CO" sz="1400" dirty="0"/>
                    </a:p>
                  </a:txBody>
                  <a:tcPr/>
                </a:tc>
                <a:tc>
                  <a:txBody>
                    <a:bodyPr/>
                    <a:lstStyle/>
                    <a:p>
                      <a:r>
                        <a:rPr lang="es-CO" sz="1100" b="1" dirty="0" smtClean="0"/>
                        <a:t>TOTAL</a:t>
                      </a:r>
                      <a:endParaRPr lang="es-CO" sz="1100" b="1" dirty="0"/>
                    </a:p>
                  </a:txBody>
                  <a:tcPr>
                    <a:solidFill>
                      <a:schemeClr val="accent6">
                        <a:lumMod val="20000"/>
                        <a:lumOff val="80000"/>
                      </a:schemeClr>
                    </a:solidFill>
                  </a:tcPr>
                </a:tc>
                <a:tc>
                  <a:txBody>
                    <a:bodyPr/>
                    <a:lstStyle/>
                    <a:p>
                      <a:pPr algn="ctr"/>
                      <a:r>
                        <a:rPr lang="es-CO" sz="1600" b="1" dirty="0" smtClean="0">
                          <a:solidFill>
                            <a:srgbClr val="FF0000"/>
                          </a:solidFill>
                        </a:rPr>
                        <a:t>1</a:t>
                      </a:r>
                      <a:endParaRPr lang="es-CO" sz="1600" b="1" dirty="0">
                        <a:solidFill>
                          <a:srgbClr val="FF0000"/>
                        </a:solidFill>
                      </a:endParaRPr>
                    </a:p>
                  </a:txBody>
                  <a:tcPr>
                    <a:solidFill>
                      <a:schemeClr val="accent6">
                        <a:lumMod val="20000"/>
                        <a:lumOff val="80000"/>
                      </a:schemeClr>
                    </a:solidFill>
                  </a:tcPr>
                </a:tc>
                <a:tc>
                  <a:txBody>
                    <a:bodyPr/>
                    <a:lstStyle/>
                    <a:p>
                      <a:pPr algn="ctr"/>
                      <a:r>
                        <a:rPr lang="es-CO" sz="1600" b="1" dirty="0" smtClean="0">
                          <a:solidFill>
                            <a:srgbClr val="FF0000"/>
                          </a:solidFill>
                        </a:rPr>
                        <a:t>1</a:t>
                      </a:r>
                      <a:endParaRPr lang="es-CO" sz="1600" b="1" dirty="0">
                        <a:solidFill>
                          <a:srgbClr val="FF0000"/>
                        </a:solidFill>
                      </a:endParaRPr>
                    </a:p>
                  </a:txBody>
                  <a:tcPr>
                    <a:solidFill>
                      <a:schemeClr val="accent6">
                        <a:lumMod val="20000"/>
                        <a:lumOff val="80000"/>
                      </a:schemeClr>
                    </a:solidFill>
                  </a:tcPr>
                </a:tc>
                <a:tc>
                  <a:txBody>
                    <a:bodyPr/>
                    <a:lstStyle/>
                    <a:p>
                      <a:pPr algn="ctr"/>
                      <a:r>
                        <a:rPr lang="es-CO" sz="1600" b="1" dirty="0" smtClean="0">
                          <a:solidFill>
                            <a:srgbClr val="FF0000"/>
                          </a:solidFill>
                        </a:rPr>
                        <a:t>0</a:t>
                      </a:r>
                      <a:endParaRPr lang="es-CO" sz="1600" b="1" dirty="0">
                        <a:solidFill>
                          <a:srgbClr val="FF0000"/>
                        </a:solidFill>
                      </a:endParaRPr>
                    </a:p>
                  </a:txBody>
                  <a:tcPr>
                    <a:solidFill>
                      <a:schemeClr val="accent6">
                        <a:lumMod val="20000"/>
                        <a:lumOff val="80000"/>
                      </a:schemeClr>
                    </a:solidFill>
                  </a:tcPr>
                </a:tc>
                <a:tc>
                  <a:txBody>
                    <a:bodyPr/>
                    <a:lstStyle/>
                    <a:p>
                      <a:pPr algn="ctr"/>
                      <a:r>
                        <a:rPr lang="es-CO" sz="1600" b="1" dirty="0" smtClean="0">
                          <a:solidFill>
                            <a:srgbClr val="FF0000"/>
                          </a:solidFill>
                        </a:rPr>
                        <a:t>0</a:t>
                      </a:r>
                      <a:endParaRPr lang="es-CO" sz="1600" b="1" dirty="0">
                        <a:solidFill>
                          <a:srgbClr val="FF0000"/>
                        </a:solidFill>
                      </a:endParaRPr>
                    </a:p>
                  </a:txBody>
                  <a:tcPr>
                    <a:solidFill>
                      <a:schemeClr val="accent6">
                        <a:lumMod val="20000"/>
                        <a:lumOff val="80000"/>
                      </a:schemeClr>
                    </a:solidFill>
                  </a:tcPr>
                </a:tc>
              </a:tr>
              <a:tr h="370840">
                <a:tc rowSpan="11">
                  <a:txBody>
                    <a:bodyPr/>
                    <a:lstStyle/>
                    <a:p>
                      <a:endParaRPr lang="es-CO" sz="1100" b="1" dirty="0" smtClean="0"/>
                    </a:p>
                    <a:p>
                      <a:endParaRPr lang="es-CO" sz="1100" b="1" dirty="0" smtClean="0"/>
                    </a:p>
                    <a:p>
                      <a:endParaRPr lang="es-CO" sz="1100" b="1" dirty="0" smtClean="0"/>
                    </a:p>
                    <a:p>
                      <a:endParaRPr lang="es-CO" sz="1100" b="1" dirty="0" smtClean="0"/>
                    </a:p>
                    <a:p>
                      <a:endParaRPr lang="es-CO" sz="1100" b="1" dirty="0" smtClean="0"/>
                    </a:p>
                    <a:p>
                      <a:r>
                        <a:rPr lang="es-CO" sz="1100" b="1" dirty="0" smtClean="0"/>
                        <a:t>TALENTO HUMANO</a:t>
                      </a:r>
                      <a:endParaRPr lang="es-CO" sz="1100" b="1" dirty="0"/>
                    </a:p>
                  </a:txBody>
                  <a:tcPr>
                    <a:solidFill>
                      <a:schemeClr val="accent6">
                        <a:lumMod val="20000"/>
                        <a:lumOff val="80000"/>
                      </a:schemeClr>
                    </a:solidFill>
                  </a:tcPr>
                </a:tc>
                <a:tc>
                  <a:txBody>
                    <a:bodyPr/>
                    <a:lstStyle/>
                    <a:p>
                      <a:r>
                        <a:rPr lang="es-CO" sz="1100" b="1" dirty="0" smtClean="0"/>
                        <a:t>PERFILES</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r>
                        <a:rPr lang="es-CO" sz="1100" b="1" dirty="0" smtClean="0"/>
                        <a:t>X</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r>
              <a:tr h="370840">
                <a:tc vMerge="1">
                  <a:txBody>
                    <a:bodyPr/>
                    <a:lstStyle/>
                    <a:p>
                      <a:endParaRPr lang="es-CO" sz="1200" b="1" dirty="0"/>
                    </a:p>
                  </a:txBody>
                  <a:tcPr/>
                </a:tc>
                <a:tc>
                  <a:txBody>
                    <a:bodyPr/>
                    <a:lstStyle/>
                    <a:p>
                      <a:r>
                        <a:rPr lang="es-CO" sz="1100" b="1" dirty="0" smtClean="0"/>
                        <a:t>INDUCCIÓN</a:t>
                      </a:r>
                      <a:endParaRPr lang="es-CO" sz="1100" b="1" dirty="0"/>
                    </a:p>
                  </a:txBody>
                  <a:tcPr>
                    <a:solidFill>
                      <a:schemeClr val="accent6">
                        <a:lumMod val="20000"/>
                        <a:lumOff val="80000"/>
                      </a:schemeClr>
                    </a:solidFill>
                  </a:tcPr>
                </a:tc>
                <a:tc>
                  <a:txBody>
                    <a:bodyPr/>
                    <a:lstStyle/>
                    <a:p>
                      <a:pPr algn="ctr"/>
                      <a:r>
                        <a:rPr lang="es-CO" sz="1100" b="1" dirty="0" smtClean="0"/>
                        <a:t>X</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r>
              <a:tr h="370840">
                <a:tc vMerge="1">
                  <a:txBody>
                    <a:bodyPr/>
                    <a:lstStyle/>
                    <a:p>
                      <a:endParaRPr lang="es-CO" sz="1200" b="1" dirty="0"/>
                    </a:p>
                  </a:txBody>
                  <a:tcPr/>
                </a:tc>
                <a:tc>
                  <a:txBody>
                    <a:bodyPr/>
                    <a:lstStyle/>
                    <a:p>
                      <a:r>
                        <a:rPr lang="es-CO" sz="1100" b="1" dirty="0" smtClean="0"/>
                        <a:t>FORMACIÓN Y CAPACITACIÓN</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r>
                        <a:rPr lang="es-CO" sz="1100" b="1" dirty="0" smtClean="0"/>
                        <a:t>X</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r>
              <a:tr h="370840">
                <a:tc vMerge="1">
                  <a:txBody>
                    <a:bodyPr/>
                    <a:lstStyle/>
                    <a:p>
                      <a:endParaRPr lang="es-CO" sz="1200" b="1" dirty="0"/>
                    </a:p>
                  </a:txBody>
                  <a:tcPr/>
                </a:tc>
                <a:tc>
                  <a:txBody>
                    <a:bodyPr/>
                    <a:lstStyle/>
                    <a:p>
                      <a:r>
                        <a:rPr lang="es-CO" sz="1100" b="1" dirty="0" smtClean="0"/>
                        <a:t>ASIGNACIÓN ACADÉMICA</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r>
                        <a:rPr lang="es-CO" sz="1100" b="1" dirty="0" smtClean="0"/>
                        <a:t>X</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r>
              <a:tr h="370840">
                <a:tc vMerge="1">
                  <a:txBody>
                    <a:bodyPr/>
                    <a:lstStyle/>
                    <a:p>
                      <a:endParaRPr lang="es-CO" sz="1200" b="1" dirty="0"/>
                    </a:p>
                  </a:txBody>
                  <a:tcPr/>
                </a:tc>
                <a:tc>
                  <a:txBody>
                    <a:bodyPr/>
                    <a:lstStyle/>
                    <a:p>
                      <a:r>
                        <a:rPr lang="es-CO" sz="1100" b="1" dirty="0" smtClean="0"/>
                        <a:t>PERTENENCIA DEL PERSONAL VINCULADO</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r>
                        <a:rPr lang="es-CO" sz="1100" b="1" dirty="0" smtClean="0"/>
                        <a:t>X</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r>
              <a:tr h="370840">
                <a:tc vMerge="1">
                  <a:txBody>
                    <a:bodyPr/>
                    <a:lstStyle/>
                    <a:p>
                      <a:endParaRPr lang="es-CO" sz="1200" b="1" dirty="0"/>
                    </a:p>
                  </a:txBody>
                  <a:tcPr/>
                </a:tc>
                <a:tc>
                  <a:txBody>
                    <a:bodyPr/>
                    <a:lstStyle/>
                    <a:p>
                      <a:r>
                        <a:rPr lang="es-CO" sz="1100" b="1" dirty="0" smtClean="0"/>
                        <a:t>EVALUACIÓN DEL DESEMPEÑO</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r>
                        <a:rPr lang="es-CO" sz="1100" b="1" dirty="0" smtClean="0"/>
                        <a:t>X</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r>
              <a:tr h="370840">
                <a:tc vMerge="1">
                  <a:txBody>
                    <a:bodyPr/>
                    <a:lstStyle/>
                    <a:p>
                      <a:endParaRPr lang="es-CO" sz="1200" b="1" dirty="0"/>
                    </a:p>
                  </a:txBody>
                  <a:tcPr/>
                </a:tc>
                <a:tc>
                  <a:txBody>
                    <a:bodyPr/>
                    <a:lstStyle/>
                    <a:p>
                      <a:r>
                        <a:rPr lang="es-CO" sz="1100" b="1" dirty="0" smtClean="0"/>
                        <a:t>ESTÍMULOS</a:t>
                      </a:r>
                      <a:endParaRPr lang="es-CO" sz="1100" b="1" dirty="0"/>
                    </a:p>
                  </a:txBody>
                  <a:tcPr>
                    <a:solidFill>
                      <a:schemeClr val="accent6">
                        <a:lumMod val="20000"/>
                        <a:lumOff val="80000"/>
                      </a:schemeClr>
                    </a:solidFill>
                  </a:tcPr>
                </a:tc>
                <a:tc>
                  <a:txBody>
                    <a:bodyPr/>
                    <a:lstStyle/>
                    <a:p>
                      <a:pPr algn="ctr"/>
                      <a:r>
                        <a:rPr lang="es-CO" sz="1100" b="1" dirty="0" smtClean="0"/>
                        <a:t>X</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r>
              <a:tr h="370840">
                <a:tc vMerge="1">
                  <a:txBody>
                    <a:bodyPr/>
                    <a:lstStyle/>
                    <a:p>
                      <a:endParaRPr lang="es-CO" sz="1200" b="1" dirty="0"/>
                    </a:p>
                  </a:txBody>
                  <a:tcPr/>
                </a:tc>
                <a:tc>
                  <a:txBody>
                    <a:bodyPr/>
                    <a:lstStyle/>
                    <a:p>
                      <a:r>
                        <a:rPr lang="es-CO" sz="1100" b="1" dirty="0" smtClean="0"/>
                        <a:t>APOYO A LA INVESTIGACIÓN</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r>
                        <a:rPr lang="es-CO" sz="1100" b="1" dirty="0" smtClean="0"/>
                        <a:t>X</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r>
              <a:tr h="370840">
                <a:tc vMerge="1">
                  <a:txBody>
                    <a:bodyPr/>
                    <a:lstStyle/>
                    <a:p>
                      <a:endParaRPr lang="es-CO" sz="1100" b="1" dirty="0"/>
                    </a:p>
                  </a:txBody>
                  <a:tcPr/>
                </a:tc>
                <a:tc>
                  <a:txBody>
                    <a:bodyPr/>
                    <a:lstStyle/>
                    <a:p>
                      <a:r>
                        <a:rPr lang="es-CO" sz="1100" b="1" dirty="0" smtClean="0"/>
                        <a:t>CONVIVENCIA Y MANEJO DE CONFLICTOS</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r>
              <a:tr h="370840">
                <a:tc vMerge="1">
                  <a:txBody>
                    <a:bodyPr/>
                    <a:lstStyle/>
                    <a:p>
                      <a:endParaRPr lang="es-CO" sz="1100" b="1" dirty="0"/>
                    </a:p>
                  </a:txBody>
                  <a:tcPr/>
                </a:tc>
                <a:tc>
                  <a:txBody>
                    <a:bodyPr/>
                    <a:lstStyle/>
                    <a:p>
                      <a:r>
                        <a:rPr lang="es-CO" sz="1100" b="1" dirty="0" smtClean="0"/>
                        <a:t>BIENESTAR DEL TALENTO HUMANO</a:t>
                      </a:r>
                      <a:endParaRPr lang="es-CO" sz="1100" b="1" dirty="0"/>
                    </a:p>
                  </a:txBody>
                  <a:tcPr>
                    <a:solidFill>
                      <a:schemeClr val="accent6">
                        <a:lumMod val="20000"/>
                        <a:lumOff val="80000"/>
                      </a:schemeClr>
                    </a:solidFill>
                  </a:tcPr>
                </a:tc>
                <a:tc>
                  <a:txBody>
                    <a:bodyPr/>
                    <a:lstStyle/>
                    <a:p>
                      <a:pPr algn="ctr"/>
                      <a:r>
                        <a:rPr lang="es-CO" sz="1100" b="1" dirty="0" smtClean="0"/>
                        <a:t>X</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r>
              <a:tr h="370840">
                <a:tc vMerge="1">
                  <a:txBody>
                    <a:bodyPr/>
                    <a:lstStyle/>
                    <a:p>
                      <a:endParaRPr lang="es-CO" sz="1100" b="1" dirty="0"/>
                    </a:p>
                  </a:txBody>
                  <a:tcPr/>
                </a:tc>
                <a:tc>
                  <a:txBody>
                    <a:bodyPr/>
                    <a:lstStyle/>
                    <a:p>
                      <a:r>
                        <a:rPr lang="es-CO" sz="1100" b="1" dirty="0" smtClean="0"/>
                        <a:t>TOTAL </a:t>
                      </a:r>
                      <a:endParaRPr lang="es-CO" sz="1100" b="1" dirty="0"/>
                    </a:p>
                  </a:txBody>
                  <a:tcPr>
                    <a:solidFill>
                      <a:schemeClr val="accent6">
                        <a:lumMod val="20000"/>
                        <a:lumOff val="80000"/>
                      </a:schemeClr>
                    </a:solidFill>
                  </a:tcPr>
                </a:tc>
                <a:tc>
                  <a:txBody>
                    <a:bodyPr/>
                    <a:lstStyle/>
                    <a:p>
                      <a:pPr algn="ctr"/>
                      <a:r>
                        <a:rPr lang="es-CO" sz="1600" b="1" dirty="0" smtClean="0">
                          <a:solidFill>
                            <a:srgbClr val="FF0000"/>
                          </a:solidFill>
                        </a:rPr>
                        <a:t>3</a:t>
                      </a:r>
                      <a:endParaRPr lang="es-CO" sz="1600" b="1" dirty="0">
                        <a:solidFill>
                          <a:srgbClr val="FF0000"/>
                        </a:solidFill>
                      </a:endParaRPr>
                    </a:p>
                  </a:txBody>
                  <a:tcPr>
                    <a:solidFill>
                      <a:schemeClr val="accent6">
                        <a:lumMod val="20000"/>
                        <a:lumOff val="80000"/>
                      </a:schemeClr>
                    </a:solidFill>
                  </a:tcPr>
                </a:tc>
                <a:tc>
                  <a:txBody>
                    <a:bodyPr/>
                    <a:lstStyle/>
                    <a:p>
                      <a:pPr algn="ctr"/>
                      <a:r>
                        <a:rPr lang="es-CO" sz="1600" b="1" dirty="0" smtClean="0">
                          <a:solidFill>
                            <a:srgbClr val="FF0000"/>
                          </a:solidFill>
                        </a:rPr>
                        <a:t>3</a:t>
                      </a:r>
                      <a:endParaRPr lang="es-CO" sz="1600" b="1" dirty="0">
                        <a:solidFill>
                          <a:srgbClr val="FF0000"/>
                        </a:solidFill>
                      </a:endParaRPr>
                    </a:p>
                  </a:txBody>
                  <a:tcPr>
                    <a:solidFill>
                      <a:schemeClr val="accent6">
                        <a:lumMod val="20000"/>
                        <a:lumOff val="80000"/>
                      </a:schemeClr>
                    </a:solidFill>
                  </a:tcPr>
                </a:tc>
                <a:tc>
                  <a:txBody>
                    <a:bodyPr/>
                    <a:lstStyle/>
                    <a:p>
                      <a:pPr algn="ctr"/>
                      <a:r>
                        <a:rPr lang="es-CO" sz="1600" b="1" dirty="0" smtClean="0">
                          <a:solidFill>
                            <a:srgbClr val="FF0000"/>
                          </a:solidFill>
                        </a:rPr>
                        <a:t>3</a:t>
                      </a:r>
                      <a:endParaRPr lang="es-CO" sz="1600" b="1" dirty="0">
                        <a:solidFill>
                          <a:srgbClr val="FF0000"/>
                        </a:solidFill>
                      </a:endParaRPr>
                    </a:p>
                  </a:txBody>
                  <a:tcPr>
                    <a:solidFill>
                      <a:schemeClr val="accent6">
                        <a:lumMod val="20000"/>
                        <a:lumOff val="80000"/>
                      </a:schemeClr>
                    </a:solidFill>
                  </a:tcPr>
                </a:tc>
                <a:tc>
                  <a:txBody>
                    <a:bodyPr/>
                    <a:lstStyle/>
                    <a:p>
                      <a:pPr algn="ctr"/>
                      <a:r>
                        <a:rPr lang="es-CO" sz="1600" b="1" dirty="0" smtClean="0">
                          <a:solidFill>
                            <a:srgbClr val="FF0000"/>
                          </a:solidFill>
                        </a:rPr>
                        <a:t>0</a:t>
                      </a:r>
                      <a:endParaRPr lang="es-CO" sz="1600" b="1" dirty="0">
                        <a:solidFill>
                          <a:srgbClr val="FF0000"/>
                        </a:solidFill>
                      </a:endParaRPr>
                    </a:p>
                  </a:txBody>
                  <a:tcPr>
                    <a:solidFill>
                      <a:schemeClr val="accent6">
                        <a:lumMod val="20000"/>
                        <a:lumOff val="80000"/>
                      </a:schemeClr>
                    </a:solidFill>
                  </a:tcPr>
                </a:tc>
              </a:tr>
            </a:tbl>
          </a:graphicData>
        </a:graphic>
      </p:graphicFrame>
    </p:spTree>
    <p:extLst>
      <p:ext uri="{BB962C8B-B14F-4D97-AF65-F5344CB8AC3E}">
        <p14:creationId xmlns:p14="http://schemas.microsoft.com/office/powerpoint/2010/main" val="2435382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Tabla"/>
          <p:cNvGraphicFramePr>
            <a:graphicFrameLocks noGrp="1"/>
          </p:cNvGraphicFramePr>
          <p:nvPr>
            <p:extLst>
              <p:ext uri="{D42A27DB-BD31-4B8C-83A1-F6EECF244321}">
                <p14:modId xmlns:p14="http://schemas.microsoft.com/office/powerpoint/2010/main" val="3352449572"/>
              </p:ext>
            </p:extLst>
          </p:nvPr>
        </p:nvGraphicFramePr>
        <p:xfrm>
          <a:off x="251520" y="116632"/>
          <a:ext cx="8496943" cy="6522720"/>
        </p:xfrm>
        <a:graphic>
          <a:graphicData uri="http://schemas.openxmlformats.org/drawingml/2006/table">
            <a:tbl>
              <a:tblPr firstRow="1" bandRow="1">
                <a:tableStyleId>{5C22544A-7EE6-4342-B048-85BDC9FD1C3A}</a:tableStyleId>
              </a:tblPr>
              <a:tblGrid>
                <a:gridCol w="2364366"/>
                <a:gridCol w="3300261"/>
                <a:gridCol w="708079"/>
                <a:gridCol w="708079"/>
                <a:gridCol w="708079"/>
                <a:gridCol w="708079"/>
              </a:tblGrid>
              <a:tr h="370840">
                <a:tc gridSpan="6">
                  <a:txBody>
                    <a:bodyPr/>
                    <a:lstStyle/>
                    <a:p>
                      <a:endParaRPr lang="es-CO" sz="1100" dirty="0" smtClean="0"/>
                    </a:p>
                    <a:p>
                      <a:r>
                        <a:rPr lang="es-CO" sz="1100" dirty="0" smtClean="0">
                          <a:solidFill>
                            <a:schemeClr val="tx1"/>
                          </a:solidFill>
                        </a:rPr>
                        <a:t>AREA: GESTIÓN  ADMINISTRATIVA</a:t>
                      </a:r>
                      <a:r>
                        <a:rPr lang="es-CO" sz="1100" baseline="0" dirty="0" smtClean="0">
                          <a:solidFill>
                            <a:schemeClr val="tx1"/>
                          </a:solidFill>
                        </a:rPr>
                        <a:t> Y FINANCIERA</a:t>
                      </a:r>
                    </a:p>
                    <a:p>
                      <a:endParaRPr lang="es-CO" sz="1100" baseline="0" dirty="0" smtClean="0"/>
                    </a:p>
                    <a:p>
                      <a:endParaRPr lang="es-CO" sz="1100" dirty="0"/>
                    </a:p>
                  </a:txBody>
                  <a:tcPr>
                    <a:solidFill>
                      <a:schemeClr val="accent6">
                        <a:lumMod val="20000"/>
                        <a:lumOff val="80000"/>
                      </a:schemeClr>
                    </a:solidFill>
                  </a:tcPr>
                </a:tc>
                <a:tc hMerge="1">
                  <a:txBody>
                    <a:bodyPr/>
                    <a:lstStyle/>
                    <a:p>
                      <a:endParaRPr lang="es-CO" dirty="0"/>
                    </a:p>
                  </a:txBody>
                  <a:tcPr/>
                </a:tc>
                <a:tc hMerge="1">
                  <a:txBody>
                    <a:bodyPr/>
                    <a:lstStyle/>
                    <a:p>
                      <a:endParaRPr lang="es-CO" dirty="0"/>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370840">
                <a:tc rowSpan="2">
                  <a:txBody>
                    <a:bodyPr/>
                    <a:lstStyle/>
                    <a:p>
                      <a:endParaRPr lang="es-CO" sz="1100" b="1" dirty="0" smtClean="0"/>
                    </a:p>
                    <a:p>
                      <a:endParaRPr lang="es-CO" sz="1100" b="1" dirty="0" smtClean="0"/>
                    </a:p>
                    <a:p>
                      <a:r>
                        <a:rPr lang="es-CO" sz="1100" b="1" dirty="0" smtClean="0"/>
                        <a:t>PROCESO</a:t>
                      </a:r>
                      <a:endParaRPr lang="es-CO" sz="1100" b="1" dirty="0"/>
                    </a:p>
                  </a:txBody>
                  <a:tcPr>
                    <a:solidFill>
                      <a:schemeClr val="accent6">
                        <a:lumMod val="20000"/>
                        <a:lumOff val="80000"/>
                      </a:schemeClr>
                    </a:solidFill>
                  </a:tcPr>
                </a:tc>
                <a:tc rowSpan="2">
                  <a:txBody>
                    <a:bodyPr/>
                    <a:lstStyle/>
                    <a:p>
                      <a:endParaRPr lang="es-CO" sz="1100" b="1" dirty="0" smtClean="0"/>
                    </a:p>
                    <a:p>
                      <a:endParaRPr lang="es-CO" sz="1100" b="1" dirty="0" smtClean="0"/>
                    </a:p>
                    <a:p>
                      <a:r>
                        <a:rPr lang="es-CO" sz="1100" b="1" dirty="0" smtClean="0"/>
                        <a:t>COMPONENTE</a:t>
                      </a:r>
                    </a:p>
                    <a:p>
                      <a:endParaRPr lang="es-CO" sz="1100" b="1" dirty="0" smtClean="0"/>
                    </a:p>
                    <a:p>
                      <a:endParaRPr lang="es-CO" sz="1100" b="1" dirty="0"/>
                    </a:p>
                  </a:txBody>
                  <a:tcPr>
                    <a:solidFill>
                      <a:schemeClr val="accent6">
                        <a:lumMod val="20000"/>
                        <a:lumOff val="80000"/>
                      </a:schemeClr>
                    </a:solidFill>
                  </a:tcPr>
                </a:tc>
                <a:tc gridSpan="4">
                  <a:txBody>
                    <a:bodyPr/>
                    <a:lstStyle/>
                    <a:p>
                      <a:pPr algn="ctr"/>
                      <a:r>
                        <a:rPr lang="es-CO" sz="1100" b="1" dirty="0" smtClean="0"/>
                        <a:t>VALORACIÓN</a:t>
                      </a:r>
                      <a:endParaRPr lang="es-CO" sz="1100" b="1" dirty="0"/>
                    </a:p>
                  </a:txBody>
                  <a:tcPr>
                    <a:solidFill>
                      <a:schemeClr val="accent6">
                        <a:lumMod val="20000"/>
                        <a:lumOff val="8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r>
              <a:tr h="370840">
                <a:tc vMerge="1">
                  <a:txBody>
                    <a:bodyPr/>
                    <a:lstStyle/>
                    <a:p>
                      <a:endParaRPr lang="es-CO" dirty="0"/>
                    </a:p>
                  </a:txBody>
                  <a:tcPr/>
                </a:tc>
                <a:tc vMerge="1">
                  <a:txBody>
                    <a:bodyPr/>
                    <a:lstStyle/>
                    <a:p>
                      <a:endParaRPr lang="es-CO" dirty="0"/>
                    </a:p>
                  </a:txBody>
                  <a:tcPr/>
                </a:tc>
                <a:tc>
                  <a:txBody>
                    <a:bodyPr/>
                    <a:lstStyle/>
                    <a:p>
                      <a:pPr algn="ctr"/>
                      <a:r>
                        <a:rPr lang="es-CO" sz="1100" b="1" dirty="0" smtClean="0"/>
                        <a:t>1</a:t>
                      </a:r>
                      <a:endParaRPr lang="es-CO" sz="1100" b="1" dirty="0"/>
                    </a:p>
                  </a:txBody>
                  <a:tcPr>
                    <a:solidFill>
                      <a:schemeClr val="accent6">
                        <a:lumMod val="20000"/>
                        <a:lumOff val="80000"/>
                      </a:schemeClr>
                    </a:solidFill>
                  </a:tcPr>
                </a:tc>
                <a:tc>
                  <a:txBody>
                    <a:bodyPr/>
                    <a:lstStyle/>
                    <a:p>
                      <a:pPr algn="ctr"/>
                      <a:r>
                        <a:rPr lang="es-CO" sz="1100" b="1" dirty="0" smtClean="0"/>
                        <a:t>2</a:t>
                      </a:r>
                      <a:endParaRPr lang="es-CO" sz="1100" b="1" dirty="0"/>
                    </a:p>
                  </a:txBody>
                  <a:tcPr>
                    <a:solidFill>
                      <a:schemeClr val="accent6">
                        <a:lumMod val="20000"/>
                        <a:lumOff val="80000"/>
                      </a:schemeClr>
                    </a:solidFill>
                  </a:tcPr>
                </a:tc>
                <a:tc>
                  <a:txBody>
                    <a:bodyPr/>
                    <a:lstStyle/>
                    <a:p>
                      <a:pPr algn="ctr"/>
                      <a:r>
                        <a:rPr lang="es-CO" sz="1100" b="1" dirty="0" smtClean="0"/>
                        <a:t>3</a:t>
                      </a:r>
                      <a:endParaRPr lang="es-CO" sz="1100" b="1" dirty="0"/>
                    </a:p>
                  </a:txBody>
                  <a:tcPr>
                    <a:solidFill>
                      <a:schemeClr val="accent6">
                        <a:lumMod val="20000"/>
                        <a:lumOff val="80000"/>
                      </a:schemeClr>
                    </a:solidFill>
                  </a:tcPr>
                </a:tc>
                <a:tc>
                  <a:txBody>
                    <a:bodyPr/>
                    <a:lstStyle/>
                    <a:p>
                      <a:pPr algn="ctr"/>
                      <a:r>
                        <a:rPr lang="es-CO" sz="1100" b="1" dirty="0" smtClean="0"/>
                        <a:t>4</a:t>
                      </a:r>
                      <a:endParaRPr lang="es-CO" sz="1100" b="1" dirty="0"/>
                    </a:p>
                  </a:txBody>
                  <a:tcPr>
                    <a:solidFill>
                      <a:schemeClr val="accent6">
                        <a:lumMod val="20000"/>
                        <a:lumOff val="80000"/>
                      </a:schemeClr>
                    </a:solidFill>
                  </a:tcPr>
                </a:tc>
              </a:tr>
              <a:tr h="370840">
                <a:tc rowSpan="5">
                  <a:txBody>
                    <a:bodyPr/>
                    <a:lstStyle/>
                    <a:p>
                      <a:endParaRPr lang="es-CO" sz="1100" b="1" dirty="0" smtClean="0"/>
                    </a:p>
                    <a:p>
                      <a:endParaRPr lang="es-CO" sz="1100" b="1" dirty="0" smtClean="0"/>
                    </a:p>
                    <a:p>
                      <a:endParaRPr lang="es-CO" sz="1100" b="1" dirty="0" smtClean="0"/>
                    </a:p>
                    <a:p>
                      <a:endParaRPr lang="es-CO" sz="1100" b="1" dirty="0" smtClean="0"/>
                    </a:p>
                    <a:p>
                      <a:r>
                        <a:rPr lang="es-CO" sz="1100" b="1" dirty="0" smtClean="0"/>
                        <a:t>APOYO</a:t>
                      </a:r>
                      <a:r>
                        <a:rPr lang="es-CO" sz="1100" b="1" baseline="0" dirty="0" smtClean="0"/>
                        <a:t> FINANCIERO Y CONTABLE</a:t>
                      </a:r>
                      <a:endParaRPr lang="es-CO" sz="1100" b="1" dirty="0" smtClean="0"/>
                    </a:p>
                  </a:txBody>
                  <a:tcPr>
                    <a:solidFill>
                      <a:schemeClr val="accent6">
                        <a:lumMod val="20000"/>
                        <a:lumOff val="80000"/>
                      </a:schemeClr>
                    </a:solidFill>
                  </a:tcPr>
                </a:tc>
                <a:tc>
                  <a:txBody>
                    <a:bodyPr/>
                    <a:lstStyle/>
                    <a:p>
                      <a:endParaRPr lang="es-CO" sz="1100" b="1" dirty="0" smtClean="0"/>
                    </a:p>
                    <a:p>
                      <a:endParaRPr lang="es-CO" sz="1100" b="1" dirty="0" smtClean="0"/>
                    </a:p>
                    <a:p>
                      <a:r>
                        <a:rPr lang="es-CO" sz="1100" b="1" dirty="0" smtClean="0"/>
                        <a:t>PRESUPUESTO ANUAL DEL FONDO DE SERVICIOS EDUCATIVOS</a:t>
                      </a:r>
                    </a:p>
                    <a:p>
                      <a:endParaRPr lang="es-CO" sz="1100" b="1" dirty="0" smtClean="0"/>
                    </a:p>
                    <a:p>
                      <a:endParaRPr lang="es-CO" sz="1100" b="1" dirty="0" smtClean="0"/>
                    </a:p>
                    <a:p>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smtClean="0"/>
                    </a:p>
                    <a:p>
                      <a:pPr algn="ctr"/>
                      <a:endParaRPr lang="es-CO" sz="1100" b="1" dirty="0" smtClean="0"/>
                    </a:p>
                    <a:p>
                      <a:pPr algn="ctr"/>
                      <a:r>
                        <a:rPr lang="es-CO" sz="1100" b="1" dirty="0" smtClean="0"/>
                        <a:t>X</a:t>
                      </a:r>
                      <a:endParaRPr lang="es-CO" sz="1100" b="1" dirty="0"/>
                    </a:p>
                  </a:txBody>
                  <a:tcPr>
                    <a:solidFill>
                      <a:schemeClr val="accent6">
                        <a:lumMod val="20000"/>
                        <a:lumOff val="80000"/>
                      </a:schemeClr>
                    </a:solidFill>
                  </a:tcPr>
                </a:tc>
              </a:tr>
              <a:tr h="370840">
                <a:tc vMerge="1">
                  <a:txBody>
                    <a:bodyPr/>
                    <a:lstStyle/>
                    <a:p>
                      <a:endParaRPr lang="es-CO" sz="1400" dirty="0"/>
                    </a:p>
                  </a:txBody>
                  <a:tcPr/>
                </a:tc>
                <a:tc>
                  <a:txBody>
                    <a:bodyPr/>
                    <a:lstStyle/>
                    <a:p>
                      <a:endParaRPr lang="es-CO" sz="1100" b="1" dirty="0" smtClean="0"/>
                    </a:p>
                    <a:p>
                      <a:endParaRPr lang="es-CO" sz="1100" b="1" dirty="0" smtClean="0"/>
                    </a:p>
                    <a:p>
                      <a:r>
                        <a:rPr lang="es-CO" sz="1100" b="1" dirty="0" smtClean="0"/>
                        <a:t>CONTABILIDAD</a:t>
                      </a:r>
                    </a:p>
                    <a:p>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smtClean="0"/>
                    </a:p>
                    <a:p>
                      <a:pPr algn="ctr"/>
                      <a:endParaRPr lang="es-CO" sz="1100" b="1" dirty="0" smtClean="0"/>
                    </a:p>
                    <a:p>
                      <a:pPr algn="ctr"/>
                      <a:r>
                        <a:rPr lang="es-CO" sz="1100" b="1" dirty="0" smtClean="0"/>
                        <a:t>X</a:t>
                      </a:r>
                      <a:endParaRPr lang="es-CO" sz="1100" b="1" dirty="0"/>
                    </a:p>
                  </a:txBody>
                  <a:tcPr>
                    <a:solidFill>
                      <a:schemeClr val="accent6">
                        <a:lumMod val="20000"/>
                        <a:lumOff val="80000"/>
                      </a:schemeClr>
                    </a:solidFill>
                  </a:tcPr>
                </a:tc>
              </a:tr>
              <a:tr h="370840">
                <a:tc vMerge="1">
                  <a:txBody>
                    <a:bodyPr/>
                    <a:lstStyle/>
                    <a:p>
                      <a:endParaRPr lang="es-CO" sz="1400" dirty="0"/>
                    </a:p>
                  </a:txBody>
                  <a:tcPr/>
                </a:tc>
                <a:tc>
                  <a:txBody>
                    <a:bodyPr/>
                    <a:lstStyle/>
                    <a:p>
                      <a:endParaRPr lang="es-CO" sz="1100" b="1" dirty="0" smtClean="0"/>
                    </a:p>
                    <a:p>
                      <a:endParaRPr lang="es-CO" sz="1100" b="1" dirty="0" smtClean="0"/>
                    </a:p>
                    <a:p>
                      <a:r>
                        <a:rPr lang="es-CO" sz="1100" b="1" dirty="0" smtClean="0"/>
                        <a:t>INGRESOS Y GASTOS</a:t>
                      </a:r>
                    </a:p>
                    <a:p>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smtClean="0"/>
                    </a:p>
                    <a:p>
                      <a:pPr algn="ctr"/>
                      <a:endParaRPr lang="es-CO" sz="1100" b="1" dirty="0" smtClean="0"/>
                    </a:p>
                    <a:p>
                      <a:pPr algn="ctr"/>
                      <a:r>
                        <a:rPr lang="es-CO" sz="1100" b="1" dirty="0" smtClean="0"/>
                        <a:t>X</a:t>
                      </a: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r>
              <a:tr h="370840">
                <a:tc vMerge="1">
                  <a:txBody>
                    <a:bodyPr/>
                    <a:lstStyle/>
                    <a:p>
                      <a:endParaRPr lang="es-CO" sz="1100" b="1" dirty="0"/>
                    </a:p>
                  </a:txBody>
                  <a:tcPr/>
                </a:tc>
                <a:tc>
                  <a:txBody>
                    <a:bodyPr/>
                    <a:lstStyle/>
                    <a:p>
                      <a:endParaRPr lang="es-CO" sz="1100" b="1" dirty="0" smtClean="0"/>
                    </a:p>
                    <a:p>
                      <a:endParaRPr lang="es-CO" sz="1100" b="1" dirty="0" smtClean="0"/>
                    </a:p>
                    <a:p>
                      <a:r>
                        <a:rPr lang="es-CO" sz="1100" b="1" dirty="0" smtClean="0"/>
                        <a:t>CONTROL FISCAL</a:t>
                      </a:r>
                    </a:p>
                    <a:p>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a:p>
                  </a:txBody>
                  <a:tcPr>
                    <a:solidFill>
                      <a:schemeClr val="accent6">
                        <a:lumMod val="20000"/>
                        <a:lumOff val="80000"/>
                      </a:schemeClr>
                    </a:solidFill>
                  </a:tcPr>
                </a:tc>
                <a:tc>
                  <a:txBody>
                    <a:bodyPr/>
                    <a:lstStyle/>
                    <a:p>
                      <a:pPr algn="ctr"/>
                      <a:endParaRPr lang="es-CO" sz="1100" b="1" dirty="0" smtClean="0"/>
                    </a:p>
                    <a:p>
                      <a:pPr algn="ctr"/>
                      <a:endParaRPr lang="es-CO" sz="1100" b="1" dirty="0" smtClean="0"/>
                    </a:p>
                    <a:p>
                      <a:pPr algn="ctr"/>
                      <a:r>
                        <a:rPr lang="es-CO" sz="1100" b="1" dirty="0" smtClean="0"/>
                        <a:t>X</a:t>
                      </a:r>
                      <a:endParaRPr lang="es-CO" sz="1100" b="1" dirty="0"/>
                    </a:p>
                  </a:txBody>
                  <a:tcPr>
                    <a:solidFill>
                      <a:schemeClr val="accent6">
                        <a:lumMod val="20000"/>
                        <a:lumOff val="80000"/>
                      </a:schemeClr>
                    </a:solidFill>
                  </a:tcPr>
                </a:tc>
              </a:tr>
              <a:tr h="370840">
                <a:tc vMerge="1">
                  <a:txBody>
                    <a:bodyPr/>
                    <a:lstStyle/>
                    <a:p>
                      <a:endParaRPr lang="es-CO" sz="1100" b="1" dirty="0"/>
                    </a:p>
                  </a:txBody>
                  <a:tcPr/>
                </a:tc>
                <a:tc>
                  <a:txBody>
                    <a:bodyPr/>
                    <a:lstStyle/>
                    <a:p>
                      <a:endParaRPr lang="es-CO" sz="1100" b="1" dirty="0" smtClean="0"/>
                    </a:p>
                    <a:p>
                      <a:endParaRPr lang="es-CO" sz="1100" b="1" dirty="0" smtClean="0"/>
                    </a:p>
                    <a:p>
                      <a:r>
                        <a:rPr lang="es-CO" sz="1100" b="1" dirty="0" smtClean="0"/>
                        <a:t>TOTAL PROCESO</a:t>
                      </a:r>
                    </a:p>
                    <a:p>
                      <a:endParaRPr lang="es-CO" sz="1100" b="1" dirty="0"/>
                    </a:p>
                  </a:txBody>
                  <a:tcPr>
                    <a:solidFill>
                      <a:schemeClr val="accent6">
                        <a:lumMod val="20000"/>
                        <a:lumOff val="80000"/>
                      </a:schemeClr>
                    </a:solidFill>
                  </a:tcPr>
                </a:tc>
                <a:tc>
                  <a:txBody>
                    <a:bodyPr/>
                    <a:lstStyle/>
                    <a:p>
                      <a:pPr algn="ctr"/>
                      <a:endParaRPr lang="es-CO" sz="1600" b="1" dirty="0" smtClean="0">
                        <a:solidFill>
                          <a:srgbClr val="FF0000"/>
                        </a:solidFill>
                      </a:endParaRPr>
                    </a:p>
                    <a:p>
                      <a:pPr algn="ctr"/>
                      <a:r>
                        <a:rPr lang="es-CO" sz="1600" b="1" dirty="0" smtClean="0">
                          <a:solidFill>
                            <a:srgbClr val="FF0000"/>
                          </a:solidFill>
                        </a:rPr>
                        <a:t>0</a:t>
                      </a:r>
                      <a:endParaRPr lang="es-CO" sz="1600" b="1" dirty="0">
                        <a:solidFill>
                          <a:srgbClr val="FF0000"/>
                        </a:solidFill>
                      </a:endParaRPr>
                    </a:p>
                  </a:txBody>
                  <a:tcPr>
                    <a:solidFill>
                      <a:schemeClr val="accent6">
                        <a:lumMod val="20000"/>
                        <a:lumOff val="80000"/>
                      </a:schemeClr>
                    </a:solidFill>
                  </a:tcPr>
                </a:tc>
                <a:tc>
                  <a:txBody>
                    <a:bodyPr/>
                    <a:lstStyle/>
                    <a:p>
                      <a:pPr algn="ctr"/>
                      <a:endParaRPr lang="es-CO" sz="1600" b="1" dirty="0" smtClean="0">
                        <a:solidFill>
                          <a:srgbClr val="FF0000"/>
                        </a:solidFill>
                      </a:endParaRPr>
                    </a:p>
                    <a:p>
                      <a:pPr algn="ctr"/>
                      <a:r>
                        <a:rPr lang="es-CO" sz="1600" b="1" dirty="0" smtClean="0">
                          <a:solidFill>
                            <a:srgbClr val="FF0000"/>
                          </a:solidFill>
                        </a:rPr>
                        <a:t>0</a:t>
                      </a:r>
                      <a:endParaRPr lang="es-CO" sz="1600" b="1" dirty="0">
                        <a:solidFill>
                          <a:srgbClr val="FF0000"/>
                        </a:solidFill>
                      </a:endParaRPr>
                    </a:p>
                  </a:txBody>
                  <a:tcPr>
                    <a:solidFill>
                      <a:schemeClr val="accent6">
                        <a:lumMod val="20000"/>
                        <a:lumOff val="80000"/>
                      </a:schemeClr>
                    </a:solidFill>
                  </a:tcPr>
                </a:tc>
                <a:tc>
                  <a:txBody>
                    <a:bodyPr/>
                    <a:lstStyle/>
                    <a:p>
                      <a:pPr algn="ctr"/>
                      <a:endParaRPr lang="es-CO" sz="1600" b="1" dirty="0" smtClean="0">
                        <a:solidFill>
                          <a:srgbClr val="FF0000"/>
                        </a:solidFill>
                      </a:endParaRPr>
                    </a:p>
                    <a:p>
                      <a:pPr algn="ctr"/>
                      <a:r>
                        <a:rPr lang="es-CO" sz="1600" b="1" dirty="0" smtClean="0">
                          <a:solidFill>
                            <a:srgbClr val="FF0000"/>
                          </a:solidFill>
                        </a:rPr>
                        <a:t>1</a:t>
                      </a:r>
                      <a:endParaRPr lang="es-CO" sz="1600" b="1" dirty="0">
                        <a:solidFill>
                          <a:srgbClr val="FF0000"/>
                        </a:solidFill>
                      </a:endParaRPr>
                    </a:p>
                  </a:txBody>
                  <a:tcPr>
                    <a:solidFill>
                      <a:schemeClr val="accent6">
                        <a:lumMod val="20000"/>
                        <a:lumOff val="80000"/>
                      </a:schemeClr>
                    </a:solidFill>
                  </a:tcPr>
                </a:tc>
                <a:tc>
                  <a:txBody>
                    <a:bodyPr/>
                    <a:lstStyle/>
                    <a:p>
                      <a:pPr algn="ctr"/>
                      <a:endParaRPr lang="es-CO" sz="1600" b="1" dirty="0" smtClean="0">
                        <a:solidFill>
                          <a:srgbClr val="FF0000"/>
                        </a:solidFill>
                      </a:endParaRPr>
                    </a:p>
                    <a:p>
                      <a:pPr algn="ctr"/>
                      <a:r>
                        <a:rPr lang="es-CO" sz="1600" b="1" dirty="0" smtClean="0">
                          <a:solidFill>
                            <a:srgbClr val="FF0000"/>
                          </a:solidFill>
                        </a:rPr>
                        <a:t>3</a:t>
                      </a:r>
                      <a:endParaRPr lang="es-CO" sz="1600" b="1" dirty="0">
                        <a:solidFill>
                          <a:srgbClr val="FF0000"/>
                        </a:solidFill>
                      </a:endParaRPr>
                    </a:p>
                  </a:txBody>
                  <a:tcPr>
                    <a:solidFill>
                      <a:schemeClr val="accent6">
                        <a:lumMod val="20000"/>
                        <a:lumOff val="80000"/>
                      </a:schemeClr>
                    </a:solidFill>
                  </a:tcPr>
                </a:tc>
              </a:tr>
              <a:tr h="370840">
                <a:tc>
                  <a:txBody>
                    <a:bodyPr/>
                    <a:lstStyle/>
                    <a:p>
                      <a:r>
                        <a:rPr lang="es-CO" sz="2800" b="1" dirty="0" smtClean="0"/>
                        <a:t>TOTAL</a:t>
                      </a:r>
                    </a:p>
                  </a:txBody>
                  <a:tcPr>
                    <a:solidFill>
                      <a:schemeClr val="accent6">
                        <a:lumMod val="20000"/>
                        <a:lumOff val="80000"/>
                      </a:schemeClr>
                    </a:solidFill>
                  </a:tcPr>
                </a:tc>
                <a:tc>
                  <a:txBody>
                    <a:bodyPr/>
                    <a:lstStyle/>
                    <a:p>
                      <a:endParaRPr lang="es-CO" sz="2800" b="1" dirty="0"/>
                    </a:p>
                  </a:txBody>
                  <a:tcPr>
                    <a:solidFill>
                      <a:schemeClr val="accent6">
                        <a:lumMod val="20000"/>
                        <a:lumOff val="80000"/>
                      </a:schemeClr>
                    </a:solidFill>
                  </a:tcPr>
                </a:tc>
                <a:tc>
                  <a:txBody>
                    <a:bodyPr/>
                    <a:lstStyle/>
                    <a:p>
                      <a:pPr algn="ctr"/>
                      <a:r>
                        <a:rPr lang="es-CO" sz="2800" b="1" dirty="0" smtClean="0">
                          <a:solidFill>
                            <a:srgbClr val="FF0000"/>
                          </a:solidFill>
                        </a:rPr>
                        <a:t>8</a:t>
                      </a:r>
                      <a:endParaRPr lang="es-CO" sz="2800" b="1" dirty="0">
                        <a:solidFill>
                          <a:srgbClr val="FF0000"/>
                        </a:solidFill>
                      </a:endParaRPr>
                    </a:p>
                  </a:txBody>
                  <a:tcPr>
                    <a:solidFill>
                      <a:schemeClr val="accent6">
                        <a:lumMod val="20000"/>
                        <a:lumOff val="80000"/>
                      </a:schemeClr>
                    </a:solidFill>
                  </a:tcPr>
                </a:tc>
                <a:tc>
                  <a:txBody>
                    <a:bodyPr/>
                    <a:lstStyle/>
                    <a:p>
                      <a:pPr algn="ctr"/>
                      <a:r>
                        <a:rPr lang="es-CO" sz="2800" b="1" dirty="0" smtClean="0">
                          <a:solidFill>
                            <a:srgbClr val="FF0000"/>
                          </a:solidFill>
                        </a:rPr>
                        <a:t>6</a:t>
                      </a:r>
                      <a:endParaRPr lang="es-CO" sz="2800" b="1" dirty="0">
                        <a:solidFill>
                          <a:srgbClr val="FF0000"/>
                        </a:solidFill>
                      </a:endParaRPr>
                    </a:p>
                  </a:txBody>
                  <a:tcPr>
                    <a:solidFill>
                      <a:schemeClr val="accent6">
                        <a:lumMod val="20000"/>
                        <a:lumOff val="80000"/>
                      </a:schemeClr>
                    </a:solidFill>
                  </a:tcPr>
                </a:tc>
                <a:tc>
                  <a:txBody>
                    <a:bodyPr/>
                    <a:lstStyle/>
                    <a:p>
                      <a:pPr algn="ctr"/>
                      <a:r>
                        <a:rPr lang="es-CO" sz="2800" b="1" dirty="0" smtClean="0">
                          <a:solidFill>
                            <a:srgbClr val="FF0000"/>
                          </a:solidFill>
                        </a:rPr>
                        <a:t>9</a:t>
                      </a:r>
                      <a:endParaRPr lang="es-CO" sz="2800" b="1" dirty="0">
                        <a:solidFill>
                          <a:srgbClr val="FF0000"/>
                        </a:solidFill>
                      </a:endParaRPr>
                    </a:p>
                  </a:txBody>
                  <a:tcPr>
                    <a:solidFill>
                      <a:schemeClr val="accent6">
                        <a:lumMod val="20000"/>
                        <a:lumOff val="80000"/>
                      </a:schemeClr>
                    </a:solidFill>
                  </a:tcPr>
                </a:tc>
                <a:tc>
                  <a:txBody>
                    <a:bodyPr/>
                    <a:lstStyle/>
                    <a:p>
                      <a:pPr algn="ctr"/>
                      <a:r>
                        <a:rPr lang="es-CO" sz="2800" b="1" dirty="0" smtClean="0">
                          <a:solidFill>
                            <a:srgbClr val="FF0000"/>
                          </a:solidFill>
                        </a:rPr>
                        <a:t>5</a:t>
                      </a:r>
                      <a:endParaRPr lang="es-CO" sz="2800" b="1" dirty="0">
                        <a:solidFill>
                          <a:srgbClr val="FF0000"/>
                        </a:solidFill>
                      </a:endParaRPr>
                    </a:p>
                  </a:txBody>
                  <a:tcPr>
                    <a:solidFill>
                      <a:schemeClr val="accent6">
                        <a:lumMod val="20000"/>
                        <a:lumOff val="80000"/>
                      </a:schemeClr>
                    </a:solidFill>
                  </a:tcPr>
                </a:tc>
              </a:tr>
            </a:tbl>
          </a:graphicData>
        </a:graphic>
      </p:graphicFrame>
    </p:spTree>
    <p:extLst>
      <p:ext uri="{BB962C8B-B14F-4D97-AF65-F5344CB8AC3E}">
        <p14:creationId xmlns:p14="http://schemas.microsoft.com/office/powerpoint/2010/main" val="14261196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G:\FOTOS\DSC0873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465728" cy="3356992"/>
          </a:xfrm>
          <a:prstGeom prst="rect">
            <a:avLst/>
          </a:prstGeom>
          <a:noFill/>
          <a:ln>
            <a:noFill/>
          </a:ln>
        </p:spPr>
      </p:pic>
      <p:pic>
        <p:nvPicPr>
          <p:cNvPr id="3" name="2 Imagen" descr="G:\FOTOS\DSC0886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5728" y="-22926"/>
            <a:ext cx="4678272" cy="3379918"/>
          </a:xfrm>
          <a:prstGeom prst="rect">
            <a:avLst/>
          </a:prstGeom>
          <a:noFill/>
          <a:ln>
            <a:noFill/>
          </a:ln>
        </p:spPr>
      </p:pic>
      <p:pic>
        <p:nvPicPr>
          <p:cNvPr id="4" name="3 Imagen" descr="G:\FOTOS\DSC0887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2" y="3429000"/>
            <a:ext cx="4456495" cy="3429000"/>
          </a:xfrm>
          <a:prstGeom prst="rect">
            <a:avLst/>
          </a:prstGeom>
          <a:noFill/>
          <a:ln>
            <a:noFill/>
          </a:ln>
        </p:spPr>
      </p:pic>
      <p:pic>
        <p:nvPicPr>
          <p:cNvPr id="5" name="4 Imagen" descr="G:\FOTOS\DSC0888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5728" y="3429000"/>
            <a:ext cx="4672816" cy="3429000"/>
          </a:xfrm>
          <a:prstGeom prst="rect">
            <a:avLst/>
          </a:prstGeom>
          <a:noFill/>
          <a:ln>
            <a:noFill/>
          </a:ln>
        </p:spPr>
      </p:pic>
    </p:spTree>
    <p:extLst>
      <p:ext uri="{BB962C8B-B14F-4D97-AF65-F5344CB8AC3E}">
        <p14:creationId xmlns:p14="http://schemas.microsoft.com/office/powerpoint/2010/main" val="2780531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2339752" y="1700808"/>
            <a:ext cx="4464496" cy="2031325"/>
          </a:xfrm>
          <a:prstGeom prst="rect">
            <a:avLst/>
          </a:prstGeom>
          <a:solidFill>
            <a:srgbClr val="FFFF99"/>
          </a:solidFill>
        </p:spPr>
        <p:txBody>
          <a:bodyPr wrap="square" rtlCol="0">
            <a:spAutoFit/>
          </a:bodyPr>
          <a:lstStyle/>
          <a:p>
            <a:pPr algn="ctr"/>
            <a:r>
              <a:rPr lang="es-CO" b="1" dirty="0" smtClean="0"/>
              <a:t>GESTIÓN ADMINISTRATIVA Y FINANCIERA:</a:t>
            </a:r>
          </a:p>
          <a:p>
            <a:pPr algn="ctr"/>
            <a:r>
              <a:rPr lang="es-CO" b="1" dirty="0" smtClean="0"/>
              <a:t>COMPONENTE: APOYO FINANCIERO Y CONTABLE</a:t>
            </a:r>
          </a:p>
          <a:p>
            <a:pPr algn="ctr"/>
            <a:r>
              <a:rPr lang="es-CO" b="1" dirty="0" smtClean="0"/>
              <a:t>INFORME DE GESTIÓN CON CORTE A 31 DE DICIEMBRE DE 2013 Y </a:t>
            </a:r>
          </a:p>
          <a:p>
            <a:pPr algn="ctr"/>
            <a:endParaRPr lang="es-CO" b="1" dirty="0" smtClean="0"/>
          </a:p>
          <a:p>
            <a:pPr algn="ctr"/>
            <a:r>
              <a:rPr lang="es-CO" b="1" dirty="0" smtClean="0"/>
              <a:t>PRESUPUESTO ANUAL 2014</a:t>
            </a:r>
            <a:endParaRPr lang="es-CO" b="1" dirty="0"/>
          </a:p>
        </p:txBody>
      </p:sp>
    </p:spTree>
    <p:extLst>
      <p:ext uri="{BB962C8B-B14F-4D97-AF65-F5344CB8AC3E}">
        <p14:creationId xmlns:p14="http://schemas.microsoft.com/office/powerpoint/2010/main" val="3003647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G:\FOTOS\DSC08900 - copi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4" y="-1"/>
            <a:ext cx="4345302" cy="3673635"/>
          </a:xfrm>
          <a:prstGeom prst="rect">
            <a:avLst/>
          </a:prstGeom>
          <a:noFill/>
          <a:ln>
            <a:noFill/>
          </a:ln>
        </p:spPr>
      </p:pic>
      <p:pic>
        <p:nvPicPr>
          <p:cNvPr id="3" name="2 Imagen" descr="G:\FOTOS\IMG_755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3655"/>
            <a:ext cx="4791201" cy="3687290"/>
          </a:xfrm>
          <a:prstGeom prst="rect">
            <a:avLst/>
          </a:prstGeom>
          <a:noFill/>
          <a:ln>
            <a:noFill/>
          </a:ln>
        </p:spPr>
      </p:pic>
      <p:pic>
        <p:nvPicPr>
          <p:cNvPr id="4" name="3 Imagen" descr="G:\FOTOS\IMG_756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3" y="3673635"/>
            <a:ext cx="4345303" cy="3067733"/>
          </a:xfrm>
          <a:prstGeom prst="rect">
            <a:avLst/>
          </a:prstGeom>
          <a:noFill/>
          <a:ln>
            <a:noFill/>
          </a:ln>
        </p:spPr>
      </p:pic>
      <p:pic>
        <p:nvPicPr>
          <p:cNvPr id="5" name="4 Imagen" descr="G:\FOTOS\IMG_755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7" y="3673635"/>
            <a:ext cx="4788024" cy="3166333"/>
          </a:xfrm>
          <a:prstGeom prst="rect">
            <a:avLst/>
          </a:prstGeom>
          <a:noFill/>
          <a:ln>
            <a:noFill/>
          </a:ln>
        </p:spPr>
      </p:pic>
    </p:spTree>
    <p:extLst>
      <p:ext uri="{BB962C8B-B14F-4D97-AF65-F5344CB8AC3E}">
        <p14:creationId xmlns:p14="http://schemas.microsoft.com/office/powerpoint/2010/main" val="35819966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Maritza\Desktop\GUIDO FOTOS\DSC0292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59" y="21734"/>
            <a:ext cx="4185901" cy="3191241"/>
          </a:xfrm>
          <a:prstGeom prst="rect">
            <a:avLst/>
          </a:prstGeom>
          <a:noFill/>
          <a:ln>
            <a:noFill/>
          </a:ln>
        </p:spPr>
      </p:pic>
      <p:pic>
        <p:nvPicPr>
          <p:cNvPr id="3" name="2 Imagen" descr="C:\Users\Maritza\Desktop\GUIDO FOTOS\DSC0232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1" y="0"/>
            <a:ext cx="4932040" cy="3212975"/>
          </a:xfrm>
          <a:prstGeom prst="rect">
            <a:avLst/>
          </a:prstGeom>
          <a:noFill/>
          <a:ln>
            <a:noFill/>
          </a:ln>
        </p:spPr>
      </p:pic>
      <p:pic>
        <p:nvPicPr>
          <p:cNvPr id="4" name="3 Imagen" descr="C:\Users\Maritza\Desktop\GUIDO FOTOS\IMG-20130713-0041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59" y="3231815"/>
            <a:ext cx="4329918" cy="3626185"/>
          </a:xfrm>
          <a:prstGeom prst="rect">
            <a:avLst/>
          </a:prstGeom>
          <a:noFill/>
          <a:ln>
            <a:noFill/>
          </a:ln>
        </p:spPr>
      </p:pic>
      <p:pic>
        <p:nvPicPr>
          <p:cNvPr id="6" name="5 Imagen" descr="C:\Users\Maritza\Desktop\GUIDO FOTOS\DSC0214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7" y="3244890"/>
            <a:ext cx="4788024" cy="3613110"/>
          </a:xfrm>
          <a:prstGeom prst="rect">
            <a:avLst/>
          </a:prstGeom>
          <a:noFill/>
          <a:ln>
            <a:noFill/>
          </a:ln>
        </p:spPr>
      </p:pic>
    </p:spTree>
    <p:extLst>
      <p:ext uri="{BB962C8B-B14F-4D97-AF65-F5344CB8AC3E}">
        <p14:creationId xmlns:p14="http://schemas.microsoft.com/office/powerpoint/2010/main" val="14619066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Tabla"/>
          <p:cNvGraphicFramePr>
            <a:graphicFrameLocks noGrp="1"/>
          </p:cNvGraphicFramePr>
          <p:nvPr>
            <p:extLst>
              <p:ext uri="{D42A27DB-BD31-4B8C-83A1-F6EECF244321}">
                <p14:modId xmlns:p14="http://schemas.microsoft.com/office/powerpoint/2010/main" val="980287406"/>
              </p:ext>
            </p:extLst>
          </p:nvPr>
        </p:nvGraphicFramePr>
        <p:xfrm>
          <a:off x="285720" y="260647"/>
          <a:ext cx="8678768" cy="6408715"/>
        </p:xfrm>
        <a:graphic>
          <a:graphicData uri="http://schemas.openxmlformats.org/drawingml/2006/table">
            <a:tbl>
              <a:tblPr>
                <a:tableStyleId>{69C7853C-536D-4A76-A0AE-DD22124D55A5}</a:tableStyleId>
              </a:tblPr>
              <a:tblGrid>
                <a:gridCol w="8678768"/>
              </a:tblGrid>
              <a:tr h="1671688">
                <a:tc>
                  <a:txBody>
                    <a:bodyPr/>
                    <a:lstStyle/>
                    <a:p>
                      <a:pPr algn="ctr">
                        <a:lnSpc>
                          <a:spcPct val="115000"/>
                        </a:lnSpc>
                        <a:spcAft>
                          <a:spcPts val="0"/>
                        </a:spcAft>
                      </a:pPr>
                      <a:endParaRPr lang="es-CO" sz="900" dirty="0">
                        <a:latin typeface="Comic Sans MS" pitchFamily="66" charset="0"/>
                      </a:endParaRPr>
                    </a:p>
                    <a:p>
                      <a:pPr algn="ctr">
                        <a:lnSpc>
                          <a:spcPct val="115000"/>
                        </a:lnSpc>
                        <a:spcAft>
                          <a:spcPts val="0"/>
                        </a:spcAft>
                      </a:pPr>
                      <a:r>
                        <a:rPr lang="es-CO" sz="2000" dirty="0">
                          <a:latin typeface="Comic Sans MS" pitchFamily="66" charset="0"/>
                        </a:rPr>
                        <a:t>RENDICIÓN DE CUENTAS</a:t>
                      </a:r>
                    </a:p>
                    <a:p>
                      <a:pPr algn="ctr">
                        <a:lnSpc>
                          <a:spcPct val="115000"/>
                        </a:lnSpc>
                        <a:spcAft>
                          <a:spcPts val="0"/>
                        </a:spcAft>
                      </a:pPr>
                      <a:r>
                        <a:rPr lang="es-CO" sz="2000" dirty="0">
                          <a:latin typeface="Comic Sans MS" pitchFamily="66" charset="0"/>
                        </a:rPr>
                        <a:t>INFORME DE AUDIENCIA PÚBLICA </a:t>
                      </a:r>
                    </a:p>
                    <a:p>
                      <a:pPr algn="ctr">
                        <a:lnSpc>
                          <a:spcPct val="115000"/>
                        </a:lnSpc>
                        <a:spcAft>
                          <a:spcPts val="0"/>
                        </a:spcAft>
                      </a:pPr>
                      <a:r>
                        <a:rPr lang="es-CO" sz="2000" dirty="0">
                          <a:latin typeface="Comic Sans MS" pitchFamily="66" charset="0"/>
                        </a:rPr>
                        <a:t>INSTITUCION EDUCATIVA:</a:t>
                      </a:r>
                    </a:p>
                    <a:p>
                      <a:pPr algn="ctr">
                        <a:lnSpc>
                          <a:spcPct val="115000"/>
                        </a:lnSpc>
                        <a:spcAft>
                          <a:spcPts val="0"/>
                        </a:spcAft>
                      </a:pPr>
                      <a:r>
                        <a:rPr lang="es-CO" sz="900" dirty="0">
                          <a:latin typeface="Comic Sans MS" pitchFamily="66" charset="0"/>
                        </a:rPr>
                        <a:t>  </a:t>
                      </a:r>
                      <a:endParaRPr lang="es-CO" sz="900" dirty="0">
                        <a:latin typeface="Comic Sans MS" pitchFamily="66" charset="0"/>
                        <a:ea typeface="Calibri"/>
                        <a:cs typeface="Times New Roman"/>
                      </a:endParaRPr>
                    </a:p>
                  </a:txBody>
                  <a:tcPr marL="17690" marR="17690" marT="0" marB="0" anchor="ctr"/>
                </a:tc>
              </a:tr>
              <a:tr h="273705">
                <a:tc>
                  <a:txBody>
                    <a:bodyPr/>
                    <a:lstStyle/>
                    <a:p>
                      <a:pPr algn="ctr">
                        <a:lnSpc>
                          <a:spcPct val="115000"/>
                        </a:lnSpc>
                        <a:spcAft>
                          <a:spcPts val="0"/>
                        </a:spcAft>
                      </a:pPr>
                      <a:endParaRPr lang="es-CO" sz="900" dirty="0">
                        <a:latin typeface="Comic Sans MS" pitchFamily="66" charset="0"/>
                        <a:ea typeface="Calibri"/>
                        <a:cs typeface="Times New Roman"/>
                      </a:endParaRPr>
                    </a:p>
                  </a:txBody>
                  <a:tcPr marL="17690" marR="17690" marT="0" marB="0" anchor="ctr"/>
                </a:tc>
              </a:tr>
              <a:tr h="4463322">
                <a:tc>
                  <a:txBody>
                    <a:bodyPr/>
                    <a:lstStyle/>
                    <a:p>
                      <a:pPr algn="ctr">
                        <a:lnSpc>
                          <a:spcPct val="115000"/>
                        </a:lnSpc>
                        <a:spcAft>
                          <a:spcPts val="0"/>
                        </a:spcAft>
                      </a:pPr>
                      <a:endParaRPr lang="es-CO" sz="900" dirty="0">
                        <a:latin typeface="Comic Sans MS" pitchFamily="66" charset="0"/>
                      </a:endParaRPr>
                    </a:p>
                  </a:txBody>
                  <a:tcPr marL="17690" marR="17690" marT="0" marB="0" anchor="ctr"/>
                </a:tc>
              </a:tr>
            </a:tbl>
          </a:graphicData>
        </a:graphic>
      </p:graphicFrame>
      <p:pic>
        <p:nvPicPr>
          <p:cNvPr id="1026" name="Picture 2" descr="http://sincelejo-sucre.gov.co/apc-aa-files/34393335363433393561316632326138/Un_Alto_Compromis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18288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p:nvPr/>
        </p:nvPicPr>
        <p:blipFill>
          <a:blip r:embed="rId3" cstate="print"/>
          <a:srcRect/>
          <a:stretch>
            <a:fillRect/>
          </a:stretch>
        </p:blipFill>
        <p:spPr bwMode="auto">
          <a:xfrm>
            <a:off x="7308304" y="548680"/>
            <a:ext cx="1008113" cy="936104"/>
          </a:xfrm>
          <a:prstGeom prst="rect">
            <a:avLst/>
          </a:prstGeom>
          <a:noFill/>
          <a:scene3d>
            <a:camera prst="obliqueTopLeft"/>
            <a:lightRig rig="threePt" dir="t"/>
          </a:scene3d>
          <a:sp3d>
            <a:bevelT/>
          </a:sp3d>
        </p:spPr>
      </p:pic>
      <p:sp>
        <p:nvSpPr>
          <p:cNvPr id="2" name="1 CuadroTexto"/>
          <p:cNvSpPr txBox="1"/>
          <p:nvPr/>
        </p:nvSpPr>
        <p:spPr>
          <a:xfrm>
            <a:off x="467544" y="3501008"/>
            <a:ext cx="4536504" cy="461665"/>
          </a:xfrm>
          <a:prstGeom prst="rect">
            <a:avLst/>
          </a:prstGeom>
          <a:noFill/>
        </p:spPr>
        <p:txBody>
          <a:bodyPr wrap="square" rtlCol="0">
            <a:spAutoFit/>
          </a:bodyPr>
          <a:lstStyle/>
          <a:p>
            <a:pPr algn="ctr"/>
            <a:r>
              <a:rPr lang="es-CO" sz="2400" b="1" dirty="0" smtClean="0">
                <a:latin typeface="Comic Sans MS" pitchFamily="66" charset="0"/>
              </a:rPr>
              <a:t>GESTIÓN COMUNITARIA</a:t>
            </a:r>
            <a:endParaRPr lang="es-CO" sz="2400" b="1" dirty="0">
              <a:latin typeface="Comic Sans MS" pitchFamily="66" charset="0"/>
            </a:endParaRPr>
          </a:p>
        </p:txBody>
      </p:sp>
      <p:pic>
        <p:nvPicPr>
          <p:cNvPr id="10" name="Picture 8" descr="http://t0.gstatic.com/images?q=tbn:ANd9GcRiqMzAW07LinYOx4qMekGH8NjKbI9PuJTLSfEAbe4uAV_1nTz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3351" y="2034443"/>
            <a:ext cx="2241663" cy="14917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panishpmo.com/wp-content/uploads/2010/Aplicaciones%20gratis%20de%20Gestion%20de%20proyecto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1901" y="2034443"/>
            <a:ext cx="2012925" cy="16631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t1.gstatic.com/images?q=tbn:ANd9GcQX5zmuUq5ZOrQ13q6vOGtrJbo85OTHsZvJ6zvfkZqsYWr5rQ8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5936" y="3789040"/>
            <a:ext cx="2055966" cy="13681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http://t0.gstatic.com/images?q=tbn:ANd9GcRaJ5e3ly5_SDPBcmtjkAxTqPE5cIzag92xtDXpAt8qs_aVLy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5843" y="5192799"/>
            <a:ext cx="3695016" cy="14301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http://parroquiaicm.files.wordpress.com/2011/06/paz.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9079" y="3697587"/>
            <a:ext cx="1906562" cy="14952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t0.gstatic.com/images?q=tbn:ANd9GcSYabBLwzFDv2JR0kHEfLss8-UbBZxvWZuYPStmOl0sNVImeHF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5157192"/>
            <a:ext cx="2232248" cy="15124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http://t2.gstatic.com/images?q=tbn:ANd9GcTvbczQeHdLBPKezwneqFDTi8K5UBzPWh5WuwU8ce0fhEyIlrOlC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528" y="5157192"/>
            <a:ext cx="2452315" cy="1465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49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Tabla"/>
          <p:cNvGraphicFramePr>
            <a:graphicFrameLocks noGrp="1"/>
          </p:cNvGraphicFramePr>
          <p:nvPr>
            <p:extLst>
              <p:ext uri="{D42A27DB-BD31-4B8C-83A1-F6EECF244321}">
                <p14:modId xmlns:p14="http://schemas.microsoft.com/office/powerpoint/2010/main" val="1364353943"/>
              </p:ext>
            </p:extLst>
          </p:nvPr>
        </p:nvGraphicFramePr>
        <p:xfrm>
          <a:off x="251520" y="0"/>
          <a:ext cx="8208910" cy="5887720"/>
        </p:xfrm>
        <a:graphic>
          <a:graphicData uri="http://schemas.openxmlformats.org/drawingml/2006/table">
            <a:tbl>
              <a:tblPr firstRow="1" bandRow="1">
                <a:tableStyleId>{5C22544A-7EE6-4342-B048-85BDC9FD1C3A}</a:tableStyleId>
              </a:tblPr>
              <a:tblGrid>
                <a:gridCol w="2736303"/>
                <a:gridCol w="2736303"/>
                <a:gridCol w="684076"/>
                <a:gridCol w="684076"/>
                <a:gridCol w="684076"/>
                <a:gridCol w="684076"/>
              </a:tblGrid>
              <a:tr h="370840">
                <a:tc gridSpan="6">
                  <a:txBody>
                    <a:bodyPr/>
                    <a:lstStyle/>
                    <a:p>
                      <a:r>
                        <a:rPr lang="es-CO" sz="1200" b="1" dirty="0" smtClean="0">
                          <a:solidFill>
                            <a:schemeClr val="tx1"/>
                          </a:solidFill>
                        </a:rPr>
                        <a:t>AREA: GESTIÓN  DE LA COMUNIDAD</a:t>
                      </a:r>
                      <a:endParaRPr lang="es-CO" sz="1200" b="1" dirty="0">
                        <a:solidFill>
                          <a:schemeClr val="tx1"/>
                        </a:solidFill>
                      </a:endParaRPr>
                    </a:p>
                  </a:txBody>
                  <a:tcPr>
                    <a:solidFill>
                      <a:schemeClr val="accent4">
                        <a:lumMod val="20000"/>
                        <a:lumOff val="80000"/>
                      </a:schemeClr>
                    </a:solidFill>
                  </a:tcPr>
                </a:tc>
                <a:tc hMerge="1">
                  <a:txBody>
                    <a:bodyPr/>
                    <a:lstStyle/>
                    <a:p>
                      <a:endParaRPr lang="es-CO" dirty="0"/>
                    </a:p>
                  </a:txBody>
                  <a:tcPr/>
                </a:tc>
                <a:tc hMerge="1">
                  <a:txBody>
                    <a:bodyPr/>
                    <a:lstStyle/>
                    <a:p>
                      <a:endParaRPr lang="es-CO" dirty="0"/>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370840">
                <a:tc rowSpan="2">
                  <a:txBody>
                    <a:bodyPr/>
                    <a:lstStyle/>
                    <a:p>
                      <a:r>
                        <a:rPr lang="es-CO" sz="1200" b="1" dirty="0" smtClean="0"/>
                        <a:t>PROCESO</a:t>
                      </a:r>
                      <a:endParaRPr lang="es-CO" sz="1200" b="1" dirty="0"/>
                    </a:p>
                  </a:txBody>
                  <a:tcPr>
                    <a:solidFill>
                      <a:schemeClr val="accent4">
                        <a:lumMod val="20000"/>
                        <a:lumOff val="80000"/>
                      </a:schemeClr>
                    </a:solidFill>
                  </a:tcPr>
                </a:tc>
                <a:tc rowSpan="2">
                  <a:txBody>
                    <a:bodyPr/>
                    <a:lstStyle/>
                    <a:p>
                      <a:r>
                        <a:rPr lang="es-CO" sz="1200" b="1" dirty="0" smtClean="0"/>
                        <a:t>COMPONENTE</a:t>
                      </a:r>
                      <a:endParaRPr lang="es-CO" sz="1200" b="1" dirty="0"/>
                    </a:p>
                  </a:txBody>
                  <a:tcPr>
                    <a:solidFill>
                      <a:schemeClr val="accent4">
                        <a:lumMod val="20000"/>
                        <a:lumOff val="80000"/>
                      </a:schemeClr>
                    </a:solidFill>
                  </a:tcPr>
                </a:tc>
                <a:tc gridSpan="4">
                  <a:txBody>
                    <a:bodyPr/>
                    <a:lstStyle/>
                    <a:p>
                      <a:r>
                        <a:rPr lang="es-CO" sz="1200" b="1" dirty="0" smtClean="0"/>
                        <a:t>VALORACIÓN</a:t>
                      </a:r>
                      <a:endParaRPr lang="es-CO" sz="1200" b="1" dirty="0"/>
                    </a:p>
                  </a:txBody>
                  <a:tcPr>
                    <a:solidFill>
                      <a:schemeClr val="accent4">
                        <a:lumMod val="20000"/>
                        <a:lumOff val="8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r>
              <a:tr h="370840">
                <a:tc vMerge="1">
                  <a:txBody>
                    <a:bodyPr/>
                    <a:lstStyle/>
                    <a:p>
                      <a:endParaRPr lang="es-CO" dirty="0"/>
                    </a:p>
                  </a:txBody>
                  <a:tcPr/>
                </a:tc>
                <a:tc vMerge="1">
                  <a:txBody>
                    <a:bodyPr/>
                    <a:lstStyle/>
                    <a:p>
                      <a:endParaRPr lang="es-CO" dirty="0"/>
                    </a:p>
                  </a:txBody>
                  <a:tcPr/>
                </a:tc>
                <a:tc>
                  <a:txBody>
                    <a:bodyPr/>
                    <a:lstStyle/>
                    <a:p>
                      <a:r>
                        <a:rPr lang="es-CO" sz="1200" b="1" dirty="0" smtClean="0"/>
                        <a:t>1</a:t>
                      </a:r>
                      <a:endParaRPr lang="es-CO" sz="1200" b="1" dirty="0"/>
                    </a:p>
                  </a:txBody>
                  <a:tcPr>
                    <a:solidFill>
                      <a:schemeClr val="accent4">
                        <a:lumMod val="20000"/>
                        <a:lumOff val="80000"/>
                      </a:schemeClr>
                    </a:solidFill>
                  </a:tcPr>
                </a:tc>
                <a:tc>
                  <a:txBody>
                    <a:bodyPr/>
                    <a:lstStyle/>
                    <a:p>
                      <a:r>
                        <a:rPr lang="es-CO" sz="1200" b="1" dirty="0" smtClean="0"/>
                        <a:t>2</a:t>
                      </a:r>
                      <a:endParaRPr lang="es-CO" sz="1200" b="1" dirty="0"/>
                    </a:p>
                  </a:txBody>
                  <a:tcPr>
                    <a:solidFill>
                      <a:schemeClr val="accent4">
                        <a:lumMod val="20000"/>
                        <a:lumOff val="80000"/>
                      </a:schemeClr>
                    </a:solidFill>
                  </a:tcPr>
                </a:tc>
                <a:tc>
                  <a:txBody>
                    <a:bodyPr/>
                    <a:lstStyle/>
                    <a:p>
                      <a:r>
                        <a:rPr lang="es-CO" sz="1200" b="1" dirty="0" smtClean="0"/>
                        <a:t>3</a:t>
                      </a:r>
                      <a:endParaRPr lang="es-CO" sz="1200" b="1" dirty="0"/>
                    </a:p>
                  </a:txBody>
                  <a:tcPr>
                    <a:solidFill>
                      <a:schemeClr val="accent4">
                        <a:lumMod val="20000"/>
                        <a:lumOff val="80000"/>
                      </a:schemeClr>
                    </a:solidFill>
                  </a:tcPr>
                </a:tc>
                <a:tc>
                  <a:txBody>
                    <a:bodyPr/>
                    <a:lstStyle/>
                    <a:p>
                      <a:r>
                        <a:rPr lang="es-CO" sz="1200" b="1" dirty="0" smtClean="0"/>
                        <a:t>4</a:t>
                      </a:r>
                      <a:endParaRPr lang="es-CO" sz="1200" b="1" dirty="0"/>
                    </a:p>
                  </a:txBody>
                  <a:tcPr>
                    <a:solidFill>
                      <a:schemeClr val="accent4">
                        <a:lumMod val="20000"/>
                        <a:lumOff val="80000"/>
                      </a:schemeClr>
                    </a:solidFill>
                  </a:tcPr>
                </a:tc>
              </a:tr>
              <a:tr h="370840">
                <a:tc rowSpan="5">
                  <a:txBody>
                    <a:bodyPr/>
                    <a:lstStyle/>
                    <a:p>
                      <a:endParaRPr lang="es-CO" sz="1200" b="1" dirty="0" smtClean="0"/>
                    </a:p>
                    <a:p>
                      <a:endParaRPr lang="es-CO" sz="1200" b="1" dirty="0" smtClean="0"/>
                    </a:p>
                    <a:p>
                      <a:endParaRPr lang="es-CO" sz="1200" b="1" dirty="0" smtClean="0"/>
                    </a:p>
                    <a:p>
                      <a:endParaRPr lang="es-CO" sz="1200" b="1" dirty="0" smtClean="0"/>
                    </a:p>
                    <a:p>
                      <a:endParaRPr lang="es-CO" sz="1200" b="1" dirty="0" smtClean="0"/>
                    </a:p>
                    <a:p>
                      <a:r>
                        <a:rPr lang="es-CO" sz="1200" b="1" dirty="0" smtClean="0"/>
                        <a:t>ACCESIBILIDAD</a:t>
                      </a:r>
                      <a:endParaRPr lang="es-CO" sz="1200" b="1" dirty="0"/>
                    </a:p>
                  </a:txBody>
                  <a:tcPr>
                    <a:solidFill>
                      <a:schemeClr val="accent4">
                        <a:lumMod val="20000"/>
                        <a:lumOff val="80000"/>
                      </a:schemeClr>
                    </a:solidFill>
                  </a:tcPr>
                </a:tc>
                <a:tc>
                  <a:txBody>
                    <a:bodyPr/>
                    <a:lstStyle/>
                    <a:p>
                      <a:r>
                        <a:rPr lang="es-CO" sz="1200" b="1" dirty="0" smtClean="0"/>
                        <a:t>ATENCIÓN EDUCATIVA A GRUPOS</a:t>
                      </a:r>
                      <a:r>
                        <a:rPr lang="es-CO" sz="1200" b="1" baseline="0" dirty="0" smtClean="0"/>
                        <a:t> POBLACIONALES O EN SITUACIÓN DE VULNERABILIDAD</a:t>
                      </a:r>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vMerge="1">
                  <a:txBody>
                    <a:bodyPr/>
                    <a:lstStyle/>
                    <a:p>
                      <a:endParaRPr lang="es-CO" sz="1200" b="1" dirty="0"/>
                    </a:p>
                  </a:txBody>
                  <a:tcPr/>
                </a:tc>
                <a:tc>
                  <a:txBody>
                    <a:bodyPr/>
                    <a:lstStyle/>
                    <a:p>
                      <a:r>
                        <a:rPr lang="es-CO" sz="1200" b="1" dirty="0" smtClean="0"/>
                        <a:t>ATENCIÓN EDUCATIVA O ESTUDIANTES PERTENENCIENTES A GRUPOS</a:t>
                      </a:r>
                      <a:r>
                        <a:rPr lang="es-CO" sz="1200" b="1" baseline="0" dirty="0" smtClean="0"/>
                        <a:t> ÉTNICOS</a:t>
                      </a:r>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vMerge="1">
                  <a:txBody>
                    <a:bodyPr/>
                    <a:lstStyle/>
                    <a:p>
                      <a:endParaRPr lang="es-CO" sz="1200" b="1" dirty="0"/>
                    </a:p>
                  </a:txBody>
                  <a:tcPr/>
                </a:tc>
                <a:tc>
                  <a:txBody>
                    <a:bodyPr/>
                    <a:lstStyle/>
                    <a:p>
                      <a:r>
                        <a:rPr lang="es-CO" sz="1200" b="1" dirty="0" smtClean="0"/>
                        <a:t>NECESIDADS Y EXPECTATIVAS DE LOS ESTUDIANTES</a:t>
                      </a:r>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vMerge="1">
                  <a:txBody>
                    <a:bodyPr/>
                    <a:lstStyle/>
                    <a:p>
                      <a:endParaRPr lang="es-CO" sz="1200" b="1" dirty="0"/>
                    </a:p>
                  </a:txBody>
                  <a:tcPr/>
                </a:tc>
                <a:tc>
                  <a:txBody>
                    <a:bodyPr/>
                    <a:lstStyle/>
                    <a:p>
                      <a:r>
                        <a:rPr lang="es-CO" sz="1200" b="1" dirty="0" smtClean="0"/>
                        <a:t>PROYECTOS DE VIDA</a:t>
                      </a:r>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vMerge="1">
                  <a:txBody>
                    <a:bodyPr/>
                    <a:lstStyle/>
                    <a:p>
                      <a:endParaRPr lang="es-CO" sz="1200" b="1" dirty="0"/>
                    </a:p>
                  </a:txBody>
                  <a:tcPr/>
                </a:tc>
                <a:tc>
                  <a:txBody>
                    <a:bodyPr/>
                    <a:lstStyle/>
                    <a:p>
                      <a:r>
                        <a:rPr lang="es-CO" sz="1200" b="1" dirty="0" smtClean="0"/>
                        <a:t>TOTAL</a:t>
                      </a:r>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rowSpan="5">
                  <a:txBody>
                    <a:bodyPr/>
                    <a:lstStyle/>
                    <a:p>
                      <a:endParaRPr lang="es-CO" sz="1200" b="1" dirty="0" smtClean="0"/>
                    </a:p>
                    <a:p>
                      <a:endParaRPr lang="es-CO" sz="1200" b="1" dirty="0" smtClean="0"/>
                    </a:p>
                    <a:p>
                      <a:endParaRPr lang="es-CO" sz="1200" b="1" dirty="0" smtClean="0"/>
                    </a:p>
                    <a:p>
                      <a:r>
                        <a:rPr lang="es-CO" sz="1200" b="1" dirty="0" smtClean="0"/>
                        <a:t>PROYECCIÓN A LA COMUNIDAD</a:t>
                      </a:r>
                      <a:endParaRPr lang="es-CO" sz="1200" b="1" dirty="0"/>
                    </a:p>
                  </a:txBody>
                  <a:tcPr>
                    <a:solidFill>
                      <a:schemeClr val="accent4">
                        <a:lumMod val="20000"/>
                        <a:lumOff val="80000"/>
                      </a:schemeClr>
                    </a:solidFill>
                  </a:tcPr>
                </a:tc>
                <a:tc>
                  <a:txBody>
                    <a:bodyPr/>
                    <a:lstStyle/>
                    <a:p>
                      <a:r>
                        <a:rPr lang="es-CO" sz="1200" b="1" dirty="0" smtClean="0"/>
                        <a:t>ESCUELA FAMILIAR</a:t>
                      </a:r>
                    </a:p>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vMerge="1">
                  <a:txBody>
                    <a:bodyPr/>
                    <a:lstStyle/>
                    <a:p>
                      <a:endParaRPr lang="es-CO" sz="1200" b="1" dirty="0"/>
                    </a:p>
                  </a:txBody>
                  <a:tcPr/>
                </a:tc>
                <a:tc>
                  <a:txBody>
                    <a:bodyPr/>
                    <a:lstStyle/>
                    <a:p>
                      <a:r>
                        <a:rPr lang="es-CO" sz="1200" b="1" dirty="0" smtClean="0"/>
                        <a:t>OFERTA DE SERVICIOS A LA COMUNIDAD</a:t>
                      </a:r>
                    </a:p>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vMerge="1">
                  <a:txBody>
                    <a:bodyPr/>
                    <a:lstStyle/>
                    <a:p>
                      <a:endParaRPr lang="es-CO" sz="1200" b="1" dirty="0"/>
                    </a:p>
                  </a:txBody>
                  <a:tcPr/>
                </a:tc>
                <a:tc>
                  <a:txBody>
                    <a:bodyPr/>
                    <a:lstStyle/>
                    <a:p>
                      <a:r>
                        <a:rPr lang="es-CO" sz="1200" b="1" dirty="0" smtClean="0"/>
                        <a:t>USO DE LA PLANTA FÍSICA Y DE LOS</a:t>
                      </a:r>
                      <a:r>
                        <a:rPr lang="es-CO" sz="1200" b="1" baseline="0" dirty="0" smtClean="0"/>
                        <a:t> MEDIOS</a:t>
                      </a:r>
                    </a:p>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vMerge="1">
                  <a:txBody>
                    <a:bodyPr/>
                    <a:lstStyle/>
                    <a:p>
                      <a:endParaRPr lang="es-CO" sz="1200" b="1" dirty="0"/>
                    </a:p>
                  </a:txBody>
                  <a:tcPr/>
                </a:tc>
                <a:tc>
                  <a:txBody>
                    <a:bodyPr/>
                    <a:lstStyle/>
                    <a:p>
                      <a:r>
                        <a:rPr lang="es-CO" sz="1200" b="1" dirty="0" smtClean="0"/>
                        <a:t>SERVICIO</a:t>
                      </a:r>
                      <a:r>
                        <a:rPr lang="es-CO" sz="1200" b="1" baseline="0" dirty="0" smtClean="0"/>
                        <a:t> SOCIAL ESTUDIANTIL</a:t>
                      </a:r>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vMerge="1">
                  <a:txBody>
                    <a:bodyPr/>
                    <a:lstStyle/>
                    <a:p>
                      <a:endParaRPr lang="es-CO" sz="1200" b="1" dirty="0"/>
                    </a:p>
                  </a:txBody>
                  <a:tcPr/>
                </a:tc>
                <a:tc>
                  <a:txBody>
                    <a:bodyPr/>
                    <a:lstStyle/>
                    <a:p>
                      <a:r>
                        <a:rPr lang="es-CO" sz="1200" b="1" dirty="0" smtClean="0"/>
                        <a:t>TOTAL</a:t>
                      </a:r>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bl>
          </a:graphicData>
        </a:graphic>
      </p:graphicFrame>
    </p:spTree>
    <p:extLst>
      <p:ext uri="{BB962C8B-B14F-4D97-AF65-F5344CB8AC3E}">
        <p14:creationId xmlns:p14="http://schemas.microsoft.com/office/powerpoint/2010/main" val="12495268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Tabla"/>
          <p:cNvGraphicFramePr>
            <a:graphicFrameLocks noGrp="1"/>
          </p:cNvGraphicFramePr>
          <p:nvPr>
            <p:extLst>
              <p:ext uri="{D42A27DB-BD31-4B8C-83A1-F6EECF244321}">
                <p14:modId xmlns:p14="http://schemas.microsoft.com/office/powerpoint/2010/main" val="3951648232"/>
              </p:ext>
            </p:extLst>
          </p:nvPr>
        </p:nvGraphicFramePr>
        <p:xfrm>
          <a:off x="251520" y="0"/>
          <a:ext cx="8352928" cy="5958840"/>
        </p:xfrm>
        <a:graphic>
          <a:graphicData uri="http://schemas.openxmlformats.org/drawingml/2006/table">
            <a:tbl>
              <a:tblPr firstRow="1" bandRow="1">
                <a:tableStyleId>{5C22544A-7EE6-4342-B048-85BDC9FD1C3A}</a:tableStyleId>
              </a:tblPr>
              <a:tblGrid>
                <a:gridCol w="2784308"/>
                <a:gridCol w="2784308"/>
                <a:gridCol w="696078"/>
                <a:gridCol w="696078"/>
                <a:gridCol w="696078"/>
                <a:gridCol w="696078"/>
              </a:tblGrid>
              <a:tr h="370840">
                <a:tc gridSpan="6">
                  <a:txBody>
                    <a:bodyPr/>
                    <a:lstStyle/>
                    <a:p>
                      <a:r>
                        <a:rPr lang="es-CO" sz="1200" b="1" dirty="0" smtClean="0"/>
                        <a:t>AREA: GESTIÓN  DE LA COMUNIDAD</a:t>
                      </a:r>
                      <a:endParaRPr lang="es-CO" sz="1200" b="1" dirty="0"/>
                    </a:p>
                  </a:txBody>
                  <a:tcPr>
                    <a:solidFill>
                      <a:schemeClr val="accent4">
                        <a:lumMod val="20000"/>
                        <a:lumOff val="80000"/>
                      </a:schemeClr>
                    </a:solidFill>
                  </a:tcPr>
                </a:tc>
                <a:tc hMerge="1">
                  <a:txBody>
                    <a:bodyPr/>
                    <a:lstStyle/>
                    <a:p>
                      <a:endParaRPr lang="es-CO" dirty="0"/>
                    </a:p>
                  </a:txBody>
                  <a:tcPr/>
                </a:tc>
                <a:tc hMerge="1">
                  <a:txBody>
                    <a:bodyPr/>
                    <a:lstStyle/>
                    <a:p>
                      <a:endParaRPr lang="es-CO" dirty="0"/>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370840">
                <a:tc rowSpan="2">
                  <a:txBody>
                    <a:bodyPr/>
                    <a:lstStyle/>
                    <a:p>
                      <a:r>
                        <a:rPr lang="es-CO" sz="1200" b="1" dirty="0" smtClean="0"/>
                        <a:t>PROCESO</a:t>
                      </a:r>
                      <a:endParaRPr lang="es-CO" sz="1200" b="1" dirty="0"/>
                    </a:p>
                  </a:txBody>
                  <a:tcPr>
                    <a:solidFill>
                      <a:schemeClr val="accent4">
                        <a:lumMod val="20000"/>
                        <a:lumOff val="80000"/>
                      </a:schemeClr>
                    </a:solidFill>
                  </a:tcPr>
                </a:tc>
                <a:tc rowSpan="2">
                  <a:txBody>
                    <a:bodyPr/>
                    <a:lstStyle/>
                    <a:p>
                      <a:r>
                        <a:rPr lang="es-CO" sz="1200" b="1" dirty="0" smtClean="0"/>
                        <a:t>COMPONENTE</a:t>
                      </a:r>
                      <a:endParaRPr lang="es-CO" sz="1200" b="1" dirty="0"/>
                    </a:p>
                  </a:txBody>
                  <a:tcPr>
                    <a:solidFill>
                      <a:schemeClr val="accent4">
                        <a:lumMod val="20000"/>
                        <a:lumOff val="80000"/>
                      </a:schemeClr>
                    </a:solidFill>
                  </a:tcPr>
                </a:tc>
                <a:tc gridSpan="4">
                  <a:txBody>
                    <a:bodyPr/>
                    <a:lstStyle/>
                    <a:p>
                      <a:r>
                        <a:rPr lang="es-CO" sz="1200" b="1" dirty="0" smtClean="0"/>
                        <a:t>VALORACIÓN</a:t>
                      </a:r>
                      <a:endParaRPr lang="es-CO" sz="1200" b="1" dirty="0"/>
                    </a:p>
                  </a:txBody>
                  <a:tcPr>
                    <a:solidFill>
                      <a:schemeClr val="accent4">
                        <a:lumMod val="20000"/>
                        <a:lumOff val="8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r>
              <a:tr h="370840">
                <a:tc vMerge="1">
                  <a:txBody>
                    <a:bodyPr/>
                    <a:lstStyle/>
                    <a:p>
                      <a:endParaRPr lang="es-CO" dirty="0"/>
                    </a:p>
                  </a:txBody>
                  <a:tcPr/>
                </a:tc>
                <a:tc vMerge="1">
                  <a:txBody>
                    <a:bodyPr/>
                    <a:lstStyle/>
                    <a:p>
                      <a:endParaRPr lang="es-CO" dirty="0"/>
                    </a:p>
                  </a:txBody>
                  <a:tcPr/>
                </a:tc>
                <a:tc>
                  <a:txBody>
                    <a:bodyPr/>
                    <a:lstStyle/>
                    <a:p>
                      <a:r>
                        <a:rPr lang="es-CO" sz="1200" b="1" dirty="0" smtClean="0"/>
                        <a:t>1</a:t>
                      </a:r>
                      <a:endParaRPr lang="es-CO" sz="1200" b="1" dirty="0"/>
                    </a:p>
                  </a:txBody>
                  <a:tcPr>
                    <a:solidFill>
                      <a:schemeClr val="accent4">
                        <a:lumMod val="20000"/>
                        <a:lumOff val="80000"/>
                      </a:schemeClr>
                    </a:solidFill>
                  </a:tcPr>
                </a:tc>
                <a:tc>
                  <a:txBody>
                    <a:bodyPr/>
                    <a:lstStyle/>
                    <a:p>
                      <a:r>
                        <a:rPr lang="es-CO" sz="1200" b="1" dirty="0" smtClean="0"/>
                        <a:t>2</a:t>
                      </a:r>
                      <a:endParaRPr lang="es-CO" sz="1200" b="1" dirty="0"/>
                    </a:p>
                  </a:txBody>
                  <a:tcPr>
                    <a:solidFill>
                      <a:schemeClr val="accent4">
                        <a:lumMod val="20000"/>
                        <a:lumOff val="80000"/>
                      </a:schemeClr>
                    </a:solidFill>
                  </a:tcPr>
                </a:tc>
                <a:tc>
                  <a:txBody>
                    <a:bodyPr/>
                    <a:lstStyle/>
                    <a:p>
                      <a:r>
                        <a:rPr lang="es-CO" sz="1200" b="1" dirty="0" smtClean="0"/>
                        <a:t>3</a:t>
                      </a:r>
                      <a:endParaRPr lang="es-CO" sz="1200" b="1" dirty="0"/>
                    </a:p>
                  </a:txBody>
                  <a:tcPr>
                    <a:solidFill>
                      <a:schemeClr val="accent4">
                        <a:lumMod val="20000"/>
                        <a:lumOff val="80000"/>
                      </a:schemeClr>
                    </a:solidFill>
                  </a:tcPr>
                </a:tc>
                <a:tc>
                  <a:txBody>
                    <a:bodyPr/>
                    <a:lstStyle/>
                    <a:p>
                      <a:r>
                        <a:rPr lang="es-CO" sz="1200" b="1" dirty="0" smtClean="0"/>
                        <a:t>4</a:t>
                      </a:r>
                      <a:endParaRPr lang="es-CO" sz="1200" b="1" dirty="0"/>
                    </a:p>
                  </a:txBody>
                  <a:tcPr>
                    <a:solidFill>
                      <a:schemeClr val="accent4">
                        <a:lumMod val="20000"/>
                        <a:lumOff val="80000"/>
                      </a:schemeClr>
                    </a:solidFill>
                  </a:tcPr>
                </a:tc>
              </a:tr>
              <a:tr h="370840">
                <a:tc rowSpan="4">
                  <a:txBody>
                    <a:bodyPr/>
                    <a:lstStyle/>
                    <a:p>
                      <a:endParaRPr lang="es-CO" sz="1200" b="1" dirty="0" smtClean="0"/>
                    </a:p>
                    <a:p>
                      <a:endParaRPr lang="es-CO" sz="1200" b="1" dirty="0" smtClean="0"/>
                    </a:p>
                    <a:p>
                      <a:endParaRPr lang="es-CO" sz="1200" b="1" dirty="0" smtClean="0"/>
                    </a:p>
                    <a:p>
                      <a:r>
                        <a:rPr lang="es-CO" sz="1200" b="1" dirty="0" smtClean="0"/>
                        <a:t>PARTICIPACIÓN Y CONVIVENCIA</a:t>
                      </a:r>
                      <a:endParaRPr lang="es-CO" sz="1200" b="1" dirty="0"/>
                    </a:p>
                  </a:txBody>
                  <a:tcPr>
                    <a:solidFill>
                      <a:schemeClr val="accent4">
                        <a:lumMod val="20000"/>
                        <a:lumOff val="80000"/>
                      </a:schemeClr>
                    </a:solidFill>
                  </a:tcPr>
                </a:tc>
                <a:tc>
                  <a:txBody>
                    <a:bodyPr/>
                    <a:lstStyle/>
                    <a:p>
                      <a:r>
                        <a:rPr lang="es-CO" sz="1200" b="1" dirty="0" smtClean="0"/>
                        <a:t>PARTICIPACIÓN DE LOS ESTUDIANTES</a:t>
                      </a:r>
                    </a:p>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vMerge="1">
                  <a:txBody>
                    <a:bodyPr/>
                    <a:lstStyle/>
                    <a:p>
                      <a:endParaRPr lang="es-CO" sz="1200" b="1" dirty="0"/>
                    </a:p>
                  </a:txBody>
                  <a:tcPr/>
                </a:tc>
                <a:tc>
                  <a:txBody>
                    <a:bodyPr/>
                    <a:lstStyle/>
                    <a:p>
                      <a:r>
                        <a:rPr lang="es-CO" sz="1200" b="1" dirty="0" smtClean="0"/>
                        <a:t>ASAMBLEA Y CONSEJO DE PADRES DE FAMILIA</a:t>
                      </a:r>
                    </a:p>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vMerge="1">
                  <a:txBody>
                    <a:bodyPr/>
                    <a:lstStyle/>
                    <a:p>
                      <a:endParaRPr lang="es-CO" sz="1200" b="1" dirty="0"/>
                    </a:p>
                  </a:txBody>
                  <a:tcPr/>
                </a:tc>
                <a:tc>
                  <a:txBody>
                    <a:bodyPr/>
                    <a:lstStyle/>
                    <a:p>
                      <a:r>
                        <a:rPr lang="es-CO" sz="1200" b="1" dirty="0" smtClean="0"/>
                        <a:t>PARTICIPACIÓN DE LAS FAMILIAS</a:t>
                      </a:r>
                    </a:p>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vMerge="1">
                  <a:txBody>
                    <a:bodyPr/>
                    <a:lstStyle/>
                    <a:p>
                      <a:endParaRPr lang="es-CO" sz="1200" b="1" dirty="0"/>
                    </a:p>
                  </a:txBody>
                  <a:tcPr/>
                </a:tc>
                <a:tc>
                  <a:txBody>
                    <a:bodyPr/>
                    <a:lstStyle/>
                    <a:p>
                      <a:endParaRPr lang="es-CO" sz="1200" b="1" dirty="0" smtClean="0"/>
                    </a:p>
                    <a:p>
                      <a:r>
                        <a:rPr lang="es-CO" sz="1200" b="1" dirty="0" smtClean="0"/>
                        <a:t>TOTAL</a:t>
                      </a:r>
                    </a:p>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rowSpan="5">
                  <a:txBody>
                    <a:bodyPr/>
                    <a:lstStyle/>
                    <a:p>
                      <a:r>
                        <a:rPr lang="es-CO" sz="1200" b="1" dirty="0" smtClean="0"/>
                        <a:t>PREVENCIÓN</a:t>
                      </a:r>
                      <a:r>
                        <a:rPr lang="es-CO" sz="1200" b="1" baseline="0" dirty="0" smtClean="0"/>
                        <a:t> DE RIESGOS</a:t>
                      </a:r>
                      <a:endParaRPr lang="es-CO" sz="1200" b="1" dirty="0"/>
                    </a:p>
                  </a:txBody>
                  <a:tcPr>
                    <a:solidFill>
                      <a:schemeClr val="accent4">
                        <a:lumMod val="20000"/>
                        <a:lumOff val="80000"/>
                      </a:schemeClr>
                    </a:solidFill>
                  </a:tcPr>
                </a:tc>
                <a:tc>
                  <a:txBody>
                    <a:bodyPr/>
                    <a:lstStyle/>
                    <a:p>
                      <a:r>
                        <a:rPr lang="es-CO" sz="1200" b="1" dirty="0" smtClean="0"/>
                        <a:t>PREVENCIÓN DE RIESGOS FÍSICOS</a:t>
                      </a:r>
                    </a:p>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vMerge="1">
                  <a:txBody>
                    <a:bodyPr/>
                    <a:lstStyle/>
                    <a:p>
                      <a:endParaRPr lang="es-CO" sz="1200" b="1" dirty="0"/>
                    </a:p>
                  </a:txBody>
                  <a:tcPr/>
                </a:tc>
                <a:tc>
                  <a:txBody>
                    <a:bodyPr/>
                    <a:lstStyle/>
                    <a:p>
                      <a:r>
                        <a:rPr lang="es-CO" sz="1200" b="1" dirty="0" smtClean="0"/>
                        <a:t>PREVENCIÓN</a:t>
                      </a:r>
                      <a:r>
                        <a:rPr lang="es-CO" sz="1200" b="1" baseline="0" dirty="0" smtClean="0"/>
                        <a:t> DE RIESGOS PSICOSOCIALES</a:t>
                      </a:r>
                    </a:p>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vMerge="1">
                  <a:txBody>
                    <a:bodyPr/>
                    <a:lstStyle/>
                    <a:p>
                      <a:endParaRPr lang="es-CO" sz="1200" b="1" dirty="0"/>
                    </a:p>
                  </a:txBody>
                  <a:tcPr/>
                </a:tc>
                <a:tc>
                  <a:txBody>
                    <a:bodyPr/>
                    <a:lstStyle/>
                    <a:p>
                      <a:endParaRPr lang="es-CO" sz="1200" b="1" dirty="0" smtClean="0"/>
                    </a:p>
                    <a:p>
                      <a:r>
                        <a:rPr lang="es-CO" sz="1200" b="1" dirty="0" smtClean="0"/>
                        <a:t>PROGRAMAS DE SEGURIDAD</a:t>
                      </a:r>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vMerge="1">
                  <a:txBody>
                    <a:bodyPr/>
                    <a:lstStyle/>
                    <a:p>
                      <a:endParaRPr lang="es-CO" sz="1200" b="1" dirty="0"/>
                    </a:p>
                  </a:txBody>
                  <a:tcPr/>
                </a:tc>
                <a:tc>
                  <a:txBody>
                    <a:bodyPr/>
                    <a:lstStyle/>
                    <a:p>
                      <a:endParaRPr lang="es-CO" sz="1200" b="1" dirty="0" smtClean="0"/>
                    </a:p>
                    <a:p>
                      <a:r>
                        <a:rPr lang="es-CO" sz="1200" b="1" dirty="0" smtClean="0"/>
                        <a:t>TOTAL</a:t>
                      </a:r>
                    </a:p>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r h="370840">
                <a:tc vMerge="1">
                  <a:txBody>
                    <a:bodyPr/>
                    <a:lstStyle/>
                    <a:p>
                      <a:endParaRPr lang="es-CO" sz="1200" b="1" dirty="0"/>
                    </a:p>
                  </a:txBody>
                  <a:tcPr/>
                </a:tc>
                <a:tc>
                  <a:txBody>
                    <a:bodyPr/>
                    <a:lstStyle/>
                    <a:p>
                      <a:r>
                        <a:rPr lang="es-CO" sz="1200" b="1" dirty="0" smtClean="0"/>
                        <a:t>TOTAL PROCESO</a:t>
                      </a:r>
                    </a:p>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c>
                  <a:txBody>
                    <a:bodyPr/>
                    <a:lstStyle/>
                    <a:p>
                      <a:endParaRPr lang="es-CO" sz="1200" b="1" dirty="0"/>
                    </a:p>
                  </a:txBody>
                  <a:tcPr>
                    <a:solidFill>
                      <a:schemeClr val="accent4">
                        <a:lumMod val="20000"/>
                        <a:lumOff val="80000"/>
                      </a:schemeClr>
                    </a:solidFill>
                  </a:tcPr>
                </a:tc>
              </a:tr>
            </a:tbl>
          </a:graphicData>
        </a:graphic>
      </p:graphicFrame>
    </p:spTree>
    <p:extLst>
      <p:ext uri="{BB962C8B-B14F-4D97-AF65-F5344CB8AC3E}">
        <p14:creationId xmlns:p14="http://schemas.microsoft.com/office/powerpoint/2010/main" val="2795420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2494231504"/>
              </p:ext>
            </p:extLst>
          </p:nvPr>
        </p:nvGraphicFramePr>
        <p:xfrm>
          <a:off x="251520" y="188640"/>
          <a:ext cx="8784977" cy="6583680"/>
        </p:xfrm>
        <a:graphic>
          <a:graphicData uri="http://schemas.openxmlformats.org/drawingml/2006/table">
            <a:tbl>
              <a:tblPr firstRow="1" bandRow="1">
                <a:tableStyleId>{F5AB1C69-6EDB-4FF4-983F-18BD219EF322}</a:tableStyleId>
              </a:tblPr>
              <a:tblGrid>
                <a:gridCol w="1710350"/>
                <a:gridCol w="3031983"/>
                <a:gridCol w="4042644"/>
              </a:tblGrid>
              <a:tr h="145537">
                <a:tc>
                  <a:txBody>
                    <a:bodyPr/>
                    <a:lstStyle/>
                    <a:p>
                      <a:r>
                        <a:rPr lang="es-CO" sz="1000" b="1" dirty="0" smtClean="0">
                          <a:solidFill>
                            <a:schemeClr val="tx1"/>
                          </a:solidFill>
                          <a:latin typeface="Comic Sans MS" pitchFamily="66" charset="0"/>
                        </a:rPr>
                        <a:t>PROCESOS</a:t>
                      </a:r>
                      <a:endParaRPr lang="es-CO" sz="1000" b="1" dirty="0">
                        <a:solidFill>
                          <a:schemeClr val="tx1"/>
                        </a:solidFill>
                        <a:latin typeface="Comic Sans MS" pitchFamily="66" charset="0"/>
                      </a:endParaRPr>
                    </a:p>
                  </a:txBody>
                  <a:tcPr/>
                </a:tc>
                <a:tc>
                  <a:txBody>
                    <a:bodyPr/>
                    <a:lstStyle/>
                    <a:p>
                      <a:r>
                        <a:rPr lang="es-CO" sz="1000" b="1" dirty="0" smtClean="0">
                          <a:solidFill>
                            <a:schemeClr val="tx1"/>
                          </a:solidFill>
                          <a:latin typeface="Comic Sans MS" pitchFamily="66" charset="0"/>
                        </a:rPr>
                        <a:t>COMPONENTES</a:t>
                      </a:r>
                      <a:endParaRPr lang="es-CO" sz="1000" b="1" dirty="0">
                        <a:solidFill>
                          <a:schemeClr val="tx1"/>
                        </a:solidFill>
                        <a:latin typeface="Comic Sans MS" pitchFamily="66" charset="0"/>
                      </a:endParaRPr>
                    </a:p>
                  </a:txBody>
                  <a:tcPr/>
                </a:tc>
                <a:tc>
                  <a:txBody>
                    <a:bodyPr/>
                    <a:lstStyle/>
                    <a:p>
                      <a:endParaRPr lang="es-CO" sz="1000" dirty="0">
                        <a:solidFill>
                          <a:schemeClr val="tx1"/>
                        </a:solidFill>
                        <a:latin typeface="Comic Sans MS" pitchFamily="66" charset="0"/>
                      </a:endParaRPr>
                    </a:p>
                  </a:txBody>
                  <a:tcPr/>
                </a:tc>
              </a:tr>
              <a:tr h="145537">
                <a:tc rowSpan="3">
                  <a:txBody>
                    <a:bodyPr/>
                    <a:lstStyle/>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r>
                        <a:rPr lang="es-CO" sz="1000" b="1" dirty="0" smtClean="0">
                          <a:solidFill>
                            <a:schemeClr val="tx1"/>
                          </a:solidFill>
                          <a:latin typeface="Comic Sans MS" pitchFamily="66" charset="0"/>
                        </a:rPr>
                        <a:t>PREVENCIÓN</a:t>
                      </a:r>
                      <a:r>
                        <a:rPr lang="es-CO" sz="1000" b="1" baseline="0" dirty="0" smtClean="0">
                          <a:solidFill>
                            <a:schemeClr val="tx1"/>
                          </a:solidFill>
                          <a:latin typeface="Comic Sans MS" pitchFamily="66" charset="0"/>
                        </a:rPr>
                        <a:t> DE RIESGOS</a:t>
                      </a:r>
                      <a:endParaRPr lang="es-CO" sz="1000" b="1" dirty="0" smtClean="0">
                        <a:solidFill>
                          <a:schemeClr val="tx1"/>
                        </a:solidFill>
                        <a:latin typeface="Comic Sans MS" pitchFamily="66" charset="0"/>
                      </a:endParaRPr>
                    </a:p>
                  </a:txBody>
                  <a:tcPr>
                    <a:solidFill>
                      <a:srgbClr val="FFFF00"/>
                    </a:solidFill>
                  </a:tcPr>
                </a:tc>
                <a:tc>
                  <a:txBody>
                    <a:bodyPr/>
                    <a:lstStyle/>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r>
                        <a:rPr lang="es-CO" sz="1000" b="1" dirty="0" smtClean="0">
                          <a:solidFill>
                            <a:schemeClr val="tx1"/>
                          </a:solidFill>
                          <a:latin typeface="Comic Sans MS" pitchFamily="66" charset="0"/>
                        </a:rPr>
                        <a:t>PREVENIÓN DE RIESGOS FÍSICOS</a:t>
                      </a:r>
                    </a:p>
                    <a:p>
                      <a:endParaRPr lang="es-CO" sz="1000" b="1" dirty="0">
                        <a:solidFill>
                          <a:schemeClr val="tx1"/>
                        </a:solidFill>
                        <a:latin typeface="Comic Sans MS" pitchFamily="66" charset="0"/>
                      </a:endParaRPr>
                    </a:p>
                  </a:txBody>
                  <a:tcPr>
                    <a:solidFill>
                      <a:schemeClr val="accent3">
                        <a:lumMod val="60000"/>
                        <a:lumOff val="40000"/>
                      </a:schemeClr>
                    </a:solidFill>
                  </a:tcPr>
                </a:tc>
                <a:tc rowSpan="3">
                  <a:txBody>
                    <a:bodyPr/>
                    <a:lstStyle/>
                    <a:p>
                      <a:r>
                        <a:rPr lang="es-CO" sz="1600" b="1" dirty="0" smtClean="0">
                          <a:solidFill>
                            <a:schemeClr val="tx1"/>
                          </a:solidFill>
                          <a:latin typeface="Calibri" pitchFamily="34" charset="0"/>
                        </a:rPr>
                        <a:t>ACONDICIONAMIENTO</a:t>
                      </a:r>
                      <a:r>
                        <a:rPr lang="es-CO" sz="1600" b="1" baseline="0" dirty="0" smtClean="0">
                          <a:solidFill>
                            <a:schemeClr val="tx1"/>
                          </a:solidFill>
                          <a:latin typeface="Calibri" pitchFamily="34" charset="0"/>
                        </a:rPr>
                        <a:t> DE LUMINARIAS</a:t>
                      </a:r>
                    </a:p>
                    <a:p>
                      <a:endParaRPr lang="es-CO" sz="1600" b="1" baseline="0" dirty="0" smtClean="0">
                        <a:solidFill>
                          <a:schemeClr val="tx1"/>
                        </a:solidFill>
                        <a:latin typeface="Calibri" pitchFamily="34" charset="0"/>
                      </a:endParaRPr>
                    </a:p>
                    <a:p>
                      <a:r>
                        <a:rPr lang="es-CO" sz="1600" b="1" baseline="0" dirty="0" smtClean="0">
                          <a:solidFill>
                            <a:schemeClr val="tx1"/>
                          </a:solidFill>
                          <a:latin typeface="Calibri" pitchFamily="34" charset="0"/>
                        </a:rPr>
                        <a:t>ADECUACIÓN Y MANTENIMIENTO DE BATERIAS SANITARIAS EN TODOS LOS NIVELES Y SALAS DE PROFESORES.</a:t>
                      </a:r>
                    </a:p>
                    <a:p>
                      <a:endParaRPr lang="es-CO" sz="1600" b="1" baseline="0" dirty="0" smtClean="0">
                        <a:solidFill>
                          <a:schemeClr val="tx1"/>
                        </a:solidFill>
                        <a:latin typeface="Calibri" pitchFamily="34" charset="0"/>
                      </a:endParaRPr>
                    </a:p>
                    <a:p>
                      <a:r>
                        <a:rPr lang="es-CO" sz="1600" b="1" baseline="0" dirty="0" smtClean="0">
                          <a:solidFill>
                            <a:schemeClr val="tx1"/>
                          </a:solidFill>
                          <a:latin typeface="Calibri" pitchFamily="34" charset="0"/>
                        </a:rPr>
                        <a:t>CONSTRUCCIÓN DE NUEVAS BATERIAS</a:t>
                      </a:r>
                    </a:p>
                    <a:p>
                      <a:endParaRPr lang="es-CO" sz="1600" b="1" baseline="0" dirty="0" smtClean="0">
                        <a:solidFill>
                          <a:schemeClr val="tx1"/>
                        </a:solidFill>
                        <a:latin typeface="Calibri" pitchFamily="34" charset="0"/>
                      </a:endParaRPr>
                    </a:p>
                    <a:p>
                      <a:r>
                        <a:rPr lang="es-CO" sz="1600" b="1" baseline="0" dirty="0" smtClean="0">
                          <a:solidFill>
                            <a:schemeClr val="tx1"/>
                          </a:solidFill>
                          <a:latin typeface="Calibri" pitchFamily="34" charset="0"/>
                        </a:rPr>
                        <a:t>INSTALACIÓN DE BEBEROS Y FILTROS DE AGUA OZONIZADA.</a:t>
                      </a:r>
                    </a:p>
                    <a:p>
                      <a:endParaRPr lang="es-CO" sz="1600" b="1" baseline="0" dirty="0" smtClean="0">
                        <a:solidFill>
                          <a:schemeClr val="tx1"/>
                        </a:solidFill>
                        <a:latin typeface="Calibri" pitchFamily="34" charset="0"/>
                      </a:endParaRPr>
                    </a:p>
                    <a:p>
                      <a:r>
                        <a:rPr lang="es-CO" sz="1600" b="1" baseline="0" dirty="0" smtClean="0">
                          <a:solidFill>
                            <a:schemeClr val="tx1"/>
                          </a:solidFill>
                          <a:latin typeface="Calibri" pitchFamily="34" charset="0"/>
                        </a:rPr>
                        <a:t>MANTENIMIENTO DE REDES DE AGUAS RESIDUALES</a:t>
                      </a:r>
                    </a:p>
                    <a:p>
                      <a:endParaRPr lang="es-CO" sz="1600" b="1" baseline="0" dirty="0" smtClean="0">
                        <a:solidFill>
                          <a:schemeClr val="tx1"/>
                        </a:solidFill>
                        <a:latin typeface="Calibri" pitchFamily="34" charset="0"/>
                      </a:endParaRPr>
                    </a:p>
                    <a:p>
                      <a:r>
                        <a:rPr lang="es-CO" sz="1600" b="1" baseline="0" dirty="0" smtClean="0">
                          <a:solidFill>
                            <a:schemeClr val="tx1"/>
                          </a:solidFill>
                          <a:latin typeface="Calibri" pitchFamily="34" charset="0"/>
                        </a:rPr>
                        <a:t>MANTEIMIENTO DE REDES DE AGUA POTABLE</a:t>
                      </a:r>
                    </a:p>
                    <a:p>
                      <a:endParaRPr lang="es-CO" sz="1600" b="1" baseline="0" dirty="0" smtClean="0">
                        <a:solidFill>
                          <a:schemeClr val="tx1"/>
                        </a:solidFill>
                        <a:latin typeface="Calibri" pitchFamily="34" charset="0"/>
                      </a:endParaRPr>
                    </a:p>
                    <a:p>
                      <a:r>
                        <a:rPr lang="es-CO" sz="1600" b="1" baseline="0" dirty="0" smtClean="0">
                          <a:solidFill>
                            <a:schemeClr val="tx1"/>
                          </a:solidFill>
                          <a:latin typeface="Calibri" pitchFamily="34" charset="0"/>
                        </a:rPr>
                        <a:t>MANTENIMIENTO DE ALBERCAS ESTRUCTURALES Y ELECTROBOMBA</a:t>
                      </a:r>
                    </a:p>
                    <a:p>
                      <a:endParaRPr lang="es-CO" sz="1600" b="1" baseline="0" dirty="0" smtClean="0">
                        <a:solidFill>
                          <a:schemeClr val="tx1"/>
                        </a:solidFill>
                        <a:latin typeface="Calibri" pitchFamily="34" charset="0"/>
                      </a:endParaRPr>
                    </a:p>
                    <a:p>
                      <a:r>
                        <a:rPr lang="es-CO" sz="1600" b="1" baseline="0" dirty="0" smtClean="0">
                          <a:solidFill>
                            <a:schemeClr val="tx1"/>
                          </a:solidFill>
                          <a:latin typeface="Calibri" pitchFamily="34" charset="0"/>
                        </a:rPr>
                        <a:t>MANTENIMIENTO DE ZONAS DE RECREACIÓN</a:t>
                      </a:r>
                    </a:p>
                    <a:p>
                      <a:endParaRPr lang="es-CO" sz="1600" b="1" baseline="0" dirty="0" smtClean="0">
                        <a:solidFill>
                          <a:schemeClr val="tx1"/>
                        </a:solidFill>
                        <a:latin typeface="Calibri" pitchFamily="34" charset="0"/>
                      </a:endParaRPr>
                    </a:p>
                    <a:p>
                      <a:r>
                        <a:rPr lang="es-CO" sz="1600" b="1" baseline="0" dirty="0" smtClean="0">
                          <a:solidFill>
                            <a:schemeClr val="tx1"/>
                          </a:solidFill>
                          <a:latin typeface="Calibri" pitchFamily="34" charset="0"/>
                        </a:rPr>
                        <a:t>MANTEIMIENTO DE CANCHAS MÚLTIPLES</a:t>
                      </a:r>
                    </a:p>
                    <a:p>
                      <a:endParaRPr lang="es-CO" sz="1600" b="1" baseline="0" dirty="0" smtClean="0">
                        <a:solidFill>
                          <a:schemeClr val="tx1"/>
                        </a:solidFill>
                        <a:latin typeface="Calibri" pitchFamily="34" charset="0"/>
                      </a:endParaRPr>
                    </a:p>
                    <a:p>
                      <a:r>
                        <a:rPr lang="es-CO" sz="1600" b="1" baseline="0" dirty="0" smtClean="0">
                          <a:solidFill>
                            <a:schemeClr val="tx1"/>
                          </a:solidFill>
                          <a:latin typeface="Calibri" pitchFamily="34" charset="0"/>
                        </a:rPr>
                        <a:t>IMPLEMENTACIÓN DEPORTIVA</a:t>
                      </a:r>
                    </a:p>
                    <a:p>
                      <a:endParaRPr lang="es-CO" sz="1600" b="1" baseline="0" dirty="0" smtClean="0">
                        <a:solidFill>
                          <a:schemeClr val="tx1"/>
                        </a:solidFill>
                        <a:latin typeface="Comic Sans MS" pitchFamily="66" charset="0"/>
                      </a:endParaRPr>
                    </a:p>
                    <a:p>
                      <a:endParaRPr lang="es-CO" sz="1000" dirty="0">
                        <a:solidFill>
                          <a:schemeClr val="tx1"/>
                        </a:solidFill>
                        <a:latin typeface="Comic Sans MS" pitchFamily="66" charset="0"/>
                      </a:endParaRPr>
                    </a:p>
                  </a:txBody>
                  <a:tcPr>
                    <a:solidFill>
                      <a:schemeClr val="accent3">
                        <a:lumMod val="60000"/>
                        <a:lumOff val="40000"/>
                      </a:schemeClr>
                    </a:solidFill>
                  </a:tcPr>
                </a:tc>
              </a:tr>
              <a:tr h="145537">
                <a:tc vMerge="1">
                  <a:txBody>
                    <a:bodyPr/>
                    <a:lstStyle/>
                    <a:p>
                      <a:endParaRPr lang="es-CO" sz="1400" dirty="0">
                        <a:solidFill>
                          <a:schemeClr val="tx1"/>
                        </a:solidFill>
                        <a:latin typeface="Comic Sans MS" pitchFamily="66" charset="0"/>
                      </a:endParaRPr>
                    </a:p>
                  </a:txBody>
                  <a:tcPr/>
                </a:tc>
                <a:tc>
                  <a:txBody>
                    <a:bodyPr/>
                    <a:lstStyle/>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r>
                        <a:rPr lang="es-CO" sz="1000" b="1" dirty="0" smtClean="0">
                          <a:solidFill>
                            <a:schemeClr val="tx1"/>
                          </a:solidFill>
                          <a:latin typeface="Comic Sans MS" pitchFamily="66" charset="0"/>
                        </a:rPr>
                        <a:t>PREVENCIÓN DE RIESGOS PSICOSOCIALES</a:t>
                      </a: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a:solidFill>
                          <a:schemeClr val="tx1"/>
                        </a:solidFill>
                        <a:latin typeface="Comic Sans MS" pitchFamily="66" charset="0"/>
                      </a:endParaRPr>
                    </a:p>
                  </a:txBody>
                  <a:tcPr>
                    <a:solidFill>
                      <a:schemeClr val="accent3">
                        <a:lumMod val="60000"/>
                        <a:lumOff val="40000"/>
                      </a:schemeClr>
                    </a:solidFill>
                  </a:tcPr>
                </a:tc>
                <a:tc vMerge="1">
                  <a:txBody>
                    <a:bodyPr/>
                    <a:lstStyle/>
                    <a:p>
                      <a:endParaRPr lang="es-CO" sz="1400" dirty="0">
                        <a:solidFill>
                          <a:schemeClr val="tx1"/>
                        </a:solidFill>
                        <a:latin typeface="Comic Sans MS" pitchFamily="66" charset="0"/>
                      </a:endParaRPr>
                    </a:p>
                  </a:txBody>
                  <a:tcPr/>
                </a:tc>
              </a:tr>
              <a:tr h="1075557">
                <a:tc vMerge="1">
                  <a:txBody>
                    <a:bodyPr/>
                    <a:lstStyle/>
                    <a:p>
                      <a:endParaRPr lang="es-CO" sz="1400" dirty="0">
                        <a:solidFill>
                          <a:schemeClr val="tx1"/>
                        </a:solidFill>
                        <a:latin typeface="Comic Sans MS" pitchFamily="66" charset="0"/>
                      </a:endParaRPr>
                    </a:p>
                  </a:txBody>
                  <a:tcPr/>
                </a:tc>
                <a:tc>
                  <a:txBody>
                    <a:bodyPr/>
                    <a:lstStyle/>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endParaRPr lang="es-CO" sz="1000" b="1" dirty="0" smtClean="0">
                        <a:solidFill>
                          <a:schemeClr val="tx1"/>
                        </a:solidFill>
                        <a:latin typeface="Comic Sans MS" pitchFamily="66" charset="0"/>
                      </a:endParaRPr>
                    </a:p>
                    <a:p>
                      <a:r>
                        <a:rPr lang="es-CO" sz="1000" b="1" dirty="0" smtClean="0">
                          <a:solidFill>
                            <a:schemeClr val="tx1"/>
                          </a:solidFill>
                          <a:latin typeface="Comic Sans MS" pitchFamily="66" charset="0"/>
                        </a:rPr>
                        <a:t>PROGRAMAS DE SEGURIDAD Y PROYECCIÓN</a:t>
                      </a:r>
                      <a:endParaRPr lang="es-CO" sz="1000" b="1" dirty="0">
                        <a:solidFill>
                          <a:schemeClr val="tx1"/>
                        </a:solidFill>
                        <a:latin typeface="Comic Sans MS" pitchFamily="66" charset="0"/>
                      </a:endParaRPr>
                    </a:p>
                  </a:txBody>
                  <a:tcPr>
                    <a:solidFill>
                      <a:schemeClr val="accent3">
                        <a:lumMod val="60000"/>
                        <a:lumOff val="40000"/>
                      </a:schemeClr>
                    </a:solidFill>
                  </a:tcPr>
                </a:tc>
                <a:tc vMerge="1">
                  <a:txBody>
                    <a:bodyPr/>
                    <a:lstStyle/>
                    <a:p>
                      <a:endParaRPr lang="es-CO" sz="1400" dirty="0">
                        <a:solidFill>
                          <a:schemeClr val="tx1"/>
                        </a:solidFill>
                        <a:latin typeface="Comic Sans MS" pitchFamily="66" charset="0"/>
                      </a:endParaRPr>
                    </a:p>
                  </a:txBody>
                  <a:tcPr/>
                </a:tc>
              </a:tr>
            </a:tbl>
          </a:graphicData>
        </a:graphic>
      </p:graphicFrame>
    </p:spTree>
    <p:extLst>
      <p:ext uri="{BB962C8B-B14F-4D97-AF65-F5344CB8AC3E}">
        <p14:creationId xmlns:p14="http://schemas.microsoft.com/office/powerpoint/2010/main" val="11997134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Maritza\Desktop\GUIDO FOTOS\SAM_087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4" y="16863"/>
            <a:ext cx="4706362" cy="3196114"/>
          </a:xfrm>
          <a:prstGeom prst="rect">
            <a:avLst/>
          </a:prstGeom>
          <a:noFill/>
          <a:ln>
            <a:noFill/>
          </a:ln>
        </p:spPr>
      </p:pic>
      <p:pic>
        <p:nvPicPr>
          <p:cNvPr id="3" name="2 Imagen" descr="C:\Users\Maritza\Desktop\GUIDO FOTOS\SAM_087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5" y="16861"/>
            <a:ext cx="4355976" cy="3196116"/>
          </a:xfrm>
          <a:prstGeom prst="rect">
            <a:avLst/>
          </a:prstGeom>
          <a:noFill/>
          <a:ln>
            <a:noFill/>
          </a:ln>
        </p:spPr>
      </p:pic>
      <p:pic>
        <p:nvPicPr>
          <p:cNvPr id="4" name="3 Imagen" descr="C:\Users\Maritza\Desktop\GUIDO FOTOS\DSC0832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12977"/>
            <a:ext cx="4572000" cy="3638562"/>
          </a:xfrm>
          <a:prstGeom prst="rect">
            <a:avLst/>
          </a:prstGeom>
          <a:noFill/>
          <a:ln>
            <a:noFill/>
          </a:ln>
        </p:spPr>
      </p:pic>
      <p:pic>
        <p:nvPicPr>
          <p:cNvPr id="5" name="4 Imagen" descr="C:\Users\Maritza\Desktop\GUIDO FOTOS\DSC0225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1" y="3212977"/>
            <a:ext cx="4572000" cy="3645024"/>
          </a:xfrm>
          <a:prstGeom prst="rect">
            <a:avLst/>
          </a:prstGeom>
          <a:noFill/>
          <a:ln>
            <a:noFill/>
          </a:ln>
        </p:spPr>
      </p:pic>
    </p:spTree>
    <p:extLst>
      <p:ext uri="{BB962C8B-B14F-4D97-AF65-F5344CB8AC3E}">
        <p14:creationId xmlns:p14="http://schemas.microsoft.com/office/powerpoint/2010/main" val="11914808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Maritza\Desktop\GUIDO FOTOS\SAM_087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355976" cy="2996952"/>
          </a:xfrm>
          <a:prstGeom prst="rect">
            <a:avLst/>
          </a:prstGeom>
          <a:noFill/>
          <a:ln>
            <a:noFill/>
          </a:ln>
        </p:spPr>
      </p:pic>
      <p:pic>
        <p:nvPicPr>
          <p:cNvPr id="3" name="2 Imagen" descr="C:\Users\Maritza\Desktop\GUIDO FOTOS\DSC0211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6700"/>
            <a:ext cx="4788024" cy="3003652"/>
          </a:xfrm>
          <a:prstGeom prst="rect">
            <a:avLst/>
          </a:prstGeom>
          <a:noFill/>
          <a:ln>
            <a:noFill/>
          </a:ln>
        </p:spPr>
      </p:pic>
      <p:pic>
        <p:nvPicPr>
          <p:cNvPr id="4" name="3 Imagen" descr="H:\DSC0233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7" y="2996952"/>
            <a:ext cx="4359153" cy="3881748"/>
          </a:xfrm>
          <a:prstGeom prst="rect">
            <a:avLst/>
          </a:prstGeom>
          <a:noFill/>
          <a:ln>
            <a:noFill/>
          </a:ln>
        </p:spPr>
      </p:pic>
      <p:pic>
        <p:nvPicPr>
          <p:cNvPr id="5" name="4 Imagen" descr="G:\FOTOS\IMG_755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819464" y="2533464"/>
            <a:ext cx="3861048" cy="4788024"/>
          </a:xfrm>
          <a:prstGeom prst="rect">
            <a:avLst/>
          </a:prstGeom>
          <a:noFill/>
          <a:ln>
            <a:noFill/>
          </a:ln>
        </p:spPr>
      </p:pic>
    </p:spTree>
    <p:extLst>
      <p:ext uri="{BB962C8B-B14F-4D97-AF65-F5344CB8AC3E}">
        <p14:creationId xmlns:p14="http://schemas.microsoft.com/office/powerpoint/2010/main" val="2292784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G:\FOTOS\IMG_755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4716015" cy="3356996"/>
          </a:xfrm>
          <a:prstGeom prst="rect">
            <a:avLst/>
          </a:prstGeom>
          <a:noFill/>
          <a:ln>
            <a:noFill/>
          </a:ln>
        </p:spPr>
      </p:pic>
      <p:pic>
        <p:nvPicPr>
          <p:cNvPr id="3" name="2 Imagen" descr="G:\FOTOS\IMG_755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251509" y="-535493"/>
            <a:ext cx="3356997" cy="4427986"/>
          </a:xfrm>
          <a:prstGeom prst="rect">
            <a:avLst/>
          </a:prstGeom>
          <a:noFill/>
          <a:ln>
            <a:noFill/>
          </a:ln>
        </p:spPr>
      </p:pic>
      <p:pic>
        <p:nvPicPr>
          <p:cNvPr id="4" name="3 Imagen" descr="G:\FOTOS\IMG_756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56999"/>
            <a:ext cx="4716014" cy="3501001"/>
          </a:xfrm>
          <a:prstGeom prst="rect">
            <a:avLst/>
          </a:prstGeom>
          <a:noFill/>
          <a:ln>
            <a:noFill/>
          </a:ln>
        </p:spPr>
      </p:pic>
      <p:pic>
        <p:nvPicPr>
          <p:cNvPr id="5" name="4 Imagen" descr="G:\FOTOS\DSC0212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4" y="3356999"/>
            <a:ext cx="4427987" cy="3501001"/>
          </a:xfrm>
          <a:prstGeom prst="rect">
            <a:avLst/>
          </a:prstGeom>
          <a:noFill/>
          <a:ln>
            <a:noFill/>
          </a:ln>
        </p:spPr>
      </p:pic>
    </p:spTree>
    <p:extLst>
      <p:ext uri="{BB962C8B-B14F-4D97-AF65-F5344CB8AC3E}">
        <p14:creationId xmlns:p14="http://schemas.microsoft.com/office/powerpoint/2010/main" val="9445162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Tabla"/>
          <p:cNvGraphicFramePr>
            <a:graphicFrameLocks noGrp="1"/>
          </p:cNvGraphicFramePr>
          <p:nvPr>
            <p:extLst>
              <p:ext uri="{D42A27DB-BD31-4B8C-83A1-F6EECF244321}">
                <p14:modId xmlns:p14="http://schemas.microsoft.com/office/powerpoint/2010/main" val="566731430"/>
              </p:ext>
            </p:extLst>
          </p:nvPr>
        </p:nvGraphicFramePr>
        <p:xfrm>
          <a:off x="107504" y="116632"/>
          <a:ext cx="9001000" cy="6847235"/>
        </p:xfrm>
        <a:graphic>
          <a:graphicData uri="http://schemas.openxmlformats.org/drawingml/2006/table">
            <a:tbl>
              <a:tblPr>
                <a:tableStyleId>{69C7853C-536D-4A76-A0AE-DD22124D55A5}</a:tableStyleId>
              </a:tblPr>
              <a:tblGrid>
                <a:gridCol w="9001000"/>
              </a:tblGrid>
              <a:tr h="1353062">
                <a:tc>
                  <a:txBody>
                    <a:bodyPr/>
                    <a:lstStyle/>
                    <a:p>
                      <a:pPr algn="ctr">
                        <a:lnSpc>
                          <a:spcPct val="115000"/>
                        </a:lnSpc>
                        <a:spcAft>
                          <a:spcPts val="0"/>
                        </a:spcAft>
                      </a:pPr>
                      <a:endParaRPr lang="es-CO" sz="900" dirty="0">
                        <a:latin typeface="Comic Sans MS" pitchFamily="66" charset="0"/>
                      </a:endParaRPr>
                    </a:p>
                    <a:p>
                      <a:pPr algn="ctr">
                        <a:lnSpc>
                          <a:spcPct val="115000"/>
                        </a:lnSpc>
                        <a:spcAft>
                          <a:spcPts val="0"/>
                        </a:spcAft>
                      </a:pPr>
                      <a:r>
                        <a:rPr lang="es-CO" sz="1200" b="1" dirty="0">
                          <a:latin typeface="Comic Sans MS" pitchFamily="66" charset="0"/>
                        </a:rPr>
                        <a:t>RENDICIÓN DE CUENTAS</a:t>
                      </a:r>
                    </a:p>
                    <a:p>
                      <a:pPr algn="ctr">
                        <a:lnSpc>
                          <a:spcPct val="115000"/>
                        </a:lnSpc>
                        <a:spcAft>
                          <a:spcPts val="0"/>
                        </a:spcAft>
                      </a:pPr>
                      <a:r>
                        <a:rPr lang="es-CO" sz="1200" b="1" dirty="0">
                          <a:latin typeface="Comic Sans MS" pitchFamily="66" charset="0"/>
                        </a:rPr>
                        <a:t>INFORME DE AUDIENCIA PÚBLICA </a:t>
                      </a:r>
                    </a:p>
                    <a:p>
                      <a:pPr algn="ctr">
                        <a:lnSpc>
                          <a:spcPct val="115000"/>
                        </a:lnSpc>
                        <a:spcAft>
                          <a:spcPts val="0"/>
                        </a:spcAft>
                      </a:pPr>
                      <a:r>
                        <a:rPr lang="es-CO" sz="1200" b="1" dirty="0">
                          <a:latin typeface="Comic Sans MS" pitchFamily="66" charset="0"/>
                        </a:rPr>
                        <a:t>INSTITUCION EDUCATIVA:</a:t>
                      </a:r>
                    </a:p>
                    <a:p>
                      <a:pPr algn="ctr">
                        <a:lnSpc>
                          <a:spcPct val="115000"/>
                        </a:lnSpc>
                        <a:spcAft>
                          <a:spcPts val="0"/>
                        </a:spcAft>
                      </a:pPr>
                      <a:r>
                        <a:rPr lang="es-CO" sz="900" dirty="0">
                          <a:latin typeface="Comic Sans MS" pitchFamily="66" charset="0"/>
                        </a:rPr>
                        <a:t>  </a:t>
                      </a:r>
                      <a:endParaRPr lang="es-CO" sz="900" dirty="0">
                        <a:latin typeface="Comic Sans MS" pitchFamily="66" charset="0"/>
                        <a:ea typeface="Calibri"/>
                        <a:cs typeface="Times New Roman"/>
                      </a:endParaRPr>
                    </a:p>
                  </a:txBody>
                  <a:tcPr marL="17690" marR="17690" marT="0" marB="0" anchor="ctr">
                    <a:solidFill>
                      <a:srgbClr val="92D050"/>
                    </a:solidFill>
                  </a:tcPr>
                </a:tc>
              </a:tr>
              <a:tr h="285724">
                <a:tc>
                  <a:txBody>
                    <a:bodyPr/>
                    <a:lstStyle/>
                    <a:p>
                      <a:pPr algn="ctr">
                        <a:lnSpc>
                          <a:spcPct val="115000"/>
                        </a:lnSpc>
                        <a:spcAft>
                          <a:spcPts val="0"/>
                        </a:spcAft>
                      </a:pPr>
                      <a:r>
                        <a:rPr lang="es-ES" sz="1100" dirty="0">
                          <a:latin typeface="Comic Sans MS" pitchFamily="66" charset="0"/>
                        </a:rPr>
                        <a:t>FECHA Y PERIODO DE RENDICION DE CUENTAS</a:t>
                      </a:r>
                      <a:endParaRPr lang="es-CO" sz="1100" dirty="0">
                        <a:latin typeface="Comic Sans MS" pitchFamily="66" charset="0"/>
                        <a:ea typeface="Calibri"/>
                        <a:cs typeface="Times New Roman"/>
                      </a:endParaRPr>
                    </a:p>
                  </a:txBody>
                  <a:tcPr marL="17690" marR="17690" marT="0" marB="0" anchor="ctr">
                    <a:solidFill>
                      <a:srgbClr val="92D050"/>
                    </a:solidFill>
                  </a:tcPr>
                </a:tc>
              </a:tr>
              <a:tr h="201252">
                <a:tc>
                  <a:txBody>
                    <a:bodyPr/>
                    <a:lstStyle/>
                    <a:p>
                      <a:pPr algn="ctr">
                        <a:lnSpc>
                          <a:spcPct val="115000"/>
                        </a:lnSpc>
                        <a:spcAft>
                          <a:spcPts val="0"/>
                        </a:spcAft>
                      </a:pPr>
                      <a:r>
                        <a:rPr lang="es-ES" sz="1100" dirty="0" smtClean="0">
                          <a:latin typeface="Comic Sans MS" pitchFamily="66" charset="0"/>
                        </a:rPr>
                        <a:t>Segundo</a:t>
                      </a:r>
                      <a:r>
                        <a:rPr lang="es-ES" sz="1100" baseline="0" dirty="0" smtClean="0">
                          <a:latin typeface="Comic Sans MS" pitchFamily="66" charset="0"/>
                        </a:rPr>
                        <a:t> Semestre del año</a:t>
                      </a:r>
                      <a:r>
                        <a:rPr lang="es-ES" sz="1100" dirty="0" smtClean="0">
                          <a:latin typeface="Comic Sans MS" pitchFamily="66" charset="0"/>
                        </a:rPr>
                        <a:t> </a:t>
                      </a:r>
                      <a:r>
                        <a:rPr lang="es-ES" sz="1100" dirty="0">
                          <a:latin typeface="Comic Sans MS" pitchFamily="66" charset="0"/>
                        </a:rPr>
                        <a:t>2013</a:t>
                      </a:r>
                      <a:endParaRPr lang="es-CO" sz="1100" dirty="0">
                        <a:latin typeface="Comic Sans MS" pitchFamily="66" charset="0"/>
                        <a:ea typeface="Calibri"/>
                        <a:cs typeface="Times New Roman"/>
                      </a:endParaRPr>
                    </a:p>
                  </a:txBody>
                  <a:tcPr marL="17690" marR="17690" marT="0" marB="0" anchor="ctr">
                    <a:solidFill>
                      <a:srgbClr val="92D050"/>
                    </a:solidFill>
                  </a:tcPr>
                </a:tc>
              </a:tr>
              <a:tr h="377611">
                <a:tc>
                  <a:txBody>
                    <a:bodyPr/>
                    <a:lstStyle/>
                    <a:p>
                      <a:pPr algn="ctr">
                        <a:lnSpc>
                          <a:spcPct val="115000"/>
                        </a:lnSpc>
                        <a:spcAft>
                          <a:spcPts val="0"/>
                        </a:spcAft>
                      </a:pPr>
                      <a:r>
                        <a:rPr lang="es-ES" sz="1100" b="1" u="sng" dirty="0" smtClean="0">
                          <a:latin typeface="Comic Sans MS" pitchFamily="66" charset="0"/>
                          <a:ea typeface="+mn-ea"/>
                          <a:cs typeface="+mn-cs"/>
                        </a:rPr>
                        <a:t>PROYECTOS</a:t>
                      </a:r>
                      <a:r>
                        <a:rPr lang="es-ES" sz="1100" b="1" u="sng" baseline="0" dirty="0" smtClean="0">
                          <a:latin typeface="Comic Sans MS" pitchFamily="66" charset="0"/>
                          <a:ea typeface="+mn-ea"/>
                          <a:cs typeface="+mn-cs"/>
                        </a:rPr>
                        <a:t> FUTUROS</a:t>
                      </a:r>
                      <a:endParaRPr lang="es-CO" sz="1100" b="1" u="sng" dirty="0">
                        <a:latin typeface="Comic Sans MS" pitchFamily="66" charset="0"/>
                        <a:ea typeface="Calibri"/>
                        <a:cs typeface="Times New Roman"/>
                      </a:endParaRPr>
                    </a:p>
                  </a:txBody>
                  <a:tcPr marL="17690" marR="17690" marT="0" marB="0" anchor="ctr">
                    <a:solidFill>
                      <a:srgbClr val="92D050"/>
                    </a:solidFill>
                  </a:tcPr>
                </a:tc>
              </a:tr>
              <a:tr h="4629586">
                <a:tc>
                  <a:txBody>
                    <a:bodyPr/>
                    <a:lstStyle/>
                    <a:p>
                      <a:r>
                        <a:rPr lang="es-CO" sz="1400" kern="1200" dirty="0" smtClean="0">
                          <a:solidFill>
                            <a:schemeClr val="dk1"/>
                          </a:solidFill>
                          <a:effectLst/>
                          <a:latin typeface="Comic Sans MS" pitchFamily="66" charset="0"/>
                          <a:ea typeface="+mn-ea"/>
                          <a:cs typeface="+mn-cs"/>
                        </a:rPr>
                        <a:t>Proyecto de adecuación y mantenimiento de infraestructura (Secretaría de Desarrollo y obras públicas de Sincelejo – Alcaldía) </a:t>
                      </a:r>
                    </a:p>
                    <a:p>
                      <a:r>
                        <a:rPr lang="es-CO" sz="1400" kern="1200" dirty="0" smtClean="0">
                          <a:solidFill>
                            <a:schemeClr val="dk1"/>
                          </a:solidFill>
                          <a:effectLst/>
                          <a:latin typeface="Comic Sans MS" pitchFamily="66" charset="0"/>
                          <a:ea typeface="+mn-ea"/>
                          <a:cs typeface="+mn-cs"/>
                        </a:rPr>
                        <a:t>$ 420’000.000</a:t>
                      </a:r>
                    </a:p>
                    <a:p>
                      <a:r>
                        <a:rPr lang="es-CO" sz="1400" kern="1200" dirty="0" smtClean="0">
                          <a:solidFill>
                            <a:schemeClr val="dk1"/>
                          </a:solidFill>
                          <a:effectLst/>
                          <a:latin typeface="Comic Sans MS" pitchFamily="66" charset="0"/>
                          <a:ea typeface="+mn-ea"/>
                          <a:cs typeface="+mn-cs"/>
                        </a:rPr>
                        <a:t> </a:t>
                      </a:r>
                    </a:p>
                    <a:p>
                      <a:r>
                        <a:rPr lang="es-CO" sz="1400" kern="1200" dirty="0" smtClean="0">
                          <a:solidFill>
                            <a:schemeClr val="dk1"/>
                          </a:solidFill>
                          <a:effectLst/>
                          <a:latin typeface="Comic Sans MS" pitchFamily="66" charset="0"/>
                          <a:ea typeface="+mn-ea"/>
                          <a:cs typeface="+mn-cs"/>
                        </a:rPr>
                        <a:t>Centro de Competitividad Regional (Recursos del Ministerio de las </a:t>
                      </a:r>
                      <a:r>
                        <a:rPr lang="es-CO" sz="1400" kern="1200" dirty="0" err="1" smtClean="0">
                          <a:solidFill>
                            <a:schemeClr val="dk1"/>
                          </a:solidFill>
                          <a:effectLst/>
                          <a:latin typeface="Comic Sans MS" pitchFamily="66" charset="0"/>
                          <a:ea typeface="+mn-ea"/>
                          <a:cs typeface="+mn-cs"/>
                        </a:rPr>
                        <a:t>Tic’s</a:t>
                      </a:r>
                      <a:r>
                        <a:rPr lang="es-CO" sz="1400" kern="1200" dirty="0" smtClean="0">
                          <a:solidFill>
                            <a:schemeClr val="dk1"/>
                          </a:solidFill>
                          <a:effectLst/>
                          <a:latin typeface="Comic Sans MS" pitchFamily="66" charset="0"/>
                          <a:ea typeface="+mn-ea"/>
                          <a:cs typeface="+mn-cs"/>
                        </a:rPr>
                        <a:t>) 45 computadores.</a:t>
                      </a:r>
                    </a:p>
                    <a:p>
                      <a:r>
                        <a:rPr lang="es-CO" sz="1400" kern="1200" dirty="0" smtClean="0">
                          <a:solidFill>
                            <a:schemeClr val="dk1"/>
                          </a:solidFill>
                          <a:effectLst/>
                          <a:latin typeface="Comic Sans MS" pitchFamily="66" charset="0"/>
                          <a:ea typeface="+mn-ea"/>
                          <a:cs typeface="+mn-cs"/>
                        </a:rPr>
                        <a:t> </a:t>
                      </a:r>
                    </a:p>
                    <a:p>
                      <a:r>
                        <a:rPr lang="es-CO" sz="1400" kern="1200" dirty="0" smtClean="0">
                          <a:solidFill>
                            <a:schemeClr val="dk1"/>
                          </a:solidFill>
                          <a:effectLst/>
                          <a:latin typeface="Comic Sans MS" pitchFamily="66" charset="0"/>
                          <a:ea typeface="+mn-ea"/>
                          <a:cs typeface="+mn-cs"/>
                        </a:rPr>
                        <a:t>Parque experiencial Primera Infancia (Transición)</a:t>
                      </a:r>
                    </a:p>
                    <a:p>
                      <a:r>
                        <a:rPr lang="es-CO" sz="1400" kern="1200" dirty="0" smtClean="0">
                          <a:solidFill>
                            <a:schemeClr val="dk1"/>
                          </a:solidFill>
                          <a:effectLst/>
                          <a:latin typeface="Comic Sans MS" pitchFamily="66" charset="0"/>
                          <a:ea typeface="+mn-ea"/>
                          <a:cs typeface="+mn-cs"/>
                        </a:rPr>
                        <a:t> </a:t>
                      </a:r>
                    </a:p>
                    <a:p>
                      <a:r>
                        <a:rPr lang="es-CO" sz="1400" kern="1200" dirty="0" smtClean="0">
                          <a:solidFill>
                            <a:schemeClr val="dk1"/>
                          </a:solidFill>
                          <a:effectLst/>
                          <a:latin typeface="Comic Sans MS" pitchFamily="66" charset="0"/>
                          <a:ea typeface="+mn-ea"/>
                          <a:cs typeface="+mn-cs"/>
                        </a:rPr>
                        <a:t>Prevención de desastres y riesgos. (Cruz Roja, Defensa Civil, Policía Nacional)</a:t>
                      </a:r>
                    </a:p>
                    <a:p>
                      <a:r>
                        <a:rPr lang="es-CO" sz="1400" kern="1200" dirty="0" smtClean="0">
                          <a:solidFill>
                            <a:schemeClr val="dk1"/>
                          </a:solidFill>
                          <a:effectLst/>
                          <a:latin typeface="Comic Sans MS" pitchFamily="66" charset="0"/>
                          <a:ea typeface="+mn-ea"/>
                          <a:cs typeface="+mn-cs"/>
                        </a:rPr>
                        <a:t> </a:t>
                      </a:r>
                    </a:p>
                    <a:p>
                      <a:r>
                        <a:rPr lang="es-CO" sz="1400" kern="1200" dirty="0" smtClean="0">
                          <a:solidFill>
                            <a:schemeClr val="dk1"/>
                          </a:solidFill>
                          <a:effectLst/>
                          <a:latin typeface="Comic Sans MS" pitchFamily="66" charset="0"/>
                          <a:ea typeface="+mn-ea"/>
                          <a:cs typeface="+mn-cs"/>
                        </a:rPr>
                        <a:t>Supérate con el deporte adecuación de canchas, escenarios deportivos y dotación. Pista de bicicrós.</a:t>
                      </a:r>
                    </a:p>
                    <a:p>
                      <a:r>
                        <a:rPr lang="es-CO" sz="1400" kern="1200" dirty="0" smtClean="0">
                          <a:solidFill>
                            <a:schemeClr val="dk1"/>
                          </a:solidFill>
                          <a:effectLst/>
                          <a:latin typeface="Comic Sans MS" pitchFamily="66" charset="0"/>
                          <a:ea typeface="+mn-ea"/>
                          <a:cs typeface="+mn-cs"/>
                        </a:rPr>
                        <a:t> </a:t>
                      </a:r>
                    </a:p>
                    <a:p>
                      <a:r>
                        <a:rPr lang="es-CO" sz="1400" kern="1200" dirty="0" smtClean="0">
                          <a:solidFill>
                            <a:schemeClr val="dk1"/>
                          </a:solidFill>
                          <a:effectLst/>
                          <a:latin typeface="Comic Sans MS" pitchFamily="66" charset="0"/>
                          <a:ea typeface="+mn-ea"/>
                          <a:cs typeface="+mn-cs"/>
                        </a:rPr>
                        <a:t>Canecas para el proceso de reciclaje.</a:t>
                      </a:r>
                    </a:p>
                    <a:p>
                      <a:r>
                        <a:rPr lang="es-CO" sz="1400" kern="1200" dirty="0" smtClean="0">
                          <a:solidFill>
                            <a:schemeClr val="dk1"/>
                          </a:solidFill>
                          <a:effectLst/>
                          <a:latin typeface="Comic Sans MS" pitchFamily="66" charset="0"/>
                          <a:ea typeface="+mn-ea"/>
                          <a:cs typeface="+mn-cs"/>
                        </a:rPr>
                        <a:t> </a:t>
                      </a:r>
                    </a:p>
                    <a:p>
                      <a:r>
                        <a:rPr lang="es-CO" sz="1400" kern="1200" dirty="0" smtClean="0">
                          <a:solidFill>
                            <a:schemeClr val="dk1"/>
                          </a:solidFill>
                          <a:effectLst/>
                          <a:latin typeface="Comic Sans MS" pitchFamily="66" charset="0"/>
                          <a:ea typeface="+mn-ea"/>
                          <a:cs typeface="+mn-cs"/>
                        </a:rPr>
                        <a:t>Cerramiento 100 metros paredilla, ubicación sector norte colindante con la I. E. Dulce Nombre de Jesús</a:t>
                      </a:r>
                    </a:p>
                    <a:p>
                      <a:r>
                        <a:rPr lang="es-CO" sz="1400" kern="1200" dirty="0" smtClean="0">
                          <a:solidFill>
                            <a:schemeClr val="dk1"/>
                          </a:solidFill>
                          <a:effectLst/>
                          <a:latin typeface="Comic Sans MS" pitchFamily="66" charset="0"/>
                          <a:ea typeface="+mn-ea"/>
                          <a:cs typeface="+mn-cs"/>
                        </a:rPr>
                        <a:t> </a:t>
                      </a:r>
                    </a:p>
                    <a:p>
                      <a:r>
                        <a:rPr lang="es-CO" sz="1400" kern="1200" dirty="0" smtClean="0">
                          <a:solidFill>
                            <a:schemeClr val="dk1"/>
                          </a:solidFill>
                          <a:effectLst/>
                          <a:latin typeface="Comic Sans MS" pitchFamily="66" charset="0"/>
                          <a:ea typeface="+mn-ea"/>
                          <a:cs typeface="+mn-cs"/>
                        </a:rPr>
                        <a:t>Construcción de empedrados para evitar la erosión en distintas zonas de la escuela.</a:t>
                      </a:r>
                    </a:p>
                    <a:p>
                      <a:r>
                        <a:rPr lang="es-CO" sz="1400" kern="1200" dirty="0" smtClean="0">
                          <a:solidFill>
                            <a:schemeClr val="dk1"/>
                          </a:solidFill>
                          <a:effectLst/>
                          <a:latin typeface="Comic Sans MS" pitchFamily="66" charset="0"/>
                          <a:ea typeface="+mn-ea"/>
                          <a:cs typeface="+mn-cs"/>
                        </a:rPr>
                        <a:t> </a:t>
                      </a:r>
                    </a:p>
                    <a:p>
                      <a:r>
                        <a:rPr lang="es-CO" sz="1400" kern="1200" dirty="0" smtClean="0">
                          <a:solidFill>
                            <a:schemeClr val="dk1"/>
                          </a:solidFill>
                          <a:effectLst/>
                          <a:latin typeface="Comic Sans MS" pitchFamily="66" charset="0"/>
                          <a:ea typeface="+mn-ea"/>
                          <a:cs typeface="+mn-cs"/>
                        </a:rPr>
                        <a:t>Proyecto ecológico: Mirador ornitología y conservación de especies naturales que habitan en la institución.</a:t>
                      </a:r>
                    </a:p>
                    <a:p>
                      <a:r>
                        <a:rPr lang="es-CO" sz="1400" kern="1200" dirty="0" smtClean="0">
                          <a:solidFill>
                            <a:schemeClr val="dk1"/>
                          </a:solidFill>
                          <a:effectLst/>
                          <a:latin typeface="Comic Sans MS" pitchFamily="66" charset="0"/>
                          <a:ea typeface="+mn-ea"/>
                          <a:cs typeface="+mn-cs"/>
                        </a:rPr>
                        <a:t> </a:t>
                      </a:r>
                    </a:p>
                    <a:p>
                      <a:endParaRPr lang="es-CO" sz="1100" dirty="0">
                        <a:latin typeface="Comic Sans MS" pitchFamily="66" charset="0"/>
                        <a:ea typeface="Calibri"/>
                        <a:cs typeface="Times New Roman"/>
                      </a:endParaRPr>
                    </a:p>
                  </a:txBody>
                  <a:tcPr marL="17690" marR="17690" marT="0" marB="0" anchor="ctr">
                    <a:solidFill>
                      <a:srgbClr val="92D050"/>
                    </a:solidFill>
                  </a:tcPr>
                </a:tc>
              </a:tr>
            </a:tbl>
          </a:graphicData>
        </a:graphic>
      </p:graphicFrame>
      <p:pic>
        <p:nvPicPr>
          <p:cNvPr id="1026" name="Picture 2" descr="http://sincelejo-sucre.gov.co/apc-aa-files/34393335363433393561316632326138/Un_Alto_Compromis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46534"/>
            <a:ext cx="18288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p:nvPr/>
        </p:nvPicPr>
        <p:blipFill>
          <a:blip r:embed="rId3" cstate="print"/>
          <a:srcRect/>
          <a:stretch>
            <a:fillRect/>
          </a:stretch>
        </p:blipFill>
        <p:spPr bwMode="auto">
          <a:xfrm>
            <a:off x="7275762" y="246534"/>
            <a:ext cx="1008113" cy="936104"/>
          </a:xfrm>
          <a:prstGeom prst="rect">
            <a:avLst/>
          </a:prstGeom>
          <a:noFill/>
          <a:scene3d>
            <a:camera prst="obliqueTopLeft"/>
            <a:lightRig rig="threePt" dir="t"/>
          </a:scene3d>
          <a:sp3d>
            <a:bevelT/>
          </a:sp3d>
        </p:spPr>
      </p:pic>
    </p:spTree>
    <p:extLst>
      <p:ext uri="{BB962C8B-B14F-4D97-AF65-F5344CB8AC3E}">
        <p14:creationId xmlns:p14="http://schemas.microsoft.com/office/powerpoint/2010/main" val="183343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2123728" y="116632"/>
            <a:ext cx="4464496" cy="646331"/>
          </a:xfrm>
          <a:prstGeom prst="rect">
            <a:avLst/>
          </a:prstGeom>
          <a:solidFill>
            <a:srgbClr val="FFFF99"/>
          </a:solidFill>
        </p:spPr>
        <p:txBody>
          <a:bodyPr wrap="square" rtlCol="0">
            <a:spAutoFit/>
          </a:bodyPr>
          <a:lstStyle/>
          <a:p>
            <a:pPr algn="ctr"/>
            <a:r>
              <a:rPr lang="es-CO" b="1" dirty="0" smtClean="0"/>
              <a:t>CONTRALORÍA GENERAL DEL DEPARTAMENTO DE SUCRE</a:t>
            </a:r>
            <a:endParaRPr lang="es-CO" b="1" dirty="0"/>
          </a:p>
        </p:txBody>
      </p:sp>
      <p:sp>
        <p:nvSpPr>
          <p:cNvPr id="4" name="3 CuadroTexto"/>
          <p:cNvSpPr txBox="1"/>
          <p:nvPr/>
        </p:nvSpPr>
        <p:spPr>
          <a:xfrm>
            <a:off x="179512" y="1340768"/>
            <a:ext cx="8712968" cy="1938992"/>
          </a:xfrm>
          <a:prstGeom prst="rect">
            <a:avLst/>
          </a:prstGeom>
          <a:solidFill>
            <a:srgbClr val="FFFF99"/>
          </a:solidFill>
        </p:spPr>
        <p:txBody>
          <a:bodyPr wrap="square" rtlCol="0">
            <a:spAutoFit/>
          </a:bodyPr>
          <a:lstStyle/>
          <a:p>
            <a:pPr algn="ctr"/>
            <a:r>
              <a:rPr lang="es-CO" sz="2400" b="1" dirty="0" smtClean="0"/>
              <a:t>RESULTADOS DE AUDITORÍA REALIZADA DEL 26 AL 29 DE AGOSTO DE 2013</a:t>
            </a:r>
          </a:p>
          <a:p>
            <a:pPr algn="ctr"/>
            <a:endParaRPr lang="es-CO" sz="2400" b="1" dirty="0"/>
          </a:p>
          <a:p>
            <a:pPr algn="ctr"/>
            <a:r>
              <a:rPr lang="es-CO" sz="2400" b="1" dirty="0" smtClean="0"/>
              <a:t>INFORME DE AUDITORÍA CON ENFOQUE INTEGRAL REALIZADO EN LA INSTITUCIÓN EDUCATIVA NORMAL SUPERIOR DE SINCELEJO</a:t>
            </a:r>
            <a:endParaRPr lang="es-CO" sz="2400" b="1" dirty="0"/>
          </a:p>
        </p:txBody>
      </p:sp>
    </p:spTree>
    <p:extLst>
      <p:ext uri="{BB962C8B-B14F-4D97-AF65-F5344CB8AC3E}">
        <p14:creationId xmlns:p14="http://schemas.microsoft.com/office/powerpoint/2010/main" val="25553026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1578319967"/>
              </p:ext>
            </p:extLst>
          </p:nvPr>
        </p:nvGraphicFramePr>
        <p:xfrm>
          <a:off x="107504" y="58195"/>
          <a:ext cx="8928992" cy="6835280"/>
        </p:xfrm>
        <a:graphic>
          <a:graphicData uri="http://schemas.openxmlformats.org/drawingml/2006/table">
            <a:tbl>
              <a:tblPr>
                <a:tableStyleId>{69C7853C-536D-4A76-A0AE-DD22124D55A5}</a:tableStyleId>
              </a:tblPr>
              <a:tblGrid>
                <a:gridCol w="8928992"/>
              </a:tblGrid>
              <a:tr h="1350244">
                <a:tc>
                  <a:txBody>
                    <a:bodyPr/>
                    <a:lstStyle/>
                    <a:p>
                      <a:pPr algn="ctr">
                        <a:lnSpc>
                          <a:spcPct val="115000"/>
                        </a:lnSpc>
                        <a:spcAft>
                          <a:spcPts val="0"/>
                        </a:spcAft>
                      </a:pPr>
                      <a:endParaRPr lang="es-CO" sz="900" dirty="0">
                        <a:latin typeface="Comic Sans MS" pitchFamily="66" charset="0"/>
                      </a:endParaRPr>
                    </a:p>
                    <a:p>
                      <a:pPr algn="ctr">
                        <a:lnSpc>
                          <a:spcPct val="115000"/>
                        </a:lnSpc>
                        <a:spcAft>
                          <a:spcPts val="0"/>
                        </a:spcAft>
                      </a:pPr>
                      <a:r>
                        <a:rPr lang="es-CO" sz="1200" b="1" dirty="0">
                          <a:latin typeface="Comic Sans MS" pitchFamily="66" charset="0"/>
                        </a:rPr>
                        <a:t>RENDICIÓN DE CUENTAS</a:t>
                      </a:r>
                    </a:p>
                    <a:p>
                      <a:pPr algn="ctr">
                        <a:lnSpc>
                          <a:spcPct val="115000"/>
                        </a:lnSpc>
                        <a:spcAft>
                          <a:spcPts val="0"/>
                        </a:spcAft>
                      </a:pPr>
                      <a:r>
                        <a:rPr lang="es-CO" sz="1200" b="1" dirty="0">
                          <a:latin typeface="Comic Sans MS" pitchFamily="66" charset="0"/>
                        </a:rPr>
                        <a:t>INFORME DE AUDIENCIA PÚBLICA </a:t>
                      </a:r>
                    </a:p>
                    <a:p>
                      <a:pPr algn="ctr">
                        <a:lnSpc>
                          <a:spcPct val="115000"/>
                        </a:lnSpc>
                        <a:spcAft>
                          <a:spcPts val="0"/>
                        </a:spcAft>
                      </a:pPr>
                      <a:r>
                        <a:rPr lang="es-CO" sz="1200" b="1" dirty="0">
                          <a:latin typeface="Comic Sans MS" pitchFamily="66" charset="0"/>
                        </a:rPr>
                        <a:t>INSTITUCION EDUCATIVA:</a:t>
                      </a:r>
                    </a:p>
                    <a:p>
                      <a:pPr algn="ctr">
                        <a:lnSpc>
                          <a:spcPct val="115000"/>
                        </a:lnSpc>
                        <a:spcAft>
                          <a:spcPts val="0"/>
                        </a:spcAft>
                      </a:pPr>
                      <a:r>
                        <a:rPr lang="es-CO" sz="900" dirty="0">
                          <a:latin typeface="Comic Sans MS" pitchFamily="66" charset="0"/>
                        </a:rPr>
                        <a:t>  </a:t>
                      </a:r>
                      <a:endParaRPr lang="es-CO" sz="900" dirty="0">
                        <a:latin typeface="Comic Sans MS" pitchFamily="66" charset="0"/>
                        <a:ea typeface="Calibri"/>
                        <a:cs typeface="Times New Roman"/>
                      </a:endParaRPr>
                    </a:p>
                  </a:txBody>
                  <a:tcPr marL="17690" marR="17690" marT="0" marB="0" anchor="ctr">
                    <a:solidFill>
                      <a:srgbClr val="92D050"/>
                    </a:solidFill>
                  </a:tcPr>
                </a:tc>
              </a:tr>
              <a:tr h="285129">
                <a:tc>
                  <a:txBody>
                    <a:bodyPr/>
                    <a:lstStyle/>
                    <a:p>
                      <a:pPr algn="ctr">
                        <a:lnSpc>
                          <a:spcPct val="115000"/>
                        </a:lnSpc>
                        <a:spcAft>
                          <a:spcPts val="0"/>
                        </a:spcAft>
                      </a:pPr>
                      <a:r>
                        <a:rPr lang="es-ES" sz="1100" dirty="0">
                          <a:latin typeface="Comic Sans MS" pitchFamily="66" charset="0"/>
                        </a:rPr>
                        <a:t>FECHA Y PERIODO DE RENDICION DE CUENTAS</a:t>
                      </a:r>
                      <a:endParaRPr lang="es-CO" sz="1100" dirty="0">
                        <a:latin typeface="Comic Sans MS" pitchFamily="66" charset="0"/>
                        <a:ea typeface="Calibri"/>
                        <a:cs typeface="Times New Roman"/>
                      </a:endParaRPr>
                    </a:p>
                  </a:txBody>
                  <a:tcPr marL="17690" marR="17690" marT="0" marB="0" anchor="ctr">
                    <a:solidFill>
                      <a:srgbClr val="92D050"/>
                    </a:solidFill>
                  </a:tcPr>
                </a:tc>
              </a:tr>
              <a:tr h="187140">
                <a:tc>
                  <a:txBody>
                    <a:bodyPr/>
                    <a:lstStyle/>
                    <a:p>
                      <a:pPr algn="ctr">
                        <a:lnSpc>
                          <a:spcPct val="115000"/>
                        </a:lnSpc>
                        <a:spcAft>
                          <a:spcPts val="0"/>
                        </a:spcAft>
                      </a:pPr>
                      <a:r>
                        <a:rPr lang="es-ES" sz="1100" dirty="0" smtClean="0">
                          <a:latin typeface="Comic Sans MS" pitchFamily="66" charset="0"/>
                        </a:rPr>
                        <a:t>19 </a:t>
                      </a:r>
                      <a:r>
                        <a:rPr lang="es-ES" sz="1100" dirty="0">
                          <a:latin typeface="Comic Sans MS" pitchFamily="66" charset="0"/>
                        </a:rPr>
                        <a:t>septiembre 2013</a:t>
                      </a:r>
                      <a:endParaRPr lang="es-CO" sz="1100" dirty="0">
                        <a:latin typeface="Comic Sans MS" pitchFamily="66" charset="0"/>
                        <a:ea typeface="Calibri"/>
                        <a:cs typeface="Times New Roman"/>
                      </a:endParaRPr>
                    </a:p>
                  </a:txBody>
                  <a:tcPr marL="17690" marR="17690" marT="0" marB="0" anchor="ctr">
                    <a:solidFill>
                      <a:srgbClr val="92D050"/>
                    </a:solidFill>
                  </a:tcPr>
                </a:tc>
              </a:tr>
              <a:tr h="5007121">
                <a:tc>
                  <a:txBody>
                    <a:bodyPr/>
                    <a:lstStyle/>
                    <a:p>
                      <a:pPr algn="ctr">
                        <a:lnSpc>
                          <a:spcPct val="115000"/>
                        </a:lnSpc>
                        <a:spcAft>
                          <a:spcPts val="0"/>
                        </a:spcAft>
                      </a:pPr>
                      <a:r>
                        <a:rPr lang="es-ES" sz="1100" b="1" u="sng" dirty="0" smtClean="0">
                          <a:latin typeface="Comic Sans MS" pitchFamily="66" charset="0"/>
                          <a:ea typeface="+mn-ea"/>
                          <a:cs typeface="+mn-cs"/>
                        </a:rPr>
                        <a:t>PROYECTOS</a:t>
                      </a:r>
                      <a:r>
                        <a:rPr lang="es-ES" sz="1100" b="1" u="sng" baseline="0" dirty="0" smtClean="0">
                          <a:latin typeface="Comic Sans MS" pitchFamily="66" charset="0"/>
                          <a:ea typeface="+mn-ea"/>
                          <a:cs typeface="+mn-cs"/>
                        </a:rPr>
                        <a:t> FUTUROS</a:t>
                      </a: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ES" sz="1100" b="1" u="sng" baseline="0" dirty="0" smtClean="0">
                        <a:latin typeface="Comic Sans MS" pitchFamily="66" charset="0"/>
                        <a:ea typeface="+mn-ea"/>
                        <a:cs typeface="+mn-cs"/>
                      </a:endParaRPr>
                    </a:p>
                    <a:p>
                      <a:pPr algn="ctr">
                        <a:lnSpc>
                          <a:spcPct val="115000"/>
                        </a:lnSpc>
                        <a:spcAft>
                          <a:spcPts val="0"/>
                        </a:spcAft>
                      </a:pPr>
                      <a:endParaRPr lang="es-CO" sz="1100" b="1" u="sng" dirty="0">
                        <a:latin typeface="Comic Sans MS" pitchFamily="66" charset="0"/>
                        <a:ea typeface="Calibri"/>
                        <a:cs typeface="Times New Roman"/>
                      </a:endParaRPr>
                    </a:p>
                  </a:txBody>
                  <a:tcPr marL="17690" marR="17690" marT="0" marB="0" anchor="ctr">
                    <a:solidFill>
                      <a:srgbClr val="92D050"/>
                    </a:solidFill>
                  </a:tcPr>
                </a:tc>
              </a:tr>
            </a:tbl>
          </a:graphicData>
        </a:graphic>
      </p:graphicFrame>
      <p:sp>
        <p:nvSpPr>
          <p:cNvPr id="3" name="2 Rectángulo"/>
          <p:cNvSpPr/>
          <p:nvPr/>
        </p:nvSpPr>
        <p:spPr>
          <a:xfrm>
            <a:off x="179512" y="2582317"/>
            <a:ext cx="8640960" cy="4247317"/>
          </a:xfrm>
          <a:prstGeom prst="rect">
            <a:avLst/>
          </a:prstGeom>
        </p:spPr>
        <p:txBody>
          <a:bodyPr wrap="square">
            <a:spAutoFit/>
          </a:bodyPr>
          <a:lstStyle/>
          <a:p>
            <a:r>
              <a:rPr lang="es-CO" dirty="0">
                <a:solidFill>
                  <a:schemeClr val="dk1"/>
                </a:solidFill>
                <a:latin typeface="Comic Sans MS" pitchFamily="66" charset="0"/>
              </a:rPr>
              <a:t>Compra 2 video </a:t>
            </a:r>
            <a:r>
              <a:rPr lang="es-CO" dirty="0" err="1">
                <a:solidFill>
                  <a:schemeClr val="dk1"/>
                </a:solidFill>
                <a:latin typeface="Comic Sans MS" pitchFamily="66" charset="0"/>
              </a:rPr>
              <a:t>beam</a:t>
            </a:r>
            <a:r>
              <a:rPr lang="es-CO" dirty="0">
                <a:solidFill>
                  <a:schemeClr val="dk1"/>
                </a:solidFill>
                <a:latin typeface="Comic Sans MS" pitchFamily="66" charset="0"/>
              </a:rPr>
              <a:t> y cambio de lentes que cumplieron su ciclo de funcionamiento.</a:t>
            </a:r>
          </a:p>
          <a:p>
            <a:r>
              <a:rPr lang="es-CO" dirty="0">
                <a:solidFill>
                  <a:schemeClr val="dk1"/>
                </a:solidFill>
                <a:latin typeface="Comic Sans MS" pitchFamily="66" charset="0"/>
              </a:rPr>
              <a:t> </a:t>
            </a:r>
          </a:p>
          <a:p>
            <a:r>
              <a:rPr lang="es-CO" dirty="0">
                <a:solidFill>
                  <a:schemeClr val="dk1"/>
                </a:solidFill>
                <a:latin typeface="Comic Sans MS" pitchFamily="66" charset="0"/>
              </a:rPr>
              <a:t>Punto digital con video </a:t>
            </a:r>
            <a:r>
              <a:rPr lang="es-CO" dirty="0" err="1">
                <a:solidFill>
                  <a:schemeClr val="dk1"/>
                </a:solidFill>
                <a:latin typeface="Comic Sans MS" pitchFamily="66" charset="0"/>
              </a:rPr>
              <a:t>beam</a:t>
            </a:r>
            <a:r>
              <a:rPr lang="es-CO" dirty="0">
                <a:solidFill>
                  <a:schemeClr val="dk1"/>
                </a:solidFill>
                <a:latin typeface="Comic Sans MS" pitchFamily="66" charset="0"/>
              </a:rPr>
              <a:t>, juegos y recursos didácticos.</a:t>
            </a:r>
          </a:p>
          <a:p>
            <a:r>
              <a:rPr lang="es-CO" dirty="0">
                <a:solidFill>
                  <a:schemeClr val="dk1"/>
                </a:solidFill>
                <a:latin typeface="Comic Sans MS" pitchFamily="66" charset="0"/>
              </a:rPr>
              <a:t> </a:t>
            </a:r>
          </a:p>
          <a:p>
            <a:r>
              <a:rPr lang="es-CO" dirty="0">
                <a:solidFill>
                  <a:schemeClr val="dk1"/>
                </a:solidFill>
                <a:latin typeface="Comic Sans MS" pitchFamily="66" charset="0"/>
              </a:rPr>
              <a:t>Adecuación de la sala de </a:t>
            </a:r>
            <a:r>
              <a:rPr lang="es-CO" dirty="0" err="1">
                <a:solidFill>
                  <a:schemeClr val="dk1"/>
                </a:solidFill>
                <a:latin typeface="Comic Sans MS" pitchFamily="66" charset="0"/>
              </a:rPr>
              <a:t>bilinguísmo</a:t>
            </a:r>
            <a:r>
              <a:rPr lang="es-CO" dirty="0">
                <a:solidFill>
                  <a:schemeClr val="dk1"/>
                </a:solidFill>
                <a:latin typeface="Comic Sans MS" pitchFamily="66" charset="0"/>
              </a:rPr>
              <a:t>. </a:t>
            </a:r>
          </a:p>
          <a:p>
            <a:endParaRPr lang="es-CO" dirty="0">
              <a:solidFill>
                <a:schemeClr val="dk1"/>
              </a:solidFill>
              <a:latin typeface="Comic Sans MS" pitchFamily="66" charset="0"/>
            </a:endParaRPr>
          </a:p>
          <a:p>
            <a:r>
              <a:rPr lang="es-CO" dirty="0">
                <a:solidFill>
                  <a:schemeClr val="dk1"/>
                </a:solidFill>
                <a:latin typeface="Comic Sans MS" pitchFamily="66" charset="0"/>
              </a:rPr>
              <a:t>Punto Digital</a:t>
            </a:r>
          </a:p>
          <a:p>
            <a:endParaRPr lang="es-CO" dirty="0">
              <a:solidFill>
                <a:schemeClr val="dk1"/>
              </a:solidFill>
              <a:latin typeface="Comic Sans MS" pitchFamily="66" charset="0"/>
            </a:endParaRPr>
          </a:p>
          <a:p>
            <a:r>
              <a:rPr lang="es-CO" dirty="0">
                <a:solidFill>
                  <a:schemeClr val="dk1"/>
                </a:solidFill>
                <a:latin typeface="Comic Sans MS" pitchFamily="66" charset="0"/>
              </a:rPr>
              <a:t>Parque Experiencial</a:t>
            </a:r>
          </a:p>
          <a:p>
            <a:endParaRPr lang="es-CO" dirty="0">
              <a:solidFill>
                <a:schemeClr val="dk1"/>
              </a:solidFill>
              <a:latin typeface="Comic Sans MS" pitchFamily="66" charset="0"/>
            </a:endParaRPr>
          </a:p>
          <a:p>
            <a:r>
              <a:rPr lang="es-CO" dirty="0">
                <a:solidFill>
                  <a:schemeClr val="dk1"/>
                </a:solidFill>
                <a:latin typeface="Comic Sans MS" pitchFamily="66" charset="0"/>
              </a:rPr>
              <a:t>Construcción de senderos ecológicos en el sector adyacente al bloque del Programa de Formación Complementaria</a:t>
            </a:r>
          </a:p>
          <a:p>
            <a:endParaRPr lang="es-CO" dirty="0">
              <a:solidFill>
                <a:schemeClr val="dk1"/>
              </a:solidFill>
              <a:latin typeface="Comic Sans MS" pitchFamily="66" charset="0"/>
            </a:endParaRPr>
          </a:p>
          <a:p>
            <a:r>
              <a:rPr lang="es-CO" dirty="0">
                <a:solidFill>
                  <a:schemeClr val="dk1"/>
                </a:solidFill>
                <a:latin typeface="Comic Sans MS" pitchFamily="66" charset="0"/>
              </a:rPr>
              <a:t>Inicio de la Construcción de parqueadero entrada Sevilla</a:t>
            </a:r>
          </a:p>
        </p:txBody>
      </p:sp>
      <p:pic>
        <p:nvPicPr>
          <p:cNvPr id="5" name="Picture 2" descr="http://sincelejo-sucre.gov.co/apc-aa-files/34393335363433393561316632326138/Un_Alto_Compromis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46534"/>
            <a:ext cx="18288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p:nvPr/>
        </p:nvPicPr>
        <p:blipFill>
          <a:blip r:embed="rId4" cstate="print"/>
          <a:srcRect/>
          <a:stretch>
            <a:fillRect/>
          </a:stretch>
        </p:blipFill>
        <p:spPr bwMode="auto">
          <a:xfrm>
            <a:off x="7275762" y="246534"/>
            <a:ext cx="1008113" cy="936104"/>
          </a:xfrm>
          <a:prstGeom prst="rect">
            <a:avLst/>
          </a:prstGeom>
          <a:noFill/>
          <a:scene3d>
            <a:camera prst="obliqueTopLeft"/>
            <a:lightRig rig="threePt" dir="t"/>
          </a:scene3d>
          <a:sp3d>
            <a:bevelT/>
          </a:sp3d>
        </p:spPr>
      </p:pic>
    </p:spTree>
    <p:extLst>
      <p:ext uri="{BB962C8B-B14F-4D97-AF65-F5344CB8AC3E}">
        <p14:creationId xmlns:p14="http://schemas.microsoft.com/office/powerpoint/2010/main" val="36458619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7" y="-961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683568" y="188640"/>
            <a:ext cx="7560840" cy="707886"/>
          </a:xfrm>
          <a:prstGeom prst="rect">
            <a:avLst/>
          </a:prstGeom>
          <a:noFill/>
        </p:spPr>
        <p:txBody>
          <a:bodyPr wrap="square" rtlCol="0">
            <a:spAutoFit/>
          </a:bodyPr>
          <a:lstStyle/>
          <a:p>
            <a:pPr algn="ctr"/>
            <a:r>
              <a:rPr lang="es-CO" sz="4000" dirty="0" smtClean="0">
                <a:latin typeface="Comic Sans MS" pitchFamily="66" charset="0"/>
              </a:rPr>
              <a:t>CONCLUSIONES</a:t>
            </a:r>
            <a:endParaRPr lang="es-CO" sz="4000" dirty="0">
              <a:latin typeface="Comic Sans MS" pitchFamily="66" charset="0"/>
            </a:endParaRPr>
          </a:p>
        </p:txBody>
      </p:sp>
      <p:sp>
        <p:nvSpPr>
          <p:cNvPr id="2" name="1 Llamada ovalada"/>
          <p:cNvSpPr/>
          <p:nvPr/>
        </p:nvSpPr>
        <p:spPr>
          <a:xfrm>
            <a:off x="482826" y="896525"/>
            <a:ext cx="2371841" cy="1697223"/>
          </a:xfrm>
          <a:prstGeom prst="wedgeEllipseCallout">
            <a:avLst>
              <a:gd name="adj1" fmla="val 87218"/>
              <a:gd name="adj2" fmla="val 44678"/>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3 CuadroTexto"/>
          <p:cNvSpPr txBox="1"/>
          <p:nvPr/>
        </p:nvSpPr>
        <p:spPr>
          <a:xfrm>
            <a:off x="482827" y="1249175"/>
            <a:ext cx="1872208" cy="646331"/>
          </a:xfrm>
          <a:prstGeom prst="rect">
            <a:avLst/>
          </a:prstGeom>
          <a:noFill/>
        </p:spPr>
        <p:txBody>
          <a:bodyPr wrap="square" rtlCol="0">
            <a:spAutoFit/>
          </a:bodyPr>
          <a:lstStyle/>
          <a:p>
            <a:pPr algn="ctr"/>
            <a:r>
              <a:rPr lang="es-CO" b="1" dirty="0"/>
              <a:t>f</a:t>
            </a:r>
            <a:r>
              <a:rPr lang="es-CO" b="1" dirty="0" smtClean="0"/>
              <a:t>ortalece </a:t>
            </a:r>
            <a:r>
              <a:rPr lang="es-CO" b="1" dirty="0"/>
              <a:t>la transparencia </a:t>
            </a:r>
          </a:p>
        </p:txBody>
      </p:sp>
      <p:sp>
        <p:nvSpPr>
          <p:cNvPr id="7" name="6 Llamada ovalada"/>
          <p:cNvSpPr/>
          <p:nvPr/>
        </p:nvSpPr>
        <p:spPr>
          <a:xfrm>
            <a:off x="683568" y="2736918"/>
            <a:ext cx="2429526" cy="1818021"/>
          </a:xfrm>
          <a:prstGeom prst="wedgeEllipseCallout">
            <a:avLst>
              <a:gd name="adj1" fmla="val 84596"/>
              <a:gd name="adj2" fmla="val -505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4 Rectángulo"/>
          <p:cNvSpPr/>
          <p:nvPr/>
        </p:nvSpPr>
        <p:spPr>
          <a:xfrm>
            <a:off x="683568" y="2852936"/>
            <a:ext cx="2304256" cy="1384995"/>
          </a:xfrm>
          <a:prstGeom prst="rect">
            <a:avLst/>
          </a:prstGeom>
        </p:spPr>
        <p:txBody>
          <a:bodyPr wrap="square">
            <a:spAutoFit/>
          </a:bodyPr>
          <a:lstStyle/>
          <a:p>
            <a:pPr algn="ctr"/>
            <a:r>
              <a:rPr lang="es-CO" sz="1400" b="1" dirty="0" smtClean="0"/>
              <a:t>Permite priorizar las necesidades  </a:t>
            </a:r>
            <a:r>
              <a:rPr lang="es-CO" sz="1400" b="1" dirty="0"/>
              <a:t>de la comunidad y </a:t>
            </a:r>
            <a:r>
              <a:rPr lang="es-CO" sz="1400" b="1" dirty="0" smtClean="0"/>
              <a:t>su problemática convirtiéndose </a:t>
            </a:r>
            <a:endParaRPr lang="es-CO" sz="1400" b="1" dirty="0"/>
          </a:p>
          <a:p>
            <a:pPr algn="ctr"/>
            <a:r>
              <a:rPr lang="es-CO" sz="1400" b="1" dirty="0" smtClean="0"/>
              <a:t> en </a:t>
            </a:r>
            <a:r>
              <a:rPr lang="es-CO" sz="1400" b="1" dirty="0"/>
              <a:t>ejes trasversales de la </a:t>
            </a:r>
          </a:p>
          <a:p>
            <a:pPr algn="ctr"/>
            <a:r>
              <a:rPr lang="es-CO" sz="1400" b="1" dirty="0"/>
              <a:t>rendición</a:t>
            </a:r>
            <a:r>
              <a:rPr lang="es-CO" sz="1200" b="1" dirty="0"/>
              <a:t> </a:t>
            </a:r>
          </a:p>
        </p:txBody>
      </p:sp>
      <p:sp>
        <p:nvSpPr>
          <p:cNvPr id="9" name="8 Llamada ovalada"/>
          <p:cNvSpPr/>
          <p:nvPr/>
        </p:nvSpPr>
        <p:spPr>
          <a:xfrm>
            <a:off x="1115616" y="4869160"/>
            <a:ext cx="2166151" cy="1764578"/>
          </a:xfrm>
          <a:prstGeom prst="wedgeEllipseCallout">
            <a:avLst>
              <a:gd name="adj1" fmla="val 88496"/>
              <a:gd name="adj2" fmla="val -37970"/>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9 Rectángulo"/>
          <p:cNvSpPr/>
          <p:nvPr/>
        </p:nvSpPr>
        <p:spPr>
          <a:xfrm>
            <a:off x="1046563" y="5094735"/>
            <a:ext cx="2304256" cy="1323439"/>
          </a:xfrm>
          <a:prstGeom prst="rect">
            <a:avLst/>
          </a:prstGeom>
        </p:spPr>
        <p:txBody>
          <a:bodyPr wrap="square">
            <a:spAutoFit/>
          </a:bodyPr>
          <a:lstStyle/>
          <a:p>
            <a:pPr algn="ctr"/>
            <a:r>
              <a:rPr lang="es-CO" sz="1600" b="1" dirty="0" smtClean="0"/>
              <a:t>Se rescata la participación, responsabilidad compartida y compromisos</a:t>
            </a:r>
            <a:endParaRPr lang="es-CO" sz="1600" b="1" dirty="0"/>
          </a:p>
        </p:txBody>
      </p:sp>
      <p:sp>
        <p:nvSpPr>
          <p:cNvPr id="11" name="10 CuadroTexto"/>
          <p:cNvSpPr txBox="1"/>
          <p:nvPr/>
        </p:nvSpPr>
        <p:spPr>
          <a:xfrm>
            <a:off x="3723467" y="2483604"/>
            <a:ext cx="3384376" cy="738664"/>
          </a:xfrm>
          <a:prstGeom prst="rect">
            <a:avLst/>
          </a:prstGeom>
          <a:noFill/>
        </p:spPr>
        <p:txBody>
          <a:bodyPr wrap="square" rtlCol="0">
            <a:spAutoFit/>
          </a:bodyPr>
          <a:lstStyle/>
          <a:p>
            <a:endParaRPr lang="es-CO" dirty="0" smtClean="0"/>
          </a:p>
          <a:p>
            <a:pPr algn="ctr"/>
            <a:r>
              <a:rPr lang="es-CO" sz="2400" b="1" dirty="0" smtClean="0"/>
              <a:t>RENDICIÓN DE CUENTAS</a:t>
            </a:r>
            <a:endParaRPr lang="es-CO" sz="2400" b="1" dirty="0"/>
          </a:p>
        </p:txBody>
      </p:sp>
      <p:pic>
        <p:nvPicPr>
          <p:cNvPr id="18434" name="Picture 2" descr="https://encrypted-tbn0.gstatic.com/images?q=tbn:ANd9GcSKpMJPizR0Gxvbefh16LStujysljnvsTHMbsmHE1e-Jwqvn9ba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270467"/>
            <a:ext cx="2263375" cy="1616697"/>
          </a:xfrm>
          <a:prstGeom prst="rect">
            <a:avLst/>
          </a:prstGeom>
          <a:noFill/>
          <a:extLst>
            <a:ext uri="{909E8E84-426E-40DD-AFC4-6F175D3DCCD1}">
              <a14:hiddenFill xmlns:a14="http://schemas.microsoft.com/office/drawing/2010/main">
                <a:solidFill>
                  <a:srgbClr val="FFFFFF"/>
                </a:solidFill>
              </a14:hiddenFill>
            </a:ext>
          </a:extLst>
        </p:spPr>
      </p:pic>
      <p:sp>
        <p:nvSpPr>
          <p:cNvPr id="15" name="14 Llamada ovalada"/>
          <p:cNvSpPr/>
          <p:nvPr/>
        </p:nvSpPr>
        <p:spPr>
          <a:xfrm>
            <a:off x="6023245" y="855029"/>
            <a:ext cx="2371841" cy="1697223"/>
          </a:xfrm>
          <a:prstGeom prst="wedgeEllipseCallout">
            <a:avLst>
              <a:gd name="adj1" fmla="val -63997"/>
              <a:gd name="adj2" fmla="val 4572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11 Rectángulo"/>
          <p:cNvSpPr/>
          <p:nvPr/>
        </p:nvSpPr>
        <p:spPr>
          <a:xfrm>
            <a:off x="6012160" y="982592"/>
            <a:ext cx="2394012" cy="1569660"/>
          </a:xfrm>
          <a:prstGeom prst="rect">
            <a:avLst/>
          </a:prstGeom>
        </p:spPr>
        <p:txBody>
          <a:bodyPr wrap="square">
            <a:spAutoFit/>
          </a:bodyPr>
          <a:lstStyle/>
          <a:p>
            <a:pPr algn="ctr"/>
            <a:r>
              <a:rPr lang="es-CO" sz="1600" b="1" dirty="0"/>
              <a:t>informar, explicar y </a:t>
            </a:r>
          </a:p>
          <a:p>
            <a:pPr algn="ctr"/>
            <a:r>
              <a:rPr lang="es-CO" sz="1600" b="1" dirty="0"/>
              <a:t>sustentar la gestión </a:t>
            </a:r>
          </a:p>
          <a:p>
            <a:pPr algn="ctr"/>
            <a:r>
              <a:rPr lang="es-CO" sz="1600" b="1" dirty="0"/>
              <a:t>realizada, la forma en </a:t>
            </a:r>
          </a:p>
          <a:p>
            <a:pPr algn="ctr"/>
            <a:r>
              <a:rPr lang="es-CO" sz="1600" b="1" dirty="0"/>
              <a:t>que se administran los </a:t>
            </a:r>
          </a:p>
          <a:p>
            <a:pPr algn="ctr"/>
            <a:r>
              <a:rPr lang="es-CO" sz="1600" b="1" dirty="0"/>
              <a:t>recursos y sus </a:t>
            </a:r>
          </a:p>
          <a:p>
            <a:pPr algn="ctr"/>
            <a:r>
              <a:rPr lang="es-CO" sz="1600" b="1" dirty="0"/>
              <a:t>resultados</a:t>
            </a:r>
          </a:p>
        </p:txBody>
      </p:sp>
    </p:spTree>
    <p:extLst>
      <p:ext uri="{BB962C8B-B14F-4D97-AF65-F5344CB8AC3E}">
        <p14:creationId xmlns:p14="http://schemas.microsoft.com/office/powerpoint/2010/main" val="7232075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971600" y="2348880"/>
            <a:ext cx="7560840" cy="707886"/>
          </a:xfrm>
          <a:prstGeom prst="rect">
            <a:avLst/>
          </a:prstGeom>
          <a:noFill/>
        </p:spPr>
        <p:txBody>
          <a:bodyPr wrap="square" rtlCol="0">
            <a:spAutoFit/>
          </a:bodyPr>
          <a:lstStyle/>
          <a:p>
            <a:pPr algn="ctr"/>
            <a:r>
              <a:rPr lang="es-CO" sz="4000" dirty="0" smtClean="0">
                <a:latin typeface="Comic Sans MS" pitchFamily="66" charset="0"/>
              </a:rPr>
              <a:t>MUCHAS GRACIAS</a:t>
            </a:r>
            <a:endParaRPr lang="es-CO" sz="4000" dirty="0">
              <a:latin typeface="Comic Sans MS" pitchFamily="66" charset="0"/>
            </a:endParaRPr>
          </a:p>
        </p:txBody>
      </p:sp>
    </p:spTree>
    <p:extLst>
      <p:ext uri="{BB962C8B-B14F-4D97-AF65-F5344CB8AC3E}">
        <p14:creationId xmlns:p14="http://schemas.microsoft.com/office/powerpoint/2010/main" val="34846300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971600" y="2348880"/>
            <a:ext cx="7560840" cy="707886"/>
          </a:xfrm>
          <a:prstGeom prst="rect">
            <a:avLst/>
          </a:prstGeom>
          <a:noFill/>
        </p:spPr>
        <p:txBody>
          <a:bodyPr wrap="square" rtlCol="0">
            <a:spAutoFit/>
          </a:bodyPr>
          <a:lstStyle/>
          <a:p>
            <a:pPr algn="ctr"/>
            <a:r>
              <a:rPr lang="es-CO" sz="4000" dirty="0" smtClean="0">
                <a:latin typeface="Comic Sans MS" pitchFamily="66" charset="0"/>
              </a:rPr>
              <a:t>ANEXOS</a:t>
            </a:r>
            <a:endParaRPr lang="es-CO" sz="4000" dirty="0">
              <a:latin typeface="Comic Sans MS" pitchFamily="66" charset="0"/>
            </a:endParaRPr>
          </a:p>
        </p:txBody>
      </p:sp>
    </p:spTree>
    <p:extLst>
      <p:ext uri="{BB962C8B-B14F-4D97-AF65-F5344CB8AC3E}">
        <p14:creationId xmlns:p14="http://schemas.microsoft.com/office/powerpoint/2010/main" val="22173933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408"/>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83568" y="1844824"/>
            <a:ext cx="756084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PRESUPUESTO 2014</a:t>
            </a:r>
          </a:p>
          <a:p>
            <a:pPr algn="ctr"/>
            <a:r>
              <a:rPr lang="es-E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Total asignación: $ 305.686.000 </a:t>
            </a:r>
            <a:endParaRPr lang="es-E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7101698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699792" y="0"/>
            <a:ext cx="3672408" cy="369332"/>
          </a:xfrm>
          <a:prstGeom prst="rect">
            <a:avLst/>
          </a:prstGeom>
          <a:solidFill>
            <a:srgbClr val="FFFF00"/>
          </a:solidFill>
        </p:spPr>
        <p:txBody>
          <a:bodyPr wrap="square" rtlCol="0">
            <a:spAutoFit/>
          </a:bodyPr>
          <a:lstStyle/>
          <a:p>
            <a:r>
              <a:rPr lang="es-CO" dirty="0" smtClean="0"/>
              <a:t>EVALUACIÓN INSTITUCIONAL 2013</a:t>
            </a:r>
            <a:endParaRPr lang="es-CO" dirty="0"/>
          </a:p>
        </p:txBody>
      </p:sp>
      <p:graphicFrame>
        <p:nvGraphicFramePr>
          <p:cNvPr id="3" name="2 Tabla"/>
          <p:cNvGraphicFramePr>
            <a:graphicFrameLocks noGrp="1"/>
          </p:cNvGraphicFramePr>
          <p:nvPr>
            <p:extLst>
              <p:ext uri="{D42A27DB-BD31-4B8C-83A1-F6EECF244321}">
                <p14:modId xmlns:p14="http://schemas.microsoft.com/office/powerpoint/2010/main" val="731290469"/>
              </p:ext>
            </p:extLst>
          </p:nvPr>
        </p:nvGraphicFramePr>
        <p:xfrm>
          <a:off x="215516" y="476672"/>
          <a:ext cx="8712968" cy="6103992"/>
        </p:xfrm>
        <a:graphic>
          <a:graphicData uri="http://schemas.openxmlformats.org/drawingml/2006/table">
            <a:tbl>
              <a:tblPr firstRow="1" bandRow="1">
                <a:tableStyleId>{5C22544A-7EE6-4342-B048-85BDC9FD1C3A}</a:tableStyleId>
              </a:tblPr>
              <a:tblGrid>
                <a:gridCol w="1908212"/>
                <a:gridCol w="5472608"/>
                <a:gridCol w="1332148"/>
              </a:tblGrid>
              <a:tr h="370840">
                <a:tc gridSpan="3">
                  <a:txBody>
                    <a:bodyPr/>
                    <a:lstStyle/>
                    <a:p>
                      <a:r>
                        <a:rPr lang="es-CO" dirty="0" smtClean="0">
                          <a:solidFill>
                            <a:schemeClr val="tx1"/>
                          </a:solidFill>
                        </a:rPr>
                        <a:t>AREA: GESTIÓN  DIRECTIVA</a:t>
                      </a:r>
                      <a:endParaRPr lang="es-CO" dirty="0">
                        <a:solidFill>
                          <a:schemeClr val="tx1"/>
                        </a:solidFill>
                      </a:endParaRPr>
                    </a:p>
                  </a:txBody>
                  <a:tcPr>
                    <a:solidFill>
                      <a:schemeClr val="bg2">
                        <a:lumMod val="90000"/>
                      </a:schemeClr>
                    </a:solidFill>
                  </a:tcPr>
                </a:tc>
                <a:tc hMerge="1">
                  <a:txBody>
                    <a:bodyPr/>
                    <a:lstStyle/>
                    <a:p>
                      <a:endParaRPr lang="es-CO" dirty="0"/>
                    </a:p>
                  </a:txBody>
                  <a:tcPr/>
                </a:tc>
                <a:tc hMerge="1">
                  <a:txBody>
                    <a:bodyPr/>
                    <a:lstStyle/>
                    <a:p>
                      <a:endParaRPr lang="es-CO" dirty="0"/>
                    </a:p>
                  </a:txBody>
                  <a:tcPr/>
                </a:tc>
              </a:tr>
              <a:tr h="277232">
                <a:tc>
                  <a:txBody>
                    <a:bodyPr/>
                    <a:lstStyle/>
                    <a:p>
                      <a:pPr algn="ctr"/>
                      <a:r>
                        <a:rPr lang="es-CO" sz="1100" b="1" dirty="0" smtClean="0"/>
                        <a:t>PROCESO</a:t>
                      </a:r>
                      <a:endParaRPr lang="es-CO" sz="1100" b="1" dirty="0"/>
                    </a:p>
                  </a:txBody>
                  <a:tcPr>
                    <a:solidFill>
                      <a:schemeClr val="bg2">
                        <a:lumMod val="90000"/>
                      </a:schemeClr>
                    </a:solidFill>
                  </a:tcPr>
                </a:tc>
                <a:tc>
                  <a:txBody>
                    <a:bodyPr/>
                    <a:lstStyle/>
                    <a:p>
                      <a:pPr algn="ctr"/>
                      <a:r>
                        <a:rPr lang="es-CO" sz="1100" b="1" dirty="0" smtClean="0"/>
                        <a:t>COMPONENTE</a:t>
                      </a:r>
                      <a:endParaRPr lang="es-CO" sz="1100" b="1" dirty="0"/>
                    </a:p>
                  </a:txBody>
                  <a:tcPr>
                    <a:solidFill>
                      <a:schemeClr val="bg2">
                        <a:lumMod val="90000"/>
                      </a:schemeClr>
                    </a:solidFill>
                  </a:tcPr>
                </a:tc>
                <a:tc>
                  <a:txBody>
                    <a:bodyPr/>
                    <a:lstStyle/>
                    <a:p>
                      <a:endParaRPr lang="es-CO" sz="1100" dirty="0"/>
                    </a:p>
                  </a:txBody>
                  <a:tcPr>
                    <a:solidFill>
                      <a:schemeClr val="bg2">
                        <a:lumMod val="90000"/>
                      </a:schemeClr>
                    </a:solidFill>
                  </a:tcPr>
                </a:tc>
              </a:tr>
              <a:tr h="297180">
                <a:tc rowSpan="4">
                  <a:txBody>
                    <a:bodyPr/>
                    <a:lstStyle/>
                    <a:p>
                      <a:pPr algn="ctr"/>
                      <a:endParaRPr lang="es-CO" sz="1100" b="1" dirty="0" smtClean="0"/>
                    </a:p>
                    <a:p>
                      <a:pPr algn="ctr"/>
                      <a:r>
                        <a:rPr lang="es-CO" sz="1100" b="1" dirty="0" smtClean="0"/>
                        <a:t>DIRECCIONAMIENTO ESTRATEGICO Y HORIZONTE INSTITIUCIONAL</a:t>
                      </a:r>
                      <a:endParaRPr lang="es-CO" sz="1100" b="1" dirty="0"/>
                    </a:p>
                  </a:txBody>
                  <a:tcPr>
                    <a:solidFill>
                      <a:schemeClr val="bg2">
                        <a:lumMod val="90000"/>
                      </a:schemeClr>
                    </a:solidFill>
                  </a:tcPr>
                </a:tc>
                <a:tc>
                  <a:txBody>
                    <a:bodyPr/>
                    <a:lstStyle/>
                    <a:p>
                      <a:pPr algn="ctr"/>
                      <a:r>
                        <a:rPr lang="es-CO" sz="1100" b="1" dirty="0" smtClean="0"/>
                        <a:t>MISIÓN, VISIÓN Y PRINCIPIOS EN EL MARCO DE UNA INSTITUCIÓN INTEGRADA</a:t>
                      </a:r>
                      <a:endParaRPr lang="es-CO" sz="1100" b="1" dirty="0"/>
                    </a:p>
                  </a:txBody>
                  <a:tcPr>
                    <a:solidFill>
                      <a:schemeClr val="bg2">
                        <a:lumMod val="90000"/>
                      </a:schemeClr>
                    </a:solidFill>
                  </a:tcPr>
                </a:tc>
                <a:tc>
                  <a:txBody>
                    <a:bodyPr/>
                    <a:lstStyle/>
                    <a:p>
                      <a:endParaRPr lang="es-CO" sz="1100" dirty="0"/>
                    </a:p>
                  </a:txBody>
                  <a:tcPr>
                    <a:solidFill>
                      <a:schemeClr val="bg2">
                        <a:lumMod val="90000"/>
                      </a:schemeClr>
                    </a:solidFill>
                  </a:tcPr>
                </a:tc>
              </a:tr>
              <a:tr h="297180">
                <a:tc vMerge="1">
                  <a:txBody>
                    <a:bodyPr/>
                    <a:lstStyle/>
                    <a:p>
                      <a:endParaRPr lang="es-CO"/>
                    </a:p>
                  </a:txBody>
                  <a:tcPr/>
                </a:tc>
                <a:tc>
                  <a:txBody>
                    <a:bodyPr/>
                    <a:lstStyle/>
                    <a:p>
                      <a:pPr algn="ctr"/>
                      <a:r>
                        <a:rPr lang="es-CO" sz="1100" b="1" dirty="0" smtClean="0"/>
                        <a:t>METAS INSTITUCIONALES</a:t>
                      </a:r>
                    </a:p>
                    <a:p>
                      <a:pPr algn="ctr"/>
                      <a:endParaRPr lang="es-CO" sz="1100" b="1" dirty="0"/>
                    </a:p>
                  </a:txBody>
                  <a:tcPr>
                    <a:solidFill>
                      <a:schemeClr val="bg2">
                        <a:lumMod val="90000"/>
                      </a:schemeClr>
                    </a:solidFill>
                  </a:tcPr>
                </a:tc>
                <a:tc>
                  <a:txBody>
                    <a:bodyPr/>
                    <a:lstStyle/>
                    <a:p>
                      <a:endParaRPr lang="es-CO" sz="1100" dirty="0"/>
                    </a:p>
                  </a:txBody>
                  <a:tcPr>
                    <a:solidFill>
                      <a:schemeClr val="bg2">
                        <a:lumMod val="90000"/>
                      </a:schemeClr>
                    </a:solidFill>
                  </a:tcPr>
                </a:tc>
              </a:tr>
              <a:tr h="297180">
                <a:tc vMerge="1">
                  <a:txBody>
                    <a:bodyPr/>
                    <a:lstStyle/>
                    <a:p>
                      <a:endParaRPr lang="es-CO"/>
                    </a:p>
                  </a:txBody>
                  <a:tcPr/>
                </a:tc>
                <a:tc>
                  <a:txBody>
                    <a:bodyPr/>
                    <a:lstStyle/>
                    <a:p>
                      <a:pPr algn="ctr"/>
                      <a:r>
                        <a:rPr lang="es-CO" sz="1100" b="1" dirty="0" smtClean="0"/>
                        <a:t>CONOCIMIENTO Y APROPIACIÓN DEL DIRECCIONAMIENTO</a:t>
                      </a:r>
                    </a:p>
                    <a:p>
                      <a:pPr algn="ctr"/>
                      <a:endParaRPr lang="es-CO" sz="1100" b="1" dirty="0"/>
                    </a:p>
                  </a:txBody>
                  <a:tcPr>
                    <a:solidFill>
                      <a:schemeClr val="bg2">
                        <a:lumMod val="90000"/>
                      </a:schemeClr>
                    </a:solidFill>
                  </a:tcPr>
                </a:tc>
                <a:tc>
                  <a:txBody>
                    <a:bodyPr/>
                    <a:lstStyle/>
                    <a:p>
                      <a:endParaRPr lang="es-CO" sz="1100" dirty="0"/>
                    </a:p>
                  </a:txBody>
                  <a:tcPr>
                    <a:solidFill>
                      <a:schemeClr val="bg2">
                        <a:lumMod val="90000"/>
                      </a:schemeClr>
                    </a:solidFill>
                  </a:tcPr>
                </a:tc>
              </a:tr>
              <a:tr h="297180">
                <a:tc vMerge="1">
                  <a:txBody>
                    <a:bodyPr/>
                    <a:lstStyle/>
                    <a:p>
                      <a:endParaRPr lang="es-CO"/>
                    </a:p>
                  </a:txBody>
                  <a:tcPr/>
                </a:tc>
                <a:tc>
                  <a:txBody>
                    <a:bodyPr/>
                    <a:lstStyle/>
                    <a:p>
                      <a:pPr algn="ctr"/>
                      <a:r>
                        <a:rPr lang="es-CO" sz="1100" b="1" dirty="0" smtClean="0"/>
                        <a:t>POLÍTICAS DE INTEGRACIÓN</a:t>
                      </a:r>
                      <a:r>
                        <a:rPr lang="es-CO" sz="1100" b="1" baseline="0" dirty="0" smtClean="0"/>
                        <a:t> DE PERSONAS CON CAPACIDADES DISÍMILES O DIVERSIDAD CULTURAL </a:t>
                      </a:r>
                      <a:r>
                        <a:rPr lang="es-CO" sz="1000" b="1" baseline="0" dirty="0" smtClean="0">
                          <a:solidFill>
                            <a:srgbClr val="FF0000"/>
                          </a:solidFill>
                        </a:rPr>
                        <a:t>(GASTOS DE VIAJES DE LOS EDUCANDOS TALES COMO: TRANSPORTE, HOSPEDAJE Y MANUTENCIÓN, CUANDO SEAN APROBADOS POR EL CONSEJO DIRECTIVO DE CONFORMIDAD CON EL REGLAMENTO INTERNO DE LA INSTITUCIÓN. LOS COSTOS QUE DEBAN ASUMIRSE POR TAL CONCEPTO PODRÁN INCLUIR LOS GASTOS DE DOCENTE ACOMPAÑANTE SIEMPRE Y CUANDO LA COMISIÓN OTORGADA POR LA ENTIDAD TERRITORIAL NO HAYA GENERADO EL PAGO DE VIÁTICOS.</a:t>
                      </a:r>
                    </a:p>
                    <a:p>
                      <a:pPr algn="ctr"/>
                      <a:endParaRPr lang="es-CO" sz="1000" b="1" dirty="0">
                        <a:solidFill>
                          <a:srgbClr val="FF0000"/>
                        </a:solidFill>
                      </a:endParaRPr>
                    </a:p>
                  </a:txBody>
                  <a:tcPr>
                    <a:solidFill>
                      <a:schemeClr val="bg2">
                        <a:lumMod val="90000"/>
                      </a:schemeClr>
                    </a:solidFill>
                  </a:tcPr>
                </a:tc>
                <a:tc>
                  <a:txBody>
                    <a:bodyPr/>
                    <a:lstStyle/>
                    <a:p>
                      <a:endParaRPr lang="es-CO" sz="1100" b="1" dirty="0" smtClean="0"/>
                    </a:p>
                    <a:p>
                      <a:endParaRPr lang="es-CO" sz="1100" b="1" dirty="0" smtClean="0"/>
                    </a:p>
                    <a:p>
                      <a:pPr algn="ctr"/>
                      <a:r>
                        <a:rPr lang="es-CO" sz="1100" b="1" dirty="0" smtClean="0"/>
                        <a:t>$ 8’000.000</a:t>
                      </a:r>
                      <a:endParaRPr lang="es-CO" sz="1100" b="1" dirty="0"/>
                    </a:p>
                  </a:txBody>
                  <a:tcPr>
                    <a:solidFill>
                      <a:schemeClr val="bg2">
                        <a:lumMod val="90000"/>
                      </a:schemeClr>
                    </a:solidFill>
                  </a:tcPr>
                </a:tc>
              </a:tr>
              <a:tr h="297180">
                <a:tc>
                  <a:txBody>
                    <a:bodyPr/>
                    <a:lstStyle/>
                    <a:p>
                      <a:pPr algn="ctr"/>
                      <a:endParaRPr lang="es-CO" sz="1100" b="1" dirty="0"/>
                    </a:p>
                  </a:txBody>
                  <a:tcPr>
                    <a:solidFill>
                      <a:schemeClr val="bg2">
                        <a:lumMod val="90000"/>
                      </a:schemeClr>
                    </a:solidFill>
                  </a:tcPr>
                </a:tc>
                <a:tc>
                  <a:txBody>
                    <a:bodyPr/>
                    <a:lstStyle/>
                    <a:p>
                      <a:pPr algn="ctr"/>
                      <a:endParaRPr lang="es-CO" sz="1100" b="1" dirty="0" smtClean="0"/>
                    </a:p>
                    <a:p>
                      <a:pPr algn="ctr"/>
                      <a:r>
                        <a:rPr lang="es-CO" sz="1100" b="1" dirty="0" smtClean="0"/>
                        <a:t>TOTAL</a:t>
                      </a:r>
                      <a:endParaRPr lang="es-CO" sz="1100" b="1" dirty="0"/>
                    </a:p>
                  </a:txBody>
                  <a:tcPr>
                    <a:solidFill>
                      <a:schemeClr val="bg2">
                        <a:lumMod val="90000"/>
                      </a:schemeClr>
                    </a:solidFill>
                  </a:tcPr>
                </a:tc>
                <a:tc>
                  <a:txBody>
                    <a:bodyPr/>
                    <a:lstStyle/>
                    <a:p>
                      <a:endParaRPr lang="es-CO" sz="1100" b="1" dirty="0"/>
                    </a:p>
                  </a:txBody>
                  <a:tcPr>
                    <a:solidFill>
                      <a:schemeClr val="bg2">
                        <a:lumMod val="90000"/>
                      </a:schemeClr>
                    </a:solidFill>
                  </a:tcPr>
                </a:tc>
              </a:tr>
              <a:tr h="297180">
                <a:tc rowSpan="6">
                  <a:txBody>
                    <a:bodyPr/>
                    <a:lstStyle/>
                    <a:p>
                      <a:pPr algn="ctr"/>
                      <a:endParaRPr lang="es-CO" sz="1100" b="1" dirty="0" smtClean="0"/>
                    </a:p>
                    <a:p>
                      <a:pPr algn="ctr"/>
                      <a:endParaRPr lang="es-CO" sz="1100" b="1" dirty="0" smtClean="0"/>
                    </a:p>
                    <a:p>
                      <a:pPr algn="ctr"/>
                      <a:endParaRPr lang="es-CO" sz="1100" b="1" dirty="0" smtClean="0"/>
                    </a:p>
                    <a:p>
                      <a:pPr algn="ctr"/>
                      <a:endParaRPr lang="es-CO" sz="1100" b="1" dirty="0" smtClean="0"/>
                    </a:p>
                    <a:p>
                      <a:pPr algn="ctr"/>
                      <a:endParaRPr lang="es-CO" sz="1100" b="1" dirty="0" smtClean="0"/>
                    </a:p>
                    <a:p>
                      <a:pPr algn="ctr"/>
                      <a:endParaRPr lang="es-CO" sz="1100" b="1" dirty="0" smtClean="0"/>
                    </a:p>
                    <a:p>
                      <a:pPr algn="ctr"/>
                      <a:endParaRPr lang="es-CO" sz="1100" b="1" dirty="0" smtClean="0"/>
                    </a:p>
                    <a:p>
                      <a:pPr algn="ctr"/>
                      <a:r>
                        <a:rPr lang="es-CO" sz="1100" b="1" dirty="0" smtClean="0"/>
                        <a:t>GESTIÓN ESTRATÉGICA</a:t>
                      </a:r>
                      <a:endParaRPr lang="es-CO" sz="1100" b="1" dirty="0"/>
                    </a:p>
                  </a:txBody>
                  <a:tcPr>
                    <a:solidFill>
                      <a:schemeClr val="bg2">
                        <a:lumMod val="90000"/>
                      </a:schemeClr>
                    </a:solidFill>
                  </a:tcPr>
                </a:tc>
                <a:tc>
                  <a:txBody>
                    <a:bodyPr/>
                    <a:lstStyle/>
                    <a:p>
                      <a:pPr algn="ctr"/>
                      <a:endParaRPr lang="es-CO" sz="1100" b="1" dirty="0" smtClean="0"/>
                    </a:p>
                    <a:p>
                      <a:pPr algn="ctr"/>
                      <a:r>
                        <a:rPr lang="es-CO" sz="1100" b="1" dirty="0" smtClean="0"/>
                        <a:t>LIDERAZGO</a:t>
                      </a:r>
                      <a:endParaRPr lang="es-CO" sz="1100" b="1" dirty="0"/>
                    </a:p>
                  </a:txBody>
                  <a:tcPr>
                    <a:solidFill>
                      <a:schemeClr val="bg2">
                        <a:lumMod val="90000"/>
                      </a:schemeClr>
                    </a:solidFill>
                  </a:tcPr>
                </a:tc>
                <a:tc>
                  <a:txBody>
                    <a:bodyPr/>
                    <a:lstStyle/>
                    <a:p>
                      <a:endParaRPr lang="es-CO" sz="1100" b="1" dirty="0"/>
                    </a:p>
                  </a:txBody>
                  <a:tcPr>
                    <a:solidFill>
                      <a:schemeClr val="bg2">
                        <a:lumMod val="90000"/>
                      </a:schemeClr>
                    </a:solidFill>
                  </a:tcPr>
                </a:tc>
              </a:tr>
              <a:tr h="297180">
                <a:tc vMerge="1">
                  <a:txBody>
                    <a:bodyPr/>
                    <a:lstStyle/>
                    <a:p>
                      <a:pPr algn="ctr"/>
                      <a:endParaRPr lang="es-CO" sz="1100" b="1" dirty="0"/>
                    </a:p>
                  </a:txBody>
                  <a:tcPr/>
                </a:tc>
                <a:tc>
                  <a:txBody>
                    <a:bodyPr/>
                    <a:lstStyle/>
                    <a:p>
                      <a:pPr algn="ctr"/>
                      <a:endParaRPr lang="es-CO" sz="1100" b="1" dirty="0" smtClean="0"/>
                    </a:p>
                    <a:p>
                      <a:pPr algn="ctr"/>
                      <a:r>
                        <a:rPr lang="es-CO" sz="1100" b="1" dirty="0" smtClean="0"/>
                        <a:t>ARTICULACIÓN DE PLANES, PROYECTOS Y ACCIONES</a:t>
                      </a:r>
                      <a:endParaRPr lang="es-CO" sz="1100" b="1" dirty="0"/>
                    </a:p>
                  </a:txBody>
                  <a:tcPr>
                    <a:solidFill>
                      <a:schemeClr val="bg2">
                        <a:lumMod val="90000"/>
                      </a:schemeClr>
                    </a:solidFill>
                  </a:tcPr>
                </a:tc>
                <a:tc>
                  <a:txBody>
                    <a:bodyPr/>
                    <a:lstStyle/>
                    <a:p>
                      <a:endParaRPr lang="es-CO" sz="1100" b="1" dirty="0"/>
                    </a:p>
                  </a:txBody>
                  <a:tcPr>
                    <a:solidFill>
                      <a:schemeClr val="bg2">
                        <a:lumMod val="90000"/>
                      </a:schemeClr>
                    </a:solidFill>
                  </a:tcPr>
                </a:tc>
              </a:tr>
              <a:tr h="297180">
                <a:tc vMerge="1">
                  <a:txBody>
                    <a:bodyPr/>
                    <a:lstStyle/>
                    <a:p>
                      <a:pPr algn="ctr"/>
                      <a:endParaRPr lang="es-CO" sz="1100" b="1" dirty="0"/>
                    </a:p>
                  </a:txBody>
                  <a:tcPr/>
                </a:tc>
                <a:tc>
                  <a:txBody>
                    <a:bodyPr/>
                    <a:lstStyle/>
                    <a:p>
                      <a:pPr algn="ctr"/>
                      <a:endParaRPr lang="es-CO" sz="1100" b="1" dirty="0" smtClean="0"/>
                    </a:p>
                    <a:p>
                      <a:pPr algn="ctr"/>
                      <a:r>
                        <a:rPr lang="es-CO" sz="1100" b="1" dirty="0" smtClean="0"/>
                        <a:t>ESTRATEGIA PEDAGÓGICA (CONTRATACIÓN DE SERVICIOS TÉCNICOS</a:t>
                      </a:r>
                      <a:r>
                        <a:rPr lang="es-CO" sz="1100" b="1" baseline="0" dirty="0" smtClean="0"/>
                        <a:t> Y PROFESIONALES)</a:t>
                      </a:r>
                      <a:endParaRPr lang="es-CO" sz="1100" b="1" dirty="0"/>
                    </a:p>
                  </a:txBody>
                  <a:tcPr>
                    <a:solidFill>
                      <a:schemeClr val="bg2">
                        <a:lumMod val="90000"/>
                      </a:schemeClr>
                    </a:solidFill>
                  </a:tcPr>
                </a:tc>
                <a:tc>
                  <a:txBody>
                    <a:bodyPr/>
                    <a:lstStyle/>
                    <a:p>
                      <a:endParaRPr lang="es-CO" sz="1100" b="1" dirty="0" smtClean="0"/>
                    </a:p>
                    <a:p>
                      <a:pPr algn="ctr"/>
                      <a:r>
                        <a:rPr lang="es-CO" sz="1100" b="1" dirty="0" smtClean="0"/>
                        <a:t>$ 5’000.000</a:t>
                      </a:r>
                      <a:endParaRPr lang="es-CO" sz="1100" b="1" dirty="0"/>
                    </a:p>
                  </a:txBody>
                  <a:tcPr>
                    <a:solidFill>
                      <a:schemeClr val="bg2">
                        <a:lumMod val="90000"/>
                      </a:schemeClr>
                    </a:solidFill>
                  </a:tcPr>
                </a:tc>
              </a:tr>
              <a:tr h="297180">
                <a:tc vMerge="1">
                  <a:txBody>
                    <a:bodyPr/>
                    <a:lstStyle/>
                    <a:p>
                      <a:pPr algn="ctr"/>
                      <a:endParaRPr lang="es-CO" sz="1100" b="1" dirty="0"/>
                    </a:p>
                  </a:txBody>
                  <a:tcPr/>
                </a:tc>
                <a:tc>
                  <a:txBody>
                    <a:bodyPr/>
                    <a:lstStyle/>
                    <a:p>
                      <a:pPr algn="ctr"/>
                      <a:endParaRPr lang="es-CO" sz="1100" b="1" dirty="0" smtClean="0"/>
                    </a:p>
                    <a:p>
                      <a:pPr algn="ctr"/>
                      <a:r>
                        <a:rPr lang="es-CO" sz="1100" b="1" dirty="0" smtClean="0"/>
                        <a:t>USO DE INFORMACIÓN INTERNA Y EXTERNA</a:t>
                      </a:r>
                      <a:r>
                        <a:rPr lang="es-CO" sz="1100" b="1" baseline="0" dirty="0" smtClean="0"/>
                        <a:t> PARA LA TOMA DE DECISIONES</a:t>
                      </a:r>
                    </a:p>
                    <a:p>
                      <a:pPr algn="ctr"/>
                      <a:endParaRPr lang="es-CO" sz="1100" b="1" dirty="0"/>
                    </a:p>
                  </a:txBody>
                  <a:tcPr>
                    <a:solidFill>
                      <a:schemeClr val="bg2">
                        <a:lumMod val="90000"/>
                      </a:schemeClr>
                    </a:solidFill>
                  </a:tcPr>
                </a:tc>
                <a:tc>
                  <a:txBody>
                    <a:bodyPr/>
                    <a:lstStyle/>
                    <a:p>
                      <a:endParaRPr lang="es-CO" sz="1100" b="1" dirty="0"/>
                    </a:p>
                  </a:txBody>
                  <a:tcPr>
                    <a:solidFill>
                      <a:schemeClr val="bg2">
                        <a:lumMod val="90000"/>
                      </a:schemeClr>
                    </a:solidFill>
                  </a:tcPr>
                </a:tc>
              </a:tr>
              <a:tr h="297180">
                <a:tc vMerge="1">
                  <a:txBody>
                    <a:bodyPr/>
                    <a:lstStyle/>
                    <a:p>
                      <a:pPr algn="ctr"/>
                      <a:endParaRPr lang="es-CO" sz="1100" b="1" dirty="0"/>
                    </a:p>
                  </a:txBody>
                  <a:tcPr/>
                </a:tc>
                <a:tc>
                  <a:txBody>
                    <a:bodyPr/>
                    <a:lstStyle/>
                    <a:p>
                      <a:pPr algn="ctr"/>
                      <a:r>
                        <a:rPr lang="es-CO" sz="1100" b="1" dirty="0" smtClean="0"/>
                        <a:t>SEGUIMIENTO Y AUTOEVALUACIÓN </a:t>
                      </a:r>
                      <a:r>
                        <a:rPr lang="es-CO" sz="1100" b="1" dirty="0" smtClean="0">
                          <a:solidFill>
                            <a:srgbClr val="FF0000"/>
                          </a:solidFill>
                        </a:rPr>
                        <a:t>(ADQUISICIÓN</a:t>
                      </a:r>
                      <a:r>
                        <a:rPr lang="es-CO" sz="1100" b="1" baseline="0" dirty="0" smtClean="0">
                          <a:solidFill>
                            <a:srgbClr val="FF0000"/>
                          </a:solidFill>
                        </a:rPr>
                        <a:t> DE IMPRESOS Y PUBLICACIONES)</a:t>
                      </a:r>
                      <a:endParaRPr lang="es-CO" sz="1100" b="1" dirty="0">
                        <a:solidFill>
                          <a:srgbClr val="FF0000"/>
                        </a:solidFill>
                      </a:endParaRPr>
                    </a:p>
                  </a:txBody>
                  <a:tcPr>
                    <a:solidFill>
                      <a:schemeClr val="bg2">
                        <a:lumMod val="90000"/>
                      </a:schemeClr>
                    </a:solidFill>
                  </a:tcPr>
                </a:tc>
                <a:tc>
                  <a:txBody>
                    <a:bodyPr/>
                    <a:lstStyle/>
                    <a:p>
                      <a:pPr algn="ctr"/>
                      <a:r>
                        <a:rPr lang="es-CO" sz="1100" b="1" dirty="0" smtClean="0"/>
                        <a:t>$ 2’000.000</a:t>
                      </a:r>
                      <a:endParaRPr lang="es-CO" sz="1100" b="1" dirty="0"/>
                    </a:p>
                  </a:txBody>
                  <a:tcPr>
                    <a:solidFill>
                      <a:schemeClr val="bg2">
                        <a:lumMod val="90000"/>
                      </a:schemeClr>
                    </a:solidFill>
                  </a:tcPr>
                </a:tc>
              </a:tr>
              <a:tr h="297180">
                <a:tc vMerge="1">
                  <a:txBody>
                    <a:bodyPr/>
                    <a:lstStyle/>
                    <a:p>
                      <a:pPr algn="ctr"/>
                      <a:endParaRPr lang="es-CO" sz="1100" b="1" dirty="0"/>
                    </a:p>
                  </a:txBody>
                  <a:tcPr/>
                </a:tc>
                <a:tc>
                  <a:txBody>
                    <a:bodyPr/>
                    <a:lstStyle/>
                    <a:p>
                      <a:pPr algn="ctr"/>
                      <a:endParaRPr lang="es-CO" sz="1400" b="1" dirty="0" smtClean="0"/>
                    </a:p>
                    <a:p>
                      <a:pPr algn="ctr"/>
                      <a:r>
                        <a:rPr lang="es-CO" sz="1400" b="1" dirty="0" smtClean="0"/>
                        <a:t>TOTAL</a:t>
                      </a:r>
                      <a:endParaRPr lang="es-CO" sz="1400" b="1" dirty="0"/>
                    </a:p>
                  </a:txBody>
                  <a:tcPr>
                    <a:solidFill>
                      <a:schemeClr val="bg2">
                        <a:lumMod val="90000"/>
                      </a:schemeClr>
                    </a:solidFill>
                  </a:tcPr>
                </a:tc>
                <a:tc>
                  <a:txBody>
                    <a:bodyPr/>
                    <a:lstStyle/>
                    <a:p>
                      <a:endParaRPr lang="es-CO" sz="1400" b="1" dirty="0" smtClean="0"/>
                    </a:p>
                    <a:p>
                      <a:r>
                        <a:rPr lang="es-CO" sz="1400" b="1" dirty="0" smtClean="0"/>
                        <a:t>$ 15’000.000</a:t>
                      </a:r>
                      <a:endParaRPr lang="es-CO" sz="1400" b="1" dirty="0"/>
                    </a:p>
                  </a:txBody>
                  <a:tcPr>
                    <a:solidFill>
                      <a:schemeClr val="bg2">
                        <a:lumMod val="90000"/>
                      </a:schemeClr>
                    </a:solidFill>
                  </a:tcPr>
                </a:tc>
              </a:tr>
            </a:tbl>
          </a:graphicData>
        </a:graphic>
      </p:graphicFrame>
    </p:spTree>
    <p:extLst>
      <p:ext uri="{BB962C8B-B14F-4D97-AF65-F5344CB8AC3E}">
        <p14:creationId xmlns:p14="http://schemas.microsoft.com/office/powerpoint/2010/main" val="7460339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Tabla"/>
          <p:cNvGraphicFramePr>
            <a:graphicFrameLocks noGrp="1"/>
          </p:cNvGraphicFramePr>
          <p:nvPr>
            <p:extLst>
              <p:ext uri="{D42A27DB-BD31-4B8C-83A1-F6EECF244321}">
                <p14:modId xmlns:p14="http://schemas.microsoft.com/office/powerpoint/2010/main" val="22718346"/>
              </p:ext>
            </p:extLst>
          </p:nvPr>
        </p:nvGraphicFramePr>
        <p:xfrm>
          <a:off x="179512" y="44624"/>
          <a:ext cx="8640960" cy="6480723"/>
        </p:xfrm>
        <a:graphic>
          <a:graphicData uri="http://schemas.openxmlformats.org/drawingml/2006/table">
            <a:tbl>
              <a:tblPr firstRow="1" bandRow="1">
                <a:tableStyleId>{5C22544A-7EE6-4342-B048-85BDC9FD1C3A}</a:tableStyleId>
              </a:tblPr>
              <a:tblGrid>
                <a:gridCol w="1800200"/>
                <a:gridCol w="5648902"/>
                <a:gridCol w="1191858"/>
              </a:tblGrid>
              <a:tr h="404353">
                <a:tc gridSpan="3">
                  <a:txBody>
                    <a:bodyPr/>
                    <a:lstStyle/>
                    <a:p>
                      <a:r>
                        <a:rPr lang="es-CO" dirty="0" smtClean="0">
                          <a:solidFill>
                            <a:schemeClr val="tx1"/>
                          </a:solidFill>
                        </a:rPr>
                        <a:t>AREA: GESTIÓN  DIRECTIVA</a:t>
                      </a:r>
                      <a:endParaRPr lang="es-CO" dirty="0">
                        <a:solidFill>
                          <a:schemeClr val="tx1"/>
                        </a:solidFill>
                      </a:endParaRPr>
                    </a:p>
                  </a:txBody>
                  <a:tcPr>
                    <a:solidFill>
                      <a:schemeClr val="bg2">
                        <a:lumMod val="90000"/>
                      </a:schemeClr>
                    </a:solidFill>
                  </a:tcPr>
                </a:tc>
                <a:tc hMerge="1">
                  <a:txBody>
                    <a:bodyPr/>
                    <a:lstStyle/>
                    <a:p>
                      <a:endParaRPr lang="es-CO" dirty="0"/>
                    </a:p>
                  </a:txBody>
                  <a:tcPr/>
                </a:tc>
                <a:tc hMerge="1">
                  <a:txBody>
                    <a:bodyPr/>
                    <a:lstStyle/>
                    <a:p>
                      <a:endParaRPr lang="es-CO" dirty="0"/>
                    </a:p>
                  </a:txBody>
                  <a:tcPr/>
                </a:tc>
              </a:tr>
              <a:tr h="808706">
                <a:tc>
                  <a:txBody>
                    <a:bodyPr/>
                    <a:lstStyle/>
                    <a:p>
                      <a:r>
                        <a:rPr lang="es-CO" sz="1600" dirty="0" smtClean="0"/>
                        <a:t>PROCESO</a:t>
                      </a:r>
                      <a:endParaRPr lang="es-CO" sz="1600" dirty="0"/>
                    </a:p>
                  </a:txBody>
                  <a:tcPr>
                    <a:solidFill>
                      <a:schemeClr val="bg2">
                        <a:lumMod val="90000"/>
                      </a:schemeClr>
                    </a:solidFill>
                  </a:tcPr>
                </a:tc>
                <a:tc>
                  <a:txBody>
                    <a:bodyPr/>
                    <a:lstStyle/>
                    <a:p>
                      <a:r>
                        <a:rPr lang="es-CO" sz="1600" dirty="0" smtClean="0"/>
                        <a:t>COMPONENTE</a:t>
                      </a:r>
                      <a:endParaRPr lang="es-CO" sz="1600" dirty="0"/>
                    </a:p>
                  </a:txBody>
                  <a:tcPr>
                    <a:solidFill>
                      <a:schemeClr val="bg2">
                        <a:lumMod val="90000"/>
                      </a:schemeClr>
                    </a:solidFill>
                  </a:tcPr>
                </a:tc>
                <a:tc>
                  <a:txBody>
                    <a:bodyPr/>
                    <a:lstStyle/>
                    <a:p>
                      <a:endParaRPr lang="es-CO" sz="1600" dirty="0"/>
                    </a:p>
                  </a:txBody>
                  <a:tcPr>
                    <a:solidFill>
                      <a:schemeClr val="bg2">
                        <a:lumMod val="90000"/>
                      </a:schemeClr>
                    </a:solidFill>
                  </a:tcPr>
                </a:tc>
              </a:tr>
              <a:tr h="404353">
                <a:tc rowSpan="8">
                  <a:txBody>
                    <a:bodyPr/>
                    <a:lstStyle/>
                    <a:p>
                      <a:endParaRPr lang="es-CO" sz="1600" dirty="0" smtClean="0"/>
                    </a:p>
                    <a:p>
                      <a:endParaRPr lang="es-CO" sz="1600" dirty="0" smtClean="0"/>
                    </a:p>
                    <a:p>
                      <a:endParaRPr lang="es-CO" sz="1600" dirty="0" smtClean="0"/>
                    </a:p>
                    <a:p>
                      <a:endParaRPr lang="es-CO" sz="1600" dirty="0" smtClean="0"/>
                    </a:p>
                    <a:p>
                      <a:endParaRPr lang="es-CO" sz="1600" dirty="0" smtClean="0"/>
                    </a:p>
                    <a:p>
                      <a:endParaRPr lang="es-CO" sz="1600" dirty="0" smtClean="0"/>
                    </a:p>
                    <a:p>
                      <a:endParaRPr lang="es-CO" sz="1600" dirty="0" smtClean="0"/>
                    </a:p>
                    <a:p>
                      <a:endParaRPr lang="es-CO" sz="1600" dirty="0" smtClean="0"/>
                    </a:p>
                    <a:p>
                      <a:r>
                        <a:rPr lang="es-CO" sz="1600" dirty="0" smtClean="0"/>
                        <a:t>GOBIERNO ESCOLAR </a:t>
                      </a:r>
                      <a:r>
                        <a:rPr lang="es-CO" sz="1600" dirty="0" smtClean="0">
                          <a:solidFill>
                            <a:srgbClr val="FF0000"/>
                          </a:solidFill>
                        </a:rPr>
                        <a:t>(ADQUISICIÓN DE IMPRESOS Y PUBLICACIONES)</a:t>
                      </a:r>
                      <a:endParaRPr lang="es-CO" sz="1600" dirty="0">
                        <a:solidFill>
                          <a:srgbClr val="FF0000"/>
                        </a:solidFill>
                      </a:endParaRPr>
                    </a:p>
                  </a:txBody>
                  <a:tcPr>
                    <a:solidFill>
                      <a:schemeClr val="bg2">
                        <a:lumMod val="90000"/>
                      </a:schemeClr>
                    </a:solidFill>
                  </a:tcPr>
                </a:tc>
                <a:tc>
                  <a:txBody>
                    <a:bodyPr/>
                    <a:lstStyle/>
                    <a:p>
                      <a:r>
                        <a:rPr lang="es-CO" sz="1600" dirty="0" smtClean="0"/>
                        <a:t>CONSEJO DIRECTIVO</a:t>
                      </a:r>
                      <a:endParaRPr lang="es-CO" sz="1600" dirty="0"/>
                    </a:p>
                  </a:txBody>
                  <a:tcPr>
                    <a:solidFill>
                      <a:schemeClr val="bg2">
                        <a:lumMod val="90000"/>
                      </a:schemeClr>
                    </a:solidFill>
                  </a:tcPr>
                </a:tc>
                <a:tc rowSpan="8">
                  <a:txBody>
                    <a:bodyPr/>
                    <a:lstStyle/>
                    <a:p>
                      <a:endParaRPr lang="es-CO" sz="1600" dirty="0" smtClean="0"/>
                    </a:p>
                    <a:p>
                      <a:endParaRPr lang="es-CO" sz="1600" dirty="0" smtClean="0"/>
                    </a:p>
                    <a:p>
                      <a:endParaRPr lang="es-CO" sz="1600" dirty="0" smtClean="0"/>
                    </a:p>
                    <a:p>
                      <a:endParaRPr lang="es-CO" sz="1600" dirty="0" smtClean="0"/>
                    </a:p>
                    <a:p>
                      <a:endParaRPr lang="es-CO" sz="1600" dirty="0" smtClean="0"/>
                    </a:p>
                    <a:p>
                      <a:endParaRPr lang="es-CO" sz="1600" dirty="0" smtClean="0"/>
                    </a:p>
                    <a:p>
                      <a:endParaRPr lang="es-CO" sz="1600" dirty="0" smtClean="0"/>
                    </a:p>
                    <a:p>
                      <a:pPr algn="ctr"/>
                      <a:r>
                        <a:rPr lang="es-CO" sz="1600" dirty="0" smtClean="0"/>
                        <a:t>$ 1’500.000</a:t>
                      </a:r>
                      <a:endParaRPr lang="es-CO" sz="1600" dirty="0"/>
                    </a:p>
                  </a:txBody>
                  <a:tcPr>
                    <a:solidFill>
                      <a:schemeClr val="bg2">
                        <a:lumMod val="90000"/>
                      </a:schemeClr>
                    </a:solidFill>
                  </a:tcPr>
                </a:tc>
              </a:tr>
              <a:tr h="404353">
                <a:tc vMerge="1">
                  <a:txBody>
                    <a:bodyPr/>
                    <a:lstStyle/>
                    <a:p>
                      <a:endParaRPr lang="es-CO" sz="1600" dirty="0"/>
                    </a:p>
                  </a:txBody>
                  <a:tcPr/>
                </a:tc>
                <a:tc>
                  <a:txBody>
                    <a:bodyPr/>
                    <a:lstStyle/>
                    <a:p>
                      <a:r>
                        <a:rPr lang="es-CO" sz="1600" dirty="0" smtClean="0"/>
                        <a:t>CONSEJO</a:t>
                      </a:r>
                      <a:r>
                        <a:rPr lang="es-CO" sz="1600" baseline="0" dirty="0" smtClean="0"/>
                        <a:t> ACADÉMICO</a:t>
                      </a:r>
                      <a:endParaRPr lang="es-CO" sz="1600" dirty="0"/>
                    </a:p>
                  </a:txBody>
                  <a:tcPr>
                    <a:solidFill>
                      <a:schemeClr val="bg2">
                        <a:lumMod val="90000"/>
                      </a:schemeClr>
                    </a:solidFill>
                  </a:tcPr>
                </a:tc>
                <a:tc vMerge="1">
                  <a:txBody>
                    <a:bodyPr/>
                    <a:lstStyle/>
                    <a:p>
                      <a:endParaRPr lang="es-CO" sz="1600" dirty="0"/>
                    </a:p>
                  </a:txBody>
                  <a:tcPr/>
                </a:tc>
              </a:tr>
              <a:tr h="897330">
                <a:tc vMerge="1">
                  <a:txBody>
                    <a:bodyPr/>
                    <a:lstStyle/>
                    <a:p>
                      <a:endParaRPr lang="es-CO" sz="1600" dirty="0"/>
                    </a:p>
                  </a:txBody>
                  <a:tcPr/>
                </a:tc>
                <a:tc>
                  <a:txBody>
                    <a:bodyPr/>
                    <a:lstStyle/>
                    <a:p>
                      <a:r>
                        <a:rPr lang="es-CO" sz="1600" dirty="0" smtClean="0"/>
                        <a:t>COMISIÓN DE  EVALUACIÓN</a:t>
                      </a:r>
                      <a:r>
                        <a:rPr lang="es-CO" sz="1600" baseline="0" dirty="0" smtClean="0"/>
                        <a:t> Y PROMOCIÓN</a:t>
                      </a:r>
                      <a:endParaRPr lang="es-CO" sz="1600" dirty="0"/>
                    </a:p>
                  </a:txBody>
                  <a:tcPr>
                    <a:solidFill>
                      <a:schemeClr val="bg2">
                        <a:lumMod val="90000"/>
                      </a:schemeClr>
                    </a:solidFill>
                  </a:tcPr>
                </a:tc>
                <a:tc vMerge="1">
                  <a:txBody>
                    <a:bodyPr/>
                    <a:lstStyle/>
                    <a:p>
                      <a:endParaRPr lang="es-CO" sz="1600" dirty="0"/>
                    </a:p>
                  </a:txBody>
                  <a:tcPr/>
                </a:tc>
              </a:tr>
              <a:tr h="631455">
                <a:tc vMerge="1">
                  <a:txBody>
                    <a:bodyPr/>
                    <a:lstStyle/>
                    <a:p>
                      <a:endParaRPr lang="es-CO" sz="1600" dirty="0"/>
                    </a:p>
                  </a:txBody>
                  <a:tcPr/>
                </a:tc>
                <a:tc>
                  <a:txBody>
                    <a:bodyPr/>
                    <a:lstStyle/>
                    <a:p>
                      <a:r>
                        <a:rPr lang="es-CO" sz="1600" dirty="0" smtClean="0"/>
                        <a:t>COMITÉ DE CONVIVENCIA</a:t>
                      </a:r>
                      <a:endParaRPr lang="es-CO" sz="1600" dirty="0"/>
                    </a:p>
                  </a:txBody>
                  <a:tcPr>
                    <a:solidFill>
                      <a:schemeClr val="bg2">
                        <a:lumMod val="90000"/>
                      </a:schemeClr>
                    </a:solidFill>
                  </a:tcPr>
                </a:tc>
                <a:tc vMerge="1">
                  <a:txBody>
                    <a:bodyPr/>
                    <a:lstStyle/>
                    <a:p>
                      <a:endParaRPr lang="es-CO" sz="1600" dirty="0"/>
                    </a:p>
                  </a:txBody>
                  <a:tcPr/>
                </a:tc>
              </a:tr>
              <a:tr h="404353">
                <a:tc vMerge="1">
                  <a:txBody>
                    <a:bodyPr/>
                    <a:lstStyle/>
                    <a:p>
                      <a:endParaRPr lang="es-CO" sz="1600" dirty="0"/>
                    </a:p>
                  </a:txBody>
                  <a:tcPr/>
                </a:tc>
                <a:tc>
                  <a:txBody>
                    <a:bodyPr/>
                    <a:lstStyle/>
                    <a:p>
                      <a:r>
                        <a:rPr lang="es-CO" sz="1600" dirty="0" smtClean="0"/>
                        <a:t>CONSEJO ESTUDIANTIL</a:t>
                      </a:r>
                      <a:endParaRPr lang="es-CO" sz="1600" dirty="0"/>
                    </a:p>
                  </a:txBody>
                  <a:tcPr>
                    <a:solidFill>
                      <a:schemeClr val="bg2">
                        <a:lumMod val="90000"/>
                      </a:schemeClr>
                    </a:solidFill>
                  </a:tcPr>
                </a:tc>
                <a:tc vMerge="1">
                  <a:txBody>
                    <a:bodyPr/>
                    <a:lstStyle/>
                    <a:p>
                      <a:endParaRPr lang="es-CO" sz="1600" dirty="0"/>
                    </a:p>
                  </a:txBody>
                  <a:tcPr/>
                </a:tc>
              </a:tr>
              <a:tr h="631455">
                <a:tc vMerge="1">
                  <a:txBody>
                    <a:bodyPr/>
                    <a:lstStyle/>
                    <a:p>
                      <a:endParaRPr lang="es-CO" sz="1600" dirty="0"/>
                    </a:p>
                  </a:txBody>
                  <a:tcPr/>
                </a:tc>
                <a:tc>
                  <a:txBody>
                    <a:bodyPr/>
                    <a:lstStyle/>
                    <a:p>
                      <a:r>
                        <a:rPr lang="es-CO" sz="1600" dirty="0" smtClean="0"/>
                        <a:t>PERSONERO ESTUDIANTIL</a:t>
                      </a:r>
                      <a:endParaRPr lang="es-CO" sz="1600" dirty="0"/>
                    </a:p>
                  </a:txBody>
                  <a:tcPr>
                    <a:solidFill>
                      <a:schemeClr val="bg2">
                        <a:lumMod val="90000"/>
                      </a:schemeClr>
                    </a:solidFill>
                  </a:tcPr>
                </a:tc>
                <a:tc vMerge="1">
                  <a:txBody>
                    <a:bodyPr/>
                    <a:lstStyle/>
                    <a:p>
                      <a:endParaRPr lang="es-CO" sz="1600" dirty="0"/>
                    </a:p>
                  </a:txBody>
                  <a:tcPr/>
                </a:tc>
              </a:tr>
              <a:tr h="631455">
                <a:tc vMerge="1">
                  <a:txBody>
                    <a:bodyPr/>
                    <a:lstStyle/>
                    <a:p>
                      <a:endParaRPr lang="es-CO" sz="1600" dirty="0"/>
                    </a:p>
                  </a:txBody>
                  <a:tcPr/>
                </a:tc>
                <a:tc>
                  <a:txBody>
                    <a:bodyPr/>
                    <a:lstStyle/>
                    <a:p>
                      <a:r>
                        <a:rPr lang="es-CO" sz="1600" dirty="0" smtClean="0"/>
                        <a:t>ASAMBLEA DE PADRES DE FAMILIA</a:t>
                      </a:r>
                      <a:endParaRPr lang="es-CO" sz="1600" dirty="0"/>
                    </a:p>
                  </a:txBody>
                  <a:tcPr>
                    <a:solidFill>
                      <a:schemeClr val="bg2">
                        <a:lumMod val="90000"/>
                      </a:schemeClr>
                    </a:solidFill>
                  </a:tcPr>
                </a:tc>
                <a:tc vMerge="1">
                  <a:txBody>
                    <a:bodyPr/>
                    <a:lstStyle/>
                    <a:p>
                      <a:endParaRPr lang="es-CO" sz="1600" dirty="0"/>
                    </a:p>
                  </a:txBody>
                  <a:tcPr/>
                </a:tc>
              </a:tr>
              <a:tr h="631455">
                <a:tc vMerge="1">
                  <a:txBody>
                    <a:bodyPr/>
                    <a:lstStyle/>
                    <a:p>
                      <a:endParaRPr lang="es-CO" sz="1600" dirty="0"/>
                    </a:p>
                  </a:txBody>
                  <a:tcPr/>
                </a:tc>
                <a:tc>
                  <a:txBody>
                    <a:bodyPr/>
                    <a:lstStyle/>
                    <a:p>
                      <a:r>
                        <a:rPr lang="es-CO" sz="1600" dirty="0" smtClean="0"/>
                        <a:t>CONSEJO DE PADRES DE FAMILIA</a:t>
                      </a:r>
                      <a:endParaRPr lang="es-CO" sz="1600" dirty="0"/>
                    </a:p>
                  </a:txBody>
                  <a:tcPr>
                    <a:solidFill>
                      <a:schemeClr val="bg2">
                        <a:lumMod val="90000"/>
                      </a:schemeClr>
                    </a:solidFill>
                  </a:tcPr>
                </a:tc>
                <a:tc vMerge="1">
                  <a:txBody>
                    <a:bodyPr/>
                    <a:lstStyle/>
                    <a:p>
                      <a:endParaRPr lang="es-CO" sz="1600" dirty="0"/>
                    </a:p>
                  </a:txBody>
                  <a:tcPr/>
                </a:tc>
              </a:tr>
              <a:tr h="631455">
                <a:tc>
                  <a:txBody>
                    <a:bodyPr/>
                    <a:lstStyle/>
                    <a:p>
                      <a:endParaRPr lang="es-CO" sz="1600" dirty="0"/>
                    </a:p>
                  </a:txBody>
                  <a:tcPr>
                    <a:solidFill>
                      <a:schemeClr val="bg2">
                        <a:lumMod val="90000"/>
                      </a:schemeClr>
                    </a:solidFill>
                  </a:tcPr>
                </a:tc>
                <a:tc>
                  <a:txBody>
                    <a:bodyPr/>
                    <a:lstStyle/>
                    <a:p>
                      <a:endParaRPr lang="es-CO" sz="1600" b="1" dirty="0" smtClean="0"/>
                    </a:p>
                    <a:p>
                      <a:r>
                        <a:rPr lang="es-CO" sz="1600" b="1" dirty="0" smtClean="0"/>
                        <a:t>TOTAL</a:t>
                      </a:r>
                      <a:endParaRPr lang="es-CO" sz="1600" b="1" dirty="0"/>
                    </a:p>
                  </a:txBody>
                  <a:tcPr>
                    <a:solidFill>
                      <a:schemeClr val="bg2">
                        <a:lumMod val="90000"/>
                      </a:schemeClr>
                    </a:solidFill>
                  </a:tcPr>
                </a:tc>
                <a:tc>
                  <a:txBody>
                    <a:bodyPr/>
                    <a:lstStyle/>
                    <a:p>
                      <a:r>
                        <a:rPr lang="es-CO" sz="1600" b="1" dirty="0" smtClean="0"/>
                        <a:t>$ 1’5000.00</a:t>
                      </a:r>
                      <a:endParaRPr lang="es-CO" sz="1600" b="1" dirty="0"/>
                    </a:p>
                  </a:txBody>
                  <a:tcPr>
                    <a:solidFill>
                      <a:schemeClr val="bg2">
                        <a:lumMod val="90000"/>
                      </a:schemeClr>
                    </a:solidFill>
                  </a:tcPr>
                </a:tc>
              </a:tr>
            </a:tbl>
          </a:graphicData>
        </a:graphic>
      </p:graphicFrame>
    </p:spTree>
    <p:extLst>
      <p:ext uri="{BB962C8B-B14F-4D97-AF65-F5344CB8AC3E}">
        <p14:creationId xmlns:p14="http://schemas.microsoft.com/office/powerpoint/2010/main" val="40492895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Tabla"/>
          <p:cNvGraphicFramePr>
            <a:graphicFrameLocks noGrp="1"/>
          </p:cNvGraphicFramePr>
          <p:nvPr>
            <p:extLst>
              <p:ext uri="{D42A27DB-BD31-4B8C-83A1-F6EECF244321}">
                <p14:modId xmlns:p14="http://schemas.microsoft.com/office/powerpoint/2010/main" val="750647183"/>
              </p:ext>
            </p:extLst>
          </p:nvPr>
        </p:nvGraphicFramePr>
        <p:xfrm>
          <a:off x="179511" y="16020"/>
          <a:ext cx="8712968" cy="6521216"/>
        </p:xfrm>
        <a:graphic>
          <a:graphicData uri="http://schemas.openxmlformats.org/drawingml/2006/table">
            <a:tbl>
              <a:tblPr firstRow="1" bandRow="1">
                <a:tableStyleId>{5C22544A-7EE6-4342-B048-85BDC9FD1C3A}</a:tableStyleId>
              </a:tblPr>
              <a:tblGrid>
                <a:gridCol w="1368153"/>
                <a:gridCol w="5976664"/>
                <a:gridCol w="1368151"/>
              </a:tblGrid>
              <a:tr h="370840">
                <a:tc gridSpan="3">
                  <a:txBody>
                    <a:bodyPr/>
                    <a:lstStyle/>
                    <a:p>
                      <a:r>
                        <a:rPr lang="es-CO" dirty="0" smtClean="0">
                          <a:solidFill>
                            <a:schemeClr val="tx1"/>
                          </a:solidFill>
                        </a:rPr>
                        <a:t>AREA: GESTIÓN  DIRECTIVA</a:t>
                      </a:r>
                      <a:endParaRPr lang="es-CO" dirty="0">
                        <a:solidFill>
                          <a:schemeClr val="tx1"/>
                        </a:solidFill>
                      </a:endParaRPr>
                    </a:p>
                  </a:txBody>
                  <a:tcPr>
                    <a:solidFill>
                      <a:schemeClr val="bg2">
                        <a:lumMod val="90000"/>
                      </a:schemeClr>
                    </a:solidFill>
                  </a:tcPr>
                </a:tc>
                <a:tc hMerge="1">
                  <a:txBody>
                    <a:bodyPr/>
                    <a:lstStyle/>
                    <a:p>
                      <a:endParaRPr lang="es-CO" dirty="0"/>
                    </a:p>
                  </a:txBody>
                  <a:tcPr/>
                </a:tc>
                <a:tc hMerge="1">
                  <a:txBody>
                    <a:bodyPr/>
                    <a:lstStyle/>
                    <a:p>
                      <a:endParaRPr lang="es-CO" dirty="0"/>
                    </a:p>
                  </a:txBody>
                  <a:tcPr/>
                </a:tc>
              </a:tr>
              <a:tr h="305836">
                <a:tc>
                  <a:txBody>
                    <a:bodyPr/>
                    <a:lstStyle/>
                    <a:p>
                      <a:pPr algn="ctr"/>
                      <a:r>
                        <a:rPr lang="es-CO" sz="900" b="1" dirty="0" smtClean="0"/>
                        <a:t>PROCESO</a:t>
                      </a:r>
                      <a:endParaRPr lang="es-CO" sz="900" b="1" dirty="0"/>
                    </a:p>
                  </a:txBody>
                  <a:tcPr>
                    <a:solidFill>
                      <a:schemeClr val="bg2">
                        <a:lumMod val="90000"/>
                      </a:schemeClr>
                    </a:solidFill>
                  </a:tcPr>
                </a:tc>
                <a:tc>
                  <a:txBody>
                    <a:bodyPr/>
                    <a:lstStyle/>
                    <a:p>
                      <a:pPr algn="ctr"/>
                      <a:r>
                        <a:rPr lang="es-CO" sz="900" b="1" dirty="0" smtClean="0"/>
                        <a:t>COMPONENTE</a:t>
                      </a:r>
                      <a:endParaRPr lang="es-CO" sz="900" b="1" dirty="0"/>
                    </a:p>
                  </a:txBody>
                  <a:tcPr>
                    <a:solidFill>
                      <a:schemeClr val="bg2">
                        <a:lumMod val="90000"/>
                      </a:schemeClr>
                    </a:solidFill>
                  </a:tcPr>
                </a:tc>
                <a:tc>
                  <a:txBody>
                    <a:bodyPr/>
                    <a:lstStyle/>
                    <a:p>
                      <a:endParaRPr lang="es-CO" sz="900" dirty="0"/>
                    </a:p>
                  </a:txBody>
                  <a:tcPr>
                    <a:solidFill>
                      <a:schemeClr val="bg2">
                        <a:lumMod val="90000"/>
                      </a:schemeClr>
                    </a:solidFill>
                  </a:tcPr>
                </a:tc>
              </a:tr>
              <a:tr h="297180">
                <a:tc rowSpan="4">
                  <a:txBody>
                    <a:bodyPr/>
                    <a:lstStyle/>
                    <a:p>
                      <a:pPr algn="ctr"/>
                      <a:endParaRPr lang="es-CO" sz="900" b="1" dirty="0" smtClean="0"/>
                    </a:p>
                    <a:p>
                      <a:pPr algn="ctr"/>
                      <a:r>
                        <a:rPr lang="es-CO" sz="900" b="1" dirty="0" smtClean="0"/>
                        <a:t>CULTURA INSTITUCIONAL</a:t>
                      </a:r>
                      <a:endParaRPr lang="es-CO" sz="900" b="1" dirty="0"/>
                    </a:p>
                  </a:txBody>
                  <a:tcPr>
                    <a:solidFill>
                      <a:schemeClr val="bg2">
                        <a:lumMod val="90000"/>
                      </a:schemeClr>
                    </a:solidFill>
                  </a:tcPr>
                </a:tc>
                <a:tc>
                  <a:txBody>
                    <a:bodyPr/>
                    <a:lstStyle/>
                    <a:p>
                      <a:pPr algn="ctr"/>
                      <a:r>
                        <a:rPr lang="es-CO" sz="900" b="1" dirty="0" smtClean="0"/>
                        <a:t>MECANISMOS DE COMUNICACIÓN </a:t>
                      </a:r>
                      <a:r>
                        <a:rPr lang="es-CO" sz="900" b="1" dirty="0" smtClean="0">
                          <a:solidFill>
                            <a:srgbClr val="FF0000"/>
                          </a:solidFill>
                        </a:rPr>
                        <a:t>(ADQUISICIÓN DE IMPRESOS Y PUBLICACIONES)</a:t>
                      </a:r>
                      <a:endParaRPr lang="es-CO" sz="900" b="1" dirty="0">
                        <a:solidFill>
                          <a:srgbClr val="FF0000"/>
                        </a:solidFill>
                      </a:endParaRPr>
                    </a:p>
                  </a:txBody>
                  <a:tcPr>
                    <a:solidFill>
                      <a:schemeClr val="bg2">
                        <a:lumMod val="90000"/>
                      </a:schemeClr>
                    </a:solidFill>
                  </a:tcPr>
                </a:tc>
                <a:tc>
                  <a:txBody>
                    <a:bodyPr/>
                    <a:lstStyle/>
                    <a:p>
                      <a:pPr algn="ctr"/>
                      <a:r>
                        <a:rPr lang="es-CO" sz="900" b="1" dirty="0" smtClean="0"/>
                        <a:t>$ 1’000.000</a:t>
                      </a:r>
                      <a:endParaRPr lang="es-CO" sz="900" b="1" dirty="0"/>
                    </a:p>
                  </a:txBody>
                  <a:tcPr>
                    <a:solidFill>
                      <a:schemeClr val="bg2">
                        <a:lumMod val="90000"/>
                      </a:schemeClr>
                    </a:solidFill>
                  </a:tcPr>
                </a:tc>
              </a:tr>
              <a:tr h="297180">
                <a:tc vMerge="1">
                  <a:txBody>
                    <a:bodyPr/>
                    <a:lstStyle/>
                    <a:p>
                      <a:endParaRPr lang="es-CO"/>
                    </a:p>
                  </a:txBody>
                  <a:tcPr/>
                </a:tc>
                <a:tc>
                  <a:txBody>
                    <a:bodyPr/>
                    <a:lstStyle/>
                    <a:p>
                      <a:pPr algn="ctr"/>
                      <a:r>
                        <a:rPr lang="es-CO" sz="900" b="1" dirty="0" smtClean="0"/>
                        <a:t>TRABAJO EN EQUIPO</a:t>
                      </a:r>
                      <a:endParaRPr lang="es-CO" sz="900" b="1" dirty="0"/>
                    </a:p>
                  </a:txBody>
                  <a:tcPr>
                    <a:solidFill>
                      <a:schemeClr val="bg2">
                        <a:lumMod val="90000"/>
                      </a:schemeClr>
                    </a:solidFill>
                  </a:tcPr>
                </a:tc>
                <a:tc>
                  <a:txBody>
                    <a:bodyPr/>
                    <a:lstStyle/>
                    <a:p>
                      <a:endParaRPr lang="es-CO" sz="900" b="1" dirty="0"/>
                    </a:p>
                  </a:txBody>
                  <a:tcPr>
                    <a:solidFill>
                      <a:schemeClr val="bg2">
                        <a:lumMod val="90000"/>
                      </a:schemeClr>
                    </a:solidFill>
                  </a:tcPr>
                </a:tc>
              </a:tr>
              <a:tr h="297180">
                <a:tc vMerge="1">
                  <a:txBody>
                    <a:bodyPr/>
                    <a:lstStyle/>
                    <a:p>
                      <a:endParaRPr lang="es-CO"/>
                    </a:p>
                  </a:txBody>
                  <a:tcPr/>
                </a:tc>
                <a:tc>
                  <a:txBody>
                    <a:bodyPr/>
                    <a:lstStyle/>
                    <a:p>
                      <a:pPr algn="ctr"/>
                      <a:r>
                        <a:rPr lang="es-CO" sz="900" b="1" dirty="0" smtClean="0"/>
                        <a:t>RECONOCIMIENTO DE LOGROS</a:t>
                      </a:r>
                      <a:endParaRPr lang="es-CO" sz="900" b="1" dirty="0"/>
                    </a:p>
                  </a:txBody>
                  <a:tcPr>
                    <a:solidFill>
                      <a:schemeClr val="bg2">
                        <a:lumMod val="90000"/>
                      </a:schemeClr>
                    </a:solidFill>
                  </a:tcPr>
                </a:tc>
                <a:tc>
                  <a:txBody>
                    <a:bodyPr/>
                    <a:lstStyle/>
                    <a:p>
                      <a:endParaRPr lang="es-CO" sz="900" b="1" dirty="0"/>
                    </a:p>
                  </a:txBody>
                  <a:tcPr>
                    <a:solidFill>
                      <a:schemeClr val="bg2">
                        <a:lumMod val="90000"/>
                      </a:schemeClr>
                    </a:solidFill>
                  </a:tcPr>
                </a:tc>
              </a:tr>
              <a:tr h="297180">
                <a:tc vMerge="1">
                  <a:txBody>
                    <a:bodyPr/>
                    <a:lstStyle/>
                    <a:p>
                      <a:endParaRPr lang="es-CO"/>
                    </a:p>
                  </a:txBody>
                  <a:tcPr/>
                </a:tc>
                <a:tc>
                  <a:txBody>
                    <a:bodyPr/>
                    <a:lstStyle/>
                    <a:p>
                      <a:pPr algn="ctr"/>
                      <a:r>
                        <a:rPr lang="es-CO" sz="900" b="1" dirty="0" smtClean="0"/>
                        <a:t>IDENTIFICACIÓN Y DIVULGACIÓN DE BUENAS PRÁCTICAS </a:t>
                      </a:r>
                      <a:r>
                        <a:rPr lang="es-CO" sz="900" b="1" dirty="0" smtClean="0">
                          <a:solidFill>
                            <a:srgbClr val="FF0000"/>
                          </a:solidFill>
                        </a:rPr>
                        <a:t>(ADQUISICIÓN DE IMPRESOS Y PUBLICACIONES)</a:t>
                      </a:r>
                      <a:endParaRPr lang="es-CO" sz="900" b="1" dirty="0">
                        <a:solidFill>
                          <a:srgbClr val="FF0000"/>
                        </a:solidFill>
                      </a:endParaRPr>
                    </a:p>
                  </a:txBody>
                  <a:tcPr>
                    <a:solidFill>
                      <a:schemeClr val="bg2">
                        <a:lumMod val="90000"/>
                      </a:schemeClr>
                    </a:solidFill>
                  </a:tcPr>
                </a:tc>
                <a:tc>
                  <a:txBody>
                    <a:bodyPr/>
                    <a:lstStyle/>
                    <a:p>
                      <a:pPr algn="ctr"/>
                      <a:r>
                        <a:rPr lang="es-CO" sz="900" b="1" dirty="0" smtClean="0"/>
                        <a:t>$ 5’000.000</a:t>
                      </a:r>
                      <a:endParaRPr lang="es-CO" sz="900" b="1" dirty="0"/>
                    </a:p>
                  </a:txBody>
                  <a:tcPr>
                    <a:solidFill>
                      <a:schemeClr val="bg2">
                        <a:lumMod val="90000"/>
                      </a:schemeClr>
                    </a:solidFill>
                  </a:tcPr>
                </a:tc>
              </a:tr>
              <a:tr h="297180">
                <a:tc rowSpan="11">
                  <a:txBody>
                    <a:bodyPr/>
                    <a:lstStyle/>
                    <a:p>
                      <a:pPr algn="ctr"/>
                      <a:endParaRPr lang="es-CO" sz="900" b="1" dirty="0" smtClean="0"/>
                    </a:p>
                    <a:p>
                      <a:pPr algn="ctr"/>
                      <a:endParaRPr lang="es-CO" sz="900" b="1" dirty="0" smtClean="0"/>
                    </a:p>
                    <a:p>
                      <a:pPr algn="ctr"/>
                      <a:endParaRPr lang="es-CO" sz="900" b="1" dirty="0" smtClean="0"/>
                    </a:p>
                    <a:p>
                      <a:pPr algn="ctr"/>
                      <a:endParaRPr lang="es-CO" sz="900" b="1" dirty="0" smtClean="0"/>
                    </a:p>
                    <a:p>
                      <a:pPr algn="ctr"/>
                      <a:endParaRPr lang="es-CO" sz="900" b="1" dirty="0" smtClean="0"/>
                    </a:p>
                    <a:p>
                      <a:pPr algn="ctr"/>
                      <a:endParaRPr lang="es-CO" sz="900" b="1" dirty="0" smtClean="0"/>
                    </a:p>
                    <a:p>
                      <a:pPr algn="ctr"/>
                      <a:endParaRPr lang="es-CO" sz="900" b="1" dirty="0" smtClean="0"/>
                    </a:p>
                    <a:p>
                      <a:pPr algn="ctr"/>
                      <a:endParaRPr lang="es-CO" sz="900" b="1" dirty="0" smtClean="0"/>
                    </a:p>
                    <a:p>
                      <a:pPr algn="ctr"/>
                      <a:endParaRPr lang="es-CO" sz="900" b="1" dirty="0" smtClean="0"/>
                    </a:p>
                    <a:p>
                      <a:pPr algn="ctr"/>
                      <a:r>
                        <a:rPr lang="es-CO" sz="900" b="1" dirty="0" smtClean="0"/>
                        <a:t>CLIMA ESCOLAR</a:t>
                      </a:r>
                      <a:endParaRPr lang="es-CO" sz="900" b="1" dirty="0"/>
                    </a:p>
                  </a:txBody>
                  <a:tcPr>
                    <a:solidFill>
                      <a:schemeClr val="bg2">
                        <a:lumMod val="90000"/>
                      </a:schemeClr>
                    </a:solidFill>
                  </a:tcPr>
                </a:tc>
                <a:tc>
                  <a:txBody>
                    <a:bodyPr/>
                    <a:lstStyle/>
                    <a:p>
                      <a:pPr algn="ctr"/>
                      <a:endParaRPr lang="es-CO" sz="900" b="1" dirty="0" smtClean="0"/>
                    </a:p>
                    <a:p>
                      <a:pPr algn="ctr"/>
                      <a:r>
                        <a:rPr lang="es-CO" sz="900" b="1" dirty="0" smtClean="0"/>
                        <a:t>TOTAL</a:t>
                      </a:r>
                      <a:endParaRPr lang="es-CO" sz="900" b="1" dirty="0"/>
                    </a:p>
                  </a:txBody>
                  <a:tcPr>
                    <a:solidFill>
                      <a:schemeClr val="bg2">
                        <a:lumMod val="90000"/>
                      </a:schemeClr>
                    </a:solidFill>
                  </a:tcPr>
                </a:tc>
                <a:tc>
                  <a:txBody>
                    <a:bodyPr/>
                    <a:lstStyle/>
                    <a:p>
                      <a:endParaRPr lang="es-CO" sz="900" b="1" dirty="0"/>
                    </a:p>
                  </a:txBody>
                  <a:tcPr>
                    <a:solidFill>
                      <a:schemeClr val="bg2">
                        <a:lumMod val="90000"/>
                      </a:schemeClr>
                    </a:solidFill>
                  </a:tcPr>
                </a:tc>
              </a:tr>
              <a:tr h="297180">
                <a:tc vMerge="1">
                  <a:txBody>
                    <a:bodyPr/>
                    <a:lstStyle/>
                    <a:p>
                      <a:pPr algn="ctr"/>
                      <a:endParaRPr lang="es-CO" sz="1100" b="1" dirty="0"/>
                    </a:p>
                  </a:txBody>
                  <a:tcPr/>
                </a:tc>
                <a:tc>
                  <a:txBody>
                    <a:bodyPr/>
                    <a:lstStyle/>
                    <a:p>
                      <a:pPr algn="ctr"/>
                      <a:r>
                        <a:rPr lang="es-CO" sz="900" b="1" dirty="0" smtClean="0"/>
                        <a:t>PERTENENCIA Y PARTICIPACIÓN </a:t>
                      </a:r>
                      <a:r>
                        <a:rPr lang="es-CO" sz="900" b="1" dirty="0" smtClean="0">
                          <a:solidFill>
                            <a:srgbClr val="FF0000"/>
                          </a:solidFill>
                        </a:rPr>
                        <a:t>(DESARROLLO DE LAS JORNADAS EXTENDIDAS Y COMPLEMENTARIAS PARA LA POBLACIÓN</a:t>
                      </a:r>
                      <a:r>
                        <a:rPr lang="es-CO" sz="900" b="1" baseline="0" dirty="0" smtClean="0">
                          <a:solidFill>
                            <a:srgbClr val="FF0000"/>
                          </a:solidFill>
                        </a:rPr>
                        <a:t> MATRICULADA ENTRE TRANSICIÓN Y UNDÉCIMO GRADO, INCLUYENDO ALIMENTACIÓN, TRANSPORTE Y MATERIALES).</a:t>
                      </a:r>
                      <a:endParaRPr lang="es-CO" sz="900" b="1" dirty="0">
                        <a:solidFill>
                          <a:srgbClr val="FF0000"/>
                        </a:solidFill>
                      </a:endParaRPr>
                    </a:p>
                  </a:txBody>
                  <a:tcPr>
                    <a:solidFill>
                      <a:schemeClr val="bg2">
                        <a:lumMod val="90000"/>
                      </a:schemeClr>
                    </a:solidFill>
                  </a:tcPr>
                </a:tc>
                <a:tc>
                  <a:txBody>
                    <a:bodyPr/>
                    <a:lstStyle/>
                    <a:p>
                      <a:pPr algn="ctr"/>
                      <a:r>
                        <a:rPr lang="es-CO" sz="900" b="1" dirty="0" smtClean="0"/>
                        <a:t>$ 2’000.000</a:t>
                      </a:r>
                      <a:endParaRPr lang="es-CO" sz="900" b="1" dirty="0"/>
                    </a:p>
                  </a:txBody>
                  <a:tcPr>
                    <a:solidFill>
                      <a:schemeClr val="bg2">
                        <a:lumMod val="90000"/>
                      </a:schemeClr>
                    </a:solidFill>
                  </a:tcPr>
                </a:tc>
              </a:tr>
              <a:tr h="297180">
                <a:tc vMerge="1">
                  <a:txBody>
                    <a:bodyPr/>
                    <a:lstStyle/>
                    <a:p>
                      <a:pPr algn="ctr"/>
                      <a:endParaRPr lang="es-CO" sz="1100" b="1" dirty="0"/>
                    </a:p>
                  </a:txBody>
                  <a:tcPr/>
                </a:tc>
                <a:tc>
                  <a:txBody>
                    <a:bodyPr/>
                    <a:lstStyle/>
                    <a:p>
                      <a:pPr algn="ctr"/>
                      <a:r>
                        <a:rPr lang="es-CO" sz="900" b="1" dirty="0" smtClean="0"/>
                        <a:t>AMBIENTE FÍSICO</a:t>
                      </a:r>
                      <a:endParaRPr lang="es-CO" sz="900" b="1" dirty="0"/>
                    </a:p>
                  </a:txBody>
                  <a:tcPr>
                    <a:solidFill>
                      <a:schemeClr val="bg2">
                        <a:lumMod val="90000"/>
                      </a:schemeClr>
                    </a:solidFill>
                  </a:tcPr>
                </a:tc>
                <a:tc>
                  <a:txBody>
                    <a:bodyPr/>
                    <a:lstStyle/>
                    <a:p>
                      <a:endParaRPr lang="es-CO" sz="900" b="1" dirty="0"/>
                    </a:p>
                  </a:txBody>
                  <a:tcPr>
                    <a:solidFill>
                      <a:schemeClr val="bg2">
                        <a:lumMod val="90000"/>
                      </a:schemeClr>
                    </a:solidFill>
                  </a:tcPr>
                </a:tc>
              </a:tr>
              <a:tr h="297180">
                <a:tc vMerge="1">
                  <a:txBody>
                    <a:bodyPr/>
                    <a:lstStyle/>
                    <a:p>
                      <a:pPr algn="ctr"/>
                      <a:endParaRPr lang="es-CO" sz="1100" b="1" dirty="0"/>
                    </a:p>
                  </a:txBody>
                  <a:tcPr/>
                </a:tc>
                <a:tc>
                  <a:txBody>
                    <a:bodyPr/>
                    <a:lstStyle/>
                    <a:p>
                      <a:pPr algn="ctr"/>
                      <a:r>
                        <a:rPr lang="es-CO" sz="900" b="1" dirty="0" smtClean="0"/>
                        <a:t>INDUCCIÓN A LOS NUEVOS ESTUDIANTES </a:t>
                      </a:r>
                      <a:r>
                        <a:rPr lang="es-CO" sz="900" b="1" dirty="0" smtClean="0">
                          <a:solidFill>
                            <a:srgbClr val="FF0000"/>
                          </a:solidFill>
                        </a:rPr>
                        <a:t>(DOTACIONES PEDAGÓGICAS: MOBILIARIO, LIBROS, TEXTOS, MATERIALES DIDÁCTICOS, AUDIOVISUALES)</a:t>
                      </a:r>
                      <a:endParaRPr lang="es-CO" sz="900" b="1" dirty="0">
                        <a:solidFill>
                          <a:srgbClr val="FF0000"/>
                        </a:solidFill>
                      </a:endParaRPr>
                    </a:p>
                  </a:txBody>
                  <a:tcPr>
                    <a:solidFill>
                      <a:schemeClr val="bg2">
                        <a:lumMod val="90000"/>
                      </a:schemeClr>
                    </a:solidFill>
                  </a:tcPr>
                </a:tc>
                <a:tc>
                  <a:txBody>
                    <a:bodyPr/>
                    <a:lstStyle/>
                    <a:p>
                      <a:pPr algn="ctr"/>
                      <a:r>
                        <a:rPr lang="es-CO" sz="900" b="1" dirty="0" smtClean="0"/>
                        <a:t>$ 3’000.000</a:t>
                      </a:r>
                      <a:endParaRPr lang="es-CO" sz="900" b="1" dirty="0"/>
                    </a:p>
                  </a:txBody>
                  <a:tcPr>
                    <a:solidFill>
                      <a:schemeClr val="bg2">
                        <a:lumMod val="90000"/>
                      </a:schemeClr>
                    </a:solidFill>
                  </a:tcPr>
                </a:tc>
              </a:tr>
              <a:tr h="297180">
                <a:tc vMerge="1">
                  <a:txBody>
                    <a:bodyPr/>
                    <a:lstStyle/>
                    <a:p>
                      <a:pPr algn="ctr"/>
                      <a:endParaRPr lang="es-CO" sz="11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900" b="1" dirty="0" smtClean="0"/>
                        <a:t>MOTIVACIÓN HACIA EL APRENDIZAJE </a:t>
                      </a:r>
                      <a:r>
                        <a:rPr lang="es-CO" sz="900" b="1" dirty="0" smtClean="0">
                          <a:solidFill>
                            <a:srgbClr val="FF0000"/>
                          </a:solidFill>
                        </a:rPr>
                        <a:t>(DOTACIONES PEDAGÓGICAS: MOBILIARIO, LIBROS, TEXTOS, MATERIALES DIDÁCTICOS, AUDIOVISUALES, PRODUCTOS INFORMÁTICOS)</a:t>
                      </a:r>
                    </a:p>
                    <a:p>
                      <a:pPr algn="ctr"/>
                      <a:endParaRPr lang="es-CO" sz="900" b="1" dirty="0"/>
                    </a:p>
                  </a:txBody>
                  <a:tcPr>
                    <a:solidFill>
                      <a:schemeClr val="bg2">
                        <a:lumMod val="90000"/>
                      </a:schemeClr>
                    </a:solidFill>
                  </a:tcPr>
                </a:tc>
                <a:tc>
                  <a:txBody>
                    <a:bodyPr/>
                    <a:lstStyle/>
                    <a:p>
                      <a:pPr algn="ctr"/>
                      <a:endParaRPr lang="es-CO" sz="900" b="1" dirty="0" smtClean="0"/>
                    </a:p>
                    <a:p>
                      <a:pPr algn="ctr"/>
                      <a:r>
                        <a:rPr lang="es-CO" sz="900" b="1" dirty="0" smtClean="0"/>
                        <a:t>$ 4’000.000</a:t>
                      </a:r>
                      <a:endParaRPr lang="es-CO" sz="900" b="1" dirty="0"/>
                    </a:p>
                  </a:txBody>
                  <a:tcPr>
                    <a:solidFill>
                      <a:schemeClr val="bg2">
                        <a:lumMod val="90000"/>
                      </a:schemeClr>
                    </a:solidFill>
                  </a:tcPr>
                </a:tc>
              </a:tr>
              <a:tr h="297180">
                <a:tc vMerge="1">
                  <a:txBody>
                    <a:bodyPr/>
                    <a:lstStyle/>
                    <a:p>
                      <a:pPr algn="ctr"/>
                      <a:endParaRPr lang="es-CO" sz="11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900" b="1" dirty="0" smtClean="0"/>
                        <a:t>MANUAL DE CONVIVENCIA</a:t>
                      </a:r>
                      <a:r>
                        <a:rPr lang="es-CO" sz="900" b="1" dirty="0" smtClean="0">
                          <a:solidFill>
                            <a:srgbClr val="FF0000"/>
                          </a:solidFill>
                        </a:rPr>
                        <a:t>(ADQUISICIÓN DE IMPRESOS Y PUBLICACIONES)</a:t>
                      </a:r>
                      <a:endParaRPr lang="es-CO" sz="900" b="1" dirty="0"/>
                    </a:p>
                  </a:txBody>
                  <a:tcPr>
                    <a:solidFill>
                      <a:schemeClr val="bg2">
                        <a:lumMod val="90000"/>
                      </a:schemeClr>
                    </a:solidFill>
                  </a:tcPr>
                </a:tc>
                <a:tc>
                  <a:txBody>
                    <a:bodyPr/>
                    <a:lstStyle/>
                    <a:p>
                      <a:pPr algn="ctr"/>
                      <a:r>
                        <a:rPr lang="es-CO" sz="900" b="1" dirty="0" smtClean="0"/>
                        <a:t>$ 1.000.000</a:t>
                      </a:r>
                      <a:endParaRPr lang="es-CO" sz="900" b="1" dirty="0"/>
                    </a:p>
                  </a:txBody>
                  <a:tcPr>
                    <a:solidFill>
                      <a:schemeClr val="bg2">
                        <a:lumMod val="90000"/>
                      </a:schemeClr>
                    </a:solidFill>
                  </a:tcPr>
                </a:tc>
              </a:tr>
              <a:tr h="297180">
                <a:tc vMerge="1">
                  <a:txBody>
                    <a:bodyPr/>
                    <a:lstStyle/>
                    <a:p>
                      <a:pPr algn="ctr"/>
                      <a:endParaRPr lang="es-CO" sz="1100" b="1" dirty="0"/>
                    </a:p>
                  </a:txBody>
                  <a:tcPr/>
                </a:tc>
                <a:tc>
                  <a:txBody>
                    <a:bodyPr/>
                    <a:lstStyle/>
                    <a:p>
                      <a:pPr algn="ctr"/>
                      <a:endParaRPr lang="es-CO" sz="900" b="1" dirty="0" smtClean="0"/>
                    </a:p>
                    <a:p>
                      <a:pPr algn="ctr"/>
                      <a:r>
                        <a:rPr lang="es-CO" sz="900" b="1" dirty="0" smtClean="0"/>
                        <a:t>ACTIVIDADES</a:t>
                      </a:r>
                      <a:r>
                        <a:rPr lang="es-CO" sz="900" b="1" baseline="0" dirty="0" smtClean="0"/>
                        <a:t> </a:t>
                      </a:r>
                      <a:r>
                        <a:rPr lang="es-CO" sz="900" b="1" baseline="0" dirty="0" smtClean="0">
                          <a:solidFill>
                            <a:schemeClr val="tx1"/>
                          </a:solidFill>
                        </a:rPr>
                        <a:t>EXTRACURRICULARES</a:t>
                      </a:r>
                      <a:r>
                        <a:rPr lang="es-CO" sz="900" b="1" baseline="0" dirty="0" smtClean="0">
                          <a:solidFill>
                            <a:srgbClr val="FF0000"/>
                          </a:solidFill>
                        </a:rPr>
                        <a:t> (REALIZACIÓN DE ACTIVIDADES PEDAGÓGICAS, CIENTÍFICAS, DEPORTIVAS Y CULTURALES PARA LOS EDUCANDOS EN LAS CUANTÍAS AUTORIZADAS POR EL CONSEJO ACADÉMICO) (INSCRIPCIÓN Y PARTICIPACIÓN DE LOS EDUCANDOS EN COMPETENCIAS DEPORTIVAS, CULTURALES, PEDAGÓGICAS Y CIENTÍFICAS DE ORDEN REGIONAL, NACIONAL O INTERNACIONAL PREVIA APROBACIÓN DEL CONSEJO DIRECTIVO</a:t>
                      </a:r>
                      <a:endParaRPr lang="es-CO" sz="900" b="1" dirty="0">
                        <a:solidFill>
                          <a:srgbClr val="FF0000"/>
                        </a:solidFill>
                      </a:endParaRPr>
                    </a:p>
                  </a:txBody>
                  <a:tcPr>
                    <a:solidFill>
                      <a:schemeClr val="bg2">
                        <a:lumMod val="90000"/>
                      </a:schemeClr>
                    </a:solidFill>
                  </a:tcPr>
                </a:tc>
                <a:tc>
                  <a:txBody>
                    <a:bodyPr/>
                    <a:lstStyle/>
                    <a:p>
                      <a:endParaRPr lang="es-CO" sz="900" b="1" dirty="0" smtClean="0"/>
                    </a:p>
                    <a:p>
                      <a:pPr algn="ctr"/>
                      <a:r>
                        <a:rPr lang="es-CO" sz="900" b="1" dirty="0" smtClean="0"/>
                        <a:t>$ 2’500.000</a:t>
                      </a:r>
                      <a:endParaRPr lang="es-CO" sz="900" b="1" dirty="0"/>
                    </a:p>
                  </a:txBody>
                  <a:tcPr>
                    <a:solidFill>
                      <a:schemeClr val="bg2">
                        <a:lumMod val="90000"/>
                      </a:schemeClr>
                    </a:solidFill>
                  </a:tcPr>
                </a:tc>
              </a:tr>
              <a:tr h="297180">
                <a:tc vMerge="1">
                  <a:txBody>
                    <a:bodyPr/>
                    <a:lstStyle/>
                    <a:p>
                      <a:pPr algn="ctr"/>
                      <a:endParaRPr lang="es-CO" sz="1100" b="1" dirty="0"/>
                    </a:p>
                  </a:txBody>
                  <a:tcPr/>
                </a:tc>
                <a:tc>
                  <a:txBody>
                    <a:bodyPr/>
                    <a:lstStyle/>
                    <a:p>
                      <a:pPr algn="ctr"/>
                      <a:endParaRPr lang="es-CO" sz="900" b="1" dirty="0" smtClean="0"/>
                    </a:p>
                    <a:p>
                      <a:pPr algn="ctr"/>
                      <a:r>
                        <a:rPr lang="es-CO" sz="900" b="1" dirty="0" smtClean="0"/>
                        <a:t>BIENESTAR DEL ALUMNADO </a:t>
                      </a:r>
                      <a:r>
                        <a:rPr lang="es-CO" sz="900" b="1" dirty="0" smtClean="0">
                          <a:solidFill>
                            <a:srgbClr val="FF0000"/>
                          </a:solidFill>
                        </a:rPr>
                        <a:t>(SUFRAGAR LOS</a:t>
                      </a:r>
                      <a:r>
                        <a:rPr lang="es-CO" sz="900" b="1" baseline="0" dirty="0" smtClean="0">
                          <a:solidFill>
                            <a:srgbClr val="FF0000"/>
                          </a:solidFill>
                        </a:rPr>
                        <a:t> COSTOS DESTINADOS A PROYECTOS PEDAGÓGICOS)</a:t>
                      </a:r>
                      <a:endParaRPr lang="es-CO" sz="900" b="1" dirty="0">
                        <a:solidFill>
                          <a:srgbClr val="FF0000"/>
                        </a:solidFill>
                      </a:endParaRPr>
                    </a:p>
                  </a:txBody>
                  <a:tcPr>
                    <a:solidFill>
                      <a:schemeClr val="bg2">
                        <a:lumMod val="90000"/>
                      </a:schemeClr>
                    </a:solidFill>
                  </a:tcPr>
                </a:tc>
                <a:tc>
                  <a:txBody>
                    <a:bodyPr/>
                    <a:lstStyle/>
                    <a:p>
                      <a:endParaRPr lang="es-CO" sz="900" b="1" dirty="0" smtClean="0"/>
                    </a:p>
                    <a:p>
                      <a:pPr algn="ctr"/>
                      <a:r>
                        <a:rPr lang="es-CO" sz="900" b="1" dirty="0" smtClean="0"/>
                        <a:t>$ 1’50000</a:t>
                      </a:r>
                      <a:endParaRPr lang="es-CO" sz="900" b="1" dirty="0"/>
                    </a:p>
                  </a:txBody>
                  <a:tcPr>
                    <a:solidFill>
                      <a:schemeClr val="bg2">
                        <a:lumMod val="90000"/>
                      </a:schemeClr>
                    </a:solidFill>
                  </a:tcPr>
                </a:tc>
              </a:tr>
              <a:tr h="297180">
                <a:tc vMerge="1">
                  <a:txBody>
                    <a:bodyPr/>
                    <a:lstStyle/>
                    <a:p>
                      <a:pPr algn="ctr"/>
                      <a:endParaRPr lang="es-CO" sz="1100" b="1" dirty="0"/>
                    </a:p>
                  </a:txBody>
                  <a:tcPr/>
                </a:tc>
                <a:tc>
                  <a:txBody>
                    <a:bodyPr/>
                    <a:lstStyle/>
                    <a:p>
                      <a:pPr algn="ctr"/>
                      <a:endParaRPr lang="es-CO" sz="900" b="1" dirty="0" smtClean="0"/>
                    </a:p>
                    <a:p>
                      <a:pPr algn="ctr"/>
                      <a:r>
                        <a:rPr lang="es-CO" sz="900" b="1" dirty="0" smtClean="0"/>
                        <a:t>MANEJO</a:t>
                      </a:r>
                      <a:r>
                        <a:rPr lang="es-CO" sz="900" b="1" baseline="0" dirty="0" smtClean="0"/>
                        <a:t> DE CONFLICTOS</a:t>
                      </a:r>
                      <a:endParaRPr lang="es-CO" sz="900" b="1" dirty="0"/>
                    </a:p>
                  </a:txBody>
                  <a:tcPr>
                    <a:solidFill>
                      <a:schemeClr val="bg2">
                        <a:lumMod val="90000"/>
                      </a:schemeClr>
                    </a:solidFill>
                  </a:tcPr>
                </a:tc>
                <a:tc>
                  <a:txBody>
                    <a:bodyPr/>
                    <a:lstStyle/>
                    <a:p>
                      <a:endParaRPr lang="es-CO" sz="900" dirty="0"/>
                    </a:p>
                  </a:txBody>
                  <a:tcPr>
                    <a:solidFill>
                      <a:schemeClr val="bg2">
                        <a:lumMod val="90000"/>
                      </a:schemeClr>
                    </a:solidFill>
                  </a:tcPr>
                </a:tc>
              </a:tr>
              <a:tr h="297180">
                <a:tc vMerge="1">
                  <a:txBody>
                    <a:bodyPr/>
                    <a:lstStyle/>
                    <a:p>
                      <a:pPr algn="ctr"/>
                      <a:endParaRPr lang="es-CO" sz="1100" b="1" dirty="0"/>
                    </a:p>
                  </a:txBody>
                  <a:tcPr/>
                </a:tc>
                <a:tc>
                  <a:txBody>
                    <a:bodyPr/>
                    <a:lstStyle/>
                    <a:p>
                      <a:pPr algn="ctr"/>
                      <a:r>
                        <a:rPr lang="es-CO" sz="900" b="1" dirty="0" smtClean="0"/>
                        <a:t>MANEJO DE CASOS DIFÍCILES</a:t>
                      </a:r>
                      <a:endParaRPr lang="es-CO" sz="900" b="1" dirty="0"/>
                    </a:p>
                  </a:txBody>
                  <a:tcPr>
                    <a:solidFill>
                      <a:schemeClr val="bg2">
                        <a:lumMod val="90000"/>
                      </a:schemeClr>
                    </a:solidFill>
                  </a:tcPr>
                </a:tc>
                <a:tc>
                  <a:txBody>
                    <a:bodyPr/>
                    <a:lstStyle/>
                    <a:p>
                      <a:endParaRPr lang="es-CO" sz="900" dirty="0"/>
                    </a:p>
                  </a:txBody>
                  <a:tcPr>
                    <a:solidFill>
                      <a:schemeClr val="bg2">
                        <a:lumMod val="90000"/>
                      </a:schemeClr>
                    </a:solidFill>
                  </a:tcPr>
                </a:tc>
              </a:tr>
              <a:tr h="297180">
                <a:tc vMerge="1">
                  <a:txBody>
                    <a:bodyPr/>
                    <a:lstStyle/>
                    <a:p>
                      <a:pPr algn="ctr"/>
                      <a:endParaRPr lang="es-CO" sz="1100" b="1" dirty="0"/>
                    </a:p>
                  </a:txBody>
                  <a:tcPr/>
                </a:tc>
                <a:tc>
                  <a:txBody>
                    <a:bodyPr/>
                    <a:lstStyle/>
                    <a:p>
                      <a:pPr algn="ctr"/>
                      <a:endParaRPr lang="es-CO" sz="1400" b="1" dirty="0" smtClean="0"/>
                    </a:p>
                    <a:p>
                      <a:pPr algn="ctr"/>
                      <a:r>
                        <a:rPr lang="es-CO" sz="1400" b="1" dirty="0" smtClean="0"/>
                        <a:t>TOTAL</a:t>
                      </a:r>
                      <a:endParaRPr lang="es-CO" sz="1400" b="1" dirty="0"/>
                    </a:p>
                  </a:txBody>
                  <a:tcPr>
                    <a:solidFill>
                      <a:schemeClr val="bg2">
                        <a:lumMod val="90000"/>
                      </a:schemeClr>
                    </a:solidFill>
                  </a:tcPr>
                </a:tc>
                <a:tc>
                  <a:txBody>
                    <a:bodyPr/>
                    <a:lstStyle/>
                    <a:p>
                      <a:pPr algn="ctr"/>
                      <a:r>
                        <a:rPr lang="es-CO" sz="1400" b="1" dirty="0" smtClean="0"/>
                        <a:t>$ 20.000.000</a:t>
                      </a:r>
                      <a:endParaRPr lang="es-CO" sz="1400" b="1" dirty="0"/>
                    </a:p>
                  </a:txBody>
                  <a:tcPr>
                    <a:solidFill>
                      <a:schemeClr val="bg2">
                        <a:lumMod val="90000"/>
                      </a:schemeClr>
                    </a:solidFill>
                  </a:tcPr>
                </a:tc>
              </a:tr>
            </a:tbl>
          </a:graphicData>
        </a:graphic>
      </p:graphicFrame>
    </p:spTree>
    <p:extLst>
      <p:ext uri="{BB962C8B-B14F-4D97-AF65-F5344CB8AC3E}">
        <p14:creationId xmlns:p14="http://schemas.microsoft.com/office/powerpoint/2010/main" val="965565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5" y="-466808"/>
            <a:ext cx="9144000" cy="7315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Tabla"/>
          <p:cNvGraphicFramePr>
            <a:graphicFrameLocks noGrp="1"/>
          </p:cNvGraphicFramePr>
          <p:nvPr>
            <p:extLst>
              <p:ext uri="{D42A27DB-BD31-4B8C-83A1-F6EECF244321}">
                <p14:modId xmlns:p14="http://schemas.microsoft.com/office/powerpoint/2010/main" val="3268316167"/>
              </p:ext>
            </p:extLst>
          </p:nvPr>
        </p:nvGraphicFramePr>
        <p:xfrm>
          <a:off x="179513" y="16020"/>
          <a:ext cx="8640960" cy="5786120"/>
        </p:xfrm>
        <a:graphic>
          <a:graphicData uri="http://schemas.openxmlformats.org/drawingml/2006/table">
            <a:tbl>
              <a:tblPr firstRow="1" bandRow="1">
                <a:tableStyleId>{5C22544A-7EE6-4342-B048-85BDC9FD1C3A}</a:tableStyleId>
              </a:tblPr>
              <a:tblGrid>
                <a:gridCol w="2204071"/>
                <a:gridCol w="3556568"/>
                <a:gridCol w="2880321"/>
              </a:tblGrid>
              <a:tr h="370840">
                <a:tc gridSpan="3">
                  <a:txBody>
                    <a:bodyPr/>
                    <a:lstStyle/>
                    <a:p>
                      <a:r>
                        <a:rPr lang="es-CO" dirty="0" smtClean="0">
                          <a:solidFill>
                            <a:schemeClr val="tx1"/>
                          </a:solidFill>
                        </a:rPr>
                        <a:t>AREA: GESTIÓN  DIRECTIVA</a:t>
                      </a:r>
                    </a:p>
                    <a:p>
                      <a:endParaRPr lang="es-CO" dirty="0"/>
                    </a:p>
                  </a:txBody>
                  <a:tcPr>
                    <a:solidFill>
                      <a:schemeClr val="bg2">
                        <a:lumMod val="90000"/>
                      </a:schemeClr>
                    </a:solidFill>
                  </a:tcPr>
                </a:tc>
                <a:tc hMerge="1">
                  <a:txBody>
                    <a:bodyPr/>
                    <a:lstStyle/>
                    <a:p>
                      <a:endParaRPr lang="es-CO" dirty="0"/>
                    </a:p>
                  </a:txBody>
                  <a:tcPr/>
                </a:tc>
                <a:tc hMerge="1">
                  <a:txBody>
                    <a:bodyPr/>
                    <a:lstStyle/>
                    <a:p>
                      <a:endParaRPr lang="es-CO" dirty="0"/>
                    </a:p>
                  </a:txBody>
                  <a:tcPr/>
                </a:tc>
              </a:tr>
              <a:tr h="741680">
                <a:tc>
                  <a:txBody>
                    <a:bodyPr/>
                    <a:lstStyle/>
                    <a:p>
                      <a:pPr algn="ctr"/>
                      <a:endParaRPr lang="es-CO" sz="1100" b="1" dirty="0" smtClean="0"/>
                    </a:p>
                    <a:p>
                      <a:pPr algn="ctr"/>
                      <a:r>
                        <a:rPr lang="es-CO" sz="1100" b="1" dirty="0" smtClean="0"/>
                        <a:t>PROCESO</a:t>
                      </a:r>
                      <a:endParaRPr lang="es-CO" sz="1100" b="1" dirty="0"/>
                    </a:p>
                  </a:txBody>
                  <a:tcPr>
                    <a:solidFill>
                      <a:schemeClr val="bg2">
                        <a:lumMod val="90000"/>
                      </a:schemeClr>
                    </a:solidFill>
                  </a:tcPr>
                </a:tc>
                <a:tc>
                  <a:txBody>
                    <a:bodyPr/>
                    <a:lstStyle/>
                    <a:p>
                      <a:pPr algn="ctr"/>
                      <a:endParaRPr lang="es-CO" sz="1100" b="1" dirty="0" smtClean="0"/>
                    </a:p>
                    <a:p>
                      <a:pPr algn="ctr"/>
                      <a:r>
                        <a:rPr lang="es-CO" sz="1100" b="1" dirty="0" smtClean="0"/>
                        <a:t>COMPONENTE</a:t>
                      </a:r>
                      <a:endParaRPr lang="es-CO" sz="1100" b="1" dirty="0"/>
                    </a:p>
                  </a:txBody>
                  <a:tcPr>
                    <a:solidFill>
                      <a:schemeClr val="bg2">
                        <a:lumMod val="90000"/>
                      </a:schemeClr>
                    </a:solidFill>
                  </a:tcPr>
                </a:tc>
                <a:tc>
                  <a:txBody>
                    <a:bodyPr/>
                    <a:lstStyle/>
                    <a:p>
                      <a:endParaRPr lang="es-CO" sz="1100" dirty="0"/>
                    </a:p>
                  </a:txBody>
                  <a:tcPr>
                    <a:solidFill>
                      <a:schemeClr val="bg2">
                        <a:lumMod val="90000"/>
                      </a:schemeClr>
                    </a:solidFill>
                  </a:tcPr>
                </a:tc>
              </a:tr>
              <a:tr h="297180">
                <a:tc rowSpan="4">
                  <a:txBody>
                    <a:bodyPr/>
                    <a:lstStyle/>
                    <a:p>
                      <a:pPr algn="ctr"/>
                      <a:endParaRPr lang="es-CO" sz="1100" b="1" dirty="0" smtClean="0"/>
                    </a:p>
                    <a:p>
                      <a:pPr algn="ctr"/>
                      <a:endParaRPr lang="es-CO" sz="1100" b="1" dirty="0" smtClean="0"/>
                    </a:p>
                    <a:p>
                      <a:pPr algn="ctr"/>
                      <a:r>
                        <a:rPr lang="es-CO" sz="1100" b="1" dirty="0" smtClean="0"/>
                        <a:t>RELACIONES CON EL ENTORNO</a:t>
                      </a:r>
                      <a:endParaRPr lang="es-CO" sz="1100" b="1" dirty="0"/>
                    </a:p>
                  </a:txBody>
                  <a:tcPr>
                    <a:solidFill>
                      <a:schemeClr val="bg2">
                        <a:lumMod val="90000"/>
                      </a:schemeClr>
                    </a:solidFill>
                  </a:tcPr>
                </a:tc>
                <a:tc>
                  <a:txBody>
                    <a:bodyPr/>
                    <a:lstStyle/>
                    <a:p>
                      <a:pPr algn="ctr"/>
                      <a:endParaRPr lang="es-CO" sz="1100" b="1" dirty="0" smtClean="0"/>
                    </a:p>
                    <a:p>
                      <a:pPr algn="ctr"/>
                      <a:r>
                        <a:rPr lang="es-CO" sz="1100" b="1" dirty="0" smtClean="0"/>
                        <a:t>PADRES DE FAMILIA </a:t>
                      </a:r>
                      <a:r>
                        <a:rPr lang="es-CO" sz="1100" b="1" dirty="0" smtClean="0">
                          <a:solidFill>
                            <a:srgbClr val="FF0000"/>
                          </a:solidFill>
                        </a:rPr>
                        <a:t>(ADQUISICIÓN DE IMPRESOS Y PUBLICACIONES)</a:t>
                      </a:r>
                    </a:p>
                    <a:p>
                      <a:pPr algn="ctr"/>
                      <a:endParaRPr lang="es-CO" sz="1100" b="1" dirty="0"/>
                    </a:p>
                  </a:txBody>
                  <a:tcPr>
                    <a:solidFill>
                      <a:schemeClr val="bg2">
                        <a:lumMod val="90000"/>
                      </a:schemeClr>
                    </a:solidFill>
                  </a:tcPr>
                </a:tc>
                <a:tc>
                  <a:txBody>
                    <a:bodyPr/>
                    <a:lstStyle/>
                    <a:p>
                      <a:endParaRPr lang="es-CO" sz="1100" b="1" dirty="0" smtClean="0"/>
                    </a:p>
                    <a:p>
                      <a:pPr algn="ctr"/>
                      <a:r>
                        <a:rPr lang="es-CO" sz="1100" b="1" dirty="0" smtClean="0"/>
                        <a:t>$ 2’000.000</a:t>
                      </a:r>
                      <a:endParaRPr lang="es-CO" sz="1100" b="1" dirty="0"/>
                    </a:p>
                  </a:txBody>
                  <a:tcPr>
                    <a:solidFill>
                      <a:schemeClr val="bg2">
                        <a:lumMod val="90000"/>
                      </a:schemeClr>
                    </a:solidFill>
                  </a:tcPr>
                </a:tc>
              </a:tr>
              <a:tr h="297180">
                <a:tc vMerge="1">
                  <a:txBody>
                    <a:bodyPr/>
                    <a:lstStyle/>
                    <a:p>
                      <a:endParaRPr lang="es-CO"/>
                    </a:p>
                  </a:txBody>
                  <a:tcPr/>
                </a:tc>
                <a:tc>
                  <a:txBody>
                    <a:bodyPr/>
                    <a:lstStyle/>
                    <a:p>
                      <a:pPr algn="ctr"/>
                      <a:endParaRPr lang="es-CO" sz="1100" b="1" dirty="0" smtClean="0"/>
                    </a:p>
                    <a:p>
                      <a:pPr algn="ctr"/>
                      <a:r>
                        <a:rPr lang="es-CO" sz="1100" b="1" dirty="0" smtClean="0"/>
                        <a:t>AUTORIDADES EDUCATIVAS</a:t>
                      </a:r>
                    </a:p>
                    <a:p>
                      <a:pPr algn="ctr"/>
                      <a:endParaRPr lang="es-CO" sz="1100" b="1" dirty="0"/>
                    </a:p>
                  </a:txBody>
                  <a:tcPr>
                    <a:solidFill>
                      <a:schemeClr val="bg2">
                        <a:lumMod val="90000"/>
                      </a:schemeClr>
                    </a:solidFill>
                  </a:tcPr>
                </a:tc>
                <a:tc>
                  <a:txBody>
                    <a:bodyPr/>
                    <a:lstStyle/>
                    <a:p>
                      <a:endParaRPr lang="es-CO" sz="1100" b="1" dirty="0"/>
                    </a:p>
                  </a:txBody>
                  <a:tcPr>
                    <a:solidFill>
                      <a:schemeClr val="bg2">
                        <a:lumMod val="90000"/>
                      </a:schemeClr>
                    </a:solidFill>
                  </a:tcPr>
                </a:tc>
              </a:tr>
              <a:tr h="297180">
                <a:tc vMerge="1">
                  <a:txBody>
                    <a:bodyPr/>
                    <a:lstStyle/>
                    <a:p>
                      <a:endParaRPr lang="es-CO"/>
                    </a:p>
                  </a:txBody>
                  <a:tcPr/>
                </a:tc>
                <a:tc>
                  <a:txBody>
                    <a:bodyPr/>
                    <a:lstStyle/>
                    <a:p>
                      <a:pPr algn="ctr"/>
                      <a:endParaRPr lang="es-CO" sz="11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s-CO" sz="1100" b="1" dirty="0" smtClean="0"/>
                        <a:t>OTRAS INSTITUCIONES(</a:t>
                      </a:r>
                      <a:r>
                        <a:rPr lang="es-CO" sz="1100" b="1" dirty="0" smtClean="0">
                          <a:solidFill>
                            <a:srgbClr val="FF0000"/>
                          </a:solidFill>
                        </a:rPr>
                        <a:t>(ADQUISICIÓN DE IMPRESOS Y PUBLICACIONES)</a:t>
                      </a:r>
                      <a:endParaRPr lang="es-CO" sz="1100" b="1" dirty="0" smtClean="0"/>
                    </a:p>
                    <a:p>
                      <a:pPr algn="ctr"/>
                      <a:endParaRPr lang="es-CO" sz="1100" b="1" dirty="0"/>
                    </a:p>
                  </a:txBody>
                  <a:tcPr>
                    <a:solidFill>
                      <a:schemeClr val="bg2">
                        <a:lumMod val="90000"/>
                      </a:schemeClr>
                    </a:solidFill>
                  </a:tcPr>
                </a:tc>
                <a:tc>
                  <a:txBody>
                    <a:bodyPr/>
                    <a:lstStyle/>
                    <a:p>
                      <a:endParaRPr lang="es-CO" sz="1100" b="1" dirty="0" smtClean="0"/>
                    </a:p>
                    <a:p>
                      <a:pPr algn="ctr"/>
                      <a:r>
                        <a:rPr lang="es-CO" sz="1100" b="1" dirty="0" smtClean="0"/>
                        <a:t>$ 1’5000.000</a:t>
                      </a:r>
                      <a:endParaRPr lang="es-CO" sz="1100" b="1" dirty="0"/>
                    </a:p>
                  </a:txBody>
                  <a:tcPr>
                    <a:solidFill>
                      <a:schemeClr val="bg2">
                        <a:lumMod val="90000"/>
                      </a:schemeClr>
                    </a:solidFill>
                  </a:tcPr>
                </a:tc>
              </a:tr>
              <a:tr h="297180">
                <a:tc vMerge="1">
                  <a:txBody>
                    <a:bodyPr/>
                    <a:lstStyle/>
                    <a:p>
                      <a:endParaRPr lang="es-CO"/>
                    </a:p>
                  </a:txBody>
                  <a:tcPr/>
                </a:tc>
                <a:tc>
                  <a:txBody>
                    <a:bodyPr/>
                    <a:lstStyle/>
                    <a:p>
                      <a:pPr algn="ctr"/>
                      <a:endParaRPr lang="es-CO" sz="1100" b="1" dirty="0" smtClean="0"/>
                    </a:p>
                    <a:p>
                      <a:pPr algn="ctr"/>
                      <a:r>
                        <a:rPr lang="es-CO" sz="1100" b="1" dirty="0" smtClean="0"/>
                        <a:t>SECTOR PRODUCTIVO</a:t>
                      </a:r>
                    </a:p>
                    <a:p>
                      <a:pPr algn="ctr"/>
                      <a:endParaRPr lang="es-CO" sz="1100" b="1" dirty="0"/>
                    </a:p>
                  </a:txBody>
                  <a:tcPr>
                    <a:solidFill>
                      <a:schemeClr val="bg2">
                        <a:lumMod val="90000"/>
                      </a:schemeClr>
                    </a:solidFill>
                  </a:tcPr>
                </a:tc>
                <a:tc>
                  <a:txBody>
                    <a:bodyPr/>
                    <a:lstStyle/>
                    <a:p>
                      <a:endParaRPr lang="es-CO" sz="1100" dirty="0"/>
                    </a:p>
                  </a:txBody>
                  <a:tcPr>
                    <a:solidFill>
                      <a:schemeClr val="bg2">
                        <a:lumMod val="90000"/>
                      </a:schemeClr>
                    </a:solidFill>
                  </a:tcPr>
                </a:tc>
              </a:tr>
              <a:tr h="297180">
                <a:tc>
                  <a:txBody>
                    <a:bodyPr/>
                    <a:lstStyle/>
                    <a:p>
                      <a:pPr algn="ctr"/>
                      <a:endParaRPr lang="es-CO" sz="1100" b="1" dirty="0"/>
                    </a:p>
                  </a:txBody>
                  <a:tcPr>
                    <a:solidFill>
                      <a:schemeClr val="bg2">
                        <a:lumMod val="90000"/>
                      </a:schemeClr>
                    </a:solidFill>
                  </a:tcPr>
                </a:tc>
                <a:tc>
                  <a:txBody>
                    <a:bodyPr/>
                    <a:lstStyle/>
                    <a:p>
                      <a:pPr algn="ctr"/>
                      <a:endParaRPr lang="es-CO" sz="1100" b="1" dirty="0" smtClean="0"/>
                    </a:p>
                    <a:p>
                      <a:pPr algn="ctr"/>
                      <a:endParaRPr lang="es-CO" sz="1100" b="1" dirty="0" smtClean="0"/>
                    </a:p>
                    <a:p>
                      <a:pPr algn="ctr"/>
                      <a:r>
                        <a:rPr lang="es-CO" sz="1100" b="1" dirty="0" smtClean="0"/>
                        <a:t>TOTAL</a:t>
                      </a:r>
                      <a:endParaRPr lang="es-CO" sz="1100" b="1" dirty="0"/>
                    </a:p>
                  </a:txBody>
                  <a:tcPr>
                    <a:solidFill>
                      <a:schemeClr val="bg2">
                        <a:lumMod val="90000"/>
                      </a:schemeClr>
                    </a:solidFill>
                  </a:tcPr>
                </a:tc>
                <a:tc>
                  <a:txBody>
                    <a:bodyPr/>
                    <a:lstStyle/>
                    <a:p>
                      <a:pPr algn="ctr"/>
                      <a:r>
                        <a:rPr lang="es-CO" sz="1100" b="1" dirty="0" smtClean="0"/>
                        <a:t>$ 3’500.000</a:t>
                      </a:r>
                      <a:endParaRPr lang="es-CO" sz="1100" b="1" dirty="0"/>
                    </a:p>
                  </a:txBody>
                  <a:tcPr>
                    <a:solidFill>
                      <a:schemeClr val="bg2">
                        <a:lumMod val="90000"/>
                      </a:schemeClr>
                    </a:solidFill>
                  </a:tcPr>
                </a:tc>
              </a:tr>
              <a:tr h="297180">
                <a:tc>
                  <a:txBody>
                    <a:bodyPr/>
                    <a:lstStyle/>
                    <a:p>
                      <a:pPr algn="ctr"/>
                      <a:endParaRPr lang="es-CO" sz="1100" b="1" dirty="0"/>
                    </a:p>
                  </a:txBody>
                  <a:tcPr>
                    <a:solidFill>
                      <a:schemeClr val="bg2">
                        <a:lumMod val="90000"/>
                      </a:schemeClr>
                    </a:solidFill>
                  </a:tcPr>
                </a:tc>
                <a:tc>
                  <a:txBody>
                    <a:bodyPr/>
                    <a:lstStyle/>
                    <a:p>
                      <a:pPr algn="ctr"/>
                      <a:endParaRPr lang="es-CO" sz="1100" b="1" dirty="0" smtClean="0"/>
                    </a:p>
                    <a:p>
                      <a:pPr algn="ctr"/>
                      <a:endParaRPr lang="es-CO" sz="1100" b="1" dirty="0" smtClean="0"/>
                    </a:p>
                    <a:p>
                      <a:pPr algn="ctr"/>
                      <a:endParaRPr lang="es-CO" sz="1100" b="1" dirty="0" smtClean="0"/>
                    </a:p>
                    <a:p>
                      <a:pPr algn="ctr"/>
                      <a:r>
                        <a:rPr lang="es-CO" sz="1100" b="1" dirty="0" smtClean="0"/>
                        <a:t>TOTAL PROCESO</a:t>
                      </a:r>
                    </a:p>
                    <a:p>
                      <a:pPr algn="ctr"/>
                      <a:endParaRPr lang="es-CO" sz="1100" b="1" dirty="0" smtClean="0"/>
                    </a:p>
                    <a:p>
                      <a:pPr algn="ctr"/>
                      <a:endParaRPr lang="es-CO" sz="1100" b="1" dirty="0"/>
                    </a:p>
                  </a:txBody>
                  <a:tcPr>
                    <a:solidFill>
                      <a:schemeClr val="bg2">
                        <a:lumMod val="90000"/>
                      </a:schemeClr>
                    </a:solidFill>
                  </a:tcPr>
                </a:tc>
                <a:tc>
                  <a:txBody>
                    <a:bodyPr/>
                    <a:lstStyle/>
                    <a:p>
                      <a:endParaRPr lang="es-CO" sz="1100" dirty="0" smtClean="0"/>
                    </a:p>
                    <a:p>
                      <a:endParaRPr lang="es-CO" sz="1100" dirty="0" smtClean="0"/>
                    </a:p>
                    <a:p>
                      <a:pPr algn="ctr"/>
                      <a:r>
                        <a:rPr lang="es-CO" sz="4000" b="1" dirty="0" smtClean="0">
                          <a:solidFill>
                            <a:srgbClr val="FF0000"/>
                          </a:solidFill>
                        </a:rPr>
                        <a:t>$ 40’000.000</a:t>
                      </a:r>
                      <a:endParaRPr lang="es-CO" sz="4000" b="1" dirty="0">
                        <a:solidFill>
                          <a:srgbClr val="FF0000"/>
                        </a:solidFill>
                      </a:endParaRPr>
                    </a:p>
                  </a:txBody>
                  <a:tcPr>
                    <a:solidFill>
                      <a:schemeClr val="bg2">
                        <a:lumMod val="90000"/>
                      </a:schemeClr>
                    </a:solidFill>
                  </a:tcPr>
                </a:tc>
              </a:tr>
            </a:tbl>
          </a:graphicData>
        </a:graphic>
      </p:graphicFrame>
    </p:spTree>
    <p:extLst>
      <p:ext uri="{BB962C8B-B14F-4D97-AF65-F5344CB8AC3E}">
        <p14:creationId xmlns:p14="http://schemas.microsoft.com/office/powerpoint/2010/main" val="28306281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07504" y="-457200"/>
            <a:ext cx="8712968" cy="1077218"/>
          </a:xfrm>
          <a:prstGeom prst="rect">
            <a:avLst/>
          </a:prstGeom>
          <a:solidFill>
            <a:srgbClr val="FFFF99"/>
          </a:solidFill>
        </p:spPr>
        <p:txBody>
          <a:bodyPr wrap="square" rtlCol="0">
            <a:spAutoFit/>
          </a:bodyPr>
          <a:lstStyle/>
          <a:p>
            <a:pPr algn="ctr"/>
            <a:r>
              <a:rPr lang="es-CO" sz="1600" b="1" dirty="0" smtClean="0"/>
              <a:t>RESULTADOS DE AUDITORÍA REALIZADA DEL 26 AL 29 DE AGOSTO DE 2013</a:t>
            </a:r>
          </a:p>
          <a:p>
            <a:pPr algn="ctr"/>
            <a:endParaRPr lang="es-CO" sz="1600" b="1" dirty="0"/>
          </a:p>
          <a:p>
            <a:pPr algn="ctr"/>
            <a:r>
              <a:rPr lang="es-CO" sz="1600" b="1" dirty="0" smtClean="0"/>
              <a:t>INFORME DE AUDITORÍA CON ENFOQUE INTEGRAL REALIZADO EN LA INSTITUCIÓN EDUCATIVA NORMAL SUPERIOR DE SINCELEJO</a:t>
            </a:r>
            <a:endParaRPr lang="es-CO" sz="1600" b="1"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72" y="764704"/>
            <a:ext cx="8607908"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5753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07504" y="-457200"/>
            <a:ext cx="8712968" cy="1077218"/>
          </a:xfrm>
          <a:prstGeom prst="rect">
            <a:avLst/>
          </a:prstGeom>
          <a:solidFill>
            <a:srgbClr val="FFFF99"/>
          </a:solidFill>
        </p:spPr>
        <p:txBody>
          <a:bodyPr wrap="square" rtlCol="0">
            <a:spAutoFit/>
          </a:bodyPr>
          <a:lstStyle/>
          <a:p>
            <a:pPr algn="ctr"/>
            <a:r>
              <a:rPr lang="es-CO" sz="1600" b="1" dirty="0" smtClean="0"/>
              <a:t>RESULTADOS DE AUDITORÍA REALIZADA DEL 26 AL 29 DE AGOSTO DE 2013</a:t>
            </a:r>
          </a:p>
          <a:p>
            <a:pPr algn="ctr"/>
            <a:endParaRPr lang="es-CO" sz="1600" b="1" dirty="0"/>
          </a:p>
          <a:p>
            <a:pPr algn="ctr"/>
            <a:r>
              <a:rPr lang="es-CO" sz="1600" b="1" dirty="0" smtClean="0"/>
              <a:t>INFORME DE AUDITORÍA CON ENFOQUE INTEGRAL REALIZADO EN LA INSTITUCIÓN EDUCATIVA NORMAL SUPERIOR DE SINCELEJO</a:t>
            </a:r>
            <a:endParaRPr lang="es-CO" sz="1600" b="1"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78" y="764704"/>
            <a:ext cx="8808902"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3322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07504" y="-457200"/>
            <a:ext cx="8712968" cy="1077218"/>
          </a:xfrm>
          <a:prstGeom prst="rect">
            <a:avLst/>
          </a:prstGeom>
          <a:solidFill>
            <a:srgbClr val="FFFF99"/>
          </a:solidFill>
        </p:spPr>
        <p:txBody>
          <a:bodyPr wrap="square" rtlCol="0">
            <a:spAutoFit/>
          </a:bodyPr>
          <a:lstStyle/>
          <a:p>
            <a:pPr algn="ctr"/>
            <a:r>
              <a:rPr lang="es-CO" sz="1600" b="1" dirty="0" smtClean="0"/>
              <a:t>RESULTADOS DE AUDITORÍA REALIZADA DEL 26 AL 29 DE AGOSTO DE 2013</a:t>
            </a:r>
          </a:p>
          <a:p>
            <a:pPr algn="ctr"/>
            <a:endParaRPr lang="es-CO" sz="1600" b="1" dirty="0"/>
          </a:p>
          <a:p>
            <a:pPr algn="ctr"/>
            <a:r>
              <a:rPr lang="es-CO" sz="1600" b="1" dirty="0" smtClean="0"/>
              <a:t>INFORME DE AUDITORÍA CON ENFOQUE INTEGRAL REALIZADO EN LA INSTITUCIÓN EDUCATIVA NORMAL SUPERIOR DE SINCELEJO</a:t>
            </a:r>
            <a:endParaRPr lang="es-CO" sz="1600" b="1"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8" y="764704"/>
            <a:ext cx="9129161"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082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07504" y="-457200"/>
            <a:ext cx="8712968" cy="584775"/>
          </a:xfrm>
          <a:prstGeom prst="rect">
            <a:avLst/>
          </a:prstGeom>
          <a:solidFill>
            <a:srgbClr val="FFFF99"/>
          </a:solidFill>
        </p:spPr>
        <p:txBody>
          <a:bodyPr wrap="square" rtlCol="0">
            <a:spAutoFit/>
          </a:bodyPr>
          <a:lstStyle/>
          <a:p>
            <a:pPr algn="ctr"/>
            <a:r>
              <a:rPr lang="es-CO" sz="1600" b="1" dirty="0" smtClean="0"/>
              <a:t>PRSUUESTO DE INGRESOS Y DE GASTOS O APROPIACIONES DE LA INSTITUCIÓN EDUCATIVA NORMAL SUPERIOR DE SINCELEJO</a:t>
            </a:r>
          </a:p>
        </p:txBody>
      </p:sp>
      <p:graphicFrame>
        <p:nvGraphicFramePr>
          <p:cNvPr id="2" name="1 Tabla"/>
          <p:cNvGraphicFramePr>
            <a:graphicFrameLocks noGrp="1"/>
          </p:cNvGraphicFramePr>
          <p:nvPr>
            <p:extLst>
              <p:ext uri="{D42A27DB-BD31-4B8C-83A1-F6EECF244321}">
                <p14:modId xmlns:p14="http://schemas.microsoft.com/office/powerpoint/2010/main" val="1581260432"/>
              </p:ext>
            </p:extLst>
          </p:nvPr>
        </p:nvGraphicFramePr>
        <p:xfrm>
          <a:off x="251520" y="548680"/>
          <a:ext cx="8352927" cy="5394960"/>
        </p:xfrm>
        <a:graphic>
          <a:graphicData uri="http://schemas.openxmlformats.org/drawingml/2006/table">
            <a:tbl>
              <a:tblPr firstRow="1" bandRow="1">
                <a:tableStyleId>{073A0DAA-6AF3-43AB-8588-CEC1D06C72B9}</a:tableStyleId>
              </a:tblPr>
              <a:tblGrid>
                <a:gridCol w="1795489"/>
                <a:gridCol w="6557438"/>
              </a:tblGrid>
              <a:tr h="370840">
                <a:tc>
                  <a:txBody>
                    <a:bodyPr/>
                    <a:lstStyle/>
                    <a:p>
                      <a:pPr algn="ctr"/>
                      <a:endParaRPr lang="es-CO" b="1" dirty="0" smtClean="0">
                        <a:solidFill>
                          <a:schemeClr val="tx1"/>
                        </a:solidFill>
                      </a:endParaRPr>
                    </a:p>
                    <a:p>
                      <a:pPr algn="ctr"/>
                      <a:r>
                        <a:rPr lang="es-CO" b="1" dirty="0" smtClean="0">
                          <a:solidFill>
                            <a:schemeClr val="tx1"/>
                          </a:solidFill>
                        </a:rPr>
                        <a:t>PRIMERA PARTE</a:t>
                      </a:r>
                      <a:endParaRPr lang="es-CO" b="1" dirty="0">
                        <a:solidFill>
                          <a:schemeClr val="tx1"/>
                        </a:solidFill>
                      </a:endParaRPr>
                    </a:p>
                  </a:txBody>
                  <a:tcPr>
                    <a:solidFill>
                      <a:schemeClr val="accent3">
                        <a:lumMod val="60000"/>
                        <a:lumOff val="40000"/>
                      </a:schemeClr>
                    </a:solidFill>
                  </a:tcPr>
                </a:tc>
                <a:tc>
                  <a:txBody>
                    <a:bodyPr/>
                    <a:lstStyle/>
                    <a:p>
                      <a:pPr algn="ctr"/>
                      <a:r>
                        <a:rPr lang="es-CO" b="1" dirty="0" smtClean="0">
                          <a:solidFill>
                            <a:schemeClr val="tx1"/>
                          </a:solidFill>
                        </a:rPr>
                        <a:t>PRESUPUESTO DE INGRESOS Y RECURSOS DE CAPITAL</a:t>
                      </a:r>
                    </a:p>
                    <a:p>
                      <a:pPr algn="ctr"/>
                      <a:endParaRPr lang="es-CO" b="1" dirty="0">
                        <a:solidFill>
                          <a:schemeClr val="tx1"/>
                        </a:solidFill>
                      </a:endParaRPr>
                    </a:p>
                  </a:txBody>
                  <a:tcPr>
                    <a:solidFill>
                      <a:schemeClr val="accent3">
                        <a:lumMod val="60000"/>
                        <a:lumOff val="40000"/>
                      </a:schemeClr>
                    </a:solidFill>
                  </a:tcPr>
                </a:tc>
              </a:tr>
              <a:tr h="370840">
                <a:tc>
                  <a:txBody>
                    <a:bodyPr/>
                    <a:lstStyle/>
                    <a:p>
                      <a:pPr algn="ctr"/>
                      <a:r>
                        <a:rPr lang="es-CO" b="1" dirty="0" smtClean="0">
                          <a:solidFill>
                            <a:schemeClr val="tx1"/>
                          </a:solidFill>
                        </a:rPr>
                        <a:t>SEGUNDA PARTE</a:t>
                      </a:r>
                      <a:endParaRPr lang="es-CO" b="1" dirty="0">
                        <a:solidFill>
                          <a:schemeClr val="tx1"/>
                        </a:solidFill>
                      </a:endParaRPr>
                    </a:p>
                  </a:txBody>
                  <a:tcPr>
                    <a:solidFill>
                      <a:schemeClr val="accent3">
                        <a:lumMod val="60000"/>
                        <a:lumOff val="40000"/>
                      </a:schemeClr>
                    </a:solidFill>
                  </a:tcPr>
                </a:tc>
                <a:tc>
                  <a:txBody>
                    <a:bodyPr/>
                    <a:lstStyle/>
                    <a:p>
                      <a:pPr algn="ctr"/>
                      <a:r>
                        <a:rPr lang="es-CO" b="1" dirty="0" smtClean="0">
                          <a:solidFill>
                            <a:schemeClr val="tx1"/>
                          </a:solidFill>
                        </a:rPr>
                        <a:t>PRESUPUESTO</a:t>
                      </a:r>
                      <a:r>
                        <a:rPr lang="es-CO" b="1" baseline="0" dirty="0" smtClean="0">
                          <a:solidFill>
                            <a:schemeClr val="tx1"/>
                          </a:solidFill>
                        </a:rPr>
                        <a:t> DE GASTOS: APROPIARSE PARA ATENDER LOS GASTOS DE FUNCIONAMIENTO E INVERSIÓN</a:t>
                      </a:r>
                      <a:endParaRPr lang="es-CO" b="1" dirty="0">
                        <a:solidFill>
                          <a:schemeClr val="tx1"/>
                        </a:solidFill>
                      </a:endParaRPr>
                    </a:p>
                  </a:txBody>
                  <a:tcPr>
                    <a:solidFill>
                      <a:schemeClr val="accent3">
                        <a:lumMod val="60000"/>
                        <a:lumOff val="40000"/>
                      </a:schemeClr>
                    </a:solidFill>
                  </a:tcPr>
                </a:tc>
              </a:tr>
              <a:tr h="370840">
                <a:tc>
                  <a:txBody>
                    <a:bodyPr/>
                    <a:lstStyle/>
                    <a:p>
                      <a:pPr algn="ctr"/>
                      <a:endParaRPr lang="es-CO" b="1" dirty="0" smtClean="0">
                        <a:solidFill>
                          <a:schemeClr val="tx1"/>
                        </a:solidFill>
                      </a:endParaRPr>
                    </a:p>
                    <a:p>
                      <a:pPr algn="ctr"/>
                      <a:r>
                        <a:rPr lang="es-CO" b="1" dirty="0" smtClean="0">
                          <a:solidFill>
                            <a:schemeClr val="tx1"/>
                          </a:solidFill>
                        </a:rPr>
                        <a:t>TERCERA PARTE</a:t>
                      </a:r>
                      <a:endParaRPr lang="es-CO" b="1" dirty="0">
                        <a:solidFill>
                          <a:schemeClr val="tx1"/>
                        </a:solidFill>
                      </a:endParaRPr>
                    </a:p>
                  </a:txBody>
                  <a:tcPr>
                    <a:solidFill>
                      <a:schemeClr val="accent3">
                        <a:lumMod val="60000"/>
                        <a:lumOff val="40000"/>
                      </a:schemeClr>
                    </a:solidFill>
                  </a:tcPr>
                </a:tc>
                <a:tc>
                  <a:txBody>
                    <a:bodyPr/>
                    <a:lstStyle/>
                    <a:p>
                      <a:pPr algn="ctr"/>
                      <a:r>
                        <a:rPr lang="es-CO" b="1" dirty="0" smtClean="0">
                          <a:solidFill>
                            <a:schemeClr val="tx1"/>
                          </a:solidFill>
                        </a:rPr>
                        <a:t>DISPOSICIONES</a:t>
                      </a:r>
                      <a:r>
                        <a:rPr lang="es-CO" b="1" baseline="0" dirty="0" smtClean="0">
                          <a:solidFill>
                            <a:schemeClr val="tx1"/>
                          </a:solidFill>
                        </a:rPr>
                        <a:t> GENERALES:</a:t>
                      </a:r>
                    </a:p>
                    <a:p>
                      <a:pPr algn="ctr"/>
                      <a:r>
                        <a:rPr lang="es-CO" b="1" baseline="0" dirty="0" smtClean="0">
                          <a:solidFill>
                            <a:schemeClr val="tx1"/>
                          </a:solidFill>
                        </a:rPr>
                        <a:t>LEY 715 DE 2001</a:t>
                      </a:r>
                    </a:p>
                    <a:p>
                      <a:pPr algn="ctr"/>
                      <a:r>
                        <a:rPr lang="es-CO" b="1" baseline="0" dirty="0" smtClean="0">
                          <a:solidFill>
                            <a:schemeClr val="tx1"/>
                          </a:solidFill>
                        </a:rPr>
                        <a:t>DECRETO 4791 DE 2008</a:t>
                      </a:r>
                    </a:p>
                    <a:p>
                      <a:pPr algn="ctr"/>
                      <a:r>
                        <a:rPr lang="es-CO" b="1" baseline="0" dirty="0" smtClean="0">
                          <a:solidFill>
                            <a:schemeClr val="tx1"/>
                          </a:solidFill>
                        </a:rPr>
                        <a:t>SIFSE: SISTEMA DE INFORMACIÓN DE LOS FONDOS DE SERVICIOS EDUCATIVOS.</a:t>
                      </a:r>
                    </a:p>
                    <a:p>
                      <a:pPr algn="ctr"/>
                      <a:r>
                        <a:rPr lang="es-CO" b="1" baseline="0" dirty="0" smtClean="0">
                          <a:solidFill>
                            <a:schemeClr val="tx1"/>
                          </a:solidFill>
                        </a:rPr>
                        <a:t>FSE: FONDOS DE SERVICIOS EDUCATIVOS</a:t>
                      </a:r>
                    </a:p>
                    <a:p>
                      <a:pPr algn="ctr"/>
                      <a:endParaRPr lang="es-CO" b="1" dirty="0">
                        <a:solidFill>
                          <a:schemeClr val="tx1"/>
                        </a:solidFill>
                      </a:endParaRPr>
                    </a:p>
                  </a:txBody>
                  <a:tcPr>
                    <a:solidFill>
                      <a:schemeClr val="accent3">
                        <a:lumMod val="60000"/>
                        <a:lumOff val="40000"/>
                      </a:schemeClr>
                    </a:solidFill>
                  </a:tcPr>
                </a:tc>
              </a:tr>
              <a:tr h="370840">
                <a:tc>
                  <a:txBody>
                    <a:bodyPr/>
                    <a:lstStyle/>
                    <a:p>
                      <a:pPr algn="ctr"/>
                      <a:endParaRPr lang="es-CO" b="1" dirty="0" smtClean="0">
                        <a:solidFill>
                          <a:schemeClr val="tx1"/>
                        </a:solidFill>
                      </a:endParaRPr>
                    </a:p>
                    <a:p>
                      <a:pPr algn="ctr"/>
                      <a:r>
                        <a:rPr lang="es-CO" b="1" dirty="0" smtClean="0">
                          <a:solidFill>
                            <a:schemeClr val="tx1"/>
                          </a:solidFill>
                        </a:rPr>
                        <a:t>INGRESOS</a:t>
                      </a:r>
                      <a:endParaRPr lang="es-CO" b="1" dirty="0">
                        <a:solidFill>
                          <a:schemeClr val="tx1"/>
                        </a:solidFill>
                      </a:endParaRPr>
                    </a:p>
                  </a:txBody>
                  <a:tcPr>
                    <a:solidFill>
                      <a:schemeClr val="accent3">
                        <a:lumMod val="60000"/>
                        <a:lumOff val="40000"/>
                      </a:schemeClr>
                    </a:solidFill>
                  </a:tcPr>
                </a:tc>
                <a:tc>
                  <a:txBody>
                    <a:bodyPr/>
                    <a:lstStyle/>
                    <a:p>
                      <a:pPr algn="ctr"/>
                      <a:r>
                        <a:rPr lang="es-CO" b="1" dirty="0" smtClean="0">
                          <a:solidFill>
                            <a:schemeClr val="tx1"/>
                          </a:solidFill>
                        </a:rPr>
                        <a:t>INGRESOS CORRIENTES</a:t>
                      </a:r>
                    </a:p>
                    <a:p>
                      <a:pPr marL="285750" indent="-285750" algn="ctr">
                        <a:buFont typeface="Arial" charset="0"/>
                        <a:buChar char="•"/>
                      </a:pPr>
                      <a:r>
                        <a:rPr lang="es-CO" b="1" dirty="0" smtClean="0">
                          <a:solidFill>
                            <a:schemeClr val="tx1"/>
                          </a:solidFill>
                        </a:rPr>
                        <a:t>TRANSFERENCIAS: OFICIALES: GRATUIDAD – S.G.P.</a:t>
                      </a:r>
                    </a:p>
                    <a:p>
                      <a:pPr marL="285750" indent="-285750" algn="ctr">
                        <a:buFont typeface="Arial" charset="0"/>
                        <a:buChar char="•"/>
                      </a:pPr>
                      <a:r>
                        <a:rPr lang="es-CO" b="1" dirty="0" smtClean="0">
                          <a:solidFill>
                            <a:schemeClr val="tx1"/>
                          </a:solidFill>
                        </a:rPr>
                        <a:t>OPERACIONALES: VENTA DE SERVICIOS</a:t>
                      </a:r>
                    </a:p>
                    <a:p>
                      <a:pPr marL="285750" indent="-285750" algn="ctr">
                        <a:buFont typeface="Arial" charset="0"/>
                        <a:buChar char="•"/>
                      </a:pPr>
                      <a:r>
                        <a:rPr lang="es-CO" b="1" dirty="0" smtClean="0">
                          <a:solidFill>
                            <a:schemeClr val="tx1"/>
                          </a:solidFill>
                        </a:rPr>
                        <a:t>RECURSOS DE BALANCE</a:t>
                      </a:r>
                      <a:endParaRPr lang="es-CO" b="1" dirty="0">
                        <a:solidFill>
                          <a:schemeClr val="tx1"/>
                        </a:solidFill>
                      </a:endParaRPr>
                    </a:p>
                  </a:txBody>
                  <a:tcPr>
                    <a:solidFill>
                      <a:schemeClr val="accent3">
                        <a:lumMod val="60000"/>
                        <a:lumOff val="40000"/>
                      </a:schemeClr>
                    </a:solidFill>
                  </a:tcPr>
                </a:tc>
              </a:tr>
              <a:tr h="370840">
                <a:tc>
                  <a:txBody>
                    <a:bodyPr/>
                    <a:lstStyle/>
                    <a:p>
                      <a:pPr algn="ctr"/>
                      <a:r>
                        <a:rPr lang="es-CO" b="1" dirty="0" smtClean="0">
                          <a:solidFill>
                            <a:schemeClr val="tx1"/>
                          </a:solidFill>
                        </a:rPr>
                        <a:t>DE LOS GASTOS</a:t>
                      </a:r>
                      <a:endParaRPr lang="es-CO" b="1" dirty="0">
                        <a:solidFill>
                          <a:schemeClr val="tx1"/>
                        </a:solidFill>
                      </a:endParaRPr>
                    </a:p>
                  </a:txBody>
                  <a:tcPr>
                    <a:solidFill>
                      <a:schemeClr val="accent3">
                        <a:lumMod val="60000"/>
                        <a:lumOff val="40000"/>
                      </a:schemeClr>
                    </a:solidFill>
                  </a:tcPr>
                </a:tc>
                <a:tc>
                  <a:txBody>
                    <a:bodyPr/>
                    <a:lstStyle/>
                    <a:p>
                      <a:pPr marL="285750" indent="-285750" algn="ctr">
                        <a:buFont typeface="Arial" charset="0"/>
                        <a:buChar char="•"/>
                      </a:pPr>
                      <a:r>
                        <a:rPr lang="es-CO" b="1" dirty="0" smtClean="0">
                          <a:solidFill>
                            <a:schemeClr val="tx1"/>
                          </a:solidFill>
                        </a:rPr>
                        <a:t>PROGRAMA ANUAL MENSUALIZADO DE CAJA</a:t>
                      </a:r>
                      <a:r>
                        <a:rPr lang="es-CO" b="1" baseline="0" dirty="0" smtClean="0">
                          <a:solidFill>
                            <a:schemeClr val="tx1"/>
                          </a:solidFill>
                        </a:rPr>
                        <a:t> P.A.C.</a:t>
                      </a:r>
                    </a:p>
                    <a:p>
                      <a:pPr marL="285750" indent="-285750" algn="ctr">
                        <a:buFont typeface="Arial" charset="0"/>
                        <a:buChar char="•"/>
                      </a:pPr>
                      <a:r>
                        <a:rPr lang="es-CO" b="1" baseline="0" dirty="0" smtClean="0">
                          <a:solidFill>
                            <a:schemeClr val="tx1"/>
                          </a:solidFill>
                        </a:rPr>
                        <a:t>TODOS CON CERTIFICADOS DE DISPONIBILIDAD PRESUPUESTAL QUE GARANTICEN LA APROPIACIÓN</a:t>
                      </a:r>
                      <a:endParaRPr lang="es-CO" b="1" dirty="0">
                        <a:solidFill>
                          <a:schemeClr val="tx1"/>
                        </a:solidFill>
                      </a:endParaRPr>
                    </a:p>
                  </a:txBody>
                  <a:tcPr>
                    <a:solidFill>
                      <a:schemeClr val="accent3">
                        <a:lumMod val="60000"/>
                        <a:lumOff val="40000"/>
                      </a:schemeClr>
                    </a:solidFill>
                  </a:tcPr>
                </a:tc>
              </a:tr>
            </a:tbl>
          </a:graphicData>
        </a:graphic>
      </p:graphicFrame>
    </p:spTree>
    <p:extLst>
      <p:ext uri="{BB962C8B-B14F-4D97-AF65-F5344CB8AC3E}">
        <p14:creationId xmlns:p14="http://schemas.microsoft.com/office/powerpoint/2010/main" val="36009563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55511" y="158346"/>
            <a:ext cx="7832978"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INFORME DE GESTIÓN CON CORTE A 31 </a:t>
            </a:r>
          </a:p>
          <a:p>
            <a:pPr algn="ctr"/>
            <a:r>
              <a:rPr lang="es-E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DICIEMBRE DE 2013</a:t>
            </a:r>
            <a:endParaRPr lang="es-E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s-E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PRESUPUESTO INICIAL DE INGRESOS</a:t>
            </a:r>
            <a:endParaRPr lang="es-E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5" name="4 Tabla"/>
          <p:cNvGraphicFramePr>
            <a:graphicFrameLocks noGrp="1"/>
          </p:cNvGraphicFramePr>
          <p:nvPr>
            <p:extLst>
              <p:ext uri="{D42A27DB-BD31-4B8C-83A1-F6EECF244321}">
                <p14:modId xmlns:p14="http://schemas.microsoft.com/office/powerpoint/2010/main" val="3247275113"/>
              </p:ext>
            </p:extLst>
          </p:nvPr>
        </p:nvGraphicFramePr>
        <p:xfrm>
          <a:off x="755576" y="2474561"/>
          <a:ext cx="8173539" cy="3762751"/>
        </p:xfrm>
        <a:graphic>
          <a:graphicData uri="http://schemas.openxmlformats.org/drawingml/2006/table">
            <a:tbl>
              <a:tblPr firstRow="1" bandRow="1">
                <a:tableStyleId>{5C22544A-7EE6-4342-B048-85BDC9FD1C3A}</a:tableStyleId>
              </a:tblPr>
              <a:tblGrid>
                <a:gridCol w="4867389"/>
                <a:gridCol w="1928589"/>
                <a:gridCol w="1377561"/>
              </a:tblGrid>
              <a:tr h="476710">
                <a:tc>
                  <a:txBody>
                    <a:bodyPr/>
                    <a:lstStyle/>
                    <a:p>
                      <a:pPr algn="ctr"/>
                      <a:r>
                        <a:rPr lang="es-ES" sz="1800" dirty="0" smtClean="0"/>
                        <a:t>CONCEPTO</a:t>
                      </a:r>
                      <a:endParaRPr lang="es-ES" sz="1800" dirty="0"/>
                    </a:p>
                  </a:txBody>
                  <a:tcPr anchor="ctr"/>
                </a:tc>
                <a:tc>
                  <a:txBody>
                    <a:bodyPr/>
                    <a:lstStyle/>
                    <a:p>
                      <a:pPr algn="ctr"/>
                      <a:r>
                        <a:rPr lang="es-ES" sz="1800" dirty="0" smtClean="0"/>
                        <a:t>VALOR</a:t>
                      </a:r>
                      <a:endParaRPr lang="es-ES" sz="1800" dirty="0"/>
                    </a:p>
                  </a:txBody>
                  <a:tcPr anchor="ctr"/>
                </a:tc>
                <a:tc>
                  <a:txBody>
                    <a:bodyPr/>
                    <a:lstStyle/>
                    <a:p>
                      <a:pPr algn="ctr"/>
                      <a:r>
                        <a:rPr lang="es-ES" sz="1800" dirty="0" smtClean="0"/>
                        <a:t>%</a:t>
                      </a:r>
                      <a:endParaRPr lang="es-ES" sz="1800" dirty="0"/>
                    </a:p>
                  </a:txBody>
                  <a:tcPr anchor="ctr"/>
                </a:tc>
              </a:tr>
              <a:tr h="483331">
                <a:tc>
                  <a:txBody>
                    <a:bodyPr/>
                    <a:lstStyle/>
                    <a:p>
                      <a:pPr algn="l"/>
                      <a:r>
                        <a:rPr lang="es-ES" sz="1600" b="1" dirty="0" smtClean="0"/>
                        <a:t>TRANSFERENCIAS DE RECURSOS PUBLICOS</a:t>
                      </a:r>
                      <a:endParaRPr lang="es-ES" sz="1600" b="1" dirty="0"/>
                    </a:p>
                  </a:txBody>
                  <a:tcPr anchor="ctr"/>
                </a:tc>
                <a:tc>
                  <a:txBody>
                    <a:bodyPr/>
                    <a:lstStyle/>
                    <a:p>
                      <a:pPr algn="r"/>
                      <a:r>
                        <a:rPr lang="es-ES" sz="1800" b="1" kern="1200" dirty="0" smtClean="0">
                          <a:solidFill>
                            <a:schemeClr val="dk1"/>
                          </a:solidFill>
                          <a:latin typeface="+mn-lt"/>
                          <a:ea typeface="+mn-ea"/>
                          <a:cs typeface="+mn-cs"/>
                        </a:rPr>
                        <a:t>472.305.500</a:t>
                      </a:r>
                    </a:p>
                  </a:txBody>
                  <a:tcPr anchor="ctr"/>
                </a:tc>
                <a:tc>
                  <a:txBody>
                    <a:bodyPr/>
                    <a:lstStyle/>
                    <a:p>
                      <a:pPr algn="ctr"/>
                      <a:r>
                        <a:rPr lang="es-ES" b="1" dirty="0" smtClean="0"/>
                        <a:t>71,2%</a:t>
                      </a:r>
                    </a:p>
                  </a:txBody>
                  <a:tcPr anchor="ctr"/>
                </a:tc>
              </a:tr>
              <a:tr h="612016">
                <a:tc>
                  <a:txBody>
                    <a:bodyPr/>
                    <a:lstStyle/>
                    <a:p>
                      <a:pPr algn="l"/>
                      <a:r>
                        <a:rPr lang="es-CO" sz="1800" kern="1200" dirty="0" smtClean="0">
                          <a:solidFill>
                            <a:schemeClr val="dk1"/>
                          </a:solidFill>
                          <a:latin typeface="+mn-lt"/>
                          <a:ea typeface="+mn-ea"/>
                          <a:cs typeface="+mn-cs"/>
                        </a:rPr>
                        <a:t>Del S. G. P. (Prestación del Servicio Educativo)</a:t>
                      </a:r>
                      <a:endParaRPr lang="es-ES" dirty="0"/>
                    </a:p>
                  </a:txBody>
                  <a:tcPr anchor="ctr"/>
                </a:tc>
                <a:tc>
                  <a:txBody>
                    <a:bodyPr/>
                    <a:lstStyle/>
                    <a:p>
                      <a:pPr algn="r"/>
                      <a:r>
                        <a:rPr lang="es-ES" sz="1800" kern="1200" dirty="0" smtClean="0">
                          <a:solidFill>
                            <a:schemeClr val="dk1"/>
                          </a:solidFill>
                          <a:latin typeface="+mn-lt"/>
                          <a:ea typeface="+mn-ea"/>
                          <a:cs typeface="+mn-cs"/>
                        </a:rPr>
                        <a:t>472.305.500</a:t>
                      </a:r>
                      <a:endParaRPr lang="es-ES" dirty="0" smtClean="0"/>
                    </a:p>
                  </a:txBody>
                  <a:tcPr anchor="ctr"/>
                </a:tc>
                <a:tc>
                  <a:txBody>
                    <a:bodyPr/>
                    <a:lstStyle/>
                    <a:p>
                      <a:pPr algn="ctr"/>
                      <a:r>
                        <a:rPr lang="es-ES" dirty="0" smtClean="0"/>
                        <a:t>71,2%</a:t>
                      </a:r>
                    </a:p>
                  </a:txBody>
                  <a:tcPr anchor="ctr"/>
                </a:tc>
              </a:tr>
              <a:tr h="612016">
                <a:tc>
                  <a:txBody>
                    <a:bodyPr/>
                    <a:lstStyle/>
                    <a:p>
                      <a:pPr algn="l"/>
                      <a:r>
                        <a:rPr lang="es-ES" sz="1600" b="1" dirty="0" smtClean="0"/>
                        <a:t>INGRESOS OPERACIONALES</a:t>
                      </a:r>
                      <a:endParaRPr lang="es-ES" sz="1600" b="1" dirty="0"/>
                    </a:p>
                  </a:txBody>
                  <a:tcPr anchor="ctr"/>
                </a:tc>
                <a:tc>
                  <a:txBody>
                    <a:bodyPr/>
                    <a:lstStyle/>
                    <a:p>
                      <a:pPr algn="r"/>
                      <a:r>
                        <a:rPr lang="es-ES" b="1" dirty="0" smtClean="0"/>
                        <a:t>191.400.000</a:t>
                      </a:r>
                    </a:p>
                  </a:txBody>
                  <a:tcPr anchor="ctr"/>
                </a:tc>
                <a:tc>
                  <a:txBody>
                    <a:bodyPr/>
                    <a:lstStyle/>
                    <a:p>
                      <a:pPr algn="ctr"/>
                      <a:r>
                        <a:rPr lang="es-ES" b="1" dirty="0" smtClean="0"/>
                        <a:t>28,8%</a:t>
                      </a:r>
                    </a:p>
                  </a:txBody>
                  <a:tcPr anchor="ctr"/>
                </a:tc>
              </a:tr>
              <a:tr h="612016">
                <a:tc>
                  <a:txBody>
                    <a:bodyPr/>
                    <a:lstStyle/>
                    <a:p>
                      <a:pPr algn="l"/>
                      <a:r>
                        <a:rPr lang="es-ES" sz="1600" dirty="0" smtClean="0"/>
                        <a:t>Programas Especiales (Ciclo Complementario)</a:t>
                      </a:r>
                      <a:endParaRPr lang="es-ES" sz="1600" dirty="0"/>
                    </a:p>
                  </a:txBody>
                  <a:tcPr anchor="ctr"/>
                </a:tc>
                <a:tc>
                  <a:txBody>
                    <a:bodyPr/>
                    <a:lstStyle/>
                    <a:p>
                      <a:pPr algn="r"/>
                      <a:r>
                        <a:rPr lang="es-ES" dirty="0" smtClean="0"/>
                        <a:t>171.400.000</a:t>
                      </a:r>
                    </a:p>
                  </a:txBody>
                  <a:tcPr anchor="ctr"/>
                </a:tc>
                <a:tc>
                  <a:txBody>
                    <a:bodyPr/>
                    <a:lstStyle/>
                    <a:p>
                      <a:pPr algn="ctr"/>
                      <a:r>
                        <a:rPr lang="es-ES" dirty="0" smtClean="0"/>
                        <a:t>25,8%</a:t>
                      </a:r>
                    </a:p>
                  </a:txBody>
                  <a:tcPr anchor="ctr"/>
                </a:tc>
              </a:tr>
              <a:tr h="483331">
                <a:tc>
                  <a:txBody>
                    <a:bodyPr/>
                    <a:lstStyle/>
                    <a:p>
                      <a:pPr algn="l"/>
                      <a:r>
                        <a:rPr lang="es-ES" dirty="0" smtClean="0"/>
                        <a:t>VENTA DE OTROS SERVICIOS</a:t>
                      </a:r>
                      <a:endParaRPr lang="es-ES" dirty="0"/>
                    </a:p>
                  </a:txBody>
                  <a:tcPr anchor="ctr"/>
                </a:tc>
                <a:tc>
                  <a:txBody>
                    <a:bodyPr/>
                    <a:lstStyle/>
                    <a:p>
                      <a:pPr algn="r"/>
                      <a:r>
                        <a:rPr lang="es-ES" dirty="0" smtClean="0"/>
                        <a:t>20.000.000</a:t>
                      </a:r>
                    </a:p>
                  </a:txBody>
                  <a:tcPr anchor="ctr"/>
                </a:tc>
                <a:tc>
                  <a:txBody>
                    <a:bodyPr/>
                    <a:lstStyle/>
                    <a:p>
                      <a:pPr algn="ctr"/>
                      <a:r>
                        <a:rPr lang="es-ES" dirty="0" smtClean="0"/>
                        <a:t>3,0%</a:t>
                      </a:r>
                    </a:p>
                  </a:txBody>
                  <a:tcPr anchor="ctr"/>
                </a:tc>
              </a:tr>
              <a:tr h="483331">
                <a:tc>
                  <a:txBody>
                    <a:bodyPr/>
                    <a:lstStyle/>
                    <a:p>
                      <a:pPr algn="ctr"/>
                      <a:r>
                        <a:rPr lang="es-ES" b="1" dirty="0" smtClean="0"/>
                        <a:t>TOTAL PRESUPUESTO DE INGRESOS</a:t>
                      </a:r>
                      <a:endParaRPr lang="es-ES" b="1" dirty="0"/>
                    </a:p>
                  </a:txBody>
                  <a:tcPr anchor="ctr"/>
                </a:tc>
                <a:tc>
                  <a:txBody>
                    <a:bodyPr/>
                    <a:lstStyle/>
                    <a:p>
                      <a:pPr algn="r"/>
                      <a:r>
                        <a:rPr lang="es-ES" b="1" dirty="0" smtClean="0"/>
                        <a:t>663.705.500</a:t>
                      </a:r>
                    </a:p>
                  </a:txBody>
                  <a:tcPr anchor="ctr"/>
                </a:tc>
                <a:tc>
                  <a:txBody>
                    <a:bodyPr/>
                    <a:lstStyle/>
                    <a:p>
                      <a:pPr algn="ctr"/>
                      <a:r>
                        <a:rPr lang="es-ES" b="1" dirty="0" smtClean="0"/>
                        <a:t>100,00%</a:t>
                      </a:r>
                      <a:endParaRPr lang="es-ES" b="1" dirty="0"/>
                    </a:p>
                  </a:txBody>
                  <a:tcPr anchor="ctr"/>
                </a:tc>
              </a:tr>
            </a:tbl>
          </a:graphicData>
        </a:graphic>
      </p:graphicFrame>
    </p:spTree>
    <p:extLst>
      <p:ext uri="{BB962C8B-B14F-4D97-AF65-F5344CB8AC3E}">
        <p14:creationId xmlns:p14="http://schemas.microsoft.com/office/powerpoint/2010/main" val="2387919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40.kn3.net/taringa/6/5/2/1/3/1/4/b2kcarolina/E38.jpg?41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1 Gráfico"/>
          <p:cNvGraphicFramePr>
            <a:graphicFrameLocks/>
          </p:cNvGraphicFramePr>
          <p:nvPr>
            <p:extLst>
              <p:ext uri="{D42A27DB-BD31-4B8C-83A1-F6EECF244321}">
                <p14:modId xmlns:p14="http://schemas.microsoft.com/office/powerpoint/2010/main" val="721457934"/>
              </p:ext>
            </p:extLst>
          </p:nvPr>
        </p:nvGraphicFramePr>
        <p:xfrm>
          <a:off x="503548" y="1700808"/>
          <a:ext cx="8136904" cy="4320307"/>
        </p:xfrm>
        <a:graphic>
          <a:graphicData uri="http://schemas.openxmlformats.org/drawingml/2006/chart">
            <c:chart xmlns:c="http://schemas.openxmlformats.org/drawingml/2006/chart" xmlns:r="http://schemas.openxmlformats.org/officeDocument/2006/relationships" r:id="rId3"/>
          </a:graphicData>
        </a:graphic>
      </p:graphicFrame>
      <p:sp>
        <p:nvSpPr>
          <p:cNvPr id="6" name="5 Rectángulo"/>
          <p:cNvSpPr/>
          <p:nvPr/>
        </p:nvSpPr>
        <p:spPr>
          <a:xfrm>
            <a:off x="655511" y="158346"/>
            <a:ext cx="7832978"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INFORME DE GESTIÓN CON CORTE A 31 </a:t>
            </a:r>
          </a:p>
          <a:p>
            <a:pPr algn="ctr"/>
            <a:r>
              <a:rPr lang="es-E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DICIEMBRE DE 2013</a:t>
            </a:r>
            <a:endParaRPr lang="es-E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7797462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TotalTime>
  <Words>1650</Words>
  <Application>Microsoft Office PowerPoint</Application>
  <PresentationFormat>Presentación en pantalla (4:3)</PresentationFormat>
  <Paragraphs>693</Paragraphs>
  <Slides>38</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38</vt:i4>
      </vt:variant>
    </vt:vector>
  </HeadingPairs>
  <TitlesOfParts>
    <vt:vector size="40" baseType="lpstr">
      <vt:lpstr>Tema de Office</vt:lpstr>
      <vt:lpstr>Hoja de cálculo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Maritza</dc:creator>
  <cp:lastModifiedBy>Maritza</cp:lastModifiedBy>
  <cp:revision>1</cp:revision>
  <dcterms:created xsi:type="dcterms:W3CDTF">2015-10-31T22:07:33Z</dcterms:created>
  <dcterms:modified xsi:type="dcterms:W3CDTF">2015-10-31T22:09:54Z</dcterms:modified>
</cp:coreProperties>
</file>