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FD2C-CD3E-4772-805D-12EF378D05BA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8D4-6DCF-4DB0-99E7-3D13D7948E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64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FD2C-CD3E-4772-805D-12EF378D05BA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8D4-6DCF-4DB0-99E7-3D13D7948E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86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FD2C-CD3E-4772-805D-12EF378D05BA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8D4-6DCF-4DB0-99E7-3D13D7948E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847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FD2C-CD3E-4772-805D-12EF378D05BA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8D4-6DCF-4DB0-99E7-3D13D7948E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228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FD2C-CD3E-4772-805D-12EF378D05BA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8D4-6DCF-4DB0-99E7-3D13D7948E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440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FD2C-CD3E-4772-805D-12EF378D05BA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8D4-6DCF-4DB0-99E7-3D13D7948E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427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FD2C-CD3E-4772-805D-12EF378D05BA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8D4-6DCF-4DB0-99E7-3D13D7948E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87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FD2C-CD3E-4772-805D-12EF378D05BA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8D4-6DCF-4DB0-99E7-3D13D7948E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2608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FD2C-CD3E-4772-805D-12EF378D05BA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8D4-6DCF-4DB0-99E7-3D13D7948E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485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FD2C-CD3E-4772-805D-12EF378D05BA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8D4-6DCF-4DB0-99E7-3D13D7948E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665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6FD2C-CD3E-4772-805D-12EF378D05BA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28D4-6DCF-4DB0-99E7-3D13D7948E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440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6FD2C-CD3E-4772-805D-12EF378D05BA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028D4-6DCF-4DB0-99E7-3D13D7948E4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971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k40.kn3.net/taringa/6/5/2/1/3/1/4/b2kcarolina/E38.jpg?41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425045"/>
              </p:ext>
            </p:extLst>
          </p:nvPr>
        </p:nvGraphicFramePr>
        <p:xfrm>
          <a:off x="323528" y="332656"/>
          <a:ext cx="8496944" cy="634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2882"/>
                <a:gridCol w="3201746"/>
                <a:gridCol w="2832316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CO" sz="1400" b="1" dirty="0" smtClean="0">
                          <a:solidFill>
                            <a:schemeClr val="tx1"/>
                          </a:solidFill>
                        </a:rPr>
                        <a:t>AREA: GESTIÓN  ACADÉMICA</a:t>
                      </a:r>
                      <a:endParaRPr lang="es-CO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s-CO" sz="1200" b="1" dirty="0" smtClean="0"/>
                        <a:t>PROCESO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200" b="1" dirty="0" smtClean="0"/>
                        <a:t>COMPONENTE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6">
                  <a:txBody>
                    <a:bodyPr/>
                    <a:lstStyle/>
                    <a:p>
                      <a:pPr algn="ctr"/>
                      <a:endParaRPr lang="es-CO" sz="1200" b="1" dirty="0" smtClean="0"/>
                    </a:p>
                    <a:p>
                      <a:pPr algn="ctr"/>
                      <a:endParaRPr lang="es-CO" sz="1200" b="1" dirty="0" smtClean="0"/>
                    </a:p>
                    <a:p>
                      <a:pPr algn="ctr"/>
                      <a:endParaRPr lang="es-CO" sz="1200" b="1" dirty="0" smtClean="0"/>
                    </a:p>
                    <a:p>
                      <a:pPr algn="ctr"/>
                      <a:endParaRPr lang="es-CO" sz="1200" b="1" dirty="0" smtClean="0"/>
                    </a:p>
                    <a:p>
                      <a:pPr algn="ctr"/>
                      <a:r>
                        <a:rPr lang="es-CO" sz="1200" b="1" dirty="0" smtClean="0"/>
                        <a:t>DISEÑO PEDAGÓGICO (CURRICULAR)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1" dirty="0" smtClean="0"/>
                        <a:t>PLAN DE ESTUDIOS </a:t>
                      </a:r>
                      <a:r>
                        <a:rPr lang="es-CO" sz="1200" b="1" dirty="0" smtClean="0">
                          <a:solidFill>
                            <a:srgbClr val="FF0000"/>
                          </a:solidFill>
                        </a:rPr>
                        <a:t>(ADQUISICIÓN DE PUBLICACIONES SEGÚN NECESIDADES)</a:t>
                      </a:r>
                    </a:p>
                    <a:p>
                      <a:pPr algn="l"/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/>
                        <a:t>$ 5’000.000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200" b="1" dirty="0" smtClean="0"/>
                        <a:t>ENFOQUE METODOLOGICO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200" b="1" dirty="0" smtClean="0"/>
                        <a:t>RECURSOS PARA EL APRENDIZAJE (</a:t>
                      </a:r>
                      <a:r>
                        <a:rPr lang="es-CO" sz="1200" b="1" dirty="0" smtClean="0">
                          <a:solidFill>
                            <a:srgbClr val="FF0000"/>
                          </a:solidFill>
                        </a:rPr>
                        <a:t>ADQUISICIÓN DE MATERIAL)</a:t>
                      </a:r>
                      <a:endParaRPr lang="es-CO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/>
                        <a:t>$ 5’000.000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200" b="1" dirty="0" smtClean="0"/>
                        <a:t>JORNADA</a:t>
                      </a:r>
                      <a:r>
                        <a:rPr lang="es-CO" sz="1200" b="1" baseline="0" dirty="0" smtClean="0"/>
                        <a:t> </a:t>
                      </a:r>
                      <a:r>
                        <a:rPr lang="es-CO" sz="1200" b="1" dirty="0" smtClean="0"/>
                        <a:t>ESCOLAR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200" b="1" dirty="0" smtClean="0"/>
                        <a:t>EVALUACIÓN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CO" sz="1200" b="1" dirty="0" smtClean="0"/>
                    </a:p>
                    <a:p>
                      <a:pPr algn="l"/>
                      <a:r>
                        <a:rPr lang="es-CO" sz="1200" b="1" dirty="0" smtClean="0"/>
                        <a:t>TOTAL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es-CO" sz="1200" b="1" dirty="0" smtClean="0"/>
                    </a:p>
                    <a:p>
                      <a:pPr algn="ctr"/>
                      <a:endParaRPr lang="es-CO" sz="1200" b="1" dirty="0" smtClean="0"/>
                    </a:p>
                    <a:p>
                      <a:pPr algn="ctr"/>
                      <a:endParaRPr lang="es-CO" sz="1200" b="1" dirty="0" smtClean="0"/>
                    </a:p>
                    <a:p>
                      <a:pPr algn="ctr"/>
                      <a:r>
                        <a:rPr lang="es-CO" sz="1200" b="1" dirty="0" smtClean="0"/>
                        <a:t>PRÁCTICAS PEDAGÓGICAS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200" b="1" dirty="0" smtClean="0"/>
                        <a:t>OPCIONES DIDÁCTICAS PARA LAS ÁREAS, ASIGNATURAS Y PROYECTOS TRANSVERSALES </a:t>
                      </a:r>
                      <a:r>
                        <a:rPr lang="es-CO" sz="1200" b="1" dirty="0" smtClean="0">
                          <a:solidFill>
                            <a:srgbClr val="FF0000"/>
                          </a:solidFill>
                        </a:rPr>
                        <a:t>(CONTRATACIÓN DE SERVICIOS PROFESIONALES PARA CAPACITACIÓN SEGÚN NECESIDADES IDENTIFICADAS)</a:t>
                      </a:r>
                      <a:endParaRPr lang="es-CO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 smtClean="0"/>
                    </a:p>
                    <a:p>
                      <a:pPr algn="ctr"/>
                      <a:r>
                        <a:rPr lang="es-CO" sz="1200" b="1" dirty="0" smtClean="0"/>
                        <a:t>$ 8’000.000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b="1" dirty="0" smtClean="0"/>
                        <a:t>ESTRATEGIAS PARA LAS TAREAS ESCOLARES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b="1" dirty="0" smtClean="0"/>
                        <a:t>USO ARTICULADO DE LOS RECURSOS</a:t>
                      </a:r>
                      <a:r>
                        <a:rPr lang="es-CO" sz="1200" b="1" baseline="0" dirty="0" smtClean="0"/>
                        <a:t> PARA EL APRENDIZAJE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b="1" dirty="0" smtClean="0"/>
                    </a:p>
                    <a:p>
                      <a:endParaRPr lang="es-CO" sz="1400" b="1" dirty="0" smtClean="0"/>
                    </a:p>
                    <a:p>
                      <a:r>
                        <a:rPr lang="es-CO" sz="1400" b="1" dirty="0" smtClean="0"/>
                        <a:t>TOTAL</a:t>
                      </a:r>
                      <a:endParaRPr lang="es-CO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400" b="1" dirty="0" smtClean="0"/>
                    </a:p>
                    <a:p>
                      <a:pPr algn="ctr"/>
                      <a:r>
                        <a:rPr lang="es-CO" sz="1400" b="1" dirty="0" smtClean="0"/>
                        <a:t>$ 18’000.000</a:t>
                      </a:r>
                      <a:endParaRPr lang="es-CO" sz="1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699792" y="-184666"/>
            <a:ext cx="3672408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s-CO" dirty="0" smtClean="0"/>
              <a:t>EVALUACIÓN INSTITUCIONAL 2013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787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k40.kn3.net/taringa/6/5/2/1/3/1/4/b2kcarolina/E38.jpg?41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707536"/>
              </p:ext>
            </p:extLst>
          </p:nvPr>
        </p:nvGraphicFramePr>
        <p:xfrm>
          <a:off x="143508" y="116632"/>
          <a:ext cx="8856983" cy="639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4572505"/>
                <a:gridCol w="2952330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CO" sz="1400" b="1" dirty="0" smtClean="0">
                          <a:solidFill>
                            <a:schemeClr val="tx1"/>
                          </a:solidFill>
                        </a:rPr>
                        <a:t>AREA: GESTIÓN  ACADÉMICA</a:t>
                      </a:r>
                      <a:endParaRPr lang="es-CO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49240"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/>
                        <a:t>PROCESO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/>
                        <a:t>COMPONENTE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pPr algn="ctr"/>
                      <a:endParaRPr lang="es-CO" sz="1200" b="1" dirty="0" smtClean="0"/>
                    </a:p>
                    <a:p>
                      <a:pPr algn="ctr"/>
                      <a:endParaRPr lang="es-CO" sz="1200" b="1" dirty="0" smtClean="0"/>
                    </a:p>
                    <a:p>
                      <a:pPr algn="ctr"/>
                      <a:endParaRPr lang="es-CO" sz="1200" b="1" dirty="0" smtClean="0"/>
                    </a:p>
                    <a:p>
                      <a:pPr algn="ctr"/>
                      <a:endParaRPr lang="es-CO" sz="1200" b="1" dirty="0" smtClean="0"/>
                    </a:p>
                    <a:p>
                      <a:pPr algn="ctr"/>
                      <a:r>
                        <a:rPr lang="es-CO" sz="1200" b="1" dirty="0" smtClean="0"/>
                        <a:t>GESTIÓN DE AULA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200" b="1" dirty="0" smtClean="0"/>
                        <a:t>RELACIÓN PEDAGÓGICA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b="1" dirty="0" smtClean="0"/>
                        <a:t>PLANEACIÓN DE CLASES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b="1" dirty="0" smtClean="0"/>
                        <a:t>ESTILO PEDAGÓGICO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b="1" dirty="0" smtClean="0"/>
                        <a:t>EVALUACIÓN EN EL AULA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200" b="1" dirty="0" smtClean="0"/>
                    </a:p>
                    <a:p>
                      <a:r>
                        <a:rPr lang="es-CO" sz="1200" b="1" dirty="0" smtClean="0"/>
                        <a:t>TOTAL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endParaRPr lang="es-CO" sz="1200" b="1" dirty="0" smtClean="0"/>
                    </a:p>
                    <a:p>
                      <a:pPr algn="ctr"/>
                      <a:endParaRPr lang="es-CO" sz="1200" b="1" dirty="0" smtClean="0"/>
                    </a:p>
                    <a:p>
                      <a:pPr algn="ctr"/>
                      <a:endParaRPr lang="es-CO" sz="1200" b="1" dirty="0" smtClean="0"/>
                    </a:p>
                    <a:p>
                      <a:pPr algn="ctr"/>
                      <a:r>
                        <a:rPr lang="es-CO" sz="1200" b="1" dirty="0" smtClean="0"/>
                        <a:t>SEGUIMIENTO</a:t>
                      </a:r>
                      <a:r>
                        <a:rPr lang="es-CO" sz="1200" b="1" baseline="0" dirty="0" smtClean="0"/>
                        <a:t> ACADÉMICO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200" b="1" dirty="0" smtClean="0"/>
                        <a:t>SEGUIMIENTO A LOS RESULTADOS ACADÉMICOS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/>
                        <a:t>$ 4’000.000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b="1" dirty="0" smtClean="0"/>
                        <a:t>USO PEDAGÓGICO DE LAS EVALUACIONES EXTERNAS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b="1" dirty="0" smtClean="0"/>
                        <a:t>SEGUIMIENTO A LA ASISTENCIA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b="1" dirty="0" smtClean="0"/>
                        <a:t>ACTIVIDADES</a:t>
                      </a:r>
                      <a:r>
                        <a:rPr lang="es-CO" sz="1200" b="1" baseline="0" dirty="0" smtClean="0"/>
                        <a:t> DE RECUPERACIÓN</a:t>
                      </a:r>
                      <a:endParaRPr lang="es-CO" sz="1200" b="1" dirty="0" smtClean="0"/>
                    </a:p>
                    <a:p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200" b="1" dirty="0" smtClean="0"/>
                        <a:t>APOYO PEDAGÓGICO PARA ESTUDIATNES CON DIFICULTADES DE APRENDIZAJE (</a:t>
                      </a:r>
                      <a:r>
                        <a:rPr lang="es-CO" sz="1200" b="1" dirty="0" smtClean="0">
                          <a:solidFill>
                            <a:srgbClr val="FF0000"/>
                          </a:solidFill>
                        </a:rPr>
                        <a:t>REALIZACIÓN DE JORNADAS PEDAGÓGICAS Y CULTURALES PARA CELEBRACION</a:t>
                      </a:r>
                      <a:r>
                        <a:rPr lang="es-CO" sz="1200" b="1" baseline="0" dirty="0" smtClean="0">
                          <a:solidFill>
                            <a:srgbClr val="FF0000"/>
                          </a:solidFill>
                        </a:rPr>
                        <a:t> DE LOS 70 AÑOS)</a:t>
                      </a:r>
                      <a:endParaRPr lang="es-CO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="1" dirty="0" smtClean="0"/>
                    </a:p>
                    <a:p>
                      <a:pPr algn="ctr"/>
                      <a:r>
                        <a:rPr lang="es-CO" sz="1200" b="1" dirty="0" smtClean="0"/>
                        <a:t>$ 5’000.000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200" b="1" dirty="0" smtClean="0"/>
                        <a:t>SEGUIMIENTO A LOS EGRESADOS </a:t>
                      </a:r>
                      <a:r>
                        <a:rPr lang="es-CO" sz="1200" b="1" dirty="0" smtClean="0">
                          <a:solidFill>
                            <a:srgbClr val="FF0000"/>
                          </a:solidFill>
                        </a:rPr>
                        <a:t>(ACTIVIDADES, DIRECTORIO)</a:t>
                      </a:r>
                      <a:endParaRPr lang="es-CO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200" b="1" dirty="0" smtClean="0"/>
                    </a:p>
                    <a:p>
                      <a:pPr algn="ctr"/>
                      <a:r>
                        <a:rPr lang="es-CO" sz="1200" b="1" dirty="0" smtClean="0"/>
                        <a:t>$ 3’000.000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200" b="1" dirty="0" smtClean="0"/>
                        <a:t>TOTAL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/>
                        <a:t>$ 12’000.000</a:t>
                      </a:r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4000" b="1" dirty="0" smtClean="0">
                          <a:solidFill>
                            <a:srgbClr val="FF0000"/>
                          </a:solidFill>
                        </a:rPr>
                        <a:t>TOTAL DEL PROCESO</a:t>
                      </a:r>
                      <a:endParaRPr lang="es-CO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4000" b="1" dirty="0" smtClean="0">
                          <a:solidFill>
                            <a:srgbClr val="FF0000"/>
                          </a:solidFill>
                        </a:rPr>
                        <a:t>$ 30’000.000</a:t>
                      </a:r>
                      <a:endParaRPr lang="es-CO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735796" y="-369332"/>
            <a:ext cx="3672408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s-CO" dirty="0" smtClean="0"/>
              <a:t>EVALUACIÓN INSTITUCIONAL 2013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5737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k40.kn3.net/taringa/6/5/2/1/3/1/4/b2kcarolina/E38.jpg?41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459282"/>
              </p:ext>
            </p:extLst>
          </p:nvPr>
        </p:nvGraphicFramePr>
        <p:xfrm>
          <a:off x="251520" y="116632"/>
          <a:ext cx="8712968" cy="610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6048672"/>
                <a:gridCol w="1296144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CO" sz="1400" dirty="0" smtClean="0">
                          <a:solidFill>
                            <a:schemeClr val="tx1"/>
                          </a:solidFill>
                        </a:rPr>
                        <a:t>AREA: GESTIÓN  ADMINISTRATIVA</a:t>
                      </a:r>
                      <a:r>
                        <a:rPr lang="es-CO" sz="1400" baseline="0" dirty="0" smtClean="0">
                          <a:solidFill>
                            <a:schemeClr val="tx1"/>
                          </a:solidFill>
                        </a:rPr>
                        <a:t> Y FINANCIERA</a:t>
                      </a:r>
                      <a:endParaRPr lang="es-CO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49240">
                <a:tc>
                  <a:txBody>
                    <a:bodyPr/>
                    <a:lstStyle/>
                    <a:p>
                      <a:r>
                        <a:rPr lang="es-CO" sz="900" b="1" dirty="0" smtClean="0"/>
                        <a:t>PROCESO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900" b="1" dirty="0" smtClean="0"/>
                        <a:t>COMPONENTE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endParaRPr lang="es-CO" sz="900" b="1" dirty="0" smtClean="0"/>
                    </a:p>
                    <a:p>
                      <a:r>
                        <a:rPr lang="es-CO" sz="900" b="1" dirty="0" smtClean="0"/>
                        <a:t>APOYO A LA GESTIÓN ACADÉMIA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900" b="1" dirty="0" smtClean="0"/>
                        <a:t>PROCESO DE MATRÍCULA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b="1" dirty="0" smtClean="0"/>
                        <a:t>ARCHIVO ACADÉMICO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b="1" dirty="0" smtClean="0"/>
                        <a:t>BOLETINES DE CALIFICACIONES </a:t>
                      </a:r>
                      <a:r>
                        <a:rPr lang="es-CO" sz="900" b="1" dirty="0" smtClean="0">
                          <a:solidFill>
                            <a:srgbClr val="FF0000"/>
                          </a:solidFill>
                        </a:rPr>
                        <a:t>(DOTACIONES</a:t>
                      </a:r>
                      <a:r>
                        <a:rPr lang="es-CO" sz="900" b="1" baseline="0" dirty="0" smtClean="0">
                          <a:solidFill>
                            <a:srgbClr val="FF0000"/>
                          </a:solidFill>
                        </a:rPr>
                        <a:t> PEDAGÓGICAS: MOBILIARIO, LIBROS, TEXTOS, MATERIALES DIDÁCTICOS, AUDIVISUALES, LICENCIAS DE PRODUCTOS INFORMÁTICOS)</a:t>
                      </a:r>
                      <a:endParaRPr lang="es-CO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900" b="1" dirty="0" smtClean="0"/>
                    </a:p>
                    <a:p>
                      <a:pPr algn="ctr"/>
                      <a:r>
                        <a:rPr lang="es-CO" sz="900" b="1" dirty="0" smtClean="0"/>
                        <a:t>$ 5’000.000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b="1" dirty="0" smtClean="0"/>
                        <a:t>TOTAL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8">
                  <a:txBody>
                    <a:bodyPr/>
                    <a:lstStyle/>
                    <a:p>
                      <a:endParaRPr lang="es-CO" sz="900" b="1" dirty="0" smtClean="0"/>
                    </a:p>
                    <a:p>
                      <a:endParaRPr lang="es-CO" sz="900" b="1" dirty="0" smtClean="0"/>
                    </a:p>
                    <a:p>
                      <a:endParaRPr lang="es-CO" sz="900" b="1" dirty="0" smtClean="0"/>
                    </a:p>
                    <a:p>
                      <a:endParaRPr lang="es-CO" sz="900" b="1" dirty="0" smtClean="0"/>
                    </a:p>
                    <a:p>
                      <a:endParaRPr lang="es-CO" sz="900" b="1" dirty="0" smtClean="0"/>
                    </a:p>
                    <a:p>
                      <a:endParaRPr lang="es-CO" sz="900" b="1" dirty="0" smtClean="0"/>
                    </a:p>
                    <a:p>
                      <a:endParaRPr lang="es-CO" sz="900" b="1" dirty="0" smtClean="0"/>
                    </a:p>
                    <a:p>
                      <a:endParaRPr lang="es-CO" sz="900" b="1" dirty="0" smtClean="0"/>
                    </a:p>
                    <a:p>
                      <a:r>
                        <a:rPr lang="es-CO" sz="900" b="1" dirty="0" smtClean="0"/>
                        <a:t>ADMINISTRACIÓN DE LA PLANTA FÍSICA Y DE LOS RECURSOS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900" b="1" dirty="0" smtClean="0"/>
                        <a:t>MANTENIMIENTO</a:t>
                      </a:r>
                      <a:r>
                        <a:rPr lang="es-CO" sz="900" b="1" baseline="0" dirty="0" smtClean="0"/>
                        <a:t> DE LA PLANTA FISICA </a:t>
                      </a:r>
                      <a:r>
                        <a:rPr lang="es-CO" sz="900" b="1" baseline="0" dirty="0" smtClean="0">
                          <a:solidFill>
                            <a:srgbClr val="FF0000"/>
                          </a:solidFill>
                        </a:rPr>
                        <a:t>(MANTENIMIENTO, CONSERVACIÓN, REPARACIÓN, MEJORAMIENTO Y ADECUACIÓN: DE BIENES MUEBLES E INMUEBLES, REPUESTOS, ACCESORIOS, OBRAS QUE MODIFIQUEN LA INFRAESTRUCTURA DEBEN CONTAR CON ESTUDIO TÉCNICO PREVIA APROBACIÓN DE LA ENTIDAD TERRITORIAL)</a:t>
                      </a:r>
                      <a:endParaRPr lang="es-CO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b="1" dirty="0" smtClean="0"/>
                        <a:t>PROGRAMAS</a:t>
                      </a:r>
                      <a:r>
                        <a:rPr lang="es-CO" sz="900" b="1" baseline="0" dirty="0" smtClean="0"/>
                        <a:t> PARA LA ADECUACIÓN Y EMBELLECIMIENTO DE LA PLANTA FÍSICA (</a:t>
                      </a:r>
                      <a:r>
                        <a:rPr lang="es-CO" sz="900" b="1" baseline="0" dirty="0" smtClean="0">
                          <a:solidFill>
                            <a:srgbClr val="FF0000"/>
                          </a:solidFill>
                        </a:rPr>
                        <a:t>ADQUISICIÓN DE BIENES DE CONSUMO DURADERO: MUEBLES, HERRAMIENTAS, ENSERES, EQUIPOS DE OFICINA, LABRANZA, CAFETERÍA, MECANICO AUTOMOTOR)</a:t>
                      </a:r>
                      <a:endParaRPr lang="es-CO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b="1" dirty="0" smtClean="0"/>
                        <a:t>$ 10’000.000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dirty="0" smtClean="0"/>
                        <a:t>SEGUIMIENTO AL USO DE LOS ESPACIOS </a:t>
                      </a:r>
                      <a:r>
                        <a:rPr lang="es-CO" sz="900" b="1" baseline="0" dirty="0" smtClean="0">
                          <a:solidFill>
                            <a:srgbClr val="FF0000"/>
                          </a:solidFill>
                        </a:rPr>
                        <a:t>MANTENIMIENTO, CONSERVACIÓN, REPARACIÓN, MEJORAMIENTO Y ADECUACIÓN: DE BIENES MUEBLES E INMUEBLES, REPUESTOS, ACCESORIOS, OBRAS QUE MODIFIQUEN LA INFRAESTRUCTURA DEBEN CONTAR CON ESTUDIO TÉCNICO PREVIA APROBACIÓN DE LA ENTIDAD TERRITORIAL)</a:t>
                      </a:r>
                      <a:endParaRPr lang="es-CO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900" b="1" dirty="0" smtClean="0"/>
                    </a:p>
                    <a:p>
                      <a:pPr algn="ctr"/>
                      <a:r>
                        <a:rPr lang="es-CO" sz="900" b="1" dirty="0" smtClean="0"/>
                        <a:t>$ 10’000.000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dirty="0" smtClean="0"/>
                        <a:t>ADQUISICIÓN DE LOS RECURSOS PARA</a:t>
                      </a:r>
                      <a:r>
                        <a:rPr lang="es-CO" sz="900" b="1" baseline="0" dirty="0" smtClean="0"/>
                        <a:t> EL APRENDIZAJE </a:t>
                      </a:r>
                      <a:r>
                        <a:rPr lang="es-CO" sz="900" b="1" dirty="0" smtClean="0">
                          <a:solidFill>
                            <a:srgbClr val="FF0000"/>
                          </a:solidFill>
                        </a:rPr>
                        <a:t>(DOTACIONES</a:t>
                      </a:r>
                      <a:r>
                        <a:rPr lang="es-CO" sz="900" b="1" baseline="0" dirty="0" smtClean="0">
                          <a:solidFill>
                            <a:srgbClr val="FF0000"/>
                          </a:solidFill>
                        </a:rPr>
                        <a:t> PEDAGÓGICAS: MOBILIARIO, LIBROS, TEXTOS, MATERIALES DIDÁCTICOS, AUDIVISUALES, LICENCIAS DE PRODUCTOS INFORMÁTICOS)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900" b="1" dirty="0" smtClean="0"/>
                    </a:p>
                    <a:p>
                      <a:pPr algn="ctr"/>
                      <a:r>
                        <a:rPr lang="es-CO" sz="900" b="1" dirty="0" smtClean="0"/>
                        <a:t>$ 10’000.000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dirty="0" smtClean="0"/>
                        <a:t>SUMINISTROS Y DOTACIÓN </a:t>
                      </a:r>
                      <a:r>
                        <a:rPr lang="es-CO" sz="900" b="1" baseline="0" dirty="0" smtClean="0">
                          <a:solidFill>
                            <a:srgbClr val="FF0000"/>
                          </a:solidFill>
                        </a:rPr>
                        <a:t>MANTENIMIENTO, CONSERVACIÓN, REPARACIÓN, MEJORAMIENTO Y ADECUACIÓN: DE BIENES MUEBLES E INMUEBLES, REPUESTOS, ACCESORIOS, OBRAS QUE MODIFIQUEN LA INFRAESTRUCTURA DEBEN CONTAR CON ESTUDIO TÉCNICO PREVIA APROBACIÓN DE LA ENTIDAD TERRITORIAL)</a:t>
                      </a:r>
                      <a:endParaRPr lang="es-CO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900" b="1" dirty="0" smtClean="0"/>
                    </a:p>
                    <a:p>
                      <a:pPr algn="ctr"/>
                      <a:r>
                        <a:rPr lang="es-CO" sz="900" b="1" dirty="0" smtClean="0"/>
                        <a:t>$ 10’000.000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dirty="0" smtClean="0"/>
                        <a:t>MANTENIMIENTO</a:t>
                      </a:r>
                      <a:r>
                        <a:rPr lang="es-CO" sz="900" b="1" baseline="0" dirty="0" smtClean="0"/>
                        <a:t> DE EQUIPOS Y RECURSOS PARA EL APRENDIZAJE </a:t>
                      </a:r>
                      <a:r>
                        <a:rPr lang="es-CO" sz="900" b="1" baseline="0" dirty="0" smtClean="0">
                          <a:solidFill>
                            <a:srgbClr val="FF0000"/>
                          </a:solidFill>
                        </a:rPr>
                        <a:t>MANTENIMIENTO, CONSERVACIÓN, REPARACIÓN, MEJORAMIENTO Y ADECUACIÓN: DE BIENES MUEBLES E INMUEBLES, REPUESTOS, ACCESORIOS, OBRAS QUE MODIFIQUEN LA INFRAESTRUCTURA DEBEN CONTAR CON ESTUDIO TÉCNICO PREVIA APROBACIÓN DE LA ENTIDAD TERRITORIAL)</a:t>
                      </a:r>
                      <a:endParaRPr lang="es-CO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900" b="1" dirty="0" smtClean="0"/>
                    </a:p>
                    <a:p>
                      <a:endParaRPr lang="es-CO" sz="900" b="1" dirty="0" smtClean="0"/>
                    </a:p>
                    <a:p>
                      <a:pPr algn="ctr"/>
                      <a:r>
                        <a:rPr lang="es-CO" sz="900" b="1" dirty="0" smtClean="0"/>
                        <a:t>$ 10’000.000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100" b="1" dirty="0" smtClean="0"/>
                        <a:t>SEGURIDAD Y PROTECCIÓN </a:t>
                      </a:r>
                      <a:r>
                        <a:rPr lang="es-CO" sz="1100" b="1" dirty="0" smtClean="0">
                          <a:solidFill>
                            <a:srgbClr val="FF0000"/>
                          </a:solidFill>
                        </a:rPr>
                        <a:t>(CONTRATACIÓN DE SERVICIOS TÉCNICOS Y PROFESIONALES)</a:t>
                      </a:r>
                      <a:endParaRPr lang="es-CO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 smtClean="0"/>
                        <a:t>$ 20’000.000</a:t>
                      </a:r>
                      <a:endParaRPr lang="es-CO" sz="11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TOTAL</a:t>
                      </a:r>
                      <a:endParaRPr lang="es-CO" sz="14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$ 75’000.000</a:t>
                      </a:r>
                      <a:endParaRPr lang="es-CO" sz="14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9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k40.kn3.net/taringa/6/5/2/1/3/1/4/b2kcarolina/E38.jpg?41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069177"/>
              </p:ext>
            </p:extLst>
          </p:nvPr>
        </p:nvGraphicFramePr>
        <p:xfrm>
          <a:off x="251520" y="116632"/>
          <a:ext cx="8568953" cy="6647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5040560"/>
                <a:gridCol w="1800201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CO" sz="1100" dirty="0" smtClean="0">
                          <a:solidFill>
                            <a:schemeClr val="tx1"/>
                          </a:solidFill>
                        </a:rPr>
                        <a:t>AREA: GESTIÓN  ADMINISTRATIVA</a:t>
                      </a:r>
                      <a:r>
                        <a:rPr lang="es-CO" sz="1100" baseline="0" dirty="0" smtClean="0">
                          <a:solidFill>
                            <a:schemeClr val="tx1"/>
                          </a:solidFill>
                        </a:rPr>
                        <a:t> Y FINANCIERA</a:t>
                      </a:r>
                      <a:endParaRPr lang="es-CO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277232">
                <a:tc>
                  <a:txBody>
                    <a:bodyPr/>
                    <a:lstStyle/>
                    <a:p>
                      <a:r>
                        <a:rPr lang="es-CO" sz="900" b="1" dirty="0" smtClean="0"/>
                        <a:t>PROCESO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900" b="1" dirty="0" smtClean="0"/>
                        <a:t>COMPONENTE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endParaRPr lang="es-CO" sz="900" b="1" dirty="0" smtClean="0"/>
                    </a:p>
                    <a:p>
                      <a:r>
                        <a:rPr lang="es-CO" sz="900" b="1" dirty="0" smtClean="0"/>
                        <a:t>ADMINISTRACIÓN DE SERVICIOS COMPLEMENTARIOS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900" b="1" dirty="0" smtClean="0"/>
                        <a:t>SERVICIOS</a:t>
                      </a:r>
                      <a:r>
                        <a:rPr lang="es-CO" sz="900" b="1" baseline="0" dirty="0" smtClean="0"/>
                        <a:t> DE TRANSPORTE, RESTAURANTE, CAFETERÍA Y SALUD </a:t>
                      </a:r>
                      <a:r>
                        <a:rPr lang="es-CO" sz="900" b="1" baseline="0" dirty="0" smtClean="0">
                          <a:solidFill>
                            <a:srgbClr val="FF0000"/>
                          </a:solidFill>
                        </a:rPr>
                        <a:t>(ADQUISICIÓN DE BIENES DE CONSUMO DURADERO: MUEBLES, HERRAMIENTAS, ENSERES, EQUIPOS DE OFICINA, LABRANZA, CAFETERÍA, ENTRE OTROS)</a:t>
                      </a:r>
                      <a:endParaRPr lang="es-CO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900" b="1" dirty="0" smtClean="0"/>
                    </a:p>
                    <a:p>
                      <a:r>
                        <a:rPr lang="es-CO" sz="900" b="1" dirty="0" smtClean="0"/>
                        <a:t>$ 6’000.000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b="1" dirty="0" smtClean="0"/>
                        <a:t>APOYO A ESTUDIANTES CON NECESIDADES EDUCATIVAS ESPECIALES </a:t>
                      </a:r>
                      <a:r>
                        <a:rPr lang="es-CO" sz="900" b="1" dirty="0" smtClean="0">
                          <a:solidFill>
                            <a:srgbClr val="FF0000"/>
                          </a:solidFill>
                        </a:rPr>
                        <a:t>(REALIZACIÓN DE ACTIVIDADES PEDAGÓGICAS, CIENTÍFICAS, DEPORTIVAS Y CULTURALES PARA LOS EDUCANDOS EN LAS CUANTÍAS AUTORIZADAS POR EL CONSEJO DIRECTIVO)</a:t>
                      </a:r>
                      <a:endParaRPr lang="es-CO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900" b="1" dirty="0" smtClean="0"/>
                    </a:p>
                    <a:p>
                      <a:r>
                        <a:rPr lang="es-CO" sz="900" b="1" dirty="0" smtClean="0"/>
                        <a:t>$ 5’000.000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b="1" dirty="0" smtClean="0"/>
                        <a:t>TOTAL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8">
                  <a:txBody>
                    <a:bodyPr/>
                    <a:lstStyle/>
                    <a:p>
                      <a:endParaRPr lang="es-CO" sz="900" b="1" dirty="0" smtClean="0"/>
                    </a:p>
                    <a:p>
                      <a:endParaRPr lang="es-CO" sz="900" b="1" dirty="0" smtClean="0"/>
                    </a:p>
                    <a:p>
                      <a:endParaRPr lang="es-CO" sz="900" b="1" dirty="0" smtClean="0"/>
                    </a:p>
                    <a:p>
                      <a:endParaRPr lang="es-CO" sz="900" b="1" dirty="0" smtClean="0"/>
                    </a:p>
                    <a:p>
                      <a:endParaRPr lang="es-CO" sz="900" b="1" dirty="0" smtClean="0"/>
                    </a:p>
                    <a:p>
                      <a:r>
                        <a:rPr lang="es-CO" sz="900" b="1" dirty="0" smtClean="0"/>
                        <a:t>TALENTO HUMANO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900" b="1" dirty="0" smtClean="0"/>
                        <a:t>PERFILES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b="1" dirty="0" smtClean="0"/>
                        <a:t>INDUCCIÓN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dirty="0" smtClean="0"/>
                        <a:t>FORMACIÓN Y CAPACITACIÓN (</a:t>
                      </a:r>
                      <a:r>
                        <a:rPr lang="es-CO" sz="900" b="1" dirty="0" smtClean="0">
                          <a:solidFill>
                            <a:srgbClr val="FF0000"/>
                          </a:solidFill>
                        </a:rPr>
                        <a:t>(CONTRATACIÓN DE SERVICIOS TÉCNICOS Y PROFESIONALES, ADQUISICIÓN DE IMPRESOS Y PUBLICACIONES)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900" b="1" dirty="0" smtClean="0"/>
                        <a:t>$ 10’000.000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b="1" dirty="0" smtClean="0"/>
                        <a:t>ASIGNACIÓN ACADÉMICA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b="1" dirty="0" smtClean="0"/>
                        <a:t>PERTENENCIA DEL PERSONAL VINCULADO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b="1" dirty="0" smtClean="0"/>
                        <a:t>EVALUACIÓN DEL DESEMPEÑO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b="1" dirty="0" smtClean="0"/>
                        <a:t>ESTÍMULOS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900" b="1" dirty="0" smtClean="0"/>
                        <a:t>APOYO A LA INVESTIGACIÓN </a:t>
                      </a:r>
                      <a:r>
                        <a:rPr lang="es-CO" sz="900" b="1" dirty="0" smtClean="0">
                          <a:solidFill>
                            <a:srgbClr val="FF0000"/>
                          </a:solidFill>
                        </a:rPr>
                        <a:t>(CONTRATACIÓN DE SERVICIOS TÉCNICOS Y PROFESIONALES, ADQUISICIÓN DE IMPRESOS Y PUBLICACIONES</a:t>
                      </a:r>
                      <a:r>
                        <a:rPr lang="es-CO" sz="900" b="1" dirty="0" smtClean="0"/>
                        <a:t>)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900" b="1" dirty="0" smtClean="0"/>
                        <a:t>$ 20’000.000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dirty="0" smtClean="0"/>
                        <a:t>CONVIVENCIA Y MANEJO DE CONFLICTOS </a:t>
                      </a:r>
                      <a:r>
                        <a:rPr lang="es-CO" sz="900" b="1" dirty="0" smtClean="0">
                          <a:solidFill>
                            <a:srgbClr val="FF0000"/>
                          </a:solidFill>
                        </a:rPr>
                        <a:t>(CONTRATACIÓN DE SERVICIOS TÉCNICOS Y PROFESIONALES, ADQUISICIÓN DE IMPRESOS Y PUBLICACIONES)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900" b="1" dirty="0" smtClean="0"/>
                        <a:t>$ 5’000.000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900" b="1" dirty="0" smtClean="0"/>
                        <a:t>BIENESTAR DEL TALENTO HUMANO </a:t>
                      </a:r>
                      <a:r>
                        <a:rPr lang="es-CO" sz="900" b="1" baseline="0" dirty="0" smtClean="0">
                          <a:solidFill>
                            <a:srgbClr val="FF0000"/>
                          </a:solidFill>
                        </a:rPr>
                        <a:t>(REALIZACIÓN DE ACTIVIDADES PEDAGÓGICAS, CIENTÍFICAS, DEPORTIVAS Y CULTURALES PARA LOS EDUCANDOS EN LAS CUANTÍAS AUTORIZADAS POR EL CONSEJO ACADÉMICO) (INSCRIPCIÓN Y PARTICIPACIÓN DE LOS EDUCANDOS EN COMPETENCIAS DEPORTIVAS, CULTURALES, PEDAGÓGICAS Y CIENTÍFICAS DE ORDEN REGIONAL, NACIONAL O INTERNACIONAL PREVIA APROBACIÓN DEL CONSEJO DIRECTIVO</a:t>
                      </a:r>
                      <a:endParaRPr lang="es-CO" sz="9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900" b="1" dirty="0" smtClean="0"/>
                        <a:t>$ 10’000.000</a:t>
                      </a:r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CO" sz="9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/>
                        <a:t>TOTAL </a:t>
                      </a:r>
                      <a:endParaRPr lang="es-CO" sz="12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b="1" dirty="0" smtClean="0"/>
                        <a:t>$ 56’000.000</a:t>
                      </a:r>
                      <a:endParaRPr lang="es-CO" sz="12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20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k40.kn3.net/taringa/6/5/2/1/3/1/4/b2kcarolina/E38.jpg?41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942929"/>
              </p:ext>
            </p:extLst>
          </p:nvPr>
        </p:nvGraphicFramePr>
        <p:xfrm>
          <a:off x="251520" y="116632"/>
          <a:ext cx="8496943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3888432"/>
                <a:gridCol w="3312367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CO" sz="1100" dirty="0" smtClean="0">
                          <a:solidFill>
                            <a:schemeClr val="tx1"/>
                          </a:solidFill>
                        </a:rPr>
                        <a:t>AREA: GESTIÓN  ADMINISTRATIVA</a:t>
                      </a:r>
                      <a:r>
                        <a:rPr lang="es-CO" sz="1100" baseline="0" dirty="0" smtClean="0">
                          <a:solidFill>
                            <a:schemeClr val="tx1"/>
                          </a:solidFill>
                        </a:rPr>
                        <a:t> Y FINANCIERA</a:t>
                      </a:r>
                      <a:endParaRPr lang="es-CO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s-CO" sz="1100" b="1" dirty="0" smtClean="0"/>
                        <a:t>PROCESO</a:t>
                      </a:r>
                      <a:endParaRPr lang="es-CO" sz="11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100" b="1" dirty="0" smtClean="0"/>
                        <a:t>COMPONENTE</a:t>
                      </a:r>
                      <a:endParaRPr lang="es-CO" sz="11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1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endParaRPr lang="es-CO" sz="1100" b="1" dirty="0" smtClean="0"/>
                    </a:p>
                    <a:p>
                      <a:endParaRPr lang="es-CO" sz="1100" b="1" dirty="0" smtClean="0"/>
                    </a:p>
                    <a:p>
                      <a:endParaRPr lang="es-CO" sz="1100" b="1" dirty="0" smtClean="0"/>
                    </a:p>
                    <a:p>
                      <a:endParaRPr lang="es-CO" sz="1100" b="1" dirty="0" smtClean="0"/>
                    </a:p>
                    <a:p>
                      <a:r>
                        <a:rPr lang="es-CO" sz="1100" b="1" dirty="0" smtClean="0"/>
                        <a:t>APOYO</a:t>
                      </a:r>
                      <a:r>
                        <a:rPr lang="es-CO" sz="1100" b="1" baseline="0" dirty="0" smtClean="0"/>
                        <a:t> FINANCIERO Y CONTABLE</a:t>
                      </a:r>
                      <a:endParaRPr lang="es-CO" sz="1100" b="1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100" b="1" dirty="0" smtClean="0"/>
                        <a:t>PRESUPUESTO ANUAL DEL FONDO DE SERVICIOS EDUCATIVOS</a:t>
                      </a:r>
                    </a:p>
                    <a:p>
                      <a:endParaRPr lang="es-CO" sz="11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1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b="1" dirty="0" smtClean="0"/>
                        <a:t>CONTABILIDAD </a:t>
                      </a:r>
                      <a:r>
                        <a:rPr lang="es-CO" sz="1100" b="1" dirty="0" smtClean="0">
                          <a:solidFill>
                            <a:srgbClr val="FF0000"/>
                          </a:solidFill>
                        </a:rPr>
                        <a:t>(CONTRATACIÓN DE SERVICIOS TÉCNICOS Y PROFESIONALES)</a:t>
                      </a:r>
                    </a:p>
                    <a:p>
                      <a:endParaRPr lang="es-CO" sz="1100" b="1" dirty="0" smtClean="0"/>
                    </a:p>
                    <a:p>
                      <a:endParaRPr lang="es-CO" sz="11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 smtClean="0"/>
                        <a:t>$ 20’000.000</a:t>
                      </a:r>
                      <a:endParaRPr lang="es-CO" sz="11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100" b="1" dirty="0" smtClean="0"/>
                        <a:t>INGRESOS Y GASTOS</a:t>
                      </a:r>
                    </a:p>
                    <a:p>
                      <a:endParaRPr lang="es-CO" sz="11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1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100" b="1" dirty="0" smtClean="0"/>
                        <a:t>CONTROL FISCAL</a:t>
                      </a:r>
                    </a:p>
                    <a:p>
                      <a:endParaRPr lang="es-CO" sz="11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1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100" b="1" dirty="0" smtClean="0"/>
                        <a:t>TOTAL </a:t>
                      </a:r>
                    </a:p>
                    <a:p>
                      <a:endParaRPr lang="es-CO" sz="11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100" b="1" dirty="0" smtClean="0"/>
                    </a:p>
                    <a:p>
                      <a:pPr algn="ctr"/>
                      <a:r>
                        <a:rPr lang="es-CO" sz="1100" b="1" dirty="0" smtClean="0"/>
                        <a:t>$ 20’000.000</a:t>
                      </a:r>
                      <a:endParaRPr lang="es-CO" sz="11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CO" sz="1100" b="1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4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s-CO" sz="4000" b="1" dirty="0" smtClean="0">
                          <a:solidFill>
                            <a:srgbClr val="FF0000"/>
                          </a:solidFill>
                        </a:rPr>
                        <a:t>TOTAL PROCESO</a:t>
                      </a:r>
                      <a:endParaRPr lang="es-CO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4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s-CO" sz="4000" b="1" dirty="0" smtClean="0">
                          <a:solidFill>
                            <a:srgbClr val="FF0000"/>
                          </a:solidFill>
                        </a:rPr>
                        <a:t>$ 151’000.000</a:t>
                      </a:r>
                      <a:endParaRPr lang="es-CO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70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k40.kn3.net/taringa/6/5/2/1/3/1/4/b2kcarolina/E38.jpg?41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450269"/>
              </p:ext>
            </p:extLst>
          </p:nvPr>
        </p:nvGraphicFramePr>
        <p:xfrm>
          <a:off x="251520" y="0"/>
          <a:ext cx="8136903" cy="565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3840424"/>
                <a:gridCol w="2712303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AREA: GESTIÓN  DE LA COMUNIDAD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pPr algn="l"/>
                      <a:r>
                        <a:rPr lang="es-CO" sz="1100" b="1" dirty="0" smtClean="0"/>
                        <a:t>PROCESO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100" b="1" dirty="0" smtClean="0"/>
                        <a:t>COMPONENTE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pPr algn="l"/>
                      <a:endParaRPr lang="es-CO" sz="1100" b="1" dirty="0" smtClean="0"/>
                    </a:p>
                    <a:p>
                      <a:pPr algn="l"/>
                      <a:endParaRPr lang="es-CO" sz="1100" b="1" dirty="0" smtClean="0"/>
                    </a:p>
                    <a:p>
                      <a:pPr algn="l"/>
                      <a:endParaRPr lang="es-CO" sz="1100" b="1" dirty="0" smtClean="0"/>
                    </a:p>
                    <a:p>
                      <a:pPr algn="l"/>
                      <a:endParaRPr lang="es-CO" sz="1100" b="1" dirty="0" smtClean="0"/>
                    </a:p>
                    <a:p>
                      <a:pPr algn="l"/>
                      <a:endParaRPr lang="es-CO" sz="1100" b="1" dirty="0" smtClean="0"/>
                    </a:p>
                    <a:p>
                      <a:pPr algn="l"/>
                      <a:r>
                        <a:rPr lang="es-CO" sz="1100" b="1" dirty="0" smtClean="0"/>
                        <a:t>ACCESIBILIDAD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100" b="1" dirty="0" smtClean="0"/>
                        <a:t>ATENCIÓN EDUCATIVA A GRUPOS</a:t>
                      </a:r>
                      <a:r>
                        <a:rPr lang="es-CO" sz="1100" b="1" baseline="0" dirty="0" smtClean="0"/>
                        <a:t> POBLACIONALES O EN SITUACIÓN DE VULNERABILIDAD (</a:t>
                      </a:r>
                      <a:r>
                        <a:rPr lang="es-CO" sz="1100" b="1" baseline="0" dirty="0" smtClean="0">
                          <a:solidFill>
                            <a:srgbClr val="FF0000"/>
                          </a:solidFill>
                        </a:rPr>
                        <a:t>CONTRATACIÓN DE SERVICIOS TÉCNICOS Y PROFESIONALES)</a:t>
                      </a:r>
                      <a:endParaRPr lang="es-CO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CO" sz="1100" b="1" dirty="0" smtClean="0"/>
                    </a:p>
                    <a:p>
                      <a:pPr algn="l"/>
                      <a:endParaRPr lang="es-CO" sz="1100" b="1" dirty="0" smtClean="0"/>
                    </a:p>
                    <a:p>
                      <a:pPr algn="ctr"/>
                      <a:r>
                        <a:rPr lang="es-CO" sz="1100" b="1" dirty="0" smtClean="0"/>
                        <a:t>$ 10’000.000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b="1" dirty="0" smtClean="0"/>
                        <a:t>ATENCIÓN EDUCATIVA O ESTUDIANTES PERTENENCIENTES A GRUPOS</a:t>
                      </a:r>
                      <a:r>
                        <a:rPr lang="es-CO" sz="1100" b="1" baseline="0" dirty="0" smtClean="0"/>
                        <a:t> ÉTNICOS </a:t>
                      </a:r>
                      <a:r>
                        <a:rPr lang="es-CO" sz="1100" b="1" baseline="0" dirty="0" smtClean="0">
                          <a:solidFill>
                            <a:srgbClr val="FF0000"/>
                          </a:solidFill>
                        </a:rPr>
                        <a:t>CONTRATACIÓN DE SERVICIOS TÉCNICOS Y PROFESIONALES)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CO" sz="1100" b="1" dirty="0" smtClean="0"/>
                    </a:p>
                    <a:p>
                      <a:pPr algn="ctr"/>
                      <a:r>
                        <a:rPr lang="es-CO" sz="1100" b="1" dirty="0" smtClean="0"/>
                        <a:t>$ 5’000.000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100" b="1" dirty="0" smtClean="0"/>
                        <a:t>NECESIDADS Y EXPECTATIVAS DE LOS ESTUDIANTES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100" b="1" dirty="0" smtClean="0"/>
                        <a:t>PROYECTOS DE VIDA </a:t>
                      </a:r>
                      <a:r>
                        <a:rPr lang="es-CO" sz="1100" b="1" baseline="0" dirty="0" smtClean="0">
                          <a:solidFill>
                            <a:srgbClr val="FF0000"/>
                          </a:solidFill>
                        </a:rPr>
                        <a:t>CONTRATACIÓN DE SERVICIOS TÉCNICOS Y PROFESIONALES)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 smtClean="0"/>
                        <a:t>$ 2’000.000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100" b="1" dirty="0" smtClean="0"/>
                        <a:t>TOTAL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pPr algn="l"/>
                      <a:endParaRPr lang="es-CO" sz="1100" b="1" dirty="0" smtClean="0"/>
                    </a:p>
                    <a:p>
                      <a:pPr algn="l"/>
                      <a:endParaRPr lang="es-CO" sz="1100" b="1" dirty="0" smtClean="0"/>
                    </a:p>
                    <a:p>
                      <a:pPr algn="l"/>
                      <a:endParaRPr lang="es-CO" sz="1100" b="1" dirty="0" smtClean="0"/>
                    </a:p>
                    <a:p>
                      <a:pPr algn="l"/>
                      <a:r>
                        <a:rPr lang="es-CO" sz="1100" b="1" dirty="0" smtClean="0"/>
                        <a:t>PROYECCIÓN A LA COMUNIDAD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100" b="1" dirty="0" smtClean="0"/>
                        <a:t>ESCUELA FAMILIAR </a:t>
                      </a:r>
                      <a:r>
                        <a:rPr lang="es-CO" sz="1100" b="1" baseline="0" dirty="0" smtClean="0">
                          <a:solidFill>
                            <a:srgbClr val="FF0000"/>
                          </a:solidFill>
                        </a:rPr>
                        <a:t>CONTRATACIÓN DE SERVICIOS TÉCNICOS Y PROFESIONALES)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 smtClean="0"/>
                        <a:t>$ 5’000.000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100" b="1" dirty="0" smtClean="0"/>
                        <a:t>OFERTA DE SERVICIOS A LA COMUNIDAD </a:t>
                      </a:r>
                      <a:r>
                        <a:rPr lang="es-CO" sz="1100" b="1" dirty="0" smtClean="0">
                          <a:solidFill>
                            <a:srgbClr val="FF0000"/>
                          </a:solidFill>
                        </a:rPr>
                        <a:t>(ADQUISCIÓN DE IMPRESOS Y PUBLICACIONES)</a:t>
                      </a:r>
                    </a:p>
                    <a:p>
                      <a:pPr algn="l"/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CO" sz="1100" b="1" dirty="0" smtClean="0"/>
                    </a:p>
                    <a:p>
                      <a:pPr algn="ctr"/>
                      <a:r>
                        <a:rPr lang="es-CO" sz="1100" b="1" dirty="0" smtClean="0"/>
                        <a:t>$ 5’000.000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100" b="1" dirty="0" smtClean="0"/>
                        <a:t>USO DE LA PLANTA FÍSICA Y DE LOS</a:t>
                      </a:r>
                      <a:r>
                        <a:rPr lang="es-CO" sz="1100" b="1" baseline="0" dirty="0" smtClean="0"/>
                        <a:t> MEDIOS</a:t>
                      </a:r>
                    </a:p>
                    <a:p>
                      <a:pPr algn="l"/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100" b="1" dirty="0" smtClean="0"/>
                        <a:t>SERVICIO</a:t>
                      </a:r>
                      <a:r>
                        <a:rPr lang="es-CO" sz="1100" b="1" baseline="0" dirty="0" smtClean="0"/>
                        <a:t> SOCIAL ESTUDIANTIL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400" b="1" dirty="0" smtClean="0"/>
                        <a:t>TOTAL</a:t>
                      </a:r>
                      <a:endParaRPr lang="es-CO" sz="1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/>
                        <a:t>$ 27’000.000</a:t>
                      </a:r>
                      <a:endParaRPr lang="es-CO" sz="1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11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k40.kn3.net/taringa/6/5/2/1/3/1/4/b2kcarolina/E38.jpg?41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907053"/>
              </p:ext>
            </p:extLst>
          </p:nvPr>
        </p:nvGraphicFramePr>
        <p:xfrm>
          <a:off x="179512" y="0"/>
          <a:ext cx="8784976" cy="561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906"/>
                <a:gridCol w="3577755"/>
                <a:gridCol w="2686315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-CO" sz="1200" b="1" dirty="0" smtClean="0">
                          <a:solidFill>
                            <a:schemeClr val="tx1"/>
                          </a:solidFill>
                        </a:rPr>
                        <a:t>AREA: GESTIÓN  DE LA COMUNIDAD</a:t>
                      </a:r>
                      <a:endParaRPr lang="es-CO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CO" sz="1100" b="1" dirty="0" smtClean="0"/>
                        <a:t>PROCESO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s-CO" sz="1100" b="1" dirty="0" smtClean="0"/>
                        <a:t>COMPONENTE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100" b="1" dirty="0" smtClean="0"/>
                        <a:t>EVIDENCIAS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100" b="1" dirty="0" smtClean="0"/>
                        <a:t>PARTICIPACIÓN Y CONVIVENCIA</a:t>
                      </a:r>
                      <a:r>
                        <a:rPr lang="es-CO" sz="1100" b="1" baseline="0" dirty="0" smtClean="0">
                          <a:solidFill>
                            <a:srgbClr val="FF0000"/>
                          </a:solidFill>
                        </a:rPr>
                        <a:t>(REALIZACIÓN DE ACTIVIDADES PEDAGÓGICAS, CIENTÍFICAS, DEPORTIVAS Y CULTURALES PARA LOS EDUCANDOS EN LAS CUANTÍAS AUTORIZADAS POR EL CONSEJO ACADÉMICO) (INSCRIPCIÓN Y PARTICIPACIÓN DE LOS EDUCANDOS EN COMPETENCIAS DEPORTIVAS, CULTURALES, PEDAGÓGICAS Y CIENTÍFICAS DE ORDEN REGIONAL, NACIONAL O INTERNACIONAL PREVIA APROBACIÓN DEL CONSEJO DIRECTIVO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100" b="1" dirty="0" smtClean="0"/>
                        <a:t>PARTICIPACIÓN DE LOS ESTUDIANTES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s-CO" sz="1100" b="1" dirty="0" smtClean="0"/>
                    </a:p>
                    <a:p>
                      <a:pPr algn="ctr"/>
                      <a:r>
                        <a:rPr lang="es-CO" sz="1100" b="1" dirty="0" smtClean="0"/>
                        <a:t>$ 10’000.000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100" b="1" dirty="0" smtClean="0"/>
                        <a:t>ASAMBLEA Y CONSEJO DE PADRES DE FAMILIA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100" b="1" dirty="0" smtClean="0"/>
                        <a:t>PARTICIPACIÓN DE LAS FAMILIAS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100" b="1" dirty="0" smtClean="0"/>
                    </a:p>
                    <a:p>
                      <a:r>
                        <a:rPr lang="es-CO" sz="1100" b="1" dirty="0" smtClean="0"/>
                        <a:t>TOTAL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100" b="1" dirty="0" smtClean="0"/>
                    </a:p>
                    <a:p>
                      <a:pPr algn="ctr"/>
                      <a:r>
                        <a:rPr lang="es-CO" sz="1100" b="1" dirty="0" smtClean="0"/>
                        <a:t>$ 10’000.000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s-CO" sz="1100" b="1" dirty="0" smtClean="0"/>
                        <a:t>PREVENCIÓN</a:t>
                      </a:r>
                      <a:r>
                        <a:rPr lang="es-CO" sz="1100" b="1" baseline="0" dirty="0" smtClean="0"/>
                        <a:t> DE RIESGOS </a:t>
                      </a:r>
                      <a:r>
                        <a:rPr lang="es-CO" sz="1100" b="1" baseline="0" dirty="0" smtClean="0">
                          <a:solidFill>
                            <a:srgbClr val="FF0000"/>
                          </a:solidFill>
                        </a:rPr>
                        <a:t>(CONTRATACIÓN DE SERVICIOS TECNICOS Y PROFESIONALES, MANTENIMIENTO Y ADECUACIÓN, ADQUISICIÓN DE BIENES DE CONSUMO DURADERO)</a:t>
                      </a:r>
                      <a:endParaRPr lang="es-CO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100" b="1" dirty="0" smtClean="0"/>
                        <a:t>PREVENCIÓN DE RIESGOS FÍSICOS</a:t>
                      </a:r>
                    </a:p>
                    <a:p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s-CO" sz="1100" b="1" dirty="0" smtClean="0"/>
                    </a:p>
                    <a:p>
                      <a:endParaRPr lang="es-CO" sz="1100" b="1" dirty="0" smtClean="0"/>
                    </a:p>
                    <a:p>
                      <a:pPr algn="ctr"/>
                      <a:r>
                        <a:rPr lang="es-CO" sz="1100" b="1" dirty="0" smtClean="0"/>
                        <a:t>$ 30’000.000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100" b="1" dirty="0" smtClean="0"/>
                        <a:t>PREVENCIÓN</a:t>
                      </a:r>
                      <a:r>
                        <a:rPr lang="es-CO" sz="1100" b="1" baseline="0" dirty="0" smtClean="0"/>
                        <a:t> DE RIESGOS PSICOSOCIALES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</a:tr>
              <a:tr h="32828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100" b="1" dirty="0" smtClean="0"/>
                        <a:t>PROGRAMAS DE SEGURIDAD</a:t>
                      </a:r>
                    </a:p>
                    <a:p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100" b="1" dirty="0" smtClean="0"/>
                        <a:t>TOTAL 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 smtClean="0"/>
                        <a:t>$ 40’000.000</a:t>
                      </a:r>
                      <a:endParaRPr lang="es-CO" sz="11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CO" sz="11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3600" b="1" dirty="0" smtClean="0">
                          <a:solidFill>
                            <a:srgbClr val="FF0000"/>
                          </a:solidFill>
                        </a:rPr>
                        <a:t>TOTAL PROCESO</a:t>
                      </a:r>
                      <a:endParaRPr lang="es-CO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3600" b="1" dirty="0" smtClean="0">
                          <a:solidFill>
                            <a:srgbClr val="FF0000"/>
                          </a:solidFill>
                        </a:rPr>
                        <a:t>$ 57’000.000</a:t>
                      </a:r>
                      <a:endParaRPr lang="es-CO" sz="3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90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k40.kn3.net/taringa/6/5/2/1/3/1/4/b2kcarolina/E38.jpg?41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7200"/>
            <a:ext cx="91440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382468"/>
              </p:ext>
            </p:extLst>
          </p:nvPr>
        </p:nvGraphicFramePr>
        <p:xfrm>
          <a:off x="107506" y="620688"/>
          <a:ext cx="8784975" cy="3352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6995"/>
                <a:gridCol w="1756995"/>
                <a:gridCol w="1756995"/>
                <a:gridCol w="1756995"/>
                <a:gridCol w="17569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GESTIONES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DIRECTIVA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ACADÉMICA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ADMINISTRATIVA Y FINANCIERA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s-CO" b="1" baseline="0" dirty="0" smtClean="0">
                          <a:solidFill>
                            <a:schemeClr val="tx1"/>
                          </a:solidFill>
                        </a:rPr>
                        <a:t> LA COMUNIDAD </a:t>
                      </a:r>
                      <a:endParaRPr lang="es-CO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000" b="1" dirty="0" smtClean="0">
                          <a:solidFill>
                            <a:schemeClr val="tx1"/>
                          </a:solidFill>
                        </a:rPr>
                        <a:t>PRESUPUESTO 2014</a:t>
                      </a:r>
                    </a:p>
                    <a:p>
                      <a:pPr algn="ctr"/>
                      <a:r>
                        <a:rPr lang="es-ES" sz="2000" b="1" cap="none" spc="0" dirty="0" smtClean="0">
                          <a:ln w="11430"/>
                          <a:gradFill>
                            <a:gsLst>
                              <a:gs pos="0">
                                <a:schemeClr val="accent2">
                                  <a:tint val="70000"/>
                                  <a:satMod val="245000"/>
                                </a:schemeClr>
                              </a:gs>
                              <a:gs pos="75000">
                                <a:schemeClr val="accent2">
                                  <a:tint val="90000"/>
                                  <a:shade val="60000"/>
                                  <a:satMod val="240000"/>
                                </a:schemeClr>
                              </a:gs>
                              <a:gs pos="100000">
                                <a:schemeClr val="accent2">
                                  <a:tint val="100000"/>
                                  <a:shade val="50000"/>
                                  <a:satMod val="24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$ 305.686.000 </a:t>
                      </a:r>
                      <a:endParaRPr lang="es-CO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dirty="0" smtClean="0">
                          <a:solidFill>
                            <a:srgbClr val="FF0000"/>
                          </a:solidFill>
                        </a:rPr>
                        <a:t>$ 40’000.000</a:t>
                      </a:r>
                    </a:p>
                    <a:p>
                      <a:pPr algn="ctr"/>
                      <a:endParaRPr lang="es-CO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dirty="0" smtClean="0">
                          <a:solidFill>
                            <a:srgbClr val="FF0000"/>
                          </a:solidFill>
                        </a:rPr>
                        <a:t>$ 30’000.000</a:t>
                      </a:r>
                    </a:p>
                    <a:p>
                      <a:pPr algn="ctr"/>
                      <a:endParaRPr lang="es-CO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dirty="0" smtClean="0">
                          <a:solidFill>
                            <a:srgbClr val="FF0000"/>
                          </a:solidFill>
                        </a:rPr>
                        <a:t>$ 151’000.000</a:t>
                      </a:r>
                    </a:p>
                    <a:p>
                      <a:pPr algn="ctr"/>
                      <a:endParaRPr lang="es-CO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dirty="0" smtClean="0">
                          <a:solidFill>
                            <a:srgbClr val="FF0000"/>
                          </a:solidFill>
                        </a:rPr>
                        <a:t>$ 57’000.000</a:t>
                      </a:r>
                    </a:p>
                    <a:p>
                      <a:pPr algn="ctr"/>
                      <a:endParaRPr lang="es-CO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0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CO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CO" sz="2000" b="1" dirty="0" smtClean="0">
                          <a:solidFill>
                            <a:schemeClr val="tx1"/>
                          </a:solidFill>
                        </a:rPr>
                        <a:t>278’000.000</a:t>
                      </a:r>
                    </a:p>
                    <a:p>
                      <a:pPr algn="ctr"/>
                      <a:endParaRPr lang="es-CO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CO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CO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CO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CO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cap="none" spc="0" dirty="0" smtClean="0">
                          <a:ln w="11430"/>
                          <a:gradFill>
                            <a:gsLst>
                              <a:gs pos="0">
                                <a:schemeClr val="accent2">
                                  <a:tint val="70000"/>
                                  <a:satMod val="245000"/>
                                </a:schemeClr>
                              </a:gs>
                              <a:gs pos="75000">
                                <a:schemeClr val="accent2">
                                  <a:tint val="90000"/>
                                  <a:shade val="60000"/>
                                  <a:satMod val="240000"/>
                                </a:schemeClr>
                              </a:gs>
                              <a:gs pos="100000">
                                <a:schemeClr val="accent2">
                                  <a:tint val="100000"/>
                                  <a:shade val="50000"/>
                                  <a:satMod val="24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$ 305.686.000  - </a:t>
                      </a:r>
                      <a:r>
                        <a:rPr lang="es-CO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278’000.000</a:t>
                      </a:r>
                      <a:r>
                        <a:rPr lang="es-CO" sz="2000" b="1" dirty="0" smtClean="0">
                          <a:solidFill>
                            <a:schemeClr val="tx1"/>
                          </a:solidFill>
                        </a:rPr>
                        <a:t> = 27’686.000 (SERVICIOS PÚBLICOS ….)</a:t>
                      </a:r>
                    </a:p>
                    <a:p>
                      <a:pPr algn="ctr"/>
                      <a:endParaRPr lang="es-CO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4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1008</Words>
  <Application>Microsoft Office PowerPoint</Application>
  <PresentationFormat>Presentación en pantalla (4:3)</PresentationFormat>
  <Paragraphs>236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</dc:creator>
  <cp:lastModifiedBy>Maritza</cp:lastModifiedBy>
  <cp:revision>1</cp:revision>
  <dcterms:created xsi:type="dcterms:W3CDTF">2015-10-31T22:10:06Z</dcterms:created>
  <dcterms:modified xsi:type="dcterms:W3CDTF">2015-10-31T22:10:41Z</dcterms:modified>
</cp:coreProperties>
</file>