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820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18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274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776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85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688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142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18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563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625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827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B6A2B-34A1-4253-92D0-F553013F357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50F5-B27F-41E6-96D6-DAA3C5F6C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932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OTOS%20MEJORAMIENTO%20AMBIENTE%20F&#205;SICO.ppt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INFORME%20BIBLIOBANCOS%20B&#193;SICA%20PRIMARIA%20MATINAL.docx" TargetMode="External"/><Relationship Id="rId4" Type="http://schemas.openxmlformats.org/officeDocument/2006/relationships/hyperlink" Target="FOTOS%20RECURSOS%20PARA%20EL%20APRENDIZAJE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ORARIO%20-PFC-2014-SEMESTRE%20FEBR%20A%20JUNIO%202014.docx" TargetMode="External"/><Relationship Id="rId4" Type="http://schemas.openxmlformats.org/officeDocument/2006/relationships/hyperlink" Target="CALENDARIO%20ESCOLAR%20Y%20JORNADA%20ESCOLAR.ppt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opciones%20did&#225;cticas%20interdisciplinariedad.ppt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organizadores-graficos.yulieth.doc" TargetMode="External"/><Relationship Id="rId4" Type="http://schemas.openxmlformats.org/officeDocument/2006/relationships/hyperlink" Target="Organizadores%20Graficos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OTOS%20INDUCCION%20A%20LOS%20ESTUDIANTES.ppt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OTOS%20MOTIVACI&#211;N%20A%20LOS%20APRENDIZAJES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OTOS%20ACTIVIDADES%20EXTRACURRICULARES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OTOS%20SERVICIO%20DE%20COMEDOR.ppt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OTOS%20CON%20REUNIONES%20DE%20PADRES%20DE%20FAMILIA.ppt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fotos%20interdisciplinariedad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enfoque%20IENSS.pptx" TargetMode="External"/><Relationship Id="rId5" Type="http://schemas.openxmlformats.org/officeDocument/2006/relationships/hyperlink" Target="FOTOS%20PROYECTOS%20TRANSVERSALES%20%5bAutoguardado%5d.pptx" TargetMode="External"/><Relationship Id="rId4" Type="http://schemas.openxmlformats.org/officeDocument/2006/relationships/hyperlink" Target="PENSUM%20PROGRAMA%20DE%20FORMACI&#211;N%20COMPLEMENTARIA%20CON%20CREDITO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87460"/>
              </p:ext>
            </p:extLst>
          </p:nvPr>
        </p:nvGraphicFramePr>
        <p:xfrm>
          <a:off x="33041" y="1772816"/>
          <a:ext cx="9077915" cy="50851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4623"/>
                <a:gridCol w="2088232"/>
                <a:gridCol w="3096344"/>
                <a:gridCol w="2378716"/>
              </a:tblGrid>
              <a:tr h="389660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PROCESO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305865">
                <a:tc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b="1" u="sng" dirty="0" smtClean="0"/>
                        <a:t>CLIMA</a:t>
                      </a:r>
                      <a:r>
                        <a:rPr lang="es-CO" sz="1400" b="1" u="sng" baseline="0" dirty="0" smtClean="0"/>
                        <a:t> ESCOLAR</a:t>
                      </a:r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AMBIENTE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FÍSICO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MANTENIMIENTO Y ADECUACIÓN DE AULAS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TABLEROS ACRÍLICOS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EMBELLECIMIENTO -</a:t>
                      </a: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PINTURA</a:t>
                      </a:r>
                      <a:endParaRPr lang="es-CO" sz="18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ACONDICIONAMIENTO</a:t>
                      </a: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LUMINARIAS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MATENIMIENTO</a:t>
                      </a: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MOBILARIO ESCOLAR</a:t>
                      </a:r>
                      <a:endParaRPr lang="es-CO" sz="18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MANTENIMIENTO Y ADECUACIONES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347864" y="346643"/>
            <a:ext cx="5688632" cy="11695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latin typeface="Century Gothic" pitchFamily="34" charset="0"/>
                <a:ea typeface="Calibri"/>
                <a:cs typeface="Times New Roman"/>
              </a:rPr>
              <a:t>13. Elaborar un programa de mantenimiento preventivo de su planta física que la evalué periódicamente y le permita realizar los ajustes pertinentes, y revisar su proceso de adquisición y suministro de insumos para realizar acciones de mejoramiento a su plan de adquisiciones</a:t>
            </a:r>
            <a:r>
              <a:rPr lang="es-CO" sz="1400" b="1" dirty="0" smtClean="0">
                <a:latin typeface="Century Gothic" pitchFamily="34" charset="0"/>
                <a:ea typeface="Calibri"/>
                <a:cs typeface="Times New Roman"/>
              </a:rPr>
              <a:t>.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9753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38094" y="692431"/>
            <a:ext cx="256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69954"/>
              </p:ext>
            </p:extLst>
          </p:nvPr>
        </p:nvGraphicFramePr>
        <p:xfrm>
          <a:off x="66085" y="1705054"/>
          <a:ext cx="9077915" cy="50658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5696"/>
                <a:gridCol w="1806123"/>
                <a:gridCol w="2885612"/>
                <a:gridCol w="2550484"/>
              </a:tblGrid>
              <a:tr h="341462">
                <a:tc gridSpan="4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sz="1600" baseline="0" dirty="0" smtClean="0">
                          <a:latin typeface="Century Gothic" pitchFamily="34" charset="0"/>
                        </a:rPr>
                        <a:t> GESTIÓN ACADÉMICA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84552"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PROCESO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ESTADO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2803545">
                <a:tc>
                  <a:txBody>
                    <a:bodyPr/>
                    <a:lstStyle/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6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600" b="1" u="sng" dirty="0" smtClean="0">
                          <a:latin typeface="Century Gothic" pitchFamily="34" charset="0"/>
                        </a:rPr>
                        <a:t>DISEÑO PEDAGÓGICO</a:t>
                      </a:r>
                    </a:p>
                    <a:p>
                      <a:pPr algn="ctr"/>
                      <a:r>
                        <a:rPr lang="es-CO" sz="1600" b="1" u="sng" dirty="0" smtClean="0">
                          <a:latin typeface="Century Gothic" pitchFamily="34" charset="0"/>
                        </a:rPr>
                        <a:t>CURRICULAR</a:t>
                      </a:r>
                    </a:p>
                    <a:p>
                      <a:pPr algn="ctr"/>
                      <a:endParaRPr lang="es-CO" sz="1600" b="1" u="sng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RECURSOS PARA EL APRENDIZAJE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BIBLIOBLANCOS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DOTACIÓN DE 8 MALETAS PEDAGÓGICAS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PARA TRANSICIÓN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PUNTO DIGITAL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40 COMPUTADORES PARA EDUCAR.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AVI PARA PRIMARIA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SOFTWARE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INGLÉS BÁSICA PRIMARIA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FOTOCOPIADO (SERVICIO SUBSIDADO 50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PESOS)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RECURSOS PARA EL APRENDIZAJE</a:t>
                      </a:r>
                      <a:endParaRPr lang="es-CO" sz="16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600" baseline="0" dirty="0" smtClean="0">
                          <a:latin typeface="Century Gothic" pitchFamily="34" charset="0"/>
                          <a:hlinkClick r:id="rId5" action="ppaction://hlinkfile"/>
                        </a:rPr>
                        <a:t>BIBLIOBANCOS</a:t>
                      </a:r>
                      <a:endParaRPr lang="es-CO" sz="16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699792" y="113899"/>
            <a:ext cx="6192688" cy="156966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solidFill>
                  <a:schemeClr val="dk1"/>
                </a:solidFill>
                <a:latin typeface="Century Gothic" pitchFamily="34" charset="0"/>
              </a:rPr>
              <a:t>1. Demostrar la articulación y apropiación del PEI y del plan de estudio </a:t>
            </a:r>
            <a:r>
              <a:rPr lang="es-CO" sz="1600" b="1" dirty="0" err="1">
                <a:solidFill>
                  <a:schemeClr val="dk1"/>
                </a:solidFill>
                <a:latin typeface="Century Gothic" pitchFamily="34" charset="0"/>
              </a:rPr>
              <a:t>resignificados</a:t>
            </a:r>
            <a:r>
              <a:rPr lang="es-CO" sz="1600" b="1" dirty="0">
                <a:solidFill>
                  <a:schemeClr val="dk1"/>
                </a:solidFill>
                <a:latin typeface="Century Gothic" pitchFamily="34" charset="0"/>
              </a:rPr>
              <a:t>, lo cual implicará así mismo los proyectos pedagógicos, los estándares, el enfoque pedagógico, el sistema de evaluación institucional (SEI), la política de dotación de recursos para el aprendizaje y los valores institucionales.</a:t>
            </a:r>
            <a:endParaRPr lang="es-CO" sz="1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4" y="-15215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6086" y="1052736"/>
            <a:ext cx="256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02756"/>
              </p:ext>
            </p:extLst>
          </p:nvPr>
        </p:nvGraphicFramePr>
        <p:xfrm>
          <a:off x="0" y="2924944"/>
          <a:ext cx="9143999" cy="3804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49059"/>
                <a:gridCol w="1858845"/>
                <a:gridCol w="2448272"/>
                <a:gridCol w="2987823"/>
              </a:tblGrid>
              <a:tr h="379349">
                <a:tc gridSpan="4"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GESTIÓN ACADÉMICA</a:t>
                      </a:r>
                      <a:endParaRPr lang="es-CO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6123"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PROCESO</a:t>
                      </a:r>
                      <a:endParaRPr lang="es-CO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ESTADO</a:t>
                      </a:r>
                      <a:endParaRPr lang="es-CO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91229">
                <a:tc rowSpan="2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DISEÑO PEDAGÓGICO</a:t>
                      </a: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CURRICULAR</a:t>
                      </a: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JORNADA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ESCOLAR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CALENDARIO ESCOLAR</a:t>
                      </a:r>
                      <a:endParaRPr lang="es-CO" sz="12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200" baseline="0" dirty="0" smtClean="0">
                          <a:latin typeface="Century Gothic" pitchFamily="34" charset="0"/>
                        </a:rPr>
                        <a:t>JORNADA ESCOLAR</a:t>
                      </a:r>
                    </a:p>
                    <a:p>
                      <a:r>
                        <a:rPr lang="es-CO" sz="1200" baseline="0" dirty="0" smtClean="0">
                          <a:latin typeface="Century Gothic" pitchFamily="34" charset="0"/>
                        </a:rPr>
                        <a:t>PREESCOLAR</a:t>
                      </a:r>
                    </a:p>
                    <a:p>
                      <a:r>
                        <a:rPr lang="es-CO" sz="1200" baseline="0" dirty="0" smtClean="0">
                          <a:latin typeface="Century Gothic" pitchFamily="34" charset="0"/>
                        </a:rPr>
                        <a:t>B. PRIMARIA (MATINAL)</a:t>
                      </a:r>
                    </a:p>
                    <a:p>
                      <a:r>
                        <a:rPr lang="es-CO" sz="1200" baseline="0" dirty="0" smtClean="0">
                          <a:latin typeface="Century Gothic" pitchFamily="34" charset="0"/>
                        </a:rPr>
                        <a:t>B. PRIMARIA (VESPERTINA)</a:t>
                      </a:r>
                    </a:p>
                    <a:p>
                      <a:r>
                        <a:rPr lang="es-CO" sz="1200" baseline="0" dirty="0" smtClean="0">
                          <a:latin typeface="Century Gothic" pitchFamily="34" charset="0"/>
                        </a:rPr>
                        <a:t>B. SECUNDARIA Y MEDIA (MATINAL)</a:t>
                      </a:r>
                    </a:p>
                    <a:p>
                      <a:r>
                        <a:rPr lang="es-CO" sz="1200" baseline="0" dirty="0" smtClean="0">
                          <a:latin typeface="Century Gothic" pitchFamily="34" charset="0"/>
                        </a:rPr>
                        <a:t>B. SECUNDARIA Y MEDIA (VESPERTINA)</a:t>
                      </a:r>
                    </a:p>
                    <a:p>
                      <a:r>
                        <a:rPr lang="es-CO" sz="1200" baseline="0" dirty="0" smtClean="0">
                          <a:latin typeface="Century Gothic" pitchFamily="34" charset="0"/>
                          <a:hlinkClick r:id="rId5" action="ppaction://hlinkfile"/>
                        </a:rPr>
                        <a:t>PFC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/>
                </a:tc>
              </a:tr>
              <a:tr h="1391229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EVALUACIÓN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FORMATOS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E INSTRUMENTOS PARA EL SEGUIMIENTO, PLAN DE ÁREA, DE DISCIPLINA</a:t>
                      </a:r>
                    </a:p>
                    <a:p>
                      <a:endParaRPr lang="es-CO" sz="12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2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2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2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718621" y="58759"/>
            <a:ext cx="6192688" cy="70788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000" b="1" dirty="0">
                <a:solidFill>
                  <a:schemeClr val="dk1"/>
                </a:solidFill>
                <a:latin typeface="Century Gothic" pitchFamily="34" charset="0"/>
              </a:rPr>
              <a:t>1. Demostrar la articulación y apropiación del PEI y del plan de estudio </a:t>
            </a:r>
            <a:r>
              <a:rPr lang="es-CO" sz="1000" b="1" dirty="0" err="1">
                <a:solidFill>
                  <a:schemeClr val="dk1"/>
                </a:solidFill>
                <a:latin typeface="Century Gothic" pitchFamily="34" charset="0"/>
              </a:rPr>
              <a:t>resignificados</a:t>
            </a:r>
            <a:r>
              <a:rPr lang="es-CO" sz="1000" b="1" dirty="0">
                <a:solidFill>
                  <a:schemeClr val="dk1"/>
                </a:solidFill>
                <a:latin typeface="Century Gothic" pitchFamily="34" charset="0"/>
              </a:rPr>
              <a:t>, lo cual implicará así mismo los proyectos pedagógicos, los estándares, el enfoque pedagógico, el sistema de evaluación institucional (SEI), la política de dotación de recursos para el aprendizaje y los valores institucionales.</a:t>
            </a:r>
            <a:endParaRPr lang="es-CO" sz="1000" b="1" dirty="0">
              <a:latin typeface="Century Gothic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18621" y="1422068"/>
            <a:ext cx="6192688" cy="58785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 smtClean="0">
                <a:latin typeface="Century Gothic" pitchFamily="34" charset="0"/>
                <a:ea typeface="Calibri"/>
                <a:cs typeface="Times New Roman"/>
              </a:rPr>
              <a:t>16. Diseñar </a:t>
            </a:r>
            <a:r>
              <a:rPr lang="es-CO" sz="1400" b="1" dirty="0">
                <a:latin typeface="Century Gothic" pitchFamily="34" charset="0"/>
                <a:ea typeface="Calibri"/>
                <a:cs typeface="Times New Roman"/>
              </a:rPr>
              <a:t>e implementar los instrumentos para el seguimiento académico de los procesos educativos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718621" y="2132856"/>
            <a:ext cx="6192688" cy="65864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Century Gothic" pitchFamily="34" charset="0"/>
                <a:ea typeface="Calibri"/>
                <a:cs typeface="Times New Roman"/>
              </a:rPr>
              <a:t>17. Aplicar los instrumentos de seguimiento y control para verificar la efectividad de los mismos</a:t>
            </a:r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718621" y="830034"/>
            <a:ext cx="6192688" cy="5170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Century Gothic" pitchFamily="34" charset="0"/>
                <a:ea typeface="Calibri"/>
                <a:cs typeface="Times New Roman"/>
              </a:rPr>
              <a:t>6. Verificar el impacto producido por la articulación de los estándares de competencia por conjunto de grados y los proyectos transversales</a:t>
            </a:r>
          </a:p>
        </p:txBody>
      </p:sp>
    </p:spTree>
    <p:extLst>
      <p:ext uri="{BB962C8B-B14F-4D97-AF65-F5344CB8AC3E}">
        <p14:creationId xmlns:p14="http://schemas.microsoft.com/office/powerpoint/2010/main" val="17235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6086" y="1052736"/>
            <a:ext cx="256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641935"/>
              </p:ext>
            </p:extLst>
          </p:nvPr>
        </p:nvGraphicFramePr>
        <p:xfrm>
          <a:off x="8330" y="2783537"/>
          <a:ext cx="9077915" cy="40634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016224"/>
                <a:gridCol w="2952328"/>
                <a:gridCol w="2426013"/>
              </a:tblGrid>
              <a:tr h="373005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ACADÉMICA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083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978037">
                <a:tc rowSpan="2"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1" u="sng" dirty="0" smtClean="0">
                          <a:latin typeface="Century Gothic" pitchFamily="34" charset="0"/>
                        </a:rPr>
                        <a:t>PRÁCTICAS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PEDAGÓGICAS</a:t>
                      </a:r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Opciones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didácticas para las áreas, asignaturas y proyectos transversales.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Interdisciplinariedad por conjuntos de grados (articulación)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Instrumento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Planeación conjunto</a:t>
                      </a:r>
                    </a:p>
                    <a:p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Ajustes a las áreas y disciplinas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Opciones didácticas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67962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Estrategias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para las tareas escolares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Está en proceso de seguimiento acorde con el trabajo interdisciplinar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Transición al PFC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627785" y="35708"/>
            <a:ext cx="5760639" cy="57708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050" b="1" dirty="0">
                <a:latin typeface="Century Gothic" pitchFamily="34" charset="0"/>
                <a:ea typeface="Calibri"/>
                <a:cs typeface="Times New Roman"/>
              </a:rPr>
              <a:t>2. Articular estándares de competencias y proyectos transversales desde el preescolar hasta el ciclo de formación complementaria, explicitándose las opciones didácticas</a:t>
            </a:r>
            <a:endParaRPr lang="es-CO" sz="1050" dirty="0"/>
          </a:p>
        </p:txBody>
      </p:sp>
      <p:sp>
        <p:nvSpPr>
          <p:cNvPr id="9" name="8 Rectángulo"/>
          <p:cNvSpPr/>
          <p:nvPr/>
        </p:nvSpPr>
        <p:spPr>
          <a:xfrm>
            <a:off x="2674328" y="723543"/>
            <a:ext cx="5667551" cy="6583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3. </a:t>
            </a:r>
            <a:r>
              <a:rPr lang="es-CO" sz="1100" b="1" dirty="0" err="1">
                <a:latin typeface="Century Gothic" pitchFamily="34" charset="0"/>
                <a:ea typeface="Calibri"/>
                <a:cs typeface="Times New Roman"/>
              </a:rPr>
              <a:t>Resignificar</a:t>
            </a: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 las prácticas pedagógicas, mediante la implementación de proyectos transversales que permitan evidenciarse en la articulación de niveles y conjuntos de grados.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698984" y="1450707"/>
            <a:ext cx="5904655" cy="67633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4. Implementar estrategias pedagógicas que propicien el mejoramiento de las relaciones dialógicas entre docente y discente, una buena planeación de clase acorde con el enfoque institucional y la evaluación de los procesos en el aula.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723817" y="2204864"/>
            <a:ext cx="5618061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6. Verificar el impacto producido por la articulación de los estándares de competencia por conjunto de grados y los proyectos transversales</a:t>
            </a:r>
          </a:p>
        </p:txBody>
      </p:sp>
    </p:spTree>
    <p:extLst>
      <p:ext uri="{BB962C8B-B14F-4D97-AF65-F5344CB8AC3E}">
        <p14:creationId xmlns:p14="http://schemas.microsoft.com/office/powerpoint/2010/main" val="11919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6086" y="1052736"/>
            <a:ext cx="256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531554"/>
              </p:ext>
            </p:extLst>
          </p:nvPr>
        </p:nvGraphicFramePr>
        <p:xfrm>
          <a:off x="8330" y="2783537"/>
          <a:ext cx="9077915" cy="40744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016224"/>
                <a:gridCol w="2952328"/>
                <a:gridCol w="2426013"/>
              </a:tblGrid>
              <a:tr h="390192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ACADÉMICA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2515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541699">
                <a:tc rowSpan="2"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1" u="sng" dirty="0" smtClean="0">
                          <a:latin typeface="Century Gothic" pitchFamily="34" charset="0"/>
                        </a:rPr>
                        <a:t>GESTIÓN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DE AULA</a:t>
                      </a:r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RELACIÓN PEDAGÓGICA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PACTOS DE AULA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MEDIACIÓN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REPRESENTANTES DE LOS ESTUDIANTES.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PACTOS AULA</a:t>
                      </a:r>
                    </a:p>
                  </a:txBody>
                  <a:tcPr/>
                </a:tc>
              </a:tr>
              <a:tr h="1817413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PLANEACIÓN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DE CLASES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PLANEACIONES CONJUNTAS (FORMULACIÓN DE SITUACIONES DE APRENDIZAJE)</a:t>
                      </a:r>
                    </a:p>
                    <a:p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627785" y="35708"/>
            <a:ext cx="5760639" cy="57708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050" b="1" dirty="0">
                <a:latin typeface="Century Gothic" pitchFamily="34" charset="0"/>
                <a:ea typeface="Calibri"/>
                <a:cs typeface="Times New Roman"/>
              </a:rPr>
              <a:t>2. Articular estándares de competencias y proyectos transversales desde el preescolar hasta el ciclo de formación complementaria, explicitándose las opciones didácticas</a:t>
            </a:r>
            <a:endParaRPr lang="es-CO" sz="1050" dirty="0"/>
          </a:p>
        </p:txBody>
      </p:sp>
      <p:sp>
        <p:nvSpPr>
          <p:cNvPr id="9" name="8 Rectángulo"/>
          <p:cNvSpPr/>
          <p:nvPr/>
        </p:nvSpPr>
        <p:spPr>
          <a:xfrm>
            <a:off x="2674328" y="723543"/>
            <a:ext cx="5667551" cy="6583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3. </a:t>
            </a:r>
            <a:r>
              <a:rPr lang="es-CO" sz="1100" b="1" dirty="0" err="1">
                <a:latin typeface="Century Gothic" pitchFamily="34" charset="0"/>
                <a:ea typeface="Calibri"/>
                <a:cs typeface="Times New Roman"/>
              </a:rPr>
              <a:t>Resignificar</a:t>
            </a: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 las prácticas pedagógicas, mediante la implementación de proyectos transversales que permitan evidenciarse en la articulación de niveles y conjuntos de grados.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698984" y="1450707"/>
            <a:ext cx="5904655" cy="67633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4. Implementar estrategias pedagógicas que propicien el mejoramiento de las relaciones dialógicas entre docente y discente, una buena planeación de clase acorde con el enfoque institucional y la evaluación de los procesos en el aula.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723817" y="2204864"/>
            <a:ext cx="5618061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6. Verificar el impacto producido por la articulación de los estándares de competencia por conjunto de grados y los proyectos transversales</a:t>
            </a:r>
          </a:p>
        </p:txBody>
      </p:sp>
    </p:spTree>
    <p:extLst>
      <p:ext uri="{BB962C8B-B14F-4D97-AF65-F5344CB8AC3E}">
        <p14:creationId xmlns:p14="http://schemas.microsoft.com/office/powerpoint/2010/main" val="14740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6086" y="1052736"/>
            <a:ext cx="256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65692"/>
              </p:ext>
            </p:extLst>
          </p:nvPr>
        </p:nvGraphicFramePr>
        <p:xfrm>
          <a:off x="8330" y="2783537"/>
          <a:ext cx="9077915" cy="4029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016224"/>
                <a:gridCol w="2808312"/>
                <a:gridCol w="2570029"/>
              </a:tblGrid>
              <a:tr h="373005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ACADÉMICA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083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345999">
                <a:tc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1" u="sng" dirty="0" smtClean="0">
                          <a:latin typeface="Century Gothic" pitchFamily="34" charset="0"/>
                        </a:rPr>
                        <a:t>GESTIÓN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DE AULA</a:t>
                      </a:r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EVALUACIÓN EN EL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PROCESO DE RESIGNIFICACIÓN COHERENTE CON EL ENFOQUE INSTITUCIONAL Y DESARROLLO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COMPETENCIAS.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file"/>
                        </a:rPr>
                        <a:t>ORGANIZADORES GRÁFICOS.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5" action="ppaction://hlinkfile"/>
                        </a:rPr>
                        <a:t>ORGANIZADORES GRÁFICOS.1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RUBRICAS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627785" y="35708"/>
            <a:ext cx="5760639" cy="57708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050" b="1" dirty="0">
                <a:latin typeface="Century Gothic" pitchFamily="34" charset="0"/>
                <a:ea typeface="Calibri"/>
                <a:cs typeface="Times New Roman"/>
              </a:rPr>
              <a:t>2. Articular estándares de competencias y proyectos transversales desde el preescolar hasta el ciclo de formación complementaria, explicitándose las opciones didácticas</a:t>
            </a:r>
            <a:endParaRPr lang="es-CO" sz="1050" dirty="0"/>
          </a:p>
        </p:txBody>
      </p:sp>
      <p:sp>
        <p:nvSpPr>
          <p:cNvPr id="9" name="8 Rectángulo"/>
          <p:cNvSpPr/>
          <p:nvPr/>
        </p:nvSpPr>
        <p:spPr>
          <a:xfrm>
            <a:off x="2674328" y="723543"/>
            <a:ext cx="5667551" cy="6583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3. </a:t>
            </a:r>
            <a:r>
              <a:rPr lang="es-CO" sz="1100" b="1" dirty="0" err="1">
                <a:latin typeface="Century Gothic" pitchFamily="34" charset="0"/>
                <a:ea typeface="Calibri"/>
                <a:cs typeface="Times New Roman"/>
              </a:rPr>
              <a:t>Resignificar</a:t>
            </a: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 las prácticas pedagógicas, mediante la implementación de proyectos transversales que permitan evidenciarse en la articulación de niveles y conjuntos de grados.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698984" y="1450707"/>
            <a:ext cx="5904655" cy="67633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4. Implementar estrategias pedagógicas que propicien el mejoramiento de las relaciones dialógicas entre docente y discente, una buena planeación de clase acorde con el enfoque institucional y la evaluación de los procesos en el aula.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723817" y="2204864"/>
            <a:ext cx="5618061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6. Verificar el impacto producido por la articulación de los estándares de competencia por conjunto de grados y los proyectos transversales</a:t>
            </a:r>
          </a:p>
        </p:txBody>
      </p:sp>
    </p:spTree>
    <p:extLst>
      <p:ext uri="{BB962C8B-B14F-4D97-AF65-F5344CB8AC3E}">
        <p14:creationId xmlns:p14="http://schemas.microsoft.com/office/powerpoint/2010/main" val="20024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6086" y="1052736"/>
            <a:ext cx="256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66798"/>
              </p:ext>
            </p:extLst>
          </p:nvPr>
        </p:nvGraphicFramePr>
        <p:xfrm>
          <a:off x="8330" y="2783537"/>
          <a:ext cx="9077915" cy="4029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73005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ACADÉMICA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083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978037">
                <a:tc rowSpan="2"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1" u="sng" dirty="0" smtClean="0">
                          <a:latin typeface="Century Gothic" pitchFamily="34" charset="0"/>
                        </a:rPr>
                        <a:t>SEGUIMIENTO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ACADÉMICO</a:t>
                      </a:r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SEGUIMIENTO A LOS RESULTADOS ACADÉMICOS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SIE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ANÁLISIS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COMISIONES DE EVALUACIÓN Y PROMOCIÓN 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67962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USO PEDAGÓGICO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DE LAS EVALUACIONES EXTERNAS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SABER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3º, 5º Y 9º 2013</a:t>
                      </a:r>
                    </a:p>
                    <a:p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SABER 11º 2013</a:t>
                      </a:r>
                    </a:p>
                    <a:p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SABER PRO 2013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627785" y="35708"/>
            <a:ext cx="5760639" cy="57708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050" b="1" dirty="0">
                <a:latin typeface="Century Gothic" pitchFamily="34" charset="0"/>
                <a:ea typeface="Calibri"/>
                <a:cs typeface="Times New Roman"/>
              </a:rPr>
              <a:t>2. Articular estándares de competencias y proyectos transversales desde el preescolar hasta el ciclo de formación complementaria, explicitándose las opciones didácticas</a:t>
            </a:r>
            <a:endParaRPr lang="es-CO" sz="1050" dirty="0"/>
          </a:p>
        </p:txBody>
      </p:sp>
      <p:sp>
        <p:nvSpPr>
          <p:cNvPr id="9" name="8 Rectángulo"/>
          <p:cNvSpPr/>
          <p:nvPr/>
        </p:nvSpPr>
        <p:spPr>
          <a:xfrm>
            <a:off x="2674328" y="723543"/>
            <a:ext cx="5667551" cy="6583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3. </a:t>
            </a:r>
            <a:r>
              <a:rPr lang="es-CO" sz="1100" b="1" dirty="0" err="1">
                <a:latin typeface="Century Gothic" pitchFamily="34" charset="0"/>
                <a:ea typeface="Calibri"/>
                <a:cs typeface="Times New Roman"/>
              </a:rPr>
              <a:t>Resignificar</a:t>
            </a: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 las prácticas pedagógicas, mediante la implementación de proyectos transversales que permitan evidenciarse en la articulación de niveles y conjuntos de grados.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698984" y="1450707"/>
            <a:ext cx="5904655" cy="67633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4. Implementar estrategias pedagógicas que propicien el mejoramiento de las relaciones dialógicas entre docente y discente, una buena planeación de clase acorde con el enfoque institucional y la evaluación de los procesos en el aula.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723817" y="2204864"/>
            <a:ext cx="5618061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6. Verificar el impacto producido por la articulación de los estándares de competencia por conjunto de grados y los proyectos transversales</a:t>
            </a:r>
          </a:p>
        </p:txBody>
      </p:sp>
    </p:spTree>
    <p:extLst>
      <p:ext uri="{BB962C8B-B14F-4D97-AF65-F5344CB8AC3E}">
        <p14:creationId xmlns:p14="http://schemas.microsoft.com/office/powerpoint/2010/main" val="38205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9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1419"/>
            <a:ext cx="8898402" cy="514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53135" y="154305"/>
            <a:ext cx="5771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b="1" dirty="0" smtClean="0"/>
              <a:t>RESULTADOS ICFES SABER 3º  - LENGUAJE Y MATEMÁTICAS</a:t>
            </a:r>
          </a:p>
          <a:p>
            <a:pPr algn="ctr"/>
            <a:r>
              <a:rPr lang="es-CO" b="1" dirty="0" smtClean="0"/>
              <a:t>2013</a:t>
            </a:r>
            <a:endParaRPr lang="es-CO" dirty="0"/>
          </a:p>
        </p:txBody>
      </p:sp>
      <p:pic>
        <p:nvPicPr>
          <p:cNvPr id="6" name="5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6" y="3532021"/>
            <a:ext cx="9077914" cy="330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47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" y="1340768"/>
            <a:ext cx="9141862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948640" y="154305"/>
            <a:ext cx="4180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b="1" dirty="0" smtClean="0"/>
              <a:t>RESULTADOS ICFES SABER 3º  - LENGUAJE </a:t>
            </a:r>
          </a:p>
          <a:p>
            <a:pPr algn="ctr"/>
            <a:r>
              <a:rPr lang="es-CO" b="1" dirty="0" smtClean="0"/>
              <a:t>COMPARATIVO 2012 - 2013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744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820848" y="154305"/>
            <a:ext cx="44359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b="1" dirty="0" smtClean="0"/>
              <a:t>RESULTADOS ICFES SABER 3º  MATEMÁTICAS</a:t>
            </a:r>
          </a:p>
          <a:p>
            <a:pPr algn="ctr"/>
            <a:r>
              <a:rPr lang="es-CO" b="1" dirty="0" smtClean="0"/>
              <a:t>COMPARATIVO 2012 - 2013</a:t>
            </a:r>
            <a:endParaRPr lang="es-CO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075145" cy="558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22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4" y="1183978"/>
            <a:ext cx="908717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67744" y="260648"/>
            <a:ext cx="55519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b="1" dirty="0" smtClean="0"/>
              <a:t>RESULTADOS ICFES SABER 5º  - </a:t>
            </a:r>
          </a:p>
          <a:p>
            <a:pPr algn="ctr"/>
            <a:r>
              <a:rPr lang="es-CO" b="1" dirty="0" smtClean="0"/>
              <a:t>LENGUAJE,MATEMÁTICAS Y PENSAMIENTO CIUDADANO</a:t>
            </a:r>
          </a:p>
          <a:p>
            <a:pPr algn="ctr"/>
            <a:r>
              <a:rPr lang="es-CO" b="1" dirty="0" smtClean="0"/>
              <a:t>2013</a:t>
            </a:r>
            <a:endParaRPr lang="es-CO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8475"/>
            <a:ext cx="9144000" cy="432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3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983733"/>
              </p:ext>
            </p:extLst>
          </p:nvPr>
        </p:nvGraphicFramePr>
        <p:xfrm>
          <a:off x="33041" y="1772816"/>
          <a:ext cx="9077915" cy="50851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2615"/>
                <a:gridCol w="1872208"/>
                <a:gridCol w="3212608"/>
                <a:gridCol w="2550484"/>
              </a:tblGrid>
              <a:tr h="389660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PROCESO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305865">
                <a:tc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b="1" u="sng" dirty="0" smtClean="0"/>
                        <a:t>CLIMA</a:t>
                      </a:r>
                      <a:r>
                        <a:rPr lang="es-CO" sz="1400" b="1" u="sng" baseline="0" dirty="0" smtClean="0"/>
                        <a:t> ESCOLAR</a:t>
                      </a:r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INDUCCIÓN A LOS ESTUDIANTES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FECHA DE INDUCCIÓN, ACTIVIDADES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PREESCOLAR Y PRIMARIA BRINCA </a:t>
                      </a:r>
                      <a:r>
                        <a:rPr lang="es-CO" sz="180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BRINCA</a:t>
                      </a:r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Y MUÑECOS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RECORRIDO POR EL COLEGIO</a:t>
                      </a:r>
                    </a:p>
                    <a:p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INDUCCIÓN A ESTUDIANTES NUEVOS 2014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516001" y="80987"/>
            <a:ext cx="5400600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</a:t>
            </a:r>
            <a:r>
              <a:rPr lang="es-CO" sz="1400" b="1" dirty="0" smtClean="0">
                <a:latin typeface="Century Gothic" pitchFamily="34" charset="0"/>
                <a:ea typeface="Calibri"/>
                <a:cs typeface="Times New Roman"/>
              </a:rPr>
              <a:t>institucionales</a:t>
            </a:r>
            <a:endParaRPr lang="es-CO" sz="1400" dirty="0"/>
          </a:p>
        </p:txBody>
      </p:sp>
      <p:sp>
        <p:nvSpPr>
          <p:cNvPr id="2" name="1 Rectángulo"/>
          <p:cNvSpPr/>
          <p:nvPr/>
        </p:nvSpPr>
        <p:spPr>
          <a:xfrm>
            <a:off x="3516001" y="933955"/>
            <a:ext cx="5400599" cy="90640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</a:t>
            </a:r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82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66086" y="4581128"/>
            <a:ext cx="9077914" cy="2308324"/>
          </a:xfrm>
          <a:prstGeom prst="rect">
            <a:avLst/>
          </a:prstGeom>
          <a:solidFill>
            <a:srgbClr val="F4F8BA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3304950" y="260648"/>
            <a:ext cx="34774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b="1" dirty="0" smtClean="0"/>
              <a:t>RESULTADOS ICFES SABER 5º  - </a:t>
            </a:r>
          </a:p>
          <a:p>
            <a:pPr algn="ctr"/>
            <a:r>
              <a:rPr lang="es-CO" b="1" dirty="0" smtClean="0"/>
              <a:t>LENGUAJE</a:t>
            </a:r>
          </a:p>
          <a:p>
            <a:pPr algn="ctr"/>
            <a:r>
              <a:rPr lang="es-CO" b="1" dirty="0" smtClean="0"/>
              <a:t>COMPARATIVO 2009 – 2012-  2013</a:t>
            </a:r>
            <a:endParaRPr lang="es-CO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68760"/>
            <a:ext cx="9001000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1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704076"/>
              </p:ext>
            </p:extLst>
          </p:nvPr>
        </p:nvGraphicFramePr>
        <p:xfrm>
          <a:off x="66085" y="1680434"/>
          <a:ext cx="9077915" cy="5235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3800"/>
                <a:gridCol w="1728192"/>
                <a:gridCol w="3744416"/>
                <a:gridCol w="2321507"/>
              </a:tblGrid>
              <a:tr h="317652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305865">
                <a:tc>
                  <a:txBody>
                    <a:bodyPr/>
                    <a:lstStyle/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600" b="1" u="sng" dirty="0" smtClean="0">
                          <a:latin typeface="Century Gothic" pitchFamily="34" charset="0"/>
                        </a:rPr>
                        <a:t>CLIMA</a:t>
                      </a:r>
                      <a:r>
                        <a:rPr lang="es-CO" sz="1600" b="1" u="sng" baseline="0" dirty="0" smtClean="0">
                          <a:latin typeface="Century Gothic" pitchFamily="34" charset="0"/>
                        </a:rPr>
                        <a:t> ESCOLAR</a:t>
                      </a:r>
                      <a:endParaRPr lang="es-CO" sz="16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MOTIVACIÓN</a:t>
                      </a:r>
                      <a:r>
                        <a:rPr lang="es-CO" sz="1600" baseline="0" dirty="0" smtClean="0">
                          <a:latin typeface="Century Gothic" pitchFamily="34" charset="0"/>
                        </a:rPr>
                        <a:t> HACIA EL APRENDIZAJE</a:t>
                      </a:r>
                      <a:endParaRPr lang="es-CO" sz="16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SE GESTIONÓ ANTE SINCELEJO DIGITAL 3</a:t>
                      </a:r>
                      <a:r>
                        <a:rPr lang="es-CO" sz="16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SALAS AVI, 2 SALAS DE INFORMÁTICA, 2 COMPUTADORES Y 1 VIDEO BEAM, 20 COMPUTADORES PORTÁTILES (AULA MOVIL) PARA ESTUDIANTES Y 5 PARA DOCENTES.</a:t>
                      </a:r>
                    </a:p>
                    <a:p>
                      <a:pPr algn="ctr"/>
                      <a:endParaRPr lang="es-CO" sz="16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6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DIADEMAS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BIBLIOTECA GENERAL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GESTIÓN PARA</a:t>
                      </a:r>
                      <a:r>
                        <a:rPr lang="es-CO" sz="16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ADECUACIÓN DE FIBRA OPTICA ALCALDIA – EDATEL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FOTOCOPIADORA</a:t>
                      </a:r>
                      <a:endParaRPr lang="es-CO" sz="16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SERVICIO</a:t>
                      </a:r>
                      <a:r>
                        <a:rPr lang="es-CO" sz="16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INTERNET Y WIFI EN 5 SECTORES DE LA ESCUELA</a:t>
                      </a:r>
                      <a:endParaRPr lang="es-CO" sz="1600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es-CO" sz="16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MOTIVACIÓN HACIA EL APRENDIZAJE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478343" y="62694"/>
            <a:ext cx="540060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latin typeface="Century Gothic" pitchFamily="34" charset="0"/>
                <a:ea typeface="Calibri"/>
                <a:cs typeface="Times New Roman"/>
              </a:rPr>
              <a:t>13. Elaborar un programa de mantenimiento preventivo de su planta física que la evalué periódicamente y le permita realizar los ajustes pertinentes, y revisar su proceso de adquisición y suministro de insumos para realizar acciones de mejoramiento a su plan de adquisiciones</a:t>
            </a:r>
            <a:r>
              <a:rPr lang="es-CO" sz="1600" b="1" dirty="0" smtClean="0">
                <a:latin typeface="Century Gothic" pitchFamily="34" charset="0"/>
                <a:ea typeface="Calibri"/>
                <a:cs typeface="Times New Roman"/>
              </a:rPr>
              <a:t>.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4465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043608" y="187918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70116"/>
              </p:ext>
            </p:extLst>
          </p:nvPr>
        </p:nvGraphicFramePr>
        <p:xfrm>
          <a:off x="76217" y="1124744"/>
          <a:ext cx="9077915" cy="56440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5383"/>
                <a:gridCol w="1368152"/>
                <a:gridCol w="1800200"/>
                <a:gridCol w="5014180"/>
              </a:tblGrid>
              <a:tr h="401464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46608">
                <a:tc>
                  <a:txBody>
                    <a:bodyPr/>
                    <a:lstStyle/>
                    <a:p>
                      <a:r>
                        <a:rPr lang="es-CO" sz="1050" dirty="0" smtClean="0">
                          <a:latin typeface="Century Gothic" pitchFamily="34" charset="0"/>
                        </a:rPr>
                        <a:t>PROCESO</a:t>
                      </a:r>
                      <a:endParaRPr lang="es-CO" sz="105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ESTADO</a:t>
                      </a:r>
                      <a:endParaRPr lang="es-CO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930327">
                <a:tc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200" b="1" u="sng" dirty="0" smtClean="0">
                          <a:latin typeface="Century Gothic" pitchFamily="34" charset="0"/>
                        </a:rPr>
                        <a:t>CLIMA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ESCOLAR</a:t>
                      </a:r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200" b="1" dirty="0" smtClean="0">
                          <a:latin typeface="Century Gothic" pitchFamily="34" charset="0"/>
                        </a:rPr>
                        <a:t>MANUAL</a:t>
                      </a:r>
                      <a:r>
                        <a:rPr lang="es-CO" sz="1200" b="1" baseline="0" dirty="0" smtClean="0">
                          <a:latin typeface="Century Gothic" pitchFamily="34" charset="0"/>
                        </a:rPr>
                        <a:t> DE CONVIVIENCIA</a:t>
                      </a:r>
                      <a:endParaRPr lang="es-CO" sz="1200" b="1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Manual de convivencia: </a:t>
                      </a:r>
                      <a:r>
                        <a:rPr lang="es-CO" sz="12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"ABRIENDO CAMINOS HACIA LA CONSTRUCCIÓN DE UNA NUEVA SOCIEDAD"</a:t>
                      </a:r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baseline="0" dirty="0" smtClean="0">
                          <a:latin typeface="Century Gothic" pitchFamily="34" charset="0"/>
                        </a:rPr>
                        <a:t>Totalmente </a:t>
                      </a:r>
                      <a:r>
                        <a:rPr lang="es-CO" sz="1400" baseline="0" dirty="0" err="1" smtClean="0">
                          <a:latin typeface="Century Gothic" pitchFamily="34" charset="0"/>
                        </a:rPr>
                        <a:t>resignificado</a:t>
                      </a:r>
                      <a:r>
                        <a:rPr lang="es-CO" sz="1400" baseline="0" dirty="0" smtClean="0">
                          <a:latin typeface="Century Gothic" pitchFamily="34" charset="0"/>
                        </a:rPr>
                        <a:t> atendiendo a:</a:t>
                      </a: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Constitución Política de  1.991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Ley 115 de 1.994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Decreto 1860  Agosto de 1.994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Decreto 1295 Abril 20  de 2.010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Decreto 3012  Diciembre 19 de 1.997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Decreto 1108  Mayo 31 de 1.994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Ley 1098 de 2.006. Código de Infancia y Adolescencia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Decreto 1290  Abril 16 de 2.009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Ley 1620  Marzo  15 del 2.013. 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Decreto 1965 Septiembre 11 de 2.013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Ley 1482 Noviembre 30 de 2.011.( Articulo 134)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Resolución n° 262 Octubre 19 de 2.012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Proyecto Educativo Institucional . PEI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6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RESOLUCION N° 191</a:t>
                      </a:r>
                    </a:p>
                    <a:p>
                      <a:r>
                        <a:rPr lang="es-CO" sz="16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(SEPTIEMBRE 17 DE 2013)</a:t>
                      </a:r>
                    </a:p>
                    <a:p>
                      <a:r>
                        <a:rPr lang="es-CO" sz="16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“POR LA CUAL SE CONFORMA EL COMITÉ ESCOLAR DE CONVIVENCIA DE LA INSTITUCION EDUCATIVA NORMAL SUPERIOR DE SINCELEJO”</a:t>
                      </a:r>
                      <a:endParaRPr lang="es-CO" sz="16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635896" y="115389"/>
            <a:ext cx="54006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</a:t>
            </a:r>
            <a:r>
              <a:rPr lang="es-CO" b="1" dirty="0" smtClean="0">
                <a:latin typeface="Century Gothic" pitchFamily="34" charset="0"/>
                <a:ea typeface="Calibri"/>
                <a:cs typeface="Times New Roman"/>
              </a:rPr>
              <a:t>institucionales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12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16268"/>
              </p:ext>
            </p:extLst>
          </p:nvPr>
        </p:nvGraphicFramePr>
        <p:xfrm>
          <a:off x="33041" y="1772816"/>
          <a:ext cx="9077915" cy="50851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4663"/>
                <a:gridCol w="2520280"/>
                <a:gridCol w="2520280"/>
                <a:gridCol w="2162692"/>
              </a:tblGrid>
              <a:tr h="389660">
                <a:tc gridSpan="4">
                  <a:txBody>
                    <a:bodyPr/>
                    <a:lstStyle/>
                    <a:p>
                      <a:pPr algn="ctr"/>
                      <a:r>
                        <a:rPr lang="es-CO" b="0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="0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b="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es-CO" sz="1400" b="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b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305865">
                <a:tc>
                  <a:txBody>
                    <a:bodyPr/>
                    <a:lstStyle/>
                    <a:p>
                      <a:endParaRPr lang="es-CO" sz="1400" b="0" dirty="0" smtClean="0">
                        <a:latin typeface="Century Gothic" pitchFamily="34" charset="0"/>
                      </a:endParaRPr>
                    </a:p>
                    <a:p>
                      <a:endParaRPr lang="es-CO" sz="1400" b="0" dirty="0" smtClean="0">
                        <a:latin typeface="Century Gothic" pitchFamily="34" charset="0"/>
                      </a:endParaRPr>
                    </a:p>
                    <a:p>
                      <a:endParaRPr lang="es-CO" sz="1400" b="0" dirty="0" smtClean="0">
                        <a:latin typeface="Century Gothic" pitchFamily="34" charset="0"/>
                      </a:endParaRPr>
                    </a:p>
                    <a:p>
                      <a:endParaRPr lang="es-CO" sz="1400" b="0" dirty="0" smtClean="0">
                        <a:latin typeface="Century Gothic" pitchFamily="34" charset="0"/>
                      </a:endParaRPr>
                    </a:p>
                    <a:p>
                      <a:endParaRPr lang="es-CO" sz="1400" b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400" b="0" u="sng" dirty="0" smtClean="0">
                          <a:latin typeface="Century Gothic" pitchFamily="34" charset="0"/>
                        </a:rPr>
                        <a:t>CLIMA</a:t>
                      </a:r>
                      <a:r>
                        <a:rPr lang="es-CO" sz="1400" b="0" u="sng" baseline="0" dirty="0" smtClean="0">
                          <a:latin typeface="Century Gothic" pitchFamily="34" charset="0"/>
                        </a:rPr>
                        <a:t> ESCOLAR</a:t>
                      </a:r>
                      <a:endParaRPr lang="es-CO" sz="1400" b="0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b="0" dirty="0" smtClean="0">
                        <a:latin typeface="Century Gothic" pitchFamily="34" charset="0"/>
                      </a:endParaRPr>
                    </a:p>
                    <a:p>
                      <a:endParaRPr lang="es-CO" sz="1800" b="0" dirty="0" smtClean="0">
                        <a:latin typeface="Century Gothic" pitchFamily="34" charset="0"/>
                      </a:endParaRPr>
                    </a:p>
                    <a:p>
                      <a:endParaRPr lang="es-CO" sz="1800" b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="0" dirty="0" smtClean="0">
                          <a:latin typeface="Century Gothic" pitchFamily="34" charset="0"/>
                        </a:rPr>
                        <a:t>ACTIVIDADES</a:t>
                      </a:r>
                      <a:r>
                        <a:rPr lang="es-CO" sz="1800" b="0" baseline="0" dirty="0" smtClean="0">
                          <a:latin typeface="Century Gothic" pitchFamily="34" charset="0"/>
                        </a:rPr>
                        <a:t> EXTRACURRICULARES</a:t>
                      </a:r>
                      <a:endParaRPr lang="es-CO" sz="1800" b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ACTIVIDADES CULTURALES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ACTIVIDADES DEPORTIVAS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ACTIVIDADES LÚDICAS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ACTIVIDADES CON LA COMUNIDAD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JORNADAS PEDAGÓGICAS</a:t>
                      </a:r>
                    </a:p>
                    <a:p>
                      <a:endParaRPr lang="es-CO" sz="16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b="0" baseline="0" dirty="0" smtClean="0">
                        <a:latin typeface="Century Gothic" pitchFamily="34" charset="0"/>
                        <a:hlinkClick r:id="rId4" action="ppaction://hlinkpres?slideindex=1&amp;slidetitle="/>
                      </a:endParaRPr>
                    </a:p>
                    <a:p>
                      <a:pPr algn="ctr"/>
                      <a:endParaRPr lang="es-CO" sz="1400" b="0" baseline="0" dirty="0" smtClean="0">
                        <a:latin typeface="Century Gothic" pitchFamily="34" charset="0"/>
                        <a:hlinkClick r:id="rId4" action="ppaction://hlinkpres?slideindex=1&amp;slidetitle="/>
                      </a:endParaRPr>
                    </a:p>
                    <a:p>
                      <a:pPr algn="ctr"/>
                      <a:endParaRPr lang="es-CO" sz="1400" b="0" baseline="0" dirty="0" smtClean="0">
                        <a:latin typeface="Century Gothic" pitchFamily="34" charset="0"/>
                        <a:hlinkClick r:id="rId4" action="ppaction://hlinkpres?slideindex=1&amp;slidetitle="/>
                      </a:endParaRPr>
                    </a:p>
                    <a:p>
                      <a:pPr algn="ctr"/>
                      <a:r>
                        <a:rPr lang="es-CO" sz="1400" b="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ACTIVIDADES EXTRACURRICULARES</a:t>
                      </a:r>
                      <a:endParaRPr lang="es-CO" sz="1400" b="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491880" y="588709"/>
            <a:ext cx="54006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</a:t>
            </a:r>
            <a:r>
              <a:rPr lang="es-CO" b="1" dirty="0" smtClean="0">
                <a:latin typeface="Century Gothic" pitchFamily="34" charset="0"/>
                <a:ea typeface="Calibri"/>
                <a:cs typeface="Times New Roman"/>
              </a:rPr>
              <a:t>institucionales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792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028746" y="240026"/>
            <a:ext cx="25976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966251"/>
              </p:ext>
            </p:extLst>
          </p:nvPr>
        </p:nvGraphicFramePr>
        <p:xfrm>
          <a:off x="66085" y="1268760"/>
          <a:ext cx="9077915" cy="553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93547"/>
                <a:gridCol w="1617220"/>
                <a:gridCol w="4176464"/>
                <a:gridCol w="2090684"/>
              </a:tblGrid>
              <a:tr h="389660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305865">
                <a:tc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400" b="1" u="sng" dirty="0" smtClean="0">
                          <a:latin typeface="Century Gothic" pitchFamily="34" charset="0"/>
                        </a:rPr>
                        <a:t>CLIMA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ESCOLAR</a:t>
                      </a:r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800" dirty="0" smtClean="0">
                          <a:latin typeface="Century Gothic" pitchFamily="34" charset="0"/>
                        </a:rPr>
                        <a:t>BIENESTAR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DEL ALUMNADO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No. ESTUDIANTES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QUE GOZAN DE LOS SIGUIENTES SERVICIOS:</a:t>
                      </a:r>
                    </a:p>
                    <a:p>
                      <a:endParaRPr lang="es-CO" sz="18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r>
                        <a:rPr lang="es-CO" sz="1800" b="1" u="sng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-DESAYUNO 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</a:t>
                      </a:r>
                    </a:p>
                    <a:p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PREESCOLAR: </a:t>
                      </a:r>
                      <a:r>
                        <a:rPr lang="es-CO" sz="1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240</a:t>
                      </a:r>
                    </a:p>
                    <a:p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PRIMARIA JORNADA MATINAL: </a:t>
                      </a:r>
                      <a:r>
                        <a:rPr lang="es-CO" sz="1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1760.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800" b="1" u="sng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ALMUERZOS 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JORNADA MATINAL Y VESPERTINA: </a:t>
                      </a:r>
                      <a:r>
                        <a:rPr lang="es-CO" sz="1800" b="1" u="sng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700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PARA UN TOTAL DE </a:t>
                      </a:r>
                      <a:r>
                        <a:rPr lang="es-CO" sz="1800" b="1" u="sng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2000 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BENEFICIARIOS DESDE PREESCOLAR Y BÁSICA PRIMARIA.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TOTAL MANIPULADORAS: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CO" sz="1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PREESCOLAR: 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CO" sz="1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PRIMARIA: 10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CO" sz="1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CANDELARIA ROMERO NARVAEZ: VEEDORA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COMEDOR INSTITUCIONAL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563888" y="217524"/>
            <a:ext cx="54006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</a:t>
            </a:r>
            <a:r>
              <a:rPr lang="es-CO" b="1" dirty="0" smtClean="0">
                <a:latin typeface="Century Gothic" pitchFamily="34" charset="0"/>
                <a:ea typeface="Calibri"/>
                <a:cs typeface="Times New Roman"/>
              </a:rPr>
              <a:t>institucionales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99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6086" y="923968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89835"/>
              </p:ext>
            </p:extLst>
          </p:nvPr>
        </p:nvGraphicFramePr>
        <p:xfrm>
          <a:off x="16489" y="1797416"/>
          <a:ext cx="9077915" cy="5059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5191"/>
                <a:gridCol w="1800200"/>
                <a:gridCol w="3456384"/>
                <a:gridCol w="2146140"/>
              </a:tblGrid>
              <a:tr h="121390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21390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41396">
                <a:tc rowSpan="3"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1" u="sng" dirty="0" smtClean="0">
                          <a:latin typeface="Century Gothic" pitchFamily="34" charset="0"/>
                        </a:rPr>
                        <a:t>RELACIONES CON EL ENTORNO</a:t>
                      </a: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PADRES DE FAMILIA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REUNIONES REALIZADAS CON PADRES DE FAMILIA: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FECHAS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ENTREGA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BOLETINES:</a:t>
                      </a:r>
                    </a:p>
                    <a:p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FECHAS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PADRES DE FAMILIA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41396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AUTORIDADES EDUCATIVAS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REUNIONES DEL RECTOR CON AUTORIDADES DE LA SECRETARÍA DE EDUCACIÓN MUNICIPAL: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FECHAS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41396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OTRAS INSTITUCIONES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CONVENIOS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No. DE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CONVENIOS Y NOMBRES DE LAS RESPECTIVAS ENTIDADES</a:t>
                      </a:r>
                    </a:p>
                    <a:p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059832" y="81430"/>
            <a:ext cx="5616624" cy="168507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11. Diseñar, implementar y valorar programas de participación de la comunidad educativa en todas las instancias del gobierno escolar, con el fin de generar sentido de pertenencia en la vida institucional.</a:t>
            </a:r>
          </a:p>
        </p:txBody>
      </p:sp>
    </p:spTree>
    <p:extLst>
      <p:ext uri="{BB962C8B-B14F-4D97-AF65-F5344CB8AC3E}">
        <p14:creationId xmlns:p14="http://schemas.microsoft.com/office/powerpoint/2010/main" val="12713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002197"/>
              </p:ext>
            </p:extLst>
          </p:nvPr>
        </p:nvGraphicFramePr>
        <p:xfrm>
          <a:off x="285720" y="260647"/>
          <a:ext cx="8678768" cy="640871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678768"/>
              </a:tblGrid>
              <a:tr h="167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900" dirty="0"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Comic Sans MS" pitchFamily="66" charset="0"/>
                        </a:rPr>
                        <a:t>RENDICIÓN DE CUENTAS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Comic Sans MS" pitchFamily="66" charset="0"/>
                        </a:rPr>
                        <a:t>INFORME DE AUDIENCIA PÚBLICA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Comic Sans MS" pitchFamily="66" charset="0"/>
                        </a:rPr>
                        <a:t>INSTITUCION EDUCATIVA: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latin typeface="Comic Sans MS" pitchFamily="66" charset="0"/>
                        </a:rPr>
                        <a:t>  </a:t>
                      </a:r>
                      <a:endParaRPr lang="es-CO" sz="9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</a:tr>
              <a:tr h="273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9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</a:tr>
              <a:tr h="4463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900" dirty="0">
                        <a:latin typeface="Comic Sans MS" pitchFamily="66" charset="0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sincelejo-sucre.gov.co/apc-aa-files/34393335363433393561316632326138/Un_Alto_Compromis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18288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48680"/>
            <a:ext cx="1008113" cy="936104"/>
          </a:xfrm>
          <a:prstGeom prst="rect">
            <a:avLst/>
          </a:prstGeom>
          <a:noFill/>
          <a:scene3d>
            <a:camera prst="obliqueTopLeft"/>
            <a:lightRig rig="threePt" dir="t"/>
          </a:scene3d>
          <a:sp3d>
            <a:bevelT/>
          </a:sp3d>
        </p:spPr>
      </p:pic>
      <p:sp>
        <p:nvSpPr>
          <p:cNvPr id="10" name="9 CuadroTexto"/>
          <p:cNvSpPr txBox="1"/>
          <p:nvPr/>
        </p:nvSpPr>
        <p:spPr>
          <a:xfrm>
            <a:off x="467544" y="2976162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 smtClean="0">
                <a:latin typeface="Comic Sans MS" pitchFamily="66" charset="0"/>
              </a:rPr>
              <a:t>GESTIÓN ACADÉMICA</a:t>
            </a:r>
            <a:endParaRPr lang="es-CO" sz="5400" b="1" dirty="0">
              <a:latin typeface="Comic Sans MS" pitchFamily="66" charset="0"/>
            </a:endParaRPr>
          </a:p>
        </p:txBody>
      </p:sp>
      <p:pic>
        <p:nvPicPr>
          <p:cNvPr id="11" name="Picture 4" descr="http://gestionacademicautn.wikispaces.com/file/view/gestion_academica.jpg/220960136/392x276/gestion_academ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3324711" cy="234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83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" y="-133275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38094" y="692431"/>
            <a:ext cx="256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0099"/>
              </p:ext>
            </p:extLst>
          </p:nvPr>
        </p:nvGraphicFramePr>
        <p:xfrm>
          <a:off x="30565" y="2132856"/>
          <a:ext cx="9167052" cy="46278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3721"/>
                <a:gridCol w="1823858"/>
                <a:gridCol w="2913946"/>
                <a:gridCol w="2575527"/>
              </a:tblGrid>
              <a:tr h="341462">
                <a:tc gridSpan="4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sz="1600" baseline="0" dirty="0" smtClean="0">
                          <a:latin typeface="Century Gothic" pitchFamily="34" charset="0"/>
                        </a:rPr>
                        <a:t> GESTIÓN ACADÉMICA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84552"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PROCESO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ESTADO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87164">
                <a:tc rowSpan="3">
                  <a:txBody>
                    <a:bodyPr/>
                    <a:lstStyle/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6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600" b="1" u="sng" dirty="0" smtClean="0">
                          <a:latin typeface="Century Gothic" pitchFamily="34" charset="0"/>
                        </a:rPr>
                        <a:t>DISEÑO PEDAGÓGICO</a:t>
                      </a:r>
                    </a:p>
                    <a:p>
                      <a:pPr algn="ctr"/>
                      <a:r>
                        <a:rPr lang="es-CO" sz="1600" b="1" u="sng" dirty="0" smtClean="0">
                          <a:latin typeface="Century Gothic" pitchFamily="34" charset="0"/>
                        </a:rPr>
                        <a:t>CURRICULAR</a:t>
                      </a:r>
                    </a:p>
                    <a:p>
                      <a:pPr algn="ctr"/>
                      <a:endParaRPr lang="es-CO" sz="1600" b="1" u="sng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dirty="0" smtClean="0">
                        <a:latin typeface="Century Gothic" pitchFamily="34" charset="0"/>
                      </a:endParaRPr>
                    </a:p>
                    <a:p>
                      <a:endParaRPr lang="es-CO" sz="16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entury Gothic" pitchFamily="34" charset="0"/>
                        </a:rPr>
                        <a:t>PLAN DE ESTUDIOS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baseline="0" dirty="0" smtClean="0">
                          <a:latin typeface="Century Gothic" pitchFamily="34" charset="0"/>
                        </a:rPr>
                        <a:t>PENDIENTES:</a:t>
                      </a:r>
                    </a:p>
                    <a:p>
                      <a:r>
                        <a:rPr lang="es-CO" sz="1600" baseline="0" dirty="0" smtClean="0">
                          <a:latin typeface="Century Gothic" pitchFamily="34" charset="0"/>
                          <a:hlinkClick r:id="rId4" action="ppaction://hlinkfile"/>
                        </a:rPr>
                        <a:t>PENSUM PFC</a:t>
                      </a:r>
                      <a:endParaRPr lang="es-CO" sz="16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864096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PROYECTOS</a:t>
                      </a:r>
                      <a:r>
                        <a:rPr lang="es-CO" baseline="0" dirty="0" smtClean="0"/>
                        <a:t> TRANSVERSALES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SER CON DERECHOS</a:t>
                      </a:r>
                    </a:p>
                    <a:p>
                      <a:r>
                        <a:rPr lang="es-CO" dirty="0" smtClean="0"/>
                        <a:t>PRAES</a:t>
                      </a:r>
                    </a:p>
                    <a:p>
                      <a:r>
                        <a:rPr lang="es-CO" dirty="0" smtClean="0"/>
                        <a:t>EPA (ESCUELA DE PUERTAS ABIERTAS)</a:t>
                      </a:r>
                    </a:p>
                    <a:p>
                      <a:r>
                        <a:rPr lang="es-CO" dirty="0" smtClean="0"/>
                        <a:t>PISOTÓN</a:t>
                      </a:r>
                    </a:p>
                    <a:p>
                      <a:r>
                        <a:rPr lang="es-CO" dirty="0" smtClean="0"/>
                        <a:t>SEMINARIOS 10º Y 11º SEMINARIOS PFC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hlinkClick r:id="rId5" action="ppaction://hlinkpres?slideindex=1&amp;slidetitle="/>
                        </a:rPr>
                        <a:t>PROYECTOS TRANSVERSALES</a:t>
                      </a:r>
                      <a:endParaRPr lang="es-CO" dirty="0"/>
                    </a:p>
                  </a:txBody>
                  <a:tcPr/>
                </a:tc>
              </a:tr>
              <a:tr h="1252285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ENFOQUE METODOLÓGICO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baseline="0" dirty="0" smtClean="0">
                          <a:latin typeface="Century Gothic" pitchFamily="34" charset="0"/>
                          <a:hlinkClick r:id="rId6" action="ppaction://hlinkpres?slideindex=1&amp;slidetitle="/>
                        </a:rPr>
                        <a:t>ENFOQUE CRÍTICO SOCIAL.</a:t>
                      </a:r>
                    </a:p>
                    <a:p>
                      <a:r>
                        <a:rPr lang="es-CO" sz="1600" baseline="0" dirty="0" smtClean="0">
                          <a:latin typeface="Century Gothic" pitchFamily="34" charset="0"/>
                          <a:hlinkClick r:id="rId6" action="ppaction://hlinkpres?slideindex=1&amp;slidetitle="/>
                        </a:rPr>
                        <a:t>ESTRATEGIA: INTERDISICPLINARIEDAD</a:t>
                      </a:r>
                      <a:endParaRPr lang="es-CO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baseline="0" dirty="0" smtClean="0">
                          <a:latin typeface="Century Gothic" pitchFamily="34" charset="0"/>
                          <a:hlinkClick r:id="rId7" action="ppaction://hlinkpres?slideindex=1&amp;slidetitle="/>
                        </a:rPr>
                        <a:t>FOTOS INTERDISCIPLINARIEDAD</a:t>
                      </a:r>
                      <a:endParaRPr lang="es-CO" sz="16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771800" y="-86125"/>
            <a:ext cx="6192688" cy="101566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200" b="1" dirty="0">
                <a:solidFill>
                  <a:schemeClr val="dk1"/>
                </a:solidFill>
                <a:latin typeface="Century Gothic" pitchFamily="34" charset="0"/>
              </a:rPr>
              <a:t>1. Demostrar la articulación y apropiación del PEI y del plan de estudio </a:t>
            </a:r>
            <a:r>
              <a:rPr lang="es-CO" sz="1200" b="1" dirty="0" err="1">
                <a:solidFill>
                  <a:schemeClr val="dk1"/>
                </a:solidFill>
                <a:latin typeface="Century Gothic" pitchFamily="34" charset="0"/>
              </a:rPr>
              <a:t>resignificados</a:t>
            </a:r>
            <a:r>
              <a:rPr lang="es-CO" sz="1200" b="1" dirty="0">
                <a:solidFill>
                  <a:schemeClr val="dk1"/>
                </a:solidFill>
                <a:latin typeface="Century Gothic" pitchFamily="34" charset="0"/>
              </a:rPr>
              <a:t>, lo cual implicará así mismo los proyectos pedagógicos, los estándares, el enfoque pedagógico, el sistema de evaluación institucional (SEI), la política de dotación de recursos para el aprendizaje y los valores institucionales.</a:t>
            </a:r>
            <a:endParaRPr lang="es-CO" sz="1200" b="1" dirty="0">
              <a:latin typeface="Century Gothic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71800" y="1061763"/>
            <a:ext cx="6192688" cy="90640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Century Gothic" pitchFamily="34" charset="0"/>
                <a:ea typeface="Calibri"/>
                <a:cs typeface="Times New Roman"/>
              </a:rPr>
              <a:t>2. Articular estándares de competencias y proyectos transversales desde el preescolar hasta el ciclo de formación complementaria, explicitándose las opciones didácticas</a:t>
            </a:r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5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1860</Words>
  <Application>Microsoft Office PowerPoint</Application>
  <PresentationFormat>Presentación en pantalla (4:3)</PresentationFormat>
  <Paragraphs>417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</dc:creator>
  <cp:lastModifiedBy>Maritza</cp:lastModifiedBy>
  <cp:revision>1</cp:revision>
  <dcterms:created xsi:type="dcterms:W3CDTF">2015-10-31T23:06:00Z</dcterms:created>
  <dcterms:modified xsi:type="dcterms:W3CDTF">2015-10-31T23:06:26Z</dcterms:modified>
</cp:coreProperties>
</file>