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260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575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6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460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153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80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739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928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745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330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27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0198-A728-4248-8127-8E7D5DD2E7B9}" type="datetimeFigureOut">
              <a:rPr lang="es-CO" smtClean="0"/>
              <a:t>31/10/2015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3B074-D7D1-4BC4-A42F-20BA8BC4EE2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095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Alineacion%20examen%20SABER%2011%20(1)%20(1).pdf" TargetMode="External"/><Relationship Id="rId3" Type="http://schemas.openxmlformats.org/officeDocument/2006/relationships/image" Target="../media/image2.png"/><Relationship Id="rId7" Type="http://schemas.openxmlformats.org/officeDocument/2006/relationships/hyperlink" Target="AUTO%20EVAL%202013%20GEST%20ADMINIST%20Y%20FIN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AUTOEVALUACION-ACADEMICA%202013.pptx" TargetMode="External"/><Relationship Id="rId5" Type="http://schemas.openxmlformats.org/officeDocument/2006/relationships/hyperlink" Target="AUTOEVALUACION-DIRECTIVA%202013.docx" TargetMode="External"/><Relationship Id="rId4" Type="http://schemas.openxmlformats.org/officeDocument/2006/relationships/hyperlink" Target="caracterizacion%20IENSS%20Arlet%20e%20Hilda%20ACTUALIZADO%202013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fotos%20elecci&#243;n%20del%20gobierno%20escolar%202014.pptx" TargetMode="External"/><Relationship Id="rId5" Type="http://schemas.openxmlformats.org/officeDocument/2006/relationships/hyperlink" Target="Gobierno%20Escolar%202014.padres%20de%20familia.xlsx" TargetMode="External"/><Relationship Id="rId4" Type="http://schemas.openxmlformats.org/officeDocument/2006/relationships/hyperlink" Target="gobierno%20escolar%202014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FOTOS%20CHISPAZOS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fotos%20reuni&#243;n%20de%20comunidad.pptx" TargetMode="External"/><Relationship Id="rId5" Type="http://schemas.openxmlformats.org/officeDocument/2006/relationships/hyperlink" Target="cartelera%20institucional%20ppt.pptx" TargetMode="External"/><Relationship Id="rId4" Type="http://schemas.openxmlformats.org/officeDocument/2006/relationships/hyperlink" Target="agenda%20normalista%20ppt.ppt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ACTA%20CONFORMACI&#211;N%20COMIT&#201;%20DE%20CALIDAD%202013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IZADAS%20DE%20BANDERA.ppt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FOTOS%20ESTUDIANTES%20SUPERATE%20CON%20EL%20DEPORTE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INSTRUMENTO%20PARA%20LA%20PLANEACI&#211;N%20DE%20LA%20INTERDISCIPLINARIEDAD.docx" TargetMode="External"/><Relationship Id="rId4" Type="http://schemas.openxmlformats.org/officeDocument/2006/relationships/hyperlink" Target="ACUERDOS%20Y%20COMPROMISOS%20IENSS-%202220114%20(5)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992713"/>
            <a:ext cx="9144000" cy="2031325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" y="14854"/>
            <a:ext cx="9073007" cy="687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497" y="4438715"/>
            <a:ext cx="9120158" cy="2585323"/>
          </a:xfrm>
          <a:prstGeom prst="rect">
            <a:avLst/>
          </a:prstGeom>
          <a:solidFill>
            <a:srgbClr val="E7F2B0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223717"/>
              </p:ext>
            </p:extLst>
          </p:nvPr>
        </p:nvGraphicFramePr>
        <p:xfrm>
          <a:off x="107504" y="122698"/>
          <a:ext cx="3489325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"/>
                <a:gridCol w="31197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NOMBRES Y APELLIDOS DOCENTES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49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MARIELA DEL PILAR CONTRERAS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MARLON SIERRA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LÁZARO VIDES QUIROZ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MARIBEL CONTRERAS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ELKIN PEÑA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ROBERTO PÉREZ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MARÍA DEL CARMEN MULET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56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ELVIRA RUIZ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84190" y="1340768"/>
            <a:ext cx="122277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7 </a:t>
            </a:r>
            <a:endParaRPr kumimoji="0" lang="es-CO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95270"/>
              </p:ext>
            </p:extLst>
          </p:nvPr>
        </p:nvGraphicFramePr>
        <p:xfrm>
          <a:off x="5076056" y="3353216"/>
          <a:ext cx="3489325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"/>
                <a:gridCol w="311975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NOMBRES Y APELLIDOS DOCENTES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57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YASMÍN GARCÍA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58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ELVIRA CHIMA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59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JAVIER SALAS MARTINEZ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ALFREDO GONZALEZ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JORGE LUIS DOMINGUEZ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AMPARO FÚNEZ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ESTHER FUENTES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LINETH PATRICIA DIAZ MONTERROZA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54812" y="2852936"/>
            <a:ext cx="151080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8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92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491880" y="188640"/>
            <a:ext cx="5400600" cy="13665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5. Revisar, ajustar, implementar y valorar los lineamientos del direccionamiento estratégico y horizonte institucional en todas las acciones institucionales.</a:t>
            </a:r>
            <a:endParaRPr lang="es-CO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17789"/>
              </p:ext>
            </p:extLst>
          </p:nvPr>
        </p:nvGraphicFramePr>
        <p:xfrm>
          <a:off x="66085" y="1772816"/>
          <a:ext cx="9077915" cy="49675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1579"/>
                <a:gridCol w="1872208"/>
                <a:gridCol w="2808312"/>
                <a:gridCol w="2915816"/>
              </a:tblGrid>
              <a:tr h="380644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06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035865">
                <a:tc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400" b="1" u="sng" dirty="0" smtClean="0">
                          <a:latin typeface="Century Gothic" pitchFamily="34" charset="0"/>
                        </a:rPr>
                        <a:t>GESTIÓN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ESTRATÉGICA</a:t>
                      </a:r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USO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DE INFORMACIÓN (INTERNA Y EXTERNA) PARA LA TOMA DE DECISIONES</a:t>
                      </a:r>
                      <a:endParaRPr lang="es-CO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PARA LA PLANEACIÓN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2014 SE TOMARON COMO REFERENTES: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AUTOEVALUACIÓN 2013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CARACTERIZACIÓN INSTITUCIONAL 2013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RESULTADOS PRESABER 3º, 5º Y 9º 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SABER 11º 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MODULO ALINEACIÓN ICFES SABER 11º </a:t>
                      </a: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file"/>
                        </a:rPr>
                        <a:t>DOCUMENTO CARACTERIZACIÓN 2013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5" action="ppaction://hlinkfile"/>
                        </a:rPr>
                        <a:t>AUTOEVALUACIÓN 2013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5" action="ppaction://hlinkfile"/>
                        </a:rPr>
                        <a:t>GESTION DIRECTIVA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6" action="ppaction://hlinkpres?slideindex=1&amp;slidetitle="/>
                        </a:rPr>
                        <a:t>GESTION ACADÉMICA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7" action="ppaction://hlinkfile"/>
                        </a:rPr>
                        <a:t>GESTIÓN ADMINISTRATIVA Y FINANCIERA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GESTIÓN COMUNITARIA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8" action="ppaction://hlinkfile"/>
                        </a:rPr>
                        <a:t>MODULO SABER 11º 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ACTA DE SOCIALIZACIÓN A DOCENTES DE LA MEDIA</a:t>
                      </a: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6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23" y="0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491880" y="74169"/>
            <a:ext cx="5400600" cy="13665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5. Revisar, ajustar, implementar y valorar los lineamientos del direccionamiento estratégico y horizonte institucional en todas las acciones institucionales.</a:t>
            </a:r>
            <a:endParaRPr lang="es-CO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10787"/>
              </p:ext>
            </p:extLst>
          </p:nvPr>
        </p:nvGraphicFramePr>
        <p:xfrm>
          <a:off x="34789" y="3140968"/>
          <a:ext cx="9077915" cy="353627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2875"/>
                <a:gridCol w="3098092"/>
                <a:gridCol w="1916464"/>
                <a:gridCol w="2550484"/>
              </a:tblGrid>
              <a:tr h="259333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59333"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PROCESO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865710">
                <a:tc>
                  <a:txBody>
                    <a:bodyPr/>
                    <a:lstStyle/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r>
                        <a:rPr lang="es-CO" sz="1200" b="1" u="sng" dirty="0" smtClean="0"/>
                        <a:t>GOBIERNO</a:t>
                      </a:r>
                      <a:r>
                        <a:rPr lang="es-CO" sz="1200" b="1" u="sng" baseline="0" dirty="0" smtClean="0"/>
                        <a:t> ESCOLAR</a:t>
                      </a:r>
                      <a:endParaRPr lang="es-CO" sz="12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CONSEJO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DIRECTIVO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CONSEJO ACADÉMICO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COMISIONES DE EVALUACIÓN Y PROMOCIÓN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COMITÉ DE CONVIVENCIA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CONSEJO ESTUDIANTIL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PERSONERO ESTUDIANTIL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CONSEJO DE PADRES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SE ENCUENTRA LEGALMENTE CONSTITUIDOS.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RESOLUCIÓN No.25 (Febrero 28 de 2014) y RESOLUCIÓN No. 082 (Mayo 8 de 2014)</a:t>
                      </a: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file"/>
                        </a:rPr>
                        <a:t>ACTAS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file"/>
                        </a:rPr>
                        <a:t>GOBIERNO ESCOLAR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5" action="ppaction://hlinkfile"/>
                        </a:rPr>
                        <a:t>PADRES DE FAMILIA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6" action="ppaction://hlinkpres?slideindex=1&amp;slidetitle="/>
                        </a:rPr>
                        <a:t>Fotos elección gobierno escolar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91880" y="1560736"/>
            <a:ext cx="540060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11. Diseñar, implementar y valorar programas de participación de la comunidad educativa en todas las instancias del gobierno escolar, con el fin de generar sentido de pertenencia en la vida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22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491880" y="188640"/>
            <a:ext cx="5400600" cy="13665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5. Revisar, ajustar, implementar y valorar los lineamientos del direccionamiento estratégico y horizonte institucional en todas las acciones institucionales.</a:t>
            </a:r>
            <a:endParaRPr lang="es-CO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505558"/>
              </p:ext>
            </p:extLst>
          </p:nvPr>
        </p:nvGraphicFramePr>
        <p:xfrm>
          <a:off x="0" y="2810921"/>
          <a:ext cx="9077915" cy="39021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5656"/>
                <a:gridCol w="1872208"/>
                <a:gridCol w="3179567"/>
                <a:gridCol w="2550484"/>
              </a:tblGrid>
              <a:tr h="29243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29243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231545">
                <a:tc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400" b="1" u="sng" dirty="0" smtClean="0">
                          <a:latin typeface="Century Gothic" pitchFamily="34" charset="0"/>
                        </a:rPr>
                        <a:t>CULTURA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INSTITUCIONAL</a:t>
                      </a:r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1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latin typeface="Century Gothic" pitchFamily="34" charset="0"/>
                        </a:rPr>
                        <a:t>MECANISMOS DE COMUNICACIÓN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CARTELERA A LA ENTRADA DE LA INSTITUCIÓN.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AGENDA NORMALISTA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REUNIONES DE COMUNIDAD.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CHISPAZOS SALA DE PROFESORES.</a:t>
                      </a: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</a:rPr>
                        <a:t>COMUNICADOS VÍA ELECTRÓNICA.</a:t>
                      </a: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AGENDA NORMALISTA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5" action="ppaction://hlinkpres?slideindex=1&amp;slidetitle="/>
                        </a:rPr>
                        <a:t>CARTELERA INSTITUCIONAL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6" action="ppaction://hlinkpres?slideindex=1&amp;slidetitle="/>
                        </a:rPr>
                        <a:t>REUNIONES DE COMUNIDAD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endParaRPr lang="es-CO" sz="18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7" action="ppaction://hlinkpres?slideindex=1&amp;slidetitle="/>
                        </a:rPr>
                        <a:t>CHISPAZOS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91880" y="1772816"/>
            <a:ext cx="5400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8826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491880" y="188640"/>
            <a:ext cx="5400600" cy="13665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5. Revisar, ajustar, implementar y valorar los lineamientos del direccionamiento estratégico y horizonte institucional en todas las acciones institucionales.</a:t>
            </a:r>
            <a:endParaRPr lang="es-CO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319763"/>
              </p:ext>
            </p:extLst>
          </p:nvPr>
        </p:nvGraphicFramePr>
        <p:xfrm>
          <a:off x="0" y="2810921"/>
          <a:ext cx="9144000" cy="40482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5656"/>
                <a:gridCol w="1533919"/>
                <a:gridCol w="4061803"/>
                <a:gridCol w="2072622"/>
              </a:tblGrid>
              <a:tr h="379349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1612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351606">
                <a:tc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400" b="1" u="sng" dirty="0" smtClean="0">
                          <a:latin typeface="Century Gothic" pitchFamily="34" charset="0"/>
                        </a:rPr>
                        <a:t>CULTURA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INSTITUCIONAL</a:t>
                      </a:r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TRABAJO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EN EQUIPO</a:t>
                      </a:r>
                      <a:endParaRPr lang="es-CO" sz="180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="1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La comunidad está organizada</a:t>
                      </a: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acorde con: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Gobierno Escolar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Gestiones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400" b="1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Macro Proceso D y subprocesos (Resolución: </a:t>
                      </a:r>
                      <a:r>
                        <a:rPr lang="es-CO" sz="14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POR MEDIO DE LA CUAL SE CONFORMA EL EQUIPO INSTITUCIONAL DE GESTIÓN DE CALIDAD DE LA INSTITUCIÓN EDUCATIVA </a:t>
                      </a:r>
                      <a:r>
                        <a:rPr lang="es-CO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NORMAL SUPERIOR DE SINCELEJO.</a:t>
                      </a:r>
                    </a:p>
                    <a:p>
                      <a:r>
                        <a:rPr lang="es-CO" sz="1400" b="1" u="sng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Y Acta de </a:t>
                      </a: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DE INSTALACIÓN COMITÉ DE CALIDAD</a:t>
                      </a:r>
                      <a:endParaRPr lang="es-CO" sz="1400" b="1" kern="1200" dirty="0" smtClean="0">
                        <a:solidFill>
                          <a:schemeClr val="dk1"/>
                        </a:solidFill>
                        <a:effectLst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INSTITUCIÓN EDUCATIVA NORMAL SUPERIOR DE SINCELEJO (20 de marzo de 2013).</a:t>
                      </a:r>
                    </a:p>
                    <a:p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Mesas de trabajo 2014</a:t>
                      </a:r>
                      <a:endParaRPr lang="es-CO" sz="1400" b="1" dirty="0" smtClean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endParaRPr lang="es-CO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file"/>
                        </a:rPr>
                        <a:t>Acta comité de calidad.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491880" y="1772816"/>
            <a:ext cx="5400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226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599664" y="1196752"/>
            <a:ext cx="5400600" cy="1083374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s-CO" sz="1400" b="1" dirty="0">
                <a:latin typeface="Century Gothic" pitchFamily="34" charset="0"/>
                <a:ea typeface="Calibri"/>
                <a:cs typeface="Times New Roman"/>
              </a:rPr>
              <a:t>10. Diseñar estrategias encaminadas al reconocimiento del personal vinculado a la IENSS, con el fin de aplicarlas de tal manera que se convierta en parte fundamental de la cultura de la </a:t>
            </a:r>
            <a:r>
              <a:rPr lang="es-CO" sz="1400" b="1" dirty="0" smtClean="0">
                <a:latin typeface="Century Gothic" pitchFamily="34" charset="0"/>
                <a:ea typeface="Calibri"/>
                <a:cs typeface="Times New Roman"/>
              </a:rPr>
              <a:t>Institución</a:t>
            </a:r>
            <a:endParaRPr lang="es-CO" sz="1400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25424"/>
              </p:ext>
            </p:extLst>
          </p:nvPr>
        </p:nvGraphicFramePr>
        <p:xfrm>
          <a:off x="66086" y="2348880"/>
          <a:ext cx="9144000" cy="45988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75656"/>
                <a:gridCol w="1872208"/>
                <a:gridCol w="3723514"/>
                <a:gridCol w="2072622"/>
              </a:tblGrid>
              <a:tr h="199677">
                <a:tc gridSpan="4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sz="1400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166397">
                <a:tc>
                  <a:txBody>
                    <a:bodyPr/>
                    <a:lstStyle/>
                    <a:p>
                      <a:pPr algn="ctr"/>
                      <a:r>
                        <a:rPr lang="es-CO" sz="1400" b="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b="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054696">
                <a:tc rowSpan="2">
                  <a:txBody>
                    <a:bodyPr/>
                    <a:lstStyle/>
                    <a:p>
                      <a:pPr algn="ctr"/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0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0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0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0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0" u="sng" dirty="0" smtClean="0">
                          <a:latin typeface="Century Gothic" pitchFamily="34" charset="0"/>
                        </a:rPr>
                        <a:t>CULTURA</a:t>
                      </a:r>
                      <a:r>
                        <a:rPr lang="es-CO" sz="1400" b="0" u="sng" baseline="0" dirty="0" smtClean="0">
                          <a:latin typeface="Century Gothic" pitchFamily="34" charset="0"/>
                        </a:rPr>
                        <a:t> INSTITUCIONAL</a:t>
                      </a:r>
                      <a:endParaRPr lang="es-CO" sz="1400" b="0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400" b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CO" sz="1400" b="0" dirty="0" smtClean="0">
                          <a:latin typeface="Century Gothic" pitchFamily="34" charset="0"/>
                        </a:rPr>
                        <a:t>RECONOCIMIENTO</a:t>
                      </a:r>
                      <a:r>
                        <a:rPr lang="es-CO" sz="1400" b="0" baseline="0" dirty="0" smtClean="0">
                          <a:latin typeface="Century Gothic" pitchFamily="34" charset="0"/>
                        </a:rPr>
                        <a:t> DE LOGROS</a:t>
                      </a:r>
                      <a:endParaRPr lang="es-CO" sz="1400" b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EL</a:t>
                      </a: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DOCENTE DEL MES, EL ADMINISTRATIVO DEL MES, EL ESTUDIANTE DEL MES, ESTÍMULOS EN EL ÁMBITO ACADÉMICO, DEPORTIVO, PARTICIPACIÓN DE EVENTOS ENTRE OTROS.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IZADAS DE BANDERA SE RESALTA EL DESEMPEÑO ACADÉMICO, SOLIDARIDAD, DEPORTE, ENTRE OTROS.</a:t>
                      </a:r>
                    </a:p>
                    <a:p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IZADAS DE BANDERA</a:t>
                      </a:r>
                      <a:endParaRPr lang="es-CO" sz="14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764173">
                <a:tc vMerge="1">
                  <a:txBody>
                    <a:bodyPr/>
                    <a:lstStyle/>
                    <a:p>
                      <a:pPr algn="ctr"/>
                      <a:endParaRPr lang="es-CO" sz="1400" b="0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0" u="sng" dirty="0" smtClean="0">
                          <a:latin typeface="Century Gothic" pitchFamily="34" charset="0"/>
                        </a:rPr>
                        <a:t>IDENTIFICACIÓN</a:t>
                      </a:r>
                      <a:r>
                        <a:rPr lang="es-CO" sz="1400" b="0" u="sng" baseline="0" dirty="0" smtClean="0">
                          <a:latin typeface="Century Gothic" pitchFamily="34" charset="0"/>
                        </a:rPr>
                        <a:t> Y DIVULGACIÓN DE BUENAS PRÁCTICAS</a:t>
                      </a:r>
                      <a:endParaRPr lang="es-CO" sz="1400" b="0" u="sng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CO" sz="1400" b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SE FOMENTA LA</a:t>
                      </a:r>
                      <a:r>
                        <a:rPr lang="es-CO" sz="1400" baseline="0" dirty="0" smtClean="0">
                          <a:latin typeface="Century Gothic" pitchFamily="34" charset="0"/>
                        </a:rPr>
                        <a:t> CULTURA DE LA ESCRITURALIDAD PARA MOSTRAR LAS MEJORAS EN LA PRÁCTICA DE LOS MAESTROS(AS) EN FORMACIÓN A TRAVÉS DE ARTÍCULOS, ADEMÁS LOS DOCENTES TITULARES  SOCIALIZAN SUS PROPUESTAS.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4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625668" y="113261"/>
            <a:ext cx="5400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93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327253"/>
              </p:ext>
            </p:extLst>
          </p:nvPr>
        </p:nvGraphicFramePr>
        <p:xfrm>
          <a:off x="33041" y="1772816"/>
          <a:ext cx="9077915" cy="50851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6631"/>
                <a:gridCol w="2016224"/>
                <a:gridCol w="2924576"/>
                <a:gridCol w="2550484"/>
              </a:tblGrid>
              <a:tr h="389660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Century Gothic" pitchFamily="34" charset="0"/>
                        </a:rPr>
                        <a:t>AREA:</a:t>
                      </a:r>
                      <a:r>
                        <a:rPr lang="es-CO" baseline="0" dirty="0" smtClean="0">
                          <a:latin typeface="Century Gothic" pitchFamily="34" charset="0"/>
                        </a:rPr>
                        <a:t> GESTIÓN DIRECTIVA</a:t>
                      </a:r>
                      <a:endParaRPr lang="es-CO" dirty="0">
                        <a:latin typeface="Century Gothic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89660"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PROCESO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4305865">
                <a:tc>
                  <a:txBody>
                    <a:bodyPr/>
                    <a:lstStyle/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b="1" u="sng" dirty="0" smtClean="0"/>
                        <a:t>CLIMA</a:t>
                      </a:r>
                      <a:r>
                        <a:rPr lang="es-CO" sz="1400" b="1" u="sng" baseline="0" dirty="0" smtClean="0"/>
                        <a:t> ESCOLAR</a:t>
                      </a:r>
                      <a:endParaRPr lang="es-CO" sz="1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PERTINENCIA Y PARTICIPACIÓN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NÚMERO DE ESTUDIANTES INSCRITOS EN SUPERATE CON EL SABER.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NÚMERO DE ESTUDIANTES INSCRITOS EN SUPERATE CON EL DEPORTE.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PROYECTO DIOCESIS</a:t>
                      </a:r>
                    </a:p>
                    <a:p>
                      <a:r>
                        <a:rPr lang="es-CO" sz="180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PROYECTO</a:t>
                      </a:r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EPA</a:t>
                      </a:r>
                    </a:p>
                    <a:p>
                      <a:r>
                        <a:rPr lang="es-CO" sz="18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SALIDAS PEDAGÓGICAS (PFC A BOGOTÁ, CARTAGENA, …)</a:t>
                      </a:r>
                      <a:endParaRPr lang="es-CO" sz="18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aseline="0" dirty="0" smtClean="0">
                          <a:latin typeface="Century Gothic" pitchFamily="34" charset="0"/>
                          <a:hlinkClick r:id="rId4" action="ppaction://hlinkpres?slideindex=1&amp;slidetitle="/>
                        </a:rPr>
                        <a:t>ESTUDIANTES SUPERATE CON EL DEPORTE</a:t>
                      </a:r>
                      <a:endParaRPr lang="es-CO" sz="18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519945" y="529937"/>
            <a:ext cx="54006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Century Gothic" pitchFamily="34" charset="0"/>
                <a:ea typeface="Calibri"/>
                <a:cs typeface="Times New Roman"/>
              </a:rPr>
              <a:t>8. Mejorar las instancias y escenarios de participación para la convivencia y mejoramiento de los procesos </a:t>
            </a:r>
            <a:r>
              <a:rPr lang="es-CO" b="1" dirty="0" smtClean="0">
                <a:latin typeface="Century Gothic" pitchFamily="34" charset="0"/>
                <a:ea typeface="Calibri"/>
                <a:cs typeface="Times New Roman"/>
              </a:rPr>
              <a:t>institucionales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569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992713"/>
            <a:ext cx="9144000" cy="2031325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" y="144268"/>
            <a:ext cx="9073007" cy="687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497" y="4438715"/>
            <a:ext cx="9120158" cy="2585323"/>
          </a:xfrm>
          <a:prstGeom prst="rect">
            <a:avLst/>
          </a:prstGeom>
          <a:solidFill>
            <a:srgbClr val="E7F2B0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488777"/>
              </p:ext>
            </p:extLst>
          </p:nvPr>
        </p:nvGraphicFramePr>
        <p:xfrm>
          <a:off x="35497" y="155000"/>
          <a:ext cx="4749165" cy="3662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"/>
                <a:gridCol w="3119755"/>
                <a:gridCol w="12598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NOMBRES Y APELLIDOS DOCENTES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GRADO EN QUÉ SE DESEMPEÑA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ELSA CASTRO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66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YESIT PATERNINA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67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AMAURY ARRIETA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68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JORGE LUIS  MEDRANO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69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YULIETH CRUZ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WILFRIDO MUÑOZ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PFC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MARY ANAYA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KATHERINE QUIROZ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2º 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148064" y="908720"/>
            <a:ext cx="15068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9 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289626"/>
              </p:ext>
            </p:extLst>
          </p:nvPr>
        </p:nvGraphicFramePr>
        <p:xfrm>
          <a:off x="4932041" y="3361104"/>
          <a:ext cx="4187125" cy="3662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833"/>
                <a:gridCol w="2750548"/>
                <a:gridCol w="1110744"/>
              </a:tblGrid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NOMBRES Y APELLIDOS DOCENTES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GRADO EN QUÉ SE DESEMPEÑA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PATRICIA DÁVILA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AMÍN RUIZ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NIDIA PABÓN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76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ALEJANDRINA OLIVEROS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77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HILDA RINCÓN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PFC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78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DAVID MENDOZA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PFC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79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ANA REBECA VERGARA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3º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14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CECILIA VERGRA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COORDINAD.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236296" y="2636912"/>
            <a:ext cx="172283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 10	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9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992713"/>
            <a:ext cx="9144000" cy="2031325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"/>
            <a:ext cx="9073007" cy="687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497" y="4438715"/>
            <a:ext cx="9120158" cy="2585323"/>
          </a:xfrm>
          <a:prstGeom prst="rect">
            <a:avLst/>
          </a:prstGeom>
          <a:solidFill>
            <a:srgbClr val="E7F2B0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514933"/>
              </p:ext>
            </p:extLst>
          </p:nvPr>
        </p:nvGraphicFramePr>
        <p:xfrm>
          <a:off x="107505" y="116632"/>
          <a:ext cx="3960440" cy="3662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193"/>
                <a:gridCol w="2273921"/>
                <a:gridCol w="137832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NOMBRES Y APELLIDOS DOCENTES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GRADO EN QUÉ SE DESEMPEÑA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GREGORIA TATIS BENITEZ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CANDELARIA ROMERO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LIN MARTINEZ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WILLIAN CORENA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DORA HERNANDEZ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86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VIVIANA MONTERROZA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PFC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87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JAIME MONTERO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88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JOSEFINA LLANOS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3º 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76056" y="980728"/>
            <a:ext cx="136279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11 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168979"/>
              </p:ext>
            </p:extLst>
          </p:nvPr>
        </p:nvGraphicFramePr>
        <p:xfrm>
          <a:off x="4329134" y="3257639"/>
          <a:ext cx="4749165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"/>
                <a:gridCol w="3119755"/>
                <a:gridCol w="125984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NOMBRES Y APELLIDOS DOCENTES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GRADO EN QUÉ SE DESEMPEÑA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89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ANA CECILIA BARRIOS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YAMILE BELEÑO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MARIA DEL ROSARIO SUÁREZ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3º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PATRICIA PEROZA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NEISA RAMOS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PFC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YULIETH TANGARIFE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SAMIR SIERRA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96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IVONNE HERNANDEZ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T.SOCIAL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757453" y="2602543"/>
            <a:ext cx="283946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12	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4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992713"/>
            <a:ext cx="9144000" cy="2031325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"/>
            <a:ext cx="9073007" cy="687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497" y="4438715"/>
            <a:ext cx="9120158" cy="2585323"/>
          </a:xfrm>
          <a:prstGeom prst="rect">
            <a:avLst/>
          </a:prstGeom>
          <a:solidFill>
            <a:srgbClr val="E7F2B0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330064"/>
              </p:ext>
            </p:extLst>
          </p:nvPr>
        </p:nvGraphicFramePr>
        <p:xfrm>
          <a:off x="179512" y="188640"/>
          <a:ext cx="3738741" cy="3662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570"/>
                <a:gridCol w="2361059"/>
                <a:gridCol w="100811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NOMBRES Y APELLIDOS DOCENTES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GRADO EN QUÉ SE DESEMPEÑA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97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LUIS FERNANDO GONZALEZ PINTO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98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MIGUEL HOYOS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99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LILIANA ESPINOSA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JUDTIH BERTEL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MARIA CONSUELO VILLADIEGO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5º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SONIA LUZ SOLAR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3º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EUGENIO JIMENEZ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104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SIXTA MONTES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COORDINAD.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70623" y="1484784"/>
            <a:ext cx="172283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13 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4545"/>
              </p:ext>
            </p:extLst>
          </p:nvPr>
        </p:nvGraphicFramePr>
        <p:xfrm>
          <a:off x="4788024" y="2329672"/>
          <a:ext cx="3963803" cy="4528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702"/>
                <a:gridCol w="2261949"/>
                <a:gridCol w="1368152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No.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NOMBRES Y APELLIDOS DOCENTES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GRADO EN QUÉ SE DESEMPEÑA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105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NANCY DEMOYA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106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LACIDES ACOSTA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8º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107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EVERLIS ARROYO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9º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108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NOEL ALDANA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109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REINALDO HERAZO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6º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110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KATIA ALMANZA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5º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111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JUDITH ZAPATA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3º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112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ELSA LUCIA DE LA OSSA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2º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762695" y="1893958"/>
            <a:ext cx="209418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 14	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95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992713"/>
            <a:ext cx="9144000" cy="2031325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"/>
            <a:ext cx="9073007" cy="687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497" y="4438715"/>
            <a:ext cx="9120158" cy="2585323"/>
          </a:xfrm>
          <a:prstGeom prst="rect">
            <a:avLst/>
          </a:prstGeom>
          <a:solidFill>
            <a:srgbClr val="E7F2B0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226850"/>
              </p:ext>
            </p:extLst>
          </p:nvPr>
        </p:nvGraphicFramePr>
        <p:xfrm>
          <a:off x="755576" y="188640"/>
          <a:ext cx="3171715" cy="4528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702"/>
                <a:gridCol w="1685885"/>
                <a:gridCol w="1152128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No.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NOMBRES Y APELLIDOS DOCENTES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GRADO EN QUÉ SE DESEMPEÑA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113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ZULLY ARRIETA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114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MERY POLO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8º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115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CIELO TAMAYO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9º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116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NÉSTOR ROMERO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117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ASTRID MANJARREZ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6º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118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MARUJA URZOLA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5º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119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LUZ CELYS BLANCO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2º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120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ALEJANDRO DARIO MERLANO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7º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429621" y="705907"/>
            <a:ext cx="129941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 15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1895"/>
              </p:ext>
            </p:extLst>
          </p:nvPr>
        </p:nvGraphicFramePr>
        <p:xfrm>
          <a:off x="4429977" y="2350311"/>
          <a:ext cx="4288242" cy="4528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702"/>
                <a:gridCol w="2261949"/>
                <a:gridCol w="1692591"/>
              </a:tblGrid>
              <a:tr h="348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No.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NOMBRES Y APELLIDOS DOCENTES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GRADO EN QUÉ SE DESEMPEÑA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121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ELDUBINA ISABEL AGUAS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COORD.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122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MATILDE URZOLA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T.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123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CARLOS VELEZ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124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ALBEIRO LOPEZ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11º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125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MERCEDES SOTO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7º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126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MARTÍN MARTÍNEZ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8º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127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NOHRA SALGADO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1º 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  <a:tr h="5222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128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LEDIS BELLO</a:t>
                      </a:r>
                      <a:endParaRPr lang="es-CO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2º </a:t>
                      </a:r>
                      <a:endParaRPr lang="es-C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4" marR="61924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092280" y="1772816"/>
            <a:ext cx="13714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16	</a:t>
            </a: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80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992713"/>
            <a:ext cx="9144000" cy="2031325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22"/>
            <a:ext cx="9073007" cy="687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5497" y="4438715"/>
            <a:ext cx="9120158" cy="2585323"/>
          </a:xfrm>
          <a:prstGeom prst="rect">
            <a:avLst/>
          </a:prstGeom>
          <a:solidFill>
            <a:srgbClr val="E7F2B0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610337"/>
              </p:ext>
            </p:extLst>
          </p:nvPr>
        </p:nvGraphicFramePr>
        <p:xfrm>
          <a:off x="251519" y="548680"/>
          <a:ext cx="5400600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925"/>
                <a:gridCol w="2605208"/>
                <a:gridCol w="237246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No.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NOMBRES Y APELLIDOS DOCENTES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GRADO EN QUÉ SE DESEMPEÑA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129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JUAN CARLOS OROZCO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COORDINAD.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130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RAFAEL ANGEL FERIA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131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NESTOR GUEVARA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8º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132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MARTHA GÓMEZ P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133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AMPARO DE LA OSSA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TG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134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DARLY VARGAS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135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ANA MENDOZA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4º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136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LUCY SILVA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11º 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137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LEDY LUCIA LLANOS SEVERICHE</a:t>
                      </a:r>
                      <a:endParaRPr lang="es-CO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1º</a:t>
                      </a:r>
                      <a:endParaRPr lang="es-C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940152" y="1916832"/>
            <a:ext cx="143639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MESA no.  17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86" y="74169"/>
            <a:ext cx="962660" cy="85725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3491880" y="188640"/>
            <a:ext cx="5400600" cy="136652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b="1" dirty="0" smtClean="0">
                <a:effectLst/>
                <a:latin typeface="Century Gothic" pitchFamily="34" charset="0"/>
                <a:ea typeface="Calibri"/>
                <a:cs typeface="Times New Roman"/>
              </a:rPr>
              <a:t>5. Revisar, ajustar, implementar y valorar los lineamientos del direccionamiento estratégico y horizonte institucional en todas las acciones institucionales.</a:t>
            </a:r>
            <a:endParaRPr lang="es-CO" b="1" dirty="0">
              <a:effectLst/>
              <a:latin typeface="Century Gothic" pitchFamily="34" charset="0"/>
              <a:ea typeface="Calibri"/>
              <a:cs typeface="Times New Roman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0" y="764704"/>
            <a:ext cx="30963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baseline="0" dirty="0" smtClean="0">
                <a:solidFill>
                  <a:schemeClr val="tx1"/>
                </a:solidFill>
                <a:latin typeface="Century Gothic" pitchFamily="34" charset="0"/>
              </a:rPr>
              <a:t>OBJETIVOS:</a:t>
            </a:r>
            <a:r>
              <a:rPr lang="es-CO" sz="1400" b="1" dirty="0">
                <a:latin typeface="Century Gothic" pitchFamily="34" charset="0"/>
              </a:rPr>
              <a:t> </a:t>
            </a:r>
            <a:r>
              <a:rPr lang="es-CO" sz="1400" b="1" dirty="0" smtClean="0">
                <a:latin typeface="Century Gothic" pitchFamily="34" charset="0"/>
              </a:rPr>
              <a:t>PLAN DE MEJORAMIENTO SIGCE 2012 A 2014</a:t>
            </a:r>
            <a:endParaRPr lang="es-CO" sz="1400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46359"/>
              </p:ext>
            </p:extLst>
          </p:nvPr>
        </p:nvGraphicFramePr>
        <p:xfrm>
          <a:off x="66085" y="2060848"/>
          <a:ext cx="8970411" cy="4795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37563"/>
                <a:gridCol w="1944216"/>
                <a:gridCol w="2952328"/>
                <a:gridCol w="273630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AREA:</a:t>
                      </a:r>
                      <a:r>
                        <a:rPr lang="es-CO" baseline="0" dirty="0" smtClean="0"/>
                        <a:t> GESTIÓN DIRECTIVA</a:t>
                      </a:r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PROCESO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COMPONENTES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ESTADO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Century Gothic" pitchFamily="34" charset="0"/>
                        </a:rPr>
                        <a:t>EVIDENCIAS</a:t>
                      </a:r>
                      <a:endParaRPr lang="es-CO" sz="14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endParaRPr lang="es-CO" sz="14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400" b="1" u="sng" dirty="0" smtClean="0">
                          <a:latin typeface="Century Gothic" pitchFamily="34" charset="0"/>
                        </a:rPr>
                        <a:t>GESTIÓN</a:t>
                      </a:r>
                      <a:r>
                        <a:rPr lang="es-CO" sz="1400" b="1" u="sng" baseline="0" dirty="0" smtClean="0">
                          <a:latin typeface="Century Gothic" pitchFamily="34" charset="0"/>
                        </a:rPr>
                        <a:t> ESTRATÉGICA</a:t>
                      </a:r>
                      <a:endParaRPr lang="es-CO" sz="1400" b="1" u="sng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endParaRPr lang="es-CO" sz="180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1800" dirty="0" smtClean="0">
                          <a:latin typeface="Century Gothic" pitchFamily="34" charset="0"/>
                        </a:rPr>
                        <a:t>ESTRATEGIA</a:t>
                      </a:r>
                      <a:r>
                        <a:rPr lang="es-CO" sz="1800" baseline="0" dirty="0" smtClean="0">
                          <a:latin typeface="Century Gothic" pitchFamily="34" charset="0"/>
                        </a:rPr>
                        <a:t> PEDAGÓGICA</a:t>
                      </a:r>
                      <a:endParaRPr lang="es-CO" sz="18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dirty="0" smtClean="0">
                          <a:latin typeface="Century Gothic" pitchFamily="34" charset="0"/>
                        </a:rPr>
                        <a:t>INTERDISCIPLINARIEDAD</a:t>
                      </a:r>
                      <a:r>
                        <a:rPr lang="es-CO" sz="2000" baseline="0" dirty="0" smtClean="0">
                          <a:latin typeface="Century Gothic" pitchFamily="34" charset="0"/>
                        </a:rPr>
                        <a:t> POR CONJUNTOS DE GRADOS ASÍ: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</a:rPr>
                        <a:t>Preescolar, 1º, 2º y 3º 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</a:rPr>
                        <a:t>4º y 5º 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</a:rPr>
                        <a:t>6º y 7º 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</a:rPr>
                        <a:t>8º y 9º 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</a:rPr>
                        <a:t>10º y 11º 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</a:rPr>
                        <a:t>I, II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</a:rPr>
                        <a:t>III, IV Y V</a:t>
                      </a:r>
                      <a:endParaRPr lang="es-CO" sz="20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000" baseline="0" dirty="0" smtClean="0">
                          <a:latin typeface="Century Gothic" pitchFamily="34" charset="0"/>
                          <a:hlinkClick r:id="rId4" action="ppaction://hlinkfile"/>
                        </a:rPr>
                        <a:t>ACUERDO SEMANA DE DESARROLLO INSTITUCIONAL ENERO-22- 2014</a:t>
                      </a:r>
                      <a:endParaRPr lang="es-CO" sz="2000" baseline="0" dirty="0" smtClean="0">
                        <a:latin typeface="Century Gothic" pitchFamily="34" charset="0"/>
                      </a:endParaRP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  <a:hlinkClick r:id="rId5" action="ppaction://hlinkfile"/>
                        </a:rPr>
                        <a:t>INSTRUMENTO PARA LA PLANEACIÓN INTERDISCIPLINAR</a:t>
                      </a:r>
                    </a:p>
                    <a:p>
                      <a:r>
                        <a:rPr lang="es-CO" sz="2000" baseline="0" dirty="0" smtClean="0">
                          <a:latin typeface="Century Gothic" pitchFamily="34" charset="0"/>
                          <a:hlinkClick r:id="rId5" action="ppaction://hlinkfile"/>
                        </a:rPr>
                        <a:t>EQUIPOS POR CONJUNTOS DE GRADOS</a:t>
                      </a:r>
                      <a:endParaRPr lang="es-CO" sz="2000" baseline="0" dirty="0" smtClean="0">
                        <a:latin typeface="Century Gothic" pitchFamily="34" charset="0"/>
                      </a:endParaRPr>
                    </a:p>
                    <a:p>
                      <a:endParaRPr lang="es-CO" sz="2000" baseline="0" dirty="0" smtClean="0">
                        <a:latin typeface="Century Gothic" pitchFamily="34" charset="0"/>
                      </a:endParaRPr>
                    </a:p>
                    <a:p>
                      <a:endParaRPr lang="es-CO" sz="2000" baseline="0" dirty="0" smtClean="0">
                        <a:latin typeface="Century Gothic" pitchFamily="34" charset="0"/>
                      </a:endParaRPr>
                    </a:p>
                    <a:p>
                      <a:endParaRPr lang="es-CO" sz="2000" baseline="0" dirty="0" smtClean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59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0" y="4573593"/>
            <a:ext cx="9144000" cy="2308324"/>
          </a:xfrm>
          <a:prstGeom prst="rect">
            <a:avLst/>
          </a:prstGeom>
          <a:solidFill>
            <a:srgbClr val="F4F8BA"/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1259632" y="3570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i="1" dirty="0"/>
              <a:t>INSTITUCION EDUCATIVA NORMAL SUPERIOR DE SINCELEJO</a:t>
            </a:r>
            <a:endParaRPr lang="es-CO" sz="1200" dirty="0"/>
          </a:p>
          <a:p>
            <a:pPr algn="ctr"/>
            <a:r>
              <a:rPr lang="es-CO" sz="1200" b="1" i="1" dirty="0"/>
              <a:t>ACUERDOS PARA LA CONSTRUCCION DE LA MALLA CURRICULAR</a:t>
            </a:r>
            <a:endParaRPr lang="es-CO" sz="1200" dirty="0"/>
          </a:p>
          <a:p>
            <a:pPr algn="ctr"/>
            <a:r>
              <a:rPr lang="es-CO" sz="1200" b="1" i="1" dirty="0"/>
              <a:t>22-01-2014</a:t>
            </a:r>
            <a:endParaRPr lang="es-CO" sz="12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912471"/>
              </p:ext>
            </p:extLst>
          </p:nvPr>
        </p:nvGraphicFramePr>
        <p:xfrm>
          <a:off x="107503" y="702185"/>
          <a:ext cx="8928992" cy="5556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/>
                <a:gridCol w="4464496"/>
              </a:tblGrid>
              <a:tr h="20117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</a:rPr>
                        <a:t>PROPUESTAS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836" marR="2083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</a:rPr>
                        <a:t>ACUERDOS</a:t>
                      </a: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836" marR="2083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0643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MACROPROBLEMA: El ser humano, mediador entre el conocimiento y la cultura. (Macro eje)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PRIMER NIVEL. Conozco mi ser. (Micro eje). ¿Quién soy yo? Pre escolar a Segundo.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SEGUNDO NIVEL: ¿Por qué la escuela es importante en mi vida? Tercer grado.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TERCER NIVEL: ¿Por qué la familia debe convertirse en modelo de interacción en una sociedad? Cuarto y Quinto.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CUARTO NIVEL: ¿Qué debo hacer para transformar mi comunidad, para que sea reconocida como ejemplo de vida …? Sexto y Séptimo.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QUINTO NIVEL: ¿Qué debo hacer para transformar la cultura de ilegalidad en cultura de paz? Octavo y Noveno.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SEXTO NIVEL: ¿Por qué es importante comprender la diversidad </a:t>
                      </a:r>
                      <a:r>
                        <a:rPr lang="es-CO" sz="11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pluri-etnicultural</a:t>
                      </a: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de mi país? Décimo y Once.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¿Por qué enseño lo que enseño? (Primer semestre)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¿Para qué enseño lo que enseño? (Segundo semestre)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¿Cómo enseño lo que enseño? Tercer semestre.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¿Cómo administro lo que enseño? Cuarto semestre.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¿Por qué una buena comunicación implica tolerancia  respeto? Lengua Castellana.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¿Por qué el reciclaje se convierte en una alternativa de solución para mejorar el medio ambiente. Ciencias Naturales y Educación Ambiental. Octavio </a:t>
                      </a:r>
                      <a:r>
                        <a:rPr lang="es-CO" sz="1100" b="1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Rgz</a:t>
                      </a: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¿Por qué existe diversidad cultural en nuestra comunidad, ciudad y país? Ciencias Sociales</a:t>
                      </a:r>
                      <a:r>
                        <a:rPr lang="es-CO" sz="1100" b="1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20836" marR="2083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Unificación del problema institucional: “¿De qué manera la mediación pedagógica del docente favorece el procesamiento de la información para el desarrollo del pensamiento crítico que permita la adecuada inter acción social ….?”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Tomar la pregunta propuesta por el núcleo 1 como punto de referencia para determinar el problema de investigación, y la propuesta de Octavio como ejes para cada grado.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Recuperar el trabajo en colectivos para la construcción de una cultura académica que genere un ambiente de permanente creación y cualificación desde la academia.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CO" sz="1100" b="1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s-CO" sz="1100" b="1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20836" marR="20836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63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5085184"/>
            <a:ext cx="9108504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  <p:pic>
        <p:nvPicPr>
          <p:cNvPr id="6" name="Picture 2" descr="http://media-cache-ec0.pinimg.com/236x/f5/01/47/f50147e235f7c2d35c17d3cbdfb4f0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99" y="23917"/>
            <a:ext cx="91735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259632" y="35708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i="1" dirty="0"/>
              <a:t>INSTITUCION EDUCATIVA NORMAL SUPERIOR DE SINCELEJO</a:t>
            </a:r>
            <a:endParaRPr lang="es-CO" sz="1200" dirty="0"/>
          </a:p>
          <a:p>
            <a:pPr algn="ctr"/>
            <a:r>
              <a:rPr lang="es-CO" sz="1200" b="1" i="1" dirty="0"/>
              <a:t>ACUERDOS PARA LA CONSTRUCCION DE LA MALLA CURRICULAR</a:t>
            </a:r>
            <a:endParaRPr lang="es-CO" sz="1200" dirty="0"/>
          </a:p>
          <a:p>
            <a:pPr algn="ctr"/>
            <a:r>
              <a:rPr lang="es-CO" sz="1200" b="1" i="1" dirty="0"/>
              <a:t>22-01-2014</a:t>
            </a:r>
            <a:endParaRPr lang="es-CO" sz="1200" dirty="0"/>
          </a:p>
        </p:txBody>
      </p:sp>
      <p:sp>
        <p:nvSpPr>
          <p:cNvPr id="5" name="4 Rectángulo"/>
          <p:cNvSpPr/>
          <p:nvPr/>
        </p:nvSpPr>
        <p:spPr>
          <a:xfrm>
            <a:off x="107504" y="764144"/>
            <a:ext cx="8697828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CO" dirty="0"/>
              <a:t>¿Por qué la estética es importante en la construcción del saber? Educación Artística.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CO" dirty="0"/>
              <a:t>¿Por qué existe intolerancia al momento de practicar un deporte? Educación Física.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CO" dirty="0"/>
              <a:t>¿Por qué se han impuesto los antivalores en la sociedad de hoy? Ética y Valores.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s-CO" dirty="0"/>
              <a:t>¿Cómo estimular y desarrollar el pensamiento simbólico y lógico en los estudiantes? Matemáticas.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es-CO" dirty="0"/>
              <a:t>Crear espacios para los encuentros de discusión pedagógica por grados o conjuntos de grado, que permita la participación de cada uno de los estamentos comprometidos en la formación de los estudiantes, con la participación comprometida de directivos y docentes. Lo anterior modificaría la concepción de los horarios, la estructura curricular, la dinámica interna en cada una de las áreas o núcleos, previa concertación al interior del colectivo docente. (Albeiro)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es-CO" dirty="0"/>
              <a:t>Crear una estructura que contemple lo macro, meso y micro en materia de construcción investigativo. Lo micro determinará los proyectos de área por grado, articulado a lo meso  y coherente con lo macro. (J. Velasco)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es-CO" dirty="0"/>
              <a:t>Continuar la discusión alrededor del propósito que se espera alcanzar con el desarrollo del proceso de construcción curricular (planeación por Núcleos).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/>
              <a:buChar char=""/>
            </a:pPr>
            <a:r>
              <a:rPr lang="es-CO" dirty="0"/>
              <a:t>Planear y ejecutar un taller que permita la apropiación conceptual de los elementos que se han discutido a lo largo de lo corrido de la planeación institucional. (Napoleón Garrido)</a:t>
            </a:r>
            <a:endParaRPr lang="es-CO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3540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1541</Words>
  <Application>Microsoft Office PowerPoint</Application>
  <PresentationFormat>Presentación en pantalla (4:3)</PresentationFormat>
  <Paragraphs>862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</dc:creator>
  <cp:lastModifiedBy>Maritza</cp:lastModifiedBy>
  <cp:revision>1</cp:revision>
  <dcterms:created xsi:type="dcterms:W3CDTF">2015-10-31T23:05:01Z</dcterms:created>
  <dcterms:modified xsi:type="dcterms:W3CDTF">2015-10-31T23:05:33Z</dcterms:modified>
</cp:coreProperties>
</file>