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810321670608031E-2"/>
          <c:y val="3.012528522471862E-2"/>
          <c:w val="0.91468085887282358"/>
          <c:h val="0.901900216215292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Hoja1!$A$2:$A$10</c:f>
              <c:strCache>
                <c:ptCount val="9"/>
                <c:pt idx="0">
                  <c:v>SIN NIVEL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3.3</c:v>
                </c:pt>
                <c:pt idx="1">
                  <c:v>0</c:v>
                </c:pt>
                <c:pt idx="2">
                  <c:v>2.5</c:v>
                </c:pt>
                <c:pt idx="3">
                  <c:v>11.6</c:v>
                </c:pt>
                <c:pt idx="4">
                  <c:v>44.6</c:v>
                </c:pt>
                <c:pt idx="5">
                  <c:v>34.700000000000003</c:v>
                </c:pt>
                <c:pt idx="6">
                  <c:v>3.3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Hoja1!$A$2:$A$10</c:f>
              <c:strCache>
                <c:ptCount val="9"/>
                <c:pt idx="0">
                  <c:v>SIN NIVEL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strCache>
            </c:strRef>
          </c:cat>
          <c:val>
            <c:numRef>
              <c:f>Hoja1!$C$2:$C$10</c:f>
              <c:numCache>
                <c:formatCode>General</c:formatCode>
                <c:ptCount val="9"/>
                <c:pt idx="0">
                  <c:v>5.3</c:v>
                </c:pt>
                <c:pt idx="1">
                  <c:v>2.7</c:v>
                </c:pt>
                <c:pt idx="2">
                  <c:v>8.6</c:v>
                </c:pt>
                <c:pt idx="3">
                  <c:v>19.2</c:v>
                </c:pt>
                <c:pt idx="4">
                  <c:v>30.5</c:v>
                </c:pt>
                <c:pt idx="5">
                  <c:v>17.899999999999999</c:v>
                </c:pt>
                <c:pt idx="6">
                  <c:v>9.9</c:v>
                </c:pt>
                <c:pt idx="7">
                  <c:v>4.5999999999999996</c:v>
                </c:pt>
                <c:pt idx="8">
                  <c:v>1.3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Hoja1!$A$2:$A$10</c:f>
              <c:strCache>
                <c:ptCount val="9"/>
                <c:pt idx="0">
                  <c:v>SIN NIVEL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strCache>
            </c:strRef>
          </c:cat>
          <c:val>
            <c:numRef>
              <c:f>Hoja1!$D$2:$D$10</c:f>
              <c:numCache>
                <c:formatCode>General</c:formatCode>
                <c:ptCount val="9"/>
                <c:pt idx="0">
                  <c:v>1.8</c:v>
                </c:pt>
                <c:pt idx="1">
                  <c:v>0</c:v>
                </c:pt>
                <c:pt idx="2">
                  <c:v>9.5</c:v>
                </c:pt>
                <c:pt idx="3">
                  <c:v>26.3</c:v>
                </c:pt>
                <c:pt idx="4">
                  <c:v>39.1</c:v>
                </c:pt>
                <c:pt idx="5">
                  <c:v>18.600000000000001</c:v>
                </c:pt>
                <c:pt idx="6">
                  <c:v>4.4000000000000004</c:v>
                </c:pt>
                <c:pt idx="7">
                  <c:v>0.3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168768"/>
        <c:axId val="201170304"/>
        <c:axId val="0"/>
      </c:bar3DChart>
      <c:catAx>
        <c:axId val="201168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CO"/>
          </a:p>
        </c:txPr>
        <c:crossAx val="201170304"/>
        <c:crosses val="autoZero"/>
        <c:auto val="1"/>
        <c:lblAlgn val="ctr"/>
        <c:lblOffset val="100"/>
        <c:noMultiLvlLbl val="0"/>
      </c:catAx>
      <c:valAx>
        <c:axId val="20117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201168768"/>
        <c:crosses val="autoZero"/>
        <c:crossBetween val="between"/>
      </c:valAx>
      <c:spPr>
        <a:noFill/>
      </c:spPr>
    </c:plotArea>
    <c:legend>
      <c:legendPos val="r"/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spPr>
    <a:gradFill>
      <a:gsLst>
        <a:gs pos="0">
          <a:srgbClr val="5E9EFF"/>
        </a:gs>
        <a:gs pos="20000">
          <a:srgbClr val="85C2FF"/>
        </a:gs>
        <a:gs pos="60000">
          <a:srgbClr val="C4D6EB"/>
        </a:gs>
        <a:gs pos="100000">
          <a:srgbClr val="FFEBFA"/>
        </a:gs>
      </a:gsLst>
      <a:lin ang="5400000" scaled="0"/>
    </a:gradFill>
    <a:ln w="6350" cap="rnd" cmpd="sng">
      <a:solidFill>
        <a:schemeClr val="accent1">
          <a:lumMod val="50000"/>
        </a:schemeClr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Hoja1!$B$22:$B$23</c:f>
              <c:strCache>
                <c:ptCount val="1"/>
                <c:pt idx="0">
                  <c:v>2011 %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Hoja1!$A$24:$A$28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Hoja1!$B$24:$B$28</c:f>
              <c:numCache>
                <c:formatCode>General</c:formatCode>
                <c:ptCount val="5"/>
                <c:pt idx="0">
                  <c:v>19</c:v>
                </c:pt>
                <c:pt idx="1">
                  <c:v>24.8</c:v>
                </c:pt>
                <c:pt idx="2">
                  <c:v>31.4</c:v>
                </c:pt>
                <c:pt idx="3">
                  <c:v>15.7</c:v>
                </c:pt>
                <c:pt idx="4">
                  <c:v>9.1</c:v>
                </c:pt>
              </c:numCache>
            </c:numRef>
          </c:val>
        </c:ser>
        <c:ser>
          <c:idx val="1"/>
          <c:order val="1"/>
          <c:tx>
            <c:strRef>
              <c:f>Hoja1!$C$22:$C$23</c:f>
              <c:strCache>
                <c:ptCount val="1"/>
                <c:pt idx="0">
                  <c:v>2012 %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Hoja1!$A$24:$A$28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Hoja1!$C$24:$C$28</c:f>
              <c:numCache>
                <c:formatCode>General</c:formatCode>
                <c:ptCount val="5"/>
                <c:pt idx="0">
                  <c:v>31.8</c:v>
                </c:pt>
                <c:pt idx="1">
                  <c:v>25.9</c:v>
                </c:pt>
                <c:pt idx="2">
                  <c:v>17.2</c:v>
                </c:pt>
                <c:pt idx="3">
                  <c:v>17.2</c:v>
                </c:pt>
                <c:pt idx="4">
                  <c:v>7.9</c:v>
                </c:pt>
              </c:numCache>
            </c:numRef>
          </c:val>
        </c:ser>
        <c:ser>
          <c:idx val="2"/>
          <c:order val="2"/>
          <c:tx>
            <c:strRef>
              <c:f>Hoja1!$D$22:$D$23</c:f>
              <c:strCache>
                <c:ptCount val="1"/>
                <c:pt idx="0">
                  <c:v>2013 %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Hoja1!$A$24:$A$28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Hoja1!$D$24:$D$28</c:f>
              <c:numCache>
                <c:formatCode>General</c:formatCode>
                <c:ptCount val="5"/>
                <c:pt idx="0">
                  <c:v>26.7</c:v>
                </c:pt>
                <c:pt idx="1">
                  <c:v>24.8</c:v>
                </c:pt>
                <c:pt idx="2">
                  <c:v>20.8</c:v>
                </c:pt>
                <c:pt idx="3">
                  <c:v>16.8</c:v>
                </c:pt>
                <c:pt idx="4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350592"/>
        <c:axId val="202352128"/>
        <c:axId val="0"/>
      </c:bar3DChart>
      <c:catAx>
        <c:axId val="20235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CO"/>
          </a:p>
        </c:txPr>
        <c:crossAx val="202352128"/>
        <c:crosses val="autoZero"/>
        <c:auto val="1"/>
        <c:lblAlgn val="ctr"/>
        <c:lblOffset val="100"/>
        <c:noMultiLvlLbl val="0"/>
      </c:catAx>
      <c:valAx>
        <c:axId val="20235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3505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 b="1">
              <a:latin typeface="Arial Black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gradFill>
      <a:gsLst>
        <a:gs pos="75400">
          <a:schemeClr val="accent2">
            <a:lumMod val="40000"/>
            <a:lumOff val="60000"/>
          </a:schemeClr>
        </a:gs>
        <a:gs pos="33760">
          <a:schemeClr val="accent6">
            <a:lumMod val="40000"/>
            <a:lumOff val="60000"/>
          </a:schemeClr>
        </a:gs>
        <a:gs pos="0">
          <a:schemeClr val="accent6">
            <a:lumMod val="20000"/>
            <a:lumOff val="80000"/>
          </a:schemeClr>
        </a:gs>
        <a:gs pos="66668">
          <a:schemeClr val="accent2">
            <a:lumMod val="40000"/>
            <a:lumOff val="60000"/>
          </a:schemeClr>
        </a:gs>
        <a:gs pos="20000">
          <a:schemeClr val="accent2">
            <a:lumMod val="20000"/>
            <a:lumOff val="80000"/>
          </a:schemeClr>
        </a:gs>
        <a:gs pos="60000">
          <a:schemeClr val="accent2">
            <a:lumMod val="60000"/>
            <a:lumOff val="40000"/>
          </a:schemeClr>
        </a:gs>
        <a:gs pos="100000">
          <a:srgbClr val="FFEBFA"/>
        </a:gs>
      </a:gsLst>
      <a:lin ang="5400000" scaled="0"/>
    </a:gradFill>
    <a:ln>
      <a:solidFill>
        <a:srgbClr val="FF000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1"/>
                <c:pt idx="0">
                  <c:v>2011 %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Hoja1!$A$3:$A$7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Hoja1!$B$3:$B$7</c:f>
              <c:numCache>
                <c:formatCode>General</c:formatCode>
                <c:ptCount val="5"/>
                <c:pt idx="0">
                  <c:v>22.3</c:v>
                </c:pt>
                <c:pt idx="1">
                  <c:v>19.8</c:v>
                </c:pt>
                <c:pt idx="2">
                  <c:v>17.399999999999999</c:v>
                </c:pt>
                <c:pt idx="3">
                  <c:v>19</c:v>
                </c:pt>
                <c:pt idx="4">
                  <c:v>21.5</c:v>
                </c:pt>
              </c:numCache>
            </c:numRef>
          </c:val>
        </c:ser>
        <c:ser>
          <c:idx val="1"/>
          <c:order val="1"/>
          <c:tx>
            <c:strRef>
              <c:f>Hoja1!$C$1:$C$2</c:f>
              <c:strCache>
                <c:ptCount val="1"/>
                <c:pt idx="0">
                  <c:v>2012 %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4"/>
              <c:layout>
                <c:manualLayout>
                  <c:x val="2.3515905640114063E-2"/>
                  <c:y val="-2.844666004852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Hoja1!$A$3:$A$7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Hoja1!$C$3:$C$7</c:f>
              <c:numCache>
                <c:formatCode>General</c:formatCode>
                <c:ptCount val="5"/>
                <c:pt idx="0">
                  <c:v>23.8</c:v>
                </c:pt>
                <c:pt idx="1">
                  <c:v>26.5</c:v>
                </c:pt>
                <c:pt idx="2">
                  <c:v>12.6</c:v>
                </c:pt>
                <c:pt idx="3">
                  <c:v>16.600000000000001</c:v>
                </c:pt>
                <c:pt idx="4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Hoja1!$D$1:$D$2</c:f>
              <c:strCache>
                <c:ptCount val="1"/>
                <c:pt idx="0">
                  <c:v>2013 %</c:v>
                </c:pt>
              </c:strCache>
            </c:strRef>
          </c:tx>
          <c:spPr>
            <a:solidFill>
              <a:srgbClr val="9900CC"/>
            </a:solidFill>
          </c:spPr>
          <c:invertIfNegative val="0"/>
          <c:dLbls>
            <c:dLbl>
              <c:idx val="4"/>
              <c:layout>
                <c:manualLayout>
                  <c:x val="1.3227696922564159E-2"/>
                  <c:y val="-1.137866401941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Hoja1!$A$3:$A$7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Hoja1!$D$3:$D$7</c:f>
              <c:numCache>
                <c:formatCode>General</c:formatCode>
                <c:ptCount val="5"/>
                <c:pt idx="0">
                  <c:v>22.3</c:v>
                </c:pt>
                <c:pt idx="1">
                  <c:v>19.3</c:v>
                </c:pt>
                <c:pt idx="2">
                  <c:v>20.8</c:v>
                </c:pt>
                <c:pt idx="3">
                  <c:v>21.5</c:v>
                </c:pt>
                <c:pt idx="4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102272"/>
        <c:axId val="202103808"/>
        <c:axId val="0"/>
      </c:bar3DChart>
      <c:catAx>
        <c:axId val="20210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2103808"/>
        <c:crosses val="autoZero"/>
        <c:auto val="1"/>
        <c:lblAlgn val="ctr"/>
        <c:lblOffset val="100"/>
        <c:noMultiLvlLbl val="0"/>
      </c:catAx>
      <c:valAx>
        <c:axId val="20210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10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969998664947592"/>
          <c:y val="0.40292745250527717"/>
          <c:w val="9.1407443990817086E-2"/>
          <c:h val="0.17423220896602887"/>
        </c:manualLayout>
      </c:layout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16200000" scaled="1"/>
      <a:tileRect/>
    </a:gradFill>
    <a:ln>
      <a:solidFill>
        <a:schemeClr val="accent1">
          <a:lumMod val="60000"/>
          <a:lumOff val="40000"/>
        </a:scheme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331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20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769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72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1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7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5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51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02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69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B025-2305-4911-AE33-236D0A53FEE8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1706-7375-4250-A95D-30F4A5B37D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189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fes.gov.co/examenes/component/docman/doc_download/253-competencias-ciudadanas-saber-pro?Itemid=" TargetMode="External"/><Relationship Id="rId2" Type="http://schemas.openxmlformats.org/officeDocument/2006/relationships/hyperlink" Target="http://www.icfes.gov.co/examenes/component/docman/doc_download/232-lectura-critica?Itemid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fes.gov.co/examenes/component/docman/doc_download/255-ingles?Itemid=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fes.gov.co/examenes/component/docman/doc_download/238-razonamiento-cuantitativo?Itemid=" TargetMode="External"/><Relationship Id="rId2" Type="http://schemas.openxmlformats.org/officeDocument/2006/relationships/hyperlink" Target="http://www.icfes.gov.co/examenes/component/docman/doc_download/254-escritura?Itemid=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26064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3º </a:t>
            </a:r>
          </a:p>
          <a:p>
            <a:pPr algn="ctr"/>
            <a:r>
              <a:rPr lang="es-CO" dirty="0" smtClean="0"/>
              <a:t>COMPARATIVO POR AÑO 2012 – 2013</a:t>
            </a:r>
          </a:p>
          <a:p>
            <a:pPr algn="ctr"/>
            <a:r>
              <a:rPr lang="es-CO" dirty="0" smtClean="0"/>
              <a:t>LENGUAJE</a:t>
            </a:r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547723"/>
              </p:ext>
            </p:extLst>
          </p:nvPr>
        </p:nvGraphicFramePr>
        <p:xfrm>
          <a:off x="611562" y="1397000"/>
          <a:ext cx="8280918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1584176"/>
                <a:gridCol w="1476165"/>
                <a:gridCol w="1380153"/>
                <a:gridCol w="1380153"/>
                <a:gridCol w="13801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COMUNICATIVA-LECTORA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ESCRITORA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SEMANTICO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SINTÁCTICO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PRAGMÁTICO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2013(NO REPORTÓ)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843808" y="321297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3º </a:t>
            </a:r>
          </a:p>
          <a:p>
            <a:pPr algn="ctr"/>
            <a:r>
              <a:rPr lang="es-CO" dirty="0" smtClean="0"/>
              <a:t>COMPARATIVO POR AÑO 2012 – 2013</a:t>
            </a:r>
          </a:p>
          <a:p>
            <a:pPr algn="ctr"/>
            <a:r>
              <a:rPr lang="es-CO" dirty="0" smtClean="0"/>
              <a:t>MATEMÁTICAS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04063"/>
              </p:ext>
            </p:extLst>
          </p:nvPr>
        </p:nvGraphicFramePr>
        <p:xfrm>
          <a:off x="755574" y="4365104"/>
          <a:ext cx="820891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98"/>
                <a:gridCol w="1418752"/>
                <a:gridCol w="1285856"/>
                <a:gridCol w="1172702"/>
                <a:gridCol w="1172702"/>
                <a:gridCol w="1172702"/>
                <a:gridCol w="11727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RAZONAMIENTO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COMUNICACIÓN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RESOLUCIÓN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NUMERICO-VARIACIONAL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GEOMÉTRICO – MÉTRICO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ALEATORIO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DEBIL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2013 (NO REPORTÓ)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Calibri" pitchFamily="34" charset="0"/>
              </a:rPr>
              <a:t>MÓDULOS DE COMPETENCIAS GENÉRICAS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352928" cy="48737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>
                <a:latin typeface="Calibri" pitchFamily="34" charset="0"/>
                <a:hlinkClick r:id="rId2"/>
              </a:rPr>
              <a:t>Lectura crítica</a:t>
            </a:r>
            <a:r>
              <a:rPr lang="es-ES" dirty="0" smtClean="0">
                <a:latin typeface="Calibri" pitchFamily="34" charset="0"/>
              </a:rPr>
              <a:t>: Evalúa la competencia relacionada con la capacidad que tiene el lector para dar cuenta de las relaciones entre los discursos y las prácticas socioculturales que las involucran y condicionan. 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  <a:hlinkClick r:id="rId3"/>
              </a:rPr>
              <a:t>Competencias ciudadanas</a:t>
            </a:r>
            <a:r>
              <a:rPr lang="es-ES" dirty="0" smtClean="0">
                <a:latin typeface="Calibri" pitchFamily="34" charset="0"/>
              </a:rPr>
              <a:t>: Evalúa la capacidad de los estudiantes para participar, en su calidad de ciudadanos, de manera constructiva y activa en la sociedad.       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  <a:hlinkClick r:id="rId4"/>
              </a:rPr>
              <a:t>Inglés</a:t>
            </a:r>
            <a:r>
              <a:rPr lang="es-ES" dirty="0" smtClean="0">
                <a:latin typeface="Calibri" pitchFamily="34" charset="0"/>
              </a:rPr>
              <a:t> : Evalúa la competencia para comunicarse efectivamente en inglés. Estas competencias, alineadas con el Marco Común Europeo, permiten clasificar a los examinados en cuatro niveles de desempeño A1, A2, B1, B2. 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7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Calibri" pitchFamily="34" charset="0"/>
              </a:rPr>
              <a:t>Módulos de competencias específicas comunes</a:t>
            </a:r>
            <a:endParaRPr lang="es-E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ES" b="1" dirty="0" smtClean="0">
                <a:latin typeface="Calibri" pitchFamily="34" charset="0"/>
              </a:rPr>
              <a:t>I. ENSEÑAR:          I</a:t>
            </a:r>
            <a:r>
              <a:rPr lang="es-ES" dirty="0" smtClean="0">
                <a:latin typeface="Calibri" pitchFamily="34" charset="0"/>
              </a:rPr>
              <a:t>nvolucra competencias relacionadas con la comprensión, la formulación y el uso de la didáctica de las disciplinas con el propósito de favorecer los aprendizajes de los estudiantes. </a:t>
            </a:r>
          </a:p>
          <a:p>
            <a:pPr algn="just">
              <a:buNone/>
            </a:pPr>
            <a:r>
              <a:rPr lang="es-ES" b="1" dirty="0" smtClean="0">
                <a:latin typeface="Calibri" pitchFamily="34" charset="0"/>
              </a:rPr>
              <a:t>II. EVALUAR :E</a:t>
            </a:r>
            <a:r>
              <a:rPr lang="es-ES" dirty="0" smtClean="0">
                <a:latin typeface="Calibri" pitchFamily="34" charset="0"/>
              </a:rPr>
              <a:t>valúa competencias para hacer seguimiento, reflexionar y tomar decisiones en torno a los procesos de formación, con el propósito de favorecer la autorregulación y plantear acciones de mejora en la enseñanza, en el aprendizaje y en el currículo. 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8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Calibri" pitchFamily="34" charset="0"/>
              </a:rPr>
              <a:t>Módulos de competencias específicas comunes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b="1" dirty="0" smtClean="0">
                <a:latin typeface="Calibri" pitchFamily="34" charset="0"/>
              </a:rPr>
              <a:t>III.FORMAR: </a:t>
            </a:r>
            <a:r>
              <a:rPr lang="es-ES" dirty="0" smtClean="0">
                <a:latin typeface="Calibri" pitchFamily="34" charset="0"/>
              </a:rPr>
              <a:t>Evalúa competencias para reconceptualizar y utilizar conocimientos pedagógicos que permitan crear ambientes educativos para el desarrollo de los estudiantes, del profesor y de la comunidad. </a:t>
            </a:r>
          </a:p>
          <a:p>
            <a:pPr algn="just">
              <a:buNone/>
            </a:pPr>
            <a:r>
              <a:rPr lang="es-ES" b="1" dirty="0" smtClean="0">
                <a:latin typeface="Calibri" pitchFamily="34" charset="0"/>
              </a:rPr>
              <a:t> IV.GESTIÓN DE PROYECTOS: </a:t>
            </a:r>
            <a:r>
              <a:rPr lang="es-ES" dirty="0" smtClean="0">
                <a:latin typeface="Calibri" pitchFamily="34" charset="0"/>
              </a:rPr>
              <a:t>Evalúa las competencias para formular proyectos, evaluarlos financieramente, ejecutarlos y gestionarlos, haciendo uso de las herramientas propias de la administración como son la planeación, la organización y el control de las actividades, de modo que se pueda asegurar el logro de los objetivos previstos.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3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3" y="171448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00B050"/>
                </a:solidFill>
                <a:latin typeface="Comic Sans MS" pitchFamily="66" charset="0"/>
              </a:rPr>
              <a:t>RESULTADOS MÓDULOS DE</a:t>
            </a:r>
          </a:p>
          <a:p>
            <a:pPr algn="ctr"/>
            <a:r>
              <a:rPr lang="es-ES" sz="6000" b="1" dirty="0" smtClean="0">
                <a:solidFill>
                  <a:srgbClr val="00B050"/>
                </a:solidFill>
                <a:latin typeface="Comic Sans MS" pitchFamily="66" charset="0"/>
              </a:rPr>
              <a:t> COMPETENCIAS</a:t>
            </a:r>
          </a:p>
          <a:p>
            <a:pPr algn="ctr"/>
            <a:r>
              <a:rPr lang="es-ES" sz="6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ES" sz="6000" b="1" dirty="0">
                <a:solidFill>
                  <a:srgbClr val="00B050"/>
                </a:solidFill>
                <a:latin typeface="Comic Sans MS" pitchFamily="66" charset="0"/>
              </a:rPr>
              <a:t>GENÉRICAS</a:t>
            </a:r>
            <a:endParaRPr lang="es-CO" sz="60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57290" y="500042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B050"/>
                </a:solidFill>
              </a:rPr>
              <a:t>RESULTADOS MÓDULO </a:t>
            </a:r>
            <a:r>
              <a:rPr lang="es-ES" sz="2800" b="1" dirty="0" smtClean="0">
                <a:solidFill>
                  <a:srgbClr val="00B050"/>
                </a:solidFill>
              </a:rPr>
              <a:t>ESCRITURA</a:t>
            </a:r>
            <a:endParaRPr lang="es-CO" sz="2800" dirty="0">
              <a:solidFill>
                <a:srgbClr val="00B050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201449"/>
              </p:ext>
            </p:extLst>
          </p:nvPr>
        </p:nvGraphicFramePr>
        <p:xfrm>
          <a:off x="683570" y="1124746"/>
          <a:ext cx="7992887" cy="49769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41841"/>
                <a:gridCol w="1141841"/>
                <a:gridCol w="1141841"/>
                <a:gridCol w="1141841"/>
                <a:gridCol w="1141841"/>
                <a:gridCol w="1141841"/>
                <a:gridCol w="1141841"/>
              </a:tblGrid>
              <a:tr h="41278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NIVEL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869">
                <a:tc v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Nº 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SIN NIVEL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8,6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9,5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11,6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54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44,6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46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30,5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39,1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42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34,7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17,9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18,6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3,3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9,9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4,4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1,3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2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274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85918" y="642918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70C0"/>
                </a:solidFill>
              </a:rPr>
              <a:t>RESULTADOS MÓDULO ESCRITURA</a:t>
            </a:r>
            <a:endParaRPr lang="es-CO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783343"/>
              </p:ext>
            </p:extLst>
          </p:nvPr>
        </p:nvGraphicFramePr>
        <p:xfrm>
          <a:off x="252660" y="1268760"/>
          <a:ext cx="86398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2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645062"/>
            <a:ext cx="77867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RAZONAMIENTO CUANTITATIVO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13796"/>
              </p:ext>
            </p:extLst>
          </p:nvPr>
        </p:nvGraphicFramePr>
        <p:xfrm>
          <a:off x="323525" y="1383728"/>
          <a:ext cx="8496949" cy="45867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92091"/>
                <a:gridCol w="1512168"/>
                <a:gridCol w="1224136"/>
                <a:gridCol w="1327004"/>
                <a:gridCol w="1121268"/>
                <a:gridCol w="1306432"/>
                <a:gridCol w="1213850"/>
              </a:tblGrid>
              <a:tr h="3973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QUINTIL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3836">
                <a:tc v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N° </a:t>
                      </a:r>
                      <a:r>
                        <a:rPr lang="es-CO" sz="1400" b="1" u="none" strike="noStrike" dirty="0">
                          <a:effectLst/>
                        </a:rPr>
                        <a:t>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PORCENTAJE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N°</a:t>
                      </a:r>
                      <a:r>
                        <a:rPr lang="es-CO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1" u="none" strike="noStrike" dirty="0" smtClean="0">
                          <a:effectLst/>
                        </a:rPr>
                        <a:t>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err="1" smtClean="0">
                          <a:effectLst/>
                        </a:rPr>
                        <a:t>N°ESTUDIANTES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PORCENTAJE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31,8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31,4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17,2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20,8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17,2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16,8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9,1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276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6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571480"/>
            <a:ext cx="6215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RAZONAMIENTO CUANTITATIVO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715661"/>
              </p:ext>
            </p:extLst>
          </p:nvPr>
        </p:nvGraphicFramePr>
        <p:xfrm>
          <a:off x="467544" y="1628800"/>
          <a:ext cx="83529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7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76470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CCFF"/>
                </a:solidFill>
                <a:ea typeface="Calibri" pitchFamily="34" charset="0"/>
                <a:cs typeface="Times New Roman" pitchFamily="18" charset="0"/>
              </a:rPr>
              <a:t>RESULTADOS MÓDULO LECTURA CRÍTICA</a:t>
            </a:r>
            <a:endParaRPr lang="es-ES" sz="2800" dirty="0">
              <a:solidFill>
                <a:srgbClr val="00CCFF"/>
              </a:solidFill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25785"/>
              </p:ext>
            </p:extLst>
          </p:nvPr>
        </p:nvGraphicFramePr>
        <p:xfrm>
          <a:off x="357159" y="1785926"/>
          <a:ext cx="8607330" cy="397188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30465"/>
                <a:gridCol w="1368152"/>
                <a:gridCol w="1224136"/>
                <a:gridCol w="1368152"/>
                <a:gridCol w="1152128"/>
                <a:gridCol w="1584176"/>
                <a:gridCol w="1080121"/>
              </a:tblGrid>
              <a:tr h="3720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QUINTIL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2011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2012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400" b="1" dirty="0" smtClean="0"/>
                        <a:t>2013</a:t>
                      </a:r>
                      <a:endParaRPr lang="es-CO" sz="1400" b="1" dirty="0">
                        <a:solidFill>
                          <a:srgbClr val="00CC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Nº ESTUDIANTES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PORCENTAJE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Nº ESTUDIANTES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PORCENTAJE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 smtClean="0">
                          <a:effectLst/>
                        </a:rPr>
                        <a:t>N° </a:t>
                      </a:r>
                      <a:r>
                        <a:rPr lang="es-CO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200" b="1" u="none" strike="noStrike" dirty="0" smtClean="0">
                          <a:effectLst/>
                        </a:rPr>
                        <a:t>ESTUDIANTES</a:t>
                      </a:r>
                      <a:endParaRPr lang="es-CO" sz="12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/>
                        <a:t>PORCENTAJE</a:t>
                      </a:r>
                      <a:endParaRPr lang="es-CO" sz="1100" b="1" dirty="0" smtClean="0"/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I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27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22,3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36</a:t>
                      </a:r>
                      <a:endParaRPr lang="es-CO" sz="1200" b="1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23,8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61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22,3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II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24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19,8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40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26,5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53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19,3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III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21</a:t>
                      </a:r>
                      <a:endParaRPr lang="es-CO" sz="1200" b="1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17,4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19</a:t>
                      </a:r>
                      <a:endParaRPr lang="es-CO" sz="1200" b="1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12,6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57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20,8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IV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23</a:t>
                      </a:r>
                      <a:endParaRPr lang="es-CO" sz="1200" b="1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19,0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25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16,6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59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21,5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V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26</a:t>
                      </a:r>
                      <a:endParaRPr lang="es-CO" sz="1200" b="1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21,5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31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20,5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44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1400" b="1" u="none" strike="noStrike" dirty="0">
                          <a:effectLst/>
                        </a:rPr>
                        <a:t>16,1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534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/>
                        <a:t>TOTAL</a:t>
                      </a:r>
                      <a:endParaRPr lang="es-CO" sz="11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121</a:t>
                      </a:r>
                      <a:endParaRPr lang="es-CO" sz="1200" b="1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100,0</a:t>
                      </a:r>
                      <a:endParaRPr lang="es-CO" sz="1200" b="1" dirty="0">
                        <a:solidFill>
                          <a:srgbClr val="0066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/>
                        <a:t>151</a:t>
                      </a:r>
                      <a:endParaRPr lang="es-CO" sz="1200" b="1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/>
                        <a:t>    100,0</a:t>
                      </a:r>
                      <a:endParaRPr lang="es-CO" sz="12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274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CC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5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595285"/>
              </p:ext>
            </p:extLst>
          </p:nvPr>
        </p:nvGraphicFramePr>
        <p:xfrm>
          <a:off x="323528" y="1844824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827584" y="90872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solidFill>
                  <a:srgbClr val="66FFFF"/>
                </a:solidFill>
                <a:ea typeface="Calibri" pitchFamily="34" charset="0"/>
                <a:cs typeface="Times New Roman" pitchFamily="18" charset="0"/>
              </a:rPr>
              <a:t>RESULTADOS MÓDULO </a:t>
            </a:r>
            <a:r>
              <a:rPr lang="es-ES" sz="2800" b="1" dirty="0">
                <a:solidFill>
                  <a:srgbClr val="66FFFF"/>
                </a:solidFill>
                <a:ea typeface="Calibri" pitchFamily="34" charset="0"/>
                <a:cs typeface="Times New Roman" pitchFamily="18" charset="0"/>
              </a:rPr>
              <a:t>LECTURA CRÍTICA</a:t>
            </a:r>
            <a:endParaRPr lang="es-ES" sz="2800" dirty="0">
              <a:solidFill>
                <a:srgbClr val="66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26064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5º </a:t>
            </a:r>
          </a:p>
          <a:p>
            <a:pPr algn="ctr"/>
            <a:r>
              <a:rPr lang="es-CO" dirty="0" smtClean="0"/>
              <a:t>COMPARATIVO POR AÑO 2009- 2012 – 2013</a:t>
            </a:r>
          </a:p>
          <a:p>
            <a:pPr algn="ctr"/>
            <a:r>
              <a:rPr lang="es-CO" dirty="0" smtClean="0"/>
              <a:t>LENGUAJE</a:t>
            </a:r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74194"/>
              </p:ext>
            </p:extLst>
          </p:nvPr>
        </p:nvGraphicFramePr>
        <p:xfrm>
          <a:off x="611562" y="1397000"/>
          <a:ext cx="8280918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1584176"/>
                <a:gridCol w="1476165"/>
                <a:gridCol w="1380153"/>
                <a:gridCol w="1380153"/>
                <a:gridCol w="13801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COMUNICATIVA-LECTORA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ESCRITORA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SEMANTICO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SINTÁCTICO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PRAGMÁTICO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MUY DEBIL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2013(NO REPORTÓ)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339752" y="32849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5º </a:t>
            </a:r>
          </a:p>
          <a:p>
            <a:pPr algn="ctr"/>
            <a:r>
              <a:rPr lang="es-CO" dirty="0" smtClean="0"/>
              <a:t>COMPARATIVO POR AÑO 2009-2012 – 2013</a:t>
            </a:r>
          </a:p>
          <a:p>
            <a:pPr algn="ctr"/>
            <a:r>
              <a:rPr lang="es-CO" dirty="0" smtClean="0"/>
              <a:t>MATEMÁTICAS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65100"/>
              </p:ext>
            </p:extLst>
          </p:nvPr>
        </p:nvGraphicFramePr>
        <p:xfrm>
          <a:off x="611561" y="4365104"/>
          <a:ext cx="835292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770"/>
                <a:gridCol w="1443642"/>
                <a:gridCol w="1308415"/>
                <a:gridCol w="1193275"/>
                <a:gridCol w="1193275"/>
                <a:gridCol w="1193275"/>
                <a:gridCol w="11932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RAZONAMIENTO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COMUNICACIÓN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RESOLUCIÓN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NUMERICO-VARIACIONAL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GEOMÉTRICO – MÉTRICO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ALEATORIO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2013 (NO REPORTÓ)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4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583507"/>
            <a:ext cx="72866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DE INGLÉS</a:t>
            </a: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25807"/>
              </p:ext>
            </p:extLst>
          </p:nvPr>
        </p:nvGraphicFramePr>
        <p:xfrm>
          <a:off x="323525" y="1445279"/>
          <a:ext cx="8640962" cy="43599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92091"/>
                <a:gridCol w="1440160"/>
                <a:gridCol w="1152128"/>
                <a:gridCol w="1440160"/>
                <a:gridCol w="1224136"/>
                <a:gridCol w="1357864"/>
                <a:gridCol w="1234423"/>
              </a:tblGrid>
              <a:tr h="2550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NIVEL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35359">
                <a:tc v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N°</a:t>
                      </a:r>
                      <a:r>
                        <a:rPr lang="es-CO" sz="1400" b="1" u="none" strike="noStrike" baseline="0" dirty="0" smtClean="0">
                          <a:effectLst/>
                          <a:latin typeface="+mj-lt"/>
                        </a:rPr>
                        <a:t> E</a:t>
                      </a:r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N°</a:t>
                      </a:r>
                      <a:r>
                        <a:rPr lang="es-CO" sz="14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  <a:latin typeface="+mj-lt"/>
                        </a:rPr>
                        <a:t>N° </a:t>
                      </a:r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A-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61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50,4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120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43,8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A1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40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33,1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65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43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116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42,3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A2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14,9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67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44,4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32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11,7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B1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9,3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2,2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B2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3,3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116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+mj-lt"/>
                        </a:rPr>
                        <a:t>274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+mj-lt"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0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26064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5º </a:t>
            </a:r>
          </a:p>
          <a:p>
            <a:pPr algn="ctr"/>
            <a:r>
              <a:rPr lang="es-CO" dirty="0" smtClean="0"/>
              <a:t>COMPARATIVO POR AÑO  2012 – 2013</a:t>
            </a:r>
          </a:p>
          <a:p>
            <a:pPr algn="ctr"/>
            <a:r>
              <a:rPr lang="es-CO" dirty="0" smtClean="0"/>
              <a:t>PENSAMIENTO CIUDADANO</a:t>
            </a:r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90550"/>
              </p:ext>
            </p:extLst>
          </p:nvPr>
        </p:nvGraphicFramePr>
        <p:xfrm>
          <a:off x="611562" y="1397000"/>
          <a:ext cx="8280918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1512168"/>
                <a:gridCol w="1548173"/>
                <a:gridCol w="1980219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CONOCIMIENTO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ARGUMENTACIÓN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MULTIPERSPECTIVISMO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PENSAMIENTO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SISTÉMICO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2013(NO REPORTÓ)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339752" y="32849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5º </a:t>
            </a:r>
          </a:p>
          <a:p>
            <a:pPr algn="ctr"/>
            <a:r>
              <a:rPr lang="es-CO" dirty="0" smtClean="0"/>
              <a:t>COMPARATIVO POR AÑO 2009-2012 </a:t>
            </a:r>
          </a:p>
          <a:p>
            <a:pPr algn="ctr"/>
            <a:r>
              <a:rPr lang="es-CO" dirty="0" smtClean="0"/>
              <a:t>CIENCIAS NATURALES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1576"/>
              </p:ext>
            </p:extLst>
          </p:nvPr>
        </p:nvGraphicFramePr>
        <p:xfrm>
          <a:off x="323527" y="4365104"/>
          <a:ext cx="864096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314"/>
                <a:gridCol w="1493423"/>
                <a:gridCol w="1353533"/>
                <a:gridCol w="1234423"/>
                <a:gridCol w="1234423"/>
                <a:gridCol w="1234423"/>
                <a:gridCol w="12344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USO DEL CONOCIMIENTO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EXPLICACIÓN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INDAGACIÓN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 VIVO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FÍSICO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 CTS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2013 (NO REPORTÓ NINGÚN COLEGIO)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1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26064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9º </a:t>
            </a:r>
          </a:p>
          <a:p>
            <a:pPr algn="ctr"/>
            <a:r>
              <a:rPr lang="es-CO" dirty="0" smtClean="0"/>
              <a:t>COMPARATIVO POR AÑO 2009- 2012 – 2013</a:t>
            </a:r>
          </a:p>
          <a:p>
            <a:pPr algn="ctr"/>
            <a:r>
              <a:rPr lang="es-CO" dirty="0" smtClean="0"/>
              <a:t>LENGUAJE</a:t>
            </a:r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1079"/>
              </p:ext>
            </p:extLst>
          </p:nvPr>
        </p:nvGraphicFramePr>
        <p:xfrm>
          <a:off x="582479" y="1183978"/>
          <a:ext cx="8280918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1584176"/>
                <a:gridCol w="1476165"/>
                <a:gridCol w="1380153"/>
                <a:gridCol w="1380153"/>
                <a:gridCol w="13801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COMUNICATIVA-LECTORA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COMPETENCIA COMUNICATIVA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ESCRITORA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SEMANTICO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SINTÁCTICO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COMPONENTE PRAGMÁTICO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MUY 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699792" y="335699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9º </a:t>
            </a:r>
          </a:p>
          <a:p>
            <a:pPr algn="ctr"/>
            <a:r>
              <a:rPr lang="es-CO" dirty="0" smtClean="0"/>
              <a:t>COMPARATIVO POR AÑO 2009- 2012 – 2013</a:t>
            </a:r>
          </a:p>
          <a:p>
            <a:pPr algn="ctr"/>
            <a:r>
              <a:rPr lang="es-CO" dirty="0" smtClean="0"/>
              <a:t>MATEMÁTICAS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78103"/>
              </p:ext>
            </p:extLst>
          </p:nvPr>
        </p:nvGraphicFramePr>
        <p:xfrm>
          <a:off x="755574" y="4365104"/>
          <a:ext cx="820891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98"/>
                <a:gridCol w="1418752"/>
                <a:gridCol w="1285856"/>
                <a:gridCol w="1172702"/>
                <a:gridCol w="1172702"/>
                <a:gridCol w="1172702"/>
                <a:gridCol w="11727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RAZONAMIENTO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COMUNICACIÓN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RESOLUCIÓN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NUMERICO-VARIACIONAL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GEOMÉTRICO – MÉTRICO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COMPONENTE ALEATORIO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 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MUY 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2013 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6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83768" y="26064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9º </a:t>
            </a:r>
          </a:p>
          <a:p>
            <a:pPr algn="ctr"/>
            <a:r>
              <a:rPr lang="es-CO" dirty="0" smtClean="0"/>
              <a:t>COMPARATIVO POR AÑO  2012 – 2013</a:t>
            </a:r>
          </a:p>
          <a:p>
            <a:pPr algn="ctr"/>
            <a:r>
              <a:rPr lang="es-CO" dirty="0" smtClean="0"/>
              <a:t>PENSAMIENTO CIUDADANO</a:t>
            </a:r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68998"/>
              </p:ext>
            </p:extLst>
          </p:nvPr>
        </p:nvGraphicFramePr>
        <p:xfrm>
          <a:off x="611562" y="1397000"/>
          <a:ext cx="8280918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1512168"/>
                <a:gridCol w="1548173"/>
                <a:gridCol w="1980219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CONOCIMIENTO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ARGUMENTACIÓN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MULTIPERSPECTIVISMO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PENSAMIENTO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SISTÉMICO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339752" y="32849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GRADO 5º </a:t>
            </a:r>
          </a:p>
          <a:p>
            <a:pPr algn="ctr"/>
            <a:r>
              <a:rPr lang="es-CO" dirty="0" smtClean="0"/>
              <a:t>COMPARATIVO POR AÑO 2009-2012 </a:t>
            </a:r>
          </a:p>
          <a:p>
            <a:pPr algn="ctr"/>
            <a:r>
              <a:rPr lang="es-CO" dirty="0" smtClean="0"/>
              <a:t>CIENCIAS NATURALES</a:t>
            </a:r>
            <a:endParaRPr lang="es-CO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49415"/>
              </p:ext>
            </p:extLst>
          </p:nvPr>
        </p:nvGraphicFramePr>
        <p:xfrm>
          <a:off x="323527" y="4365104"/>
          <a:ext cx="864096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314"/>
                <a:gridCol w="1493423"/>
                <a:gridCol w="1353533"/>
                <a:gridCol w="1234423"/>
                <a:gridCol w="1234423"/>
                <a:gridCol w="1234423"/>
                <a:gridCol w="12344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AÑOS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USO DEL CONOCIMIENTO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EXPLICACIÓN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COMPETENCIA INDAGACIÓN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 VIVO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FÍSICO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ENTORNO CTS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SIMILAR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DÉBIL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200" smtClean="0">
                          <a:solidFill>
                            <a:schemeClr val="tx1"/>
                          </a:solidFill>
                        </a:rPr>
                        <a:t>FUERTE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2013 (NO REPORTÓ NINGÚN COLEGIO)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"/>
            <a:ext cx="9073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123728" y="2606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Century Gothic" pitchFamily="34" charset="0"/>
              </a:rPr>
              <a:t>RESULTADOS SABER 11º - 2013</a:t>
            </a:r>
            <a:endParaRPr lang="es-CO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01227" y="509925"/>
            <a:ext cx="67201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INSTITUCIÓN EDUCATIVA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NORMAL SUPERIOR DE SINCELEJO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4414" y="2143116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solidFill>
                  <a:srgbClr val="00B050"/>
                </a:solidFill>
                <a:latin typeface="Comic Sans MS" pitchFamily="66" charset="0"/>
              </a:rPr>
              <a:t>PROGRAMA DE FORMACIÓN COMPLEMENTARIA</a:t>
            </a:r>
            <a:endParaRPr lang="es-CO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42976" y="4000504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3200" dirty="0">
                <a:solidFill>
                  <a:srgbClr val="FF0000"/>
                </a:solidFill>
                <a:latin typeface="Comic Sans MS" pitchFamily="66" charset="0"/>
              </a:rPr>
              <a:t>RESULTADOS DE LA PRUEBAS SABER PRO </a:t>
            </a:r>
            <a:r>
              <a:rPr lang="es-ES" sz="3200" dirty="0" smtClean="0">
                <a:solidFill>
                  <a:srgbClr val="FF0000"/>
                </a:solidFill>
                <a:latin typeface="Comic Sans MS" pitchFamily="66" charset="0"/>
              </a:rPr>
              <a:t>2011-2012 y 2013</a:t>
            </a:r>
            <a:endParaRPr lang="es-CO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Century Gothic" pitchFamily="34" charset="0"/>
              </a:rPr>
              <a:t>OBJETIVOS</a:t>
            </a:r>
            <a:r>
              <a:rPr lang="es-ES" b="1" dirty="0" smtClean="0">
                <a:latin typeface="Century Gothic" pitchFamily="34" charset="0"/>
              </a:rPr>
              <a:t/>
            </a:r>
            <a:br>
              <a:rPr lang="es-ES" b="1" dirty="0" smtClean="0">
                <a:latin typeface="Century Gothic" pitchFamily="34" charset="0"/>
              </a:rPr>
            </a:br>
            <a:endParaRPr lang="es-ES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003232" cy="4873752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es-ES" b="1" dirty="0" smtClean="0">
                <a:latin typeface="Century Gothic" pitchFamily="34" charset="0"/>
              </a:rPr>
              <a:t>Comprobar el desarrollo de competencias de los estudiantes próximos a culminar los programas académicos de pregrado que ofrecen las instituciones de educación superior.</a:t>
            </a:r>
          </a:p>
          <a:p>
            <a:pPr marL="0" indent="0" algn="just" fontAlgn="base">
              <a:buNone/>
            </a:pPr>
            <a:endParaRPr lang="es-ES" b="1" dirty="0" smtClean="0">
              <a:latin typeface="Century Gothic" pitchFamily="34" charset="0"/>
            </a:endParaRPr>
          </a:p>
          <a:p>
            <a:pPr algn="just" fontAlgn="base"/>
            <a:r>
              <a:rPr lang="es-ES" b="1" dirty="0" smtClean="0">
                <a:latin typeface="Century Gothic" pitchFamily="34" charset="0"/>
              </a:rPr>
              <a:t>Producir indicadores de valor agregado de la educación superior en relación con el nivel de competencias de quienes ingresan a ella, proporcionar información para la comparación entre programas, instituciones y metodologías, y para mostrar cambios en el tiempo.</a:t>
            </a:r>
          </a:p>
          <a:p>
            <a:pPr algn="just" fontAlgn="base"/>
            <a:endParaRPr lang="es-ES" b="1" dirty="0">
              <a:latin typeface="Century Gothic" pitchFamily="34" charset="0"/>
            </a:endParaRPr>
          </a:p>
          <a:p>
            <a:pPr algn="just" fontAlgn="base"/>
            <a:r>
              <a:rPr lang="es-ES" b="1" dirty="0" smtClean="0">
                <a:latin typeface="Century Gothic" pitchFamily="34" charset="0"/>
              </a:rPr>
              <a:t> Servir de fuente de información para la construcción de indicadores de evaluación de la calidad de los programas e instituciones de educación superior así como del servicio público educativo. Se espera que estos indicadores fomenten la cualificación de los procesos institucionales, la formulación de políticas y soporten el proceso de toma de decisiones en todos los órdenes y componentes del sistema educativo.</a:t>
            </a:r>
          </a:p>
          <a:p>
            <a:pPr fontAlgn="base"/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360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Calibri" pitchFamily="34" charset="0"/>
              </a:rPr>
              <a:t>MÓDULOS DE COMPETENCIAS GENÉRICAS</a:t>
            </a:r>
            <a:endParaRPr lang="es-E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latin typeface="Calibri" pitchFamily="34" charset="0"/>
                <a:hlinkClick r:id="rId2"/>
              </a:rPr>
              <a:t>Escritura</a:t>
            </a:r>
            <a:r>
              <a:rPr lang="es-ES" dirty="0" smtClean="0">
                <a:latin typeface="Calibri" pitchFamily="34" charset="0"/>
              </a:rPr>
              <a:t> :  Evalúa la competencia para comunicar ideas por escrito referidas a un tema dado.      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  <a:hlinkClick r:id="rId3"/>
              </a:rPr>
              <a:t>Razonamiento cuantitativo</a:t>
            </a:r>
            <a:r>
              <a:rPr lang="es-ES" dirty="0" smtClean="0">
                <a:latin typeface="Calibri" pitchFamily="34" charset="0"/>
              </a:rPr>
              <a:t>: Evalúa competencias relacionadas con las habilidades en la comprensión de conceptos básicos de las matemáticas para analizar, modelar y resolver problemas aplicando métodos y procedimientos cuantitativos basados en las propiedades de los números y en las operaciones de las matemáticas. Sus procesos relacionados con: 1) interpretación de datos; 2) formulación y ejecución, y, 3) evaluación y validación.         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</a:rPr>
              <a:t> 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Microsoft Office PowerPoint</Application>
  <PresentationFormat>Presentación en pantalla (4:3)</PresentationFormat>
  <Paragraphs>566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OBJETIVOS </vt:lpstr>
      <vt:lpstr>MÓDULOS DE COMPETENCIAS GENÉRICAS</vt:lpstr>
      <vt:lpstr>MÓDULOS DE COMPETENCIAS GENÉRICAS</vt:lpstr>
      <vt:lpstr>Módulos de competencias específicas comunes</vt:lpstr>
      <vt:lpstr>Módulos de competencias específicas comunes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2015-10-31T23:07:35Z</dcterms:created>
  <dcterms:modified xsi:type="dcterms:W3CDTF">2015-10-31T23:08:05Z</dcterms:modified>
</cp:coreProperties>
</file>