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Libro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Libro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Libro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Libro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Libro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094351114983329E-2"/>
          <c:y val="2.7998930892867285E-2"/>
          <c:w val="0.85429372369931622"/>
          <c:h val="0.908824462696223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Hoja1!$J$56:$J$57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Hoja1!$I$58:$I$62</c:f>
              <c:strCache>
                <c:ptCount val="5"/>
                <c:pt idx="0">
                  <c:v>A-</c:v>
                </c:pt>
                <c:pt idx="1">
                  <c:v>A1</c:v>
                </c:pt>
                <c:pt idx="2">
                  <c:v>A2</c:v>
                </c:pt>
                <c:pt idx="3">
                  <c:v>B1</c:v>
                </c:pt>
                <c:pt idx="4">
                  <c:v>B2</c:v>
                </c:pt>
              </c:strCache>
            </c:strRef>
          </c:cat>
          <c:val>
            <c:numRef>
              <c:f>Hoja1!$J$58:$J$62</c:f>
              <c:numCache>
                <c:formatCode>General</c:formatCode>
                <c:ptCount val="5"/>
                <c:pt idx="0">
                  <c:v>50.4</c:v>
                </c:pt>
                <c:pt idx="1">
                  <c:v>33.1</c:v>
                </c:pt>
                <c:pt idx="2">
                  <c:v>14.9</c:v>
                </c:pt>
                <c:pt idx="3">
                  <c:v>1.6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Hoja1!$K$56:$K$57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Hoja1!$I$58:$I$62</c:f>
              <c:strCache>
                <c:ptCount val="5"/>
                <c:pt idx="0">
                  <c:v>A-</c:v>
                </c:pt>
                <c:pt idx="1">
                  <c:v>A1</c:v>
                </c:pt>
                <c:pt idx="2">
                  <c:v>A2</c:v>
                </c:pt>
                <c:pt idx="3">
                  <c:v>B1</c:v>
                </c:pt>
                <c:pt idx="4">
                  <c:v>B2</c:v>
                </c:pt>
              </c:strCache>
            </c:strRef>
          </c:cat>
          <c:val>
            <c:numRef>
              <c:f>Hoja1!$K$58:$K$62</c:f>
              <c:numCache>
                <c:formatCode>General</c:formatCode>
                <c:ptCount val="5"/>
                <c:pt idx="0">
                  <c:v>0</c:v>
                </c:pt>
                <c:pt idx="1">
                  <c:v>43</c:v>
                </c:pt>
                <c:pt idx="2">
                  <c:v>44.4</c:v>
                </c:pt>
                <c:pt idx="3">
                  <c:v>9.3000000000000007</c:v>
                </c:pt>
                <c:pt idx="4">
                  <c:v>3.3</c:v>
                </c:pt>
              </c:numCache>
            </c:numRef>
          </c:val>
        </c:ser>
        <c:ser>
          <c:idx val="2"/>
          <c:order val="2"/>
          <c:tx>
            <c:strRef>
              <c:f>Hoja1!$L$56:$L$57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Hoja1!$I$58:$I$62</c:f>
              <c:strCache>
                <c:ptCount val="5"/>
                <c:pt idx="0">
                  <c:v>A-</c:v>
                </c:pt>
                <c:pt idx="1">
                  <c:v>A1</c:v>
                </c:pt>
                <c:pt idx="2">
                  <c:v>A2</c:v>
                </c:pt>
                <c:pt idx="3">
                  <c:v>B1</c:v>
                </c:pt>
                <c:pt idx="4">
                  <c:v>B2</c:v>
                </c:pt>
              </c:strCache>
            </c:strRef>
          </c:cat>
          <c:val>
            <c:numRef>
              <c:f>Hoja1!$L$58:$L$62</c:f>
              <c:numCache>
                <c:formatCode>General</c:formatCode>
                <c:ptCount val="5"/>
                <c:pt idx="0">
                  <c:v>43.8</c:v>
                </c:pt>
                <c:pt idx="1">
                  <c:v>42.3</c:v>
                </c:pt>
                <c:pt idx="2">
                  <c:v>11.7</c:v>
                </c:pt>
                <c:pt idx="3">
                  <c:v>2.2000000000000002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2928000"/>
        <c:axId val="232929536"/>
        <c:axId val="0"/>
      </c:bar3DChart>
      <c:catAx>
        <c:axId val="23292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CO"/>
          </a:p>
        </c:txPr>
        <c:crossAx val="232929536"/>
        <c:crosses val="autoZero"/>
        <c:auto val="1"/>
        <c:lblAlgn val="ctr"/>
        <c:lblOffset val="100"/>
        <c:noMultiLvlLbl val="0"/>
      </c:catAx>
      <c:valAx>
        <c:axId val="23292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928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>
              <a:latin typeface="Arial Black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pattFill prst="pct10">
      <a:fgClr>
        <a:schemeClr val="accent3">
          <a:lumMod val="40000"/>
          <a:lumOff val="60000"/>
        </a:schemeClr>
      </a:fgClr>
      <a:bgClr>
        <a:schemeClr val="bg1"/>
      </a:bgClr>
    </a:pattFill>
    <a:ln>
      <a:solidFill>
        <a:schemeClr val="accent3">
          <a:alpha val="96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Hoja1!$F$67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Hoja1!$E$68:$E$72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Hoja1!$F$68:$F$72</c:f>
              <c:numCache>
                <c:formatCode>General</c:formatCode>
                <c:ptCount val="5"/>
                <c:pt idx="0">
                  <c:v>26.5</c:v>
                </c:pt>
                <c:pt idx="1">
                  <c:v>24.5</c:v>
                </c:pt>
                <c:pt idx="2">
                  <c:v>10.6</c:v>
                </c:pt>
                <c:pt idx="3">
                  <c:v>24.5</c:v>
                </c:pt>
                <c:pt idx="4">
                  <c:v>13.9</c:v>
                </c:pt>
              </c:numCache>
            </c:numRef>
          </c:val>
        </c:ser>
        <c:ser>
          <c:idx val="1"/>
          <c:order val="1"/>
          <c:tx>
            <c:strRef>
              <c:f>Hoja1!$G$67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900CC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Hoja1!$E$68:$E$72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Hoja1!$G$68:$G$72</c:f>
              <c:numCache>
                <c:formatCode>General</c:formatCode>
                <c:ptCount val="5"/>
                <c:pt idx="0">
                  <c:v>25.5</c:v>
                </c:pt>
                <c:pt idx="1">
                  <c:v>24.5</c:v>
                </c:pt>
                <c:pt idx="2">
                  <c:v>20.8</c:v>
                </c:pt>
                <c:pt idx="3">
                  <c:v>16.399999999999999</c:v>
                </c:pt>
                <c:pt idx="4">
                  <c:v>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3186816"/>
        <c:axId val="233188352"/>
        <c:axId val="0"/>
      </c:bar3DChart>
      <c:catAx>
        <c:axId val="233186816"/>
        <c:scaling>
          <c:orientation val="minMax"/>
        </c:scaling>
        <c:delete val="0"/>
        <c:axPos val="b"/>
        <c:majorTickMark val="out"/>
        <c:minorTickMark val="none"/>
        <c:tickLblPos val="nextTo"/>
        <c:crossAx val="233188352"/>
        <c:crosses val="autoZero"/>
        <c:auto val="1"/>
        <c:lblAlgn val="ctr"/>
        <c:lblOffset val="100"/>
        <c:noMultiLvlLbl val="0"/>
      </c:catAx>
      <c:valAx>
        <c:axId val="23318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3186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7030A0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Hoja1!$F$80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66FFFF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Hoja1!$E$81:$E$85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Hoja1!$F$81:$F$85</c:f>
              <c:numCache>
                <c:formatCode>General</c:formatCode>
                <c:ptCount val="5"/>
                <c:pt idx="0">
                  <c:v>21.5</c:v>
                </c:pt>
                <c:pt idx="1">
                  <c:v>15.7</c:v>
                </c:pt>
                <c:pt idx="2">
                  <c:v>15.7</c:v>
                </c:pt>
                <c:pt idx="3">
                  <c:v>23.1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tx>
            <c:strRef>
              <c:f>Hoja1!$G$80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Hoja1!$E$81:$E$85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Hoja1!$G$81:$G$85</c:f>
              <c:numCache>
                <c:formatCode>General</c:formatCode>
                <c:ptCount val="5"/>
                <c:pt idx="0">
                  <c:v>19.899999999999999</c:v>
                </c:pt>
                <c:pt idx="1">
                  <c:v>21.8</c:v>
                </c:pt>
                <c:pt idx="2">
                  <c:v>15.9</c:v>
                </c:pt>
                <c:pt idx="3">
                  <c:v>15.2</c:v>
                </c:pt>
                <c:pt idx="4">
                  <c:v>27.2</c:v>
                </c:pt>
              </c:numCache>
            </c:numRef>
          </c:val>
        </c:ser>
        <c:ser>
          <c:idx val="2"/>
          <c:order val="2"/>
          <c:tx>
            <c:strRef>
              <c:f>Hoja1!$H$80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Hoja1!$E$81:$E$85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Hoja1!$H$81:$H$85</c:f>
              <c:numCache>
                <c:formatCode>General</c:formatCode>
                <c:ptCount val="5"/>
                <c:pt idx="0">
                  <c:v>24.4</c:v>
                </c:pt>
                <c:pt idx="1">
                  <c:v>18.600000000000001</c:v>
                </c:pt>
                <c:pt idx="2">
                  <c:v>24.1</c:v>
                </c:pt>
                <c:pt idx="3">
                  <c:v>19</c:v>
                </c:pt>
                <c:pt idx="4">
                  <c:v>13.9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215296"/>
        <c:axId val="210216832"/>
        <c:axId val="0"/>
      </c:bar3DChart>
      <c:catAx>
        <c:axId val="210215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CO"/>
          </a:p>
        </c:txPr>
        <c:crossAx val="210216832"/>
        <c:crosses val="autoZero"/>
        <c:auto val="1"/>
        <c:lblAlgn val="ctr"/>
        <c:lblOffset val="100"/>
        <c:noMultiLvlLbl val="0"/>
      </c:catAx>
      <c:valAx>
        <c:axId val="210216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21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341989264567312"/>
          <c:y val="0.42705467366371058"/>
          <c:w val="9.6781813337612696E-2"/>
          <c:h val="0.14329678238365673"/>
        </c:manualLayout>
      </c:layout>
      <c:overlay val="0"/>
      <c:txPr>
        <a:bodyPr/>
        <a:lstStyle/>
        <a:p>
          <a:pPr>
            <a:defRPr sz="1200" b="1"/>
          </a:pPr>
          <a:endParaRPr lang="es-CO"/>
        </a:p>
      </c:txPr>
    </c:legend>
    <c:plotVisOnly val="1"/>
    <c:dispBlanksAs val="gap"/>
    <c:showDLblsOverMax val="0"/>
  </c:chart>
  <c:spPr>
    <a:ln>
      <a:solidFill>
        <a:srgbClr val="0066FF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Hoja1!$F$80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Hoja1!$E$81:$E$85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Hoja1!$F$81:$F$85</c:f>
              <c:numCache>
                <c:formatCode>General</c:formatCode>
                <c:ptCount val="5"/>
                <c:pt idx="0">
                  <c:v>21.5</c:v>
                </c:pt>
                <c:pt idx="1">
                  <c:v>15.7</c:v>
                </c:pt>
                <c:pt idx="2">
                  <c:v>15.7</c:v>
                </c:pt>
                <c:pt idx="3">
                  <c:v>23.1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tx>
            <c:strRef>
              <c:f>Hoja1!$G$80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Hoja1!$E$81:$E$85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Hoja1!$G$81:$G$85</c:f>
              <c:numCache>
                <c:formatCode>General</c:formatCode>
                <c:ptCount val="5"/>
                <c:pt idx="0">
                  <c:v>19.899999999999999</c:v>
                </c:pt>
                <c:pt idx="1">
                  <c:v>21.8</c:v>
                </c:pt>
                <c:pt idx="2">
                  <c:v>15.9</c:v>
                </c:pt>
                <c:pt idx="3">
                  <c:v>15.2</c:v>
                </c:pt>
                <c:pt idx="4">
                  <c:v>27.2</c:v>
                </c:pt>
              </c:numCache>
            </c:numRef>
          </c:val>
        </c:ser>
        <c:ser>
          <c:idx val="2"/>
          <c:order val="2"/>
          <c:tx>
            <c:strRef>
              <c:f>Hoja1!$H$80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Hoja1!$E$81:$E$85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Hoja1!$H$81:$H$85</c:f>
              <c:numCache>
                <c:formatCode>General</c:formatCode>
                <c:ptCount val="5"/>
                <c:pt idx="0">
                  <c:v>24.4</c:v>
                </c:pt>
                <c:pt idx="1">
                  <c:v>18.600000000000001</c:v>
                </c:pt>
                <c:pt idx="2">
                  <c:v>24.1</c:v>
                </c:pt>
                <c:pt idx="3">
                  <c:v>19</c:v>
                </c:pt>
                <c:pt idx="4">
                  <c:v>13.9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2962304"/>
        <c:axId val="233238528"/>
        <c:axId val="0"/>
      </c:bar3DChart>
      <c:catAx>
        <c:axId val="232962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CO"/>
          </a:p>
        </c:txPr>
        <c:crossAx val="233238528"/>
        <c:crosses val="autoZero"/>
        <c:auto val="1"/>
        <c:lblAlgn val="ctr"/>
        <c:lblOffset val="100"/>
        <c:noMultiLvlLbl val="0"/>
      </c:catAx>
      <c:valAx>
        <c:axId val="23323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962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759456064335942"/>
          <c:y val="0.43067384803567904"/>
          <c:w val="7.3122845025016717E-2"/>
          <c:h val="0.13865230392864195"/>
        </c:manualLayout>
      </c:layout>
      <c:overlay val="0"/>
      <c:txPr>
        <a:bodyPr/>
        <a:lstStyle/>
        <a:p>
          <a:pPr>
            <a:defRPr sz="1200" b="1"/>
          </a:pPr>
          <a:endParaRPr lang="es-CO"/>
        </a:p>
      </c:txPr>
    </c:legend>
    <c:plotVisOnly val="1"/>
    <c:dispBlanksAs val="gap"/>
    <c:showDLblsOverMax val="0"/>
  </c:chart>
  <c:spPr>
    <a:ln>
      <a:solidFill>
        <a:srgbClr val="FFFF00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Hoja1!$F$118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Hoja1!$E$119:$E$123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Hoja1!$F$119:$F$123</c:f>
              <c:numCache>
                <c:formatCode>General</c:formatCode>
                <c:ptCount val="5"/>
                <c:pt idx="0">
                  <c:v>19</c:v>
                </c:pt>
                <c:pt idx="1">
                  <c:v>21.5</c:v>
                </c:pt>
                <c:pt idx="2">
                  <c:v>20.7</c:v>
                </c:pt>
                <c:pt idx="3">
                  <c:v>9.9</c:v>
                </c:pt>
                <c:pt idx="4">
                  <c:v>28.9</c:v>
                </c:pt>
              </c:numCache>
            </c:numRef>
          </c:val>
        </c:ser>
        <c:ser>
          <c:idx val="1"/>
          <c:order val="1"/>
          <c:tx>
            <c:strRef>
              <c:f>Hoja1!$G$118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Hoja1!$E$119:$E$123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Hoja1!$G$119:$G$123</c:f>
              <c:numCache>
                <c:formatCode>General</c:formatCode>
                <c:ptCount val="5"/>
                <c:pt idx="0">
                  <c:v>22.5</c:v>
                </c:pt>
                <c:pt idx="1">
                  <c:v>21.2</c:v>
                </c:pt>
                <c:pt idx="2">
                  <c:v>14.6</c:v>
                </c:pt>
                <c:pt idx="3">
                  <c:v>26.5</c:v>
                </c:pt>
                <c:pt idx="4">
                  <c:v>15.2</c:v>
                </c:pt>
              </c:numCache>
            </c:numRef>
          </c:val>
        </c:ser>
        <c:ser>
          <c:idx val="2"/>
          <c:order val="2"/>
          <c:tx>
            <c:strRef>
              <c:f>Hoja1!$H$118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Hoja1!$E$119:$E$123</c:f>
              <c:strCache>
                <c:ptCount val="5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</c:strCache>
            </c:strRef>
          </c:cat>
          <c:val>
            <c:numRef>
              <c:f>Hoja1!$H$119:$H$123</c:f>
              <c:numCache>
                <c:formatCode>General</c:formatCode>
                <c:ptCount val="5"/>
                <c:pt idx="0">
                  <c:v>28.8</c:v>
                </c:pt>
                <c:pt idx="1">
                  <c:v>25.2</c:v>
                </c:pt>
                <c:pt idx="2">
                  <c:v>16.8</c:v>
                </c:pt>
                <c:pt idx="3">
                  <c:v>13.5</c:v>
                </c:pt>
                <c:pt idx="4">
                  <c:v>15.7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3222528"/>
        <c:axId val="233224064"/>
        <c:axId val="0"/>
      </c:bar3DChart>
      <c:catAx>
        <c:axId val="233222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s-CO"/>
          </a:p>
        </c:txPr>
        <c:crossAx val="233224064"/>
        <c:crosses val="autoZero"/>
        <c:auto val="1"/>
        <c:lblAlgn val="ctr"/>
        <c:lblOffset val="100"/>
        <c:noMultiLvlLbl val="0"/>
      </c:catAx>
      <c:valAx>
        <c:axId val="23322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3222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367066914592342"/>
          <c:y val="0.42640134002204882"/>
          <c:w val="8.7046736522452664E-2"/>
          <c:h val="0.1471971063044277"/>
        </c:manualLayout>
      </c:layout>
      <c:overlay val="0"/>
      <c:txPr>
        <a:bodyPr/>
        <a:lstStyle/>
        <a:p>
          <a:pPr>
            <a:defRPr sz="1200" b="1"/>
          </a:pPr>
          <a:endParaRPr lang="es-CO"/>
        </a:p>
      </c:txPr>
    </c:legend>
    <c:plotVisOnly val="1"/>
    <c:dispBlanksAs val="gap"/>
    <c:showDLblsOverMax val="0"/>
  </c:chart>
  <c:spPr>
    <a:ln>
      <a:solidFill>
        <a:srgbClr val="00B050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COBERTURA AÑO ESCOLAR </a:t>
            </a:r>
            <a:r>
              <a:rPr lang="en-US" dirty="0" smtClean="0"/>
              <a:t>2014</a:t>
            </a:r>
            <a:endParaRPr lang="en-US" dirty="0"/>
          </a:p>
        </c:rich>
      </c:tx>
      <c:layout>
        <c:manualLayout>
          <c:xMode val="edge"/>
          <c:yMode val="edge"/>
          <c:x val="0.38645833333333335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73148148148156E-2"/>
          <c:y val="0.22138513935758031"/>
          <c:w val="0.75523202828813063"/>
          <c:h val="0.7786148606424196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COBERTURA</c:v>
                </c:pt>
              </c:strCache>
            </c:strRef>
          </c:tx>
          <c:spPr>
            <a:solidFill>
              <a:srgbClr val="92D050"/>
            </a:solidFill>
          </c:spPr>
          <c:explosion val="25"/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explosion val="19"/>
            <c:spPr>
              <a:solidFill>
                <a:srgbClr val="66FF33"/>
              </a:solidFill>
            </c:spPr>
          </c:dPt>
          <c:dPt>
            <c:idx val="4"/>
            <c:bubble3D val="0"/>
            <c:spPr>
              <a:solidFill>
                <a:srgbClr val="FF00FF"/>
              </a:solidFill>
            </c:spPr>
          </c:dPt>
          <c:dPt>
            <c:idx val="5"/>
            <c:bubble3D val="0"/>
            <c:spPr>
              <a:solidFill>
                <a:srgbClr val="66FFFF"/>
              </a:solidFill>
            </c:spPr>
          </c:dPt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28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Hoja1!$A$2:$A$7</c:f>
              <c:strCache>
                <c:ptCount val="6"/>
                <c:pt idx="1">
                  <c:v>PREESCOLAR</c:v>
                </c:pt>
                <c:pt idx="2">
                  <c:v>B. PRIMARIA</c:v>
                </c:pt>
                <c:pt idx="3">
                  <c:v>B. SECUNDARIA</c:v>
                </c:pt>
                <c:pt idx="4">
                  <c:v>MEDIA</c:v>
                </c:pt>
                <c:pt idx="5">
                  <c:v>PFC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249</c:v>
                </c:pt>
                <c:pt idx="2">
                  <c:v>1560</c:v>
                </c:pt>
                <c:pt idx="3">
                  <c:v>1600</c:v>
                </c:pt>
                <c:pt idx="4">
                  <c:v>733</c:v>
                </c:pt>
                <c:pt idx="5">
                  <c:v>693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Columna4</c:v>
                </c:pt>
              </c:strCache>
            </c:strRef>
          </c:tx>
          <c:explosion val="25"/>
          <c:cat>
            <c:strRef>
              <c:f>Hoja1!$A$2:$A$7</c:f>
              <c:strCache>
                <c:ptCount val="6"/>
                <c:pt idx="1">
                  <c:v>PREESCOLAR</c:v>
                </c:pt>
                <c:pt idx="2">
                  <c:v>B. PRIMARIA</c:v>
                </c:pt>
                <c:pt idx="3">
                  <c:v>B. SECUNDARIA</c:v>
                </c:pt>
                <c:pt idx="4">
                  <c:v>MEDIA</c:v>
                </c:pt>
                <c:pt idx="5">
                  <c:v>PFC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explosion val="25"/>
          <c:cat>
            <c:strRef>
              <c:f>Hoja1!$A$2:$A$7</c:f>
              <c:strCache>
                <c:ptCount val="6"/>
                <c:pt idx="1">
                  <c:v>PREESCOLAR</c:v>
                </c:pt>
                <c:pt idx="2">
                  <c:v>B. PRIMARIA</c:v>
                </c:pt>
                <c:pt idx="3">
                  <c:v>B. SECUNDARIA</c:v>
                </c:pt>
                <c:pt idx="4">
                  <c:v>MEDIA</c:v>
                </c:pt>
                <c:pt idx="5">
                  <c:v>PFC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Columna2</c:v>
                </c:pt>
              </c:strCache>
            </c:strRef>
          </c:tx>
          <c:explosion val="25"/>
          <c:cat>
            <c:strRef>
              <c:f>Hoja1!$A$2:$A$7</c:f>
              <c:strCache>
                <c:ptCount val="6"/>
                <c:pt idx="1">
                  <c:v>PREESCOLAR</c:v>
                </c:pt>
                <c:pt idx="2">
                  <c:v>B. PRIMARIA</c:v>
                </c:pt>
                <c:pt idx="3">
                  <c:v>B. SECUNDARIA</c:v>
                </c:pt>
                <c:pt idx="4">
                  <c:v>MEDIA</c:v>
                </c:pt>
                <c:pt idx="5">
                  <c:v>PFC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Columna3</c:v>
                </c:pt>
              </c:strCache>
            </c:strRef>
          </c:tx>
          <c:explosion val="25"/>
          <c:cat>
            <c:strRef>
              <c:f>Hoja1!$A$2:$A$7</c:f>
              <c:strCache>
                <c:ptCount val="6"/>
                <c:pt idx="1">
                  <c:v>PREESCOLAR</c:v>
                </c:pt>
                <c:pt idx="2">
                  <c:v>B. PRIMARIA</c:v>
                </c:pt>
                <c:pt idx="3">
                  <c:v>B. SECUNDARIA</c:v>
                </c:pt>
                <c:pt idx="4">
                  <c:v>MEDIA</c:v>
                </c:pt>
                <c:pt idx="5">
                  <c:v>PFC</c:v>
                </c:pt>
              </c:strCache>
            </c:strRef>
          </c:cat>
          <c:val>
            <c:numRef>
              <c:f>Hoja1!$F$2:$F$7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000" b="1"/>
            </a:pPr>
            <a:endParaRPr lang="es-CO"/>
          </a:p>
        </c:txPr>
      </c:legendEntry>
      <c:legendEntry>
        <c:idx val="2"/>
        <c:txPr>
          <a:bodyPr/>
          <a:lstStyle/>
          <a:p>
            <a:pPr>
              <a:defRPr sz="2000" b="1"/>
            </a:pPr>
            <a:endParaRPr lang="es-CO"/>
          </a:p>
        </c:txPr>
      </c:legendEntry>
      <c:legendEntry>
        <c:idx val="3"/>
        <c:txPr>
          <a:bodyPr/>
          <a:lstStyle/>
          <a:p>
            <a:pPr>
              <a:defRPr sz="2000" b="1"/>
            </a:pPr>
            <a:endParaRPr lang="es-CO"/>
          </a:p>
        </c:txPr>
      </c:legendEntry>
      <c:legendEntry>
        <c:idx val="4"/>
        <c:txPr>
          <a:bodyPr/>
          <a:lstStyle/>
          <a:p>
            <a:pPr>
              <a:defRPr sz="2000" b="1"/>
            </a:pPr>
            <a:endParaRPr lang="es-CO"/>
          </a:p>
        </c:txPr>
      </c:legendEntry>
      <c:legendEntry>
        <c:idx val="5"/>
        <c:txPr>
          <a:bodyPr/>
          <a:lstStyle/>
          <a:p>
            <a:pPr>
              <a:defRPr sz="2000" b="1"/>
            </a:pPr>
            <a:endParaRPr lang="es-CO"/>
          </a:p>
        </c:txPr>
      </c:legendEntry>
      <c:layout>
        <c:manualLayout>
          <c:xMode val="edge"/>
          <c:yMode val="edge"/>
          <c:x val="0.75104818736954493"/>
          <c:y val="0.64983299659210991"/>
          <c:w val="0.24739102243310232"/>
          <c:h val="0.30937211756833222"/>
        </c:manualLayout>
      </c:layout>
      <c:overlay val="0"/>
      <c:txPr>
        <a:bodyPr/>
        <a:lstStyle/>
        <a:p>
          <a:pPr>
            <a:defRPr sz="20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GRATUIDAD DE PRESCOLAR A LA MEDIA AÑO ESCOLAR</a:t>
            </a:r>
            <a:r>
              <a:rPr lang="en-US" sz="1400" baseline="0" dirty="0"/>
              <a:t> </a:t>
            </a:r>
            <a:r>
              <a:rPr lang="en-US" sz="1400" baseline="0" dirty="0" smtClean="0"/>
              <a:t>2014</a:t>
            </a:r>
            <a:endParaRPr lang="en-US" sz="1400" dirty="0"/>
          </a:p>
          <a:p>
            <a:pPr>
              <a:defRPr/>
            </a:pPr>
            <a:r>
              <a:rPr lang="en-US" sz="1400" dirty="0"/>
              <a:t>100%</a:t>
            </a:r>
          </a:p>
        </c:rich>
      </c:tx>
      <c:layout>
        <c:manualLayout>
          <c:xMode val="edge"/>
          <c:yMode val="edge"/>
          <c:x val="0.14061852144386811"/>
          <c:y val="3.192687891525297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884259259259258E-2"/>
          <c:y val="0.14418923655032992"/>
          <c:w val="0.74320546539748711"/>
          <c:h val="0.7493003316722641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GRATUIDAD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9933"/>
              </a:solidFill>
            </c:spPr>
          </c:dPt>
          <c:dPt>
            <c:idx val="2"/>
            <c:bubble3D val="0"/>
            <c:spPr>
              <a:solidFill>
                <a:srgbClr val="66FF33"/>
              </a:solidFill>
              <a:ln>
                <a:solidFill>
                  <a:srgbClr val="66FF33"/>
                </a:solidFill>
              </a:ln>
            </c:spPr>
          </c:dPt>
          <c:dPt>
            <c:idx val="3"/>
            <c:bubble3D val="0"/>
            <c:spPr>
              <a:solidFill>
                <a:srgbClr val="FF00FF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6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Hoja1!$A$2:$A$7</c:f>
              <c:strCache>
                <c:ptCount val="5"/>
                <c:pt idx="1">
                  <c:v>PREESCOLAR</c:v>
                </c:pt>
                <c:pt idx="2">
                  <c:v>B. PRIMARIA</c:v>
                </c:pt>
                <c:pt idx="3">
                  <c:v>B. SECUNDARIA</c:v>
                </c:pt>
                <c:pt idx="4">
                  <c:v>MEDIA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0</c:v>
                </c:pt>
                <c:pt idx="1">
                  <c:v>249</c:v>
                </c:pt>
                <c:pt idx="2">
                  <c:v>1560</c:v>
                </c:pt>
                <c:pt idx="3">
                  <c:v>1600</c:v>
                </c:pt>
                <c:pt idx="4">
                  <c:v>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800" b="1"/>
            </a:pPr>
            <a:endParaRPr lang="es-CO"/>
          </a:p>
        </c:txPr>
      </c:legendEntry>
      <c:legendEntry>
        <c:idx val="2"/>
        <c:txPr>
          <a:bodyPr/>
          <a:lstStyle/>
          <a:p>
            <a:pPr>
              <a:defRPr sz="1800" b="1"/>
            </a:pPr>
            <a:endParaRPr lang="es-CO"/>
          </a:p>
        </c:txPr>
      </c:legendEntry>
      <c:legendEntry>
        <c:idx val="3"/>
        <c:txPr>
          <a:bodyPr/>
          <a:lstStyle/>
          <a:p>
            <a:pPr>
              <a:defRPr sz="1800" b="1"/>
            </a:pPr>
            <a:endParaRPr lang="es-CO"/>
          </a:p>
        </c:txPr>
      </c:legendEntry>
      <c:legendEntry>
        <c:idx val="4"/>
        <c:txPr>
          <a:bodyPr/>
          <a:lstStyle/>
          <a:p>
            <a:pPr>
              <a:defRPr sz="1800" b="1"/>
            </a:pPr>
            <a:endParaRPr lang="es-CO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70162682541446009"/>
          <c:y val="0.69597381426760163"/>
          <c:w val="0.28073624535545433"/>
          <c:h val="0.30402618573239837"/>
        </c:manualLayout>
      </c:layout>
      <c:overlay val="0"/>
      <c:txPr>
        <a:bodyPr/>
        <a:lstStyle/>
        <a:p>
          <a:pPr>
            <a:defRPr sz="1800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24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295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740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668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981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029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49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64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309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63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834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009D-8D27-49F1-9F90-5788DF3058D1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4B1CA-D34E-4E21-8C56-7333B76E0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15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643042" y="400535"/>
            <a:ext cx="64294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ea typeface="Calibri" pitchFamily="34" charset="0"/>
                <a:cs typeface="Times New Roman" pitchFamily="18" charset="0"/>
              </a:rPr>
              <a:t>RESULTADOS MÓDULO DE INGLÉS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4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211425"/>
              </p:ext>
            </p:extLst>
          </p:nvPr>
        </p:nvGraphicFramePr>
        <p:xfrm>
          <a:off x="395536" y="1268760"/>
          <a:ext cx="8208912" cy="5035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1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28662" y="521951"/>
            <a:ext cx="785818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RESULTADOS MÓDULO FORMAR</a:t>
            </a:r>
            <a:endParaRPr kumimoji="0" lang="es-CO" sz="4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057438"/>
              </p:ext>
            </p:extLst>
          </p:nvPr>
        </p:nvGraphicFramePr>
        <p:xfrm>
          <a:off x="467544" y="1412776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15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66086" y="1052736"/>
            <a:ext cx="25616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300324"/>
              </p:ext>
            </p:extLst>
          </p:nvPr>
        </p:nvGraphicFramePr>
        <p:xfrm>
          <a:off x="8330" y="2783537"/>
          <a:ext cx="9077915" cy="4029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73005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ACADÉMICA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083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978037">
                <a:tc rowSpan="2"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400" b="1" u="sng" dirty="0" smtClean="0">
                          <a:latin typeface="Century Gothic" pitchFamily="34" charset="0"/>
                        </a:rPr>
                        <a:t>SEGUIMIENTO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ACADÉMICO</a:t>
                      </a:r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SEGUIMIENTO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A LA ASISTENCIA</a:t>
                      </a:r>
                      <a:endParaRPr lang="es-CO" sz="18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AUSENTISMO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DESERCIÓN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VISITAS DOMICILIARIAS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67962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ACTIVIDADES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DE RECUPERACIÓN</a:t>
                      </a:r>
                      <a:endParaRPr lang="es-CO" sz="18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CRONOGRAMA PRIMER SEMESTRE AÑO ESCOLAR 2014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627785" y="35708"/>
            <a:ext cx="5760639" cy="57708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050" b="1" dirty="0">
                <a:latin typeface="Century Gothic" pitchFamily="34" charset="0"/>
                <a:ea typeface="Calibri"/>
                <a:cs typeface="Times New Roman"/>
              </a:rPr>
              <a:t>2. Articular estándares de competencias y proyectos transversales desde el preescolar hasta el ciclo de formación complementaria, explicitándose las opciones didácticas</a:t>
            </a:r>
            <a:endParaRPr lang="es-CO" sz="1050" dirty="0"/>
          </a:p>
        </p:txBody>
      </p:sp>
      <p:sp>
        <p:nvSpPr>
          <p:cNvPr id="9" name="8 Rectángulo"/>
          <p:cNvSpPr/>
          <p:nvPr/>
        </p:nvSpPr>
        <p:spPr>
          <a:xfrm>
            <a:off x="2674328" y="723543"/>
            <a:ext cx="5667551" cy="6583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3. </a:t>
            </a:r>
            <a:r>
              <a:rPr lang="es-CO" sz="1100" b="1" dirty="0" err="1">
                <a:latin typeface="Century Gothic" pitchFamily="34" charset="0"/>
                <a:ea typeface="Calibri"/>
                <a:cs typeface="Times New Roman"/>
              </a:rPr>
              <a:t>Resignificar</a:t>
            </a: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 las prácticas pedagógicas, mediante la implementación de proyectos transversales que permitan evidenciarse en la articulación de niveles y conjuntos de grados.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698984" y="1450707"/>
            <a:ext cx="5904655" cy="67633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4. Implementar estrategias pedagógicas que propicien el mejoramiento de las relaciones dialógicas entre docente y discente, una buena planeación de clase acorde con el enfoque institucional y la evaluación de los procesos en el aula.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723817" y="2204864"/>
            <a:ext cx="5618061" cy="48167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6. Verificar el impacto producido por la articulación de los estándares de competencia por conjunto de grados y los proyectos transversales</a:t>
            </a:r>
          </a:p>
        </p:txBody>
      </p:sp>
    </p:spTree>
    <p:extLst>
      <p:ext uri="{BB962C8B-B14F-4D97-AF65-F5344CB8AC3E}">
        <p14:creationId xmlns:p14="http://schemas.microsoft.com/office/powerpoint/2010/main" val="20784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66086" y="1052736"/>
            <a:ext cx="25616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421"/>
              </p:ext>
            </p:extLst>
          </p:nvPr>
        </p:nvGraphicFramePr>
        <p:xfrm>
          <a:off x="8330" y="2783537"/>
          <a:ext cx="9077915" cy="4029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73005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ACADÉMICA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083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978037">
                <a:tc rowSpan="2"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400" b="1" u="sng" dirty="0" smtClean="0">
                          <a:latin typeface="Century Gothic" pitchFamily="34" charset="0"/>
                        </a:rPr>
                        <a:t>SEGUIMIENTO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ACADÉMICO</a:t>
                      </a:r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u="sng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APOYO PEDAGÓGICO PARA ESTUDIANTES CON DIFICULTADES DE APRENDIZAJE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67962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SEGUIMIENTO A LOS EGRESADOS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627785" y="35708"/>
            <a:ext cx="5760639" cy="57708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1050" b="1" dirty="0">
                <a:latin typeface="Century Gothic" pitchFamily="34" charset="0"/>
                <a:ea typeface="Calibri"/>
                <a:cs typeface="Times New Roman"/>
              </a:rPr>
              <a:t>2. Articular estándares de competencias y proyectos transversales desde el preescolar hasta el ciclo de formación complementaria, explicitándose las opciones didácticas</a:t>
            </a:r>
            <a:endParaRPr lang="es-CO" sz="1050" dirty="0"/>
          </a:p>
        </p:txBody>
      </p:sp>
      <p:sp>
        <p:nvSpPr>
          <p:cNvPr id="9" name="8 Rectángulo"/>
          <p:cNvSpPr/>
          <p:nvPr/>
        </p:nvSpPr>
        <p:spPr>
          <a:xfrm>
            <a:off x="2674328" y="723543"/>
            <a:ext cx="5667551" cy="6583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3. </a:t>
            </a:r>
            <a:r>
              <a:rPr lang="es-CO" sz="1100" b="1" dirty="0" err="1">
                <a:latin typeface="Century Gothic" pitchFamily="34" charset="0"/>
                <a:ea typeface="Calibri"/>
                <a:cs typeface="Times New Roman"/>
              </a:rPr>
              <a:t>Resignificar</a:t>
            </a: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 las prácticas pedagógicas, mediante la implementación de proyectos transversales que permitan evidenciarse en la articulación de niveles y conjuntos de grados.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698984" y="1450707"/>
            <a:ext cx="5904655" cy="67633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4. Implementar estrategias pedagógicas que propicien el mejoramiento de las relaciones dialógicas entre docente y discente, una buena planeación de clase acorde con el enfoque institucional y la evaluación de los procesos en el aula.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723817" y="2204864"/>
            <a:ext cx="5618061" cy="48167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6. Verificar el impacto producido por la articulación de los estándares de competencia por conjunto de grados y los proyectos transversales</a:t>
            </a:r>
          </a:p>
        </p:txBody>
      </p:sp>
    </p:spTree>
    <p:extLst>
      <p:ext uri="{BB962C8B-B14F-4D97-AF65-F5344CB8AC3E}">
        <p14:creationId xmlns:p14="http://schemas.microsoft.com/office/powerpoint/2010/main" val="30301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566653"/>
              </p:ext>
            </p:extLst>
          </p:nvPr>
        </p:nvGraphicFramePr>
        <p:xfrm>
          <a:off x="285720" y="260647"/>
          <a:ext cx="8678768" cy="640871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678768"/>
              </a:tblGrid>
              <a:tr h="167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900" dirty="0"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Comic Sans MS" pitchFamily="66" charset="0"/>
                        </a:rPr>
                        <a:t>RENDICIÓN DE CUENTAS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Comic Sans MS" pitchFamily="66" charset="0"/>
                        </a:rPr>
                        <a:t>INFORME DE AUDIENCIA PÚBLICA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Comic Sans MS" pitchFamily="66" charset="0"/>
                        </a:rPr>
                        <a:t>INSTITUCION EDUCATIVA: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latin typeface="Comic Sans MS" pitchFamily="66" charset="0"/>
                        </a:rPr>
                        <a:t>  </a:t>
                      </a:r>
                      <a:endParaRPr lang="es-CO" sz="9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</a:tr>
              <a:tr h="273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9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</a:tr>
              <a:tr h="4463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900" dirty="0">
                        <a:latin typeface="Comic Sans MS" pitchFamily="66" charset="0"/>
                      </a:endParaRPr>
                    </a:p>
                  </a:txBody>
                  <a:tcPr marL="17690" marR="1769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sincelejo-sucre.gov.co/apc-aa-files/34393335363433393561316632326138/Un_Alto_Compromis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18288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48680"/>
            <a:ext cx="1008113" cy="936104"/>
          </a:xfrm>
          <a:prstGeom prst="rect">
            <a:avLst/>
          </a:prstGeom>
          <a:noFill/>
          <a:scene3d>
            <a:camera prst="obliqueTopLeft"/>
            <a:lightRig rig="threePt" dir="t"/>
          </a:scene3d>
          <a:sp3d>
            <a:bevelT/>
          </a:sp3d>
        </p:spPr>
      </p:pic>
      <p:sp>
        <p:nvSpPr>
          <p:cNvPr id="2" name="1 CuadroTexto"/>
          <p:cNvSpPr txBox="1"/>
          <p:nvPr/>
        </p:nvSpPr>
        <p:spPr>
          <a:xfrm>
            <a:off x="323528" y="2780928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latin typeface="Comic Sans MS" pitchFamily="66" charset="0"/>
              </a:rPr>
              <a:t>GESTIÓN ADMINISTRATIVA Y FINANCIERA</a:t>
            </a:r>
            <a:endParaRPr lang="es-CO" sz="3600" b="1" dirty="0">
              <a:latin typeface="Comic Sans MS" pitchFamily="66" charset="0"/>
            </a:endParaRPr>
          </a:p>
        </p:txBody>
      </p:sp>
      <p:pic>
        <p:nvPicPr>
          <p:cNvPr id="10" name="Picture 6" descr="http://www.gerencia.unal.edu.co/CMS/ADMON_CMS/ADJUNTOS/20120827_163607_MGAF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80" y="2589467"/>
            <a:ext cx="3289624" cy="285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84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-100568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-8612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11760" y="44624"/>
            <a:ext cx="6192688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entorno.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83768" y="731942"/>
            <a:ext cx="6120680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institucionales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483768" y="1412776"/>
            <a:ext cx="6390456" cy="70993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9. La I.E.N.S.S establecerá acuerdos administrativos, culturales, sociales, recreativos y productivos que propendan al bienestar y desarrollo comunitario, visibles en su planta física, sus medios y demás servicios con que cuenta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919123"/>
              </p:ext>
            </p:extLst>
          </p:nvPr>
        </p:nvGraphicFramePr>
        <p:xfrm>
          <a:off x="80883" y="2492896"/>
          <a:ext cx="9077915" cy="41042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73005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ADMINISTRATIVA Y FINANCIERA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083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420425">
                <a:tc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APOYO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A LA GESTIÓN ACADÉMICA</a:t>
                      </a:r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PROCESO DE MATRÍCULA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No. Estudiantes matriculados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2014. Por niveles:</a:t>
                      </a:r>
                    </a:p>
                    <a:p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Desertores:</a:t>
                      </a:r>
                    </a:p>
                    <a:p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No. Estudiantes nuevos</a:t>
                      </a:r>
                    </a:p>
                    <a:p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No. Estudiantes repitentes</a:t>
                      </a:r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4020" y="980728"/>
            <a:ext cx="21224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379218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-100568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-86125"/>
            <a:ext cx="962660" cy="857250"/>
          </a:xfrm>
          <a:prstGeom prst="rect">
            <a:avLst/>
          </a:prstGeom>
          <a:noFill/>
        </p:spPr>
      </p:pic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844416502"/>
              </p:ext>
            </p:extLst>
          </p:nvPr>
        </p:nvGraphicFramePr>
        <p:xfrm>
          <a:off x="467544" y="260648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672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37073" y="1052736"/>
            <a:ext cx="1598623" cy="5616624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4 Rectángulo redondeado"/>
          <p:cNvSpPr>
            <a:spLocks noChangeArrowheads="1"/>
          </p:cNvSpPr>
          <p:nvPr/>
        </p:nvSpPr>
        <p:spPr bwMode="auto">
          <a:xfrm>
            <a:off x="104012" y="116631"/>
            <a:ext cx="8891588" cy="34955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s-CO" sz="2400" b="1" dirty="0"/>
          </a:p>
          <a:p>
            <a:pPr algn="ctr"/>
            <a:endParaRPr lang="es-CO" sz="13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59632" y="96850"/>
            <a:ext cx="7032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/>
              <a:t>COBERTURA </a:t>
            </a:r>
            <a:r>
              <a:rPr lang="es-CO" b="1" dirty="0" smtClean="0"/>
              <a:t>:  RETENCIÓN ESCOLAR 2012-2013</a:t>
            </a:r>
            <a:endParaRPr lang="es-CO" b="1" dirty="0"/>
          </a:p>
        </p:txBody>
      </p:sp>
      <p:sp>
        <p:nvSpPr>
          <p:cNvPr id="4" name="3 Rectángulo"/>
          <p:cNvSpPr/>
          <p:nvPr/>
        </p:nvSpPr>
        <p:spPr>
          <a:xfrm>
            <a:off x="249324" y="1731873"/>
            <a:ext cx="34585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b="1" dirty="0" smtClean="0"/>
              <a:t> </a:t>
            </a:r>
            <a:endParaRPr lang="es-CO" sz="1600" b="1" dirty="0"/>
          </a:p>
        </p:txBody>
      </p:sp>
      <p:sp>
        <p:nvSpPr>
          <p:cNvPr id="2" name="1 Rectángulo"/>
          <p:cNvSpPr/>
          <p:nvPr/>
        </p:nvSpPr>
        <p:spPr>
          <a:xfrm>
            <a:off x="219234" y="3284984"/>
            <a:ext cx="1741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GRATUIDAD</a:t>
            </a:r>
            <a:endParaRPr lang="es-CO" b="1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569004"/>
              </p:ext>
            </p:extLst>
          </p:nvPr>
        </p:nvGraphicFramePr>
        <p:xfrm>
          <a:off x="2224153" y="586397"/>
          <a:ext cx="6768750" cy="2968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669"/>
                <a:gridCol w="481659"/>
                <a:gridCol w="848897"/>
                <a:gridCol w="461558"/>
                <a:gridCol w="848897"/>
                <a:gridCol w="976463"/>
                <a:gridCol w="1096298"/>
                <a:gridCol w="1205309"/>
              </a:tblGrid>
              <a:tr h="488506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AÑO ESCOLAR 2013: 4793 ESTUDIANES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850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PREESCOLAR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B. PRIMARIA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B. SECUNDRIA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MEDIA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08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No. Estudiantes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No. Estudiantes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No. Estudiantes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No. Estudiantes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68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230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4.8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1620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1611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732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6896"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POLÍTICA MINISTERIO DE EDUCACIÓN </a:t>
                      </a: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NACIONAL</a:t>
                      </a: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87.4%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36004"/>
              </p:ext>
            </p:extLst>
          </p:nvPr>
        </p:nvGraphicFramePr>
        <p:xfrm>
          <a:off x="2123728" y="3696817"/>
          <a:ext cx="6696745" cy="2921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66"/>
                <a:gridCol w="479595"/>
                <a:gridCol w="839866"/>
                <a:gridCol w="462768"/>
                <a:gridCol w="839866"/>
                <a:gridCol w="957661"/>
                <a:gridCol w="1084636"/>
                <a:gridCol w="1192487"/>
              </a:tblGrid>
              <a:tr h="471874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AÑO ESCOLAR </a:t>
                      </a:r>
                      <a:r>
                        <a:rPr lang="es-CO" sz="1000" b="1" dirty="0" smtClean="0">
                          <a:solidFill>
                            <a:schemeClr val="tx1"/>
                          </a:solidFill>
                          <a:effectLst/>
                        </a:rPr>
                        <a:t>2014: ______ </a:t>
                      </a: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ESTUDIANTES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187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PREESCOLAR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B. PRIMARIA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</a:rPr>
                        <a:t>B. SECUNDRIA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000" b="1">
                          <a:solidFill>
                            <a:schemeClr val="tx1"/>
                          </a:solidFill>
                          <a:effectLst/>
                        </a:rPr>
                        <a:t>MEDIA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5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No. Estudiantes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No. Estudiantes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No. Estudiantes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 dirty="0">
                          <a:solidFill>
                            <a:schemeClr val="tx1"/>
                          </a:solidFill>
                          <a:effectLst/>
                        </a:rPr>
                        <a:t>No. Estudiantes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800" b="1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O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75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6574"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POLÍTICA MINISTERIO DE EDUCACIÓN NACIONAL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 smtClean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CO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64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37073" y="1052736"/>
            <a:ext cx="1598623" cy="5616624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4 Rectángulo redondeado"/>
          <p:cNvSpPr>
            <a:spLocks noChangeArrowheads="1"/>
          </p:cNvSpPr>
          <p:nvPr/>
        </p:nvSpPr>
        <p:spPr bwMode="auto">
          <a:xfrm>
            <a:off x="104012" y="116631"/>
            <a:ext cx="8891588" cy="78226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s-CO" sz="2400" b="1" dirty="0"/>
          </a:p>
          <a:p>
            <a:pPr algn="ctr"/>
            <a:endParaRPr lang="es-CO" sz="13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59632" y="206556"/>
            <a:ext cx="7032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/>
              <a:t>COBERTURA </a:t>
            </a:r>
            <a:r>
              <a:rPr lang="es-CO" b="1" dirty="0" smtClean="0"/>
              <a:t>:  RETENCIÓN ESCOLAR 2013 - 2014</a:t>
            </a:r>
            <a:endParaRPr lang="es-CO" b="1" dirty="0"/>
          </a:p>
        </p:txBody>
      </p:sp>
      <p:sp>
        <p:nvSpPr>
          <p:cNvPr id="4" name="3 Rectángulo"/>
          <p:cNvSpPr/>
          <p:nvPr/>
        </p:nvSpPr>
        <p:spPr>
          <a:xfrm>
            <a:off x="249324" y="1731873"/>
            <a:ext cx="34585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b="1" dirty="0" smtClean="0"/>
              <a:t> </a:t>
            </a:r>
            <a:endParaRPr lang="es-CO" sz="1600" b="1" dirty="0"/>
          </a:p>
        </p:txBody>
      </p:sp>
      <p:sp>
        <p:nvSpPr>
          <p:cNvPr id="2" name="1 Rectángulo"/>
          <p:cNvSpPr/>
          <p:nvPr/>
        </p:nvSpPr>
        <p:spPr>
          <a:xfrm>
            <a:off x="219234" y="3284984"/>
            <a:ext cx="1741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GRATUIDAD</a:t>
            </a:r>
          </a:p>
          <a:p>
            <a:pPr algn="ctr"/>
            <a:r>
              <a:rPr lang="es-CO" b="1" dirty="0" smtClean="0"/>
              <a:t>2014</a:t>
            </a:r>
            <a:endParaRPr lang="es-CO" b="1" dirty="0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1069428524"/>
              </p:ext>
            </p:extLst>
          </p:nvPr>
        </p:nvGraphicFramePr>
        <p:xfrm>
          <a:off x="2195736" y="1052736"/>
          <a:ext cx="6480720" cy="5482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355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-100568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-8612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11760" y="44624"/>
            <a:ext cx="6192688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entorno.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83768" y="731942"/>
            <a:ext cx="6120680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institucionales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483768" y="1412776"/>
            <a:ext cx="6390456" cy="70993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9. La I.E.N.S.S establecerá acuerdos administrativos, culturales, sociales, recreativos y productivos que propendan al bienestar y desarrollo comunitario, visibles en su planta física, sus medios y demás servicios con que cuenta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66796"/>
              </p:ext>
            </p:extLst>
          </p:nvPr>
        </p:nvGraphicFramePr>
        <p:xfrm>
          <a:off x="80883" y="2492896"/>
          <a:ext cx="9077915" cy="43378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73005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ADMINISTRATIVA Y FINANCIERA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083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APOYO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A LA GESTIÓN ACADÉMICA</a:t>
                      </a:r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ARCHIVO ACADÉMICO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67962">
                <a:tc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BOLETINES DE CALIFICACIONES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4020" y="980728"/>
            <a:ext cx="21224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5967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-100568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-8612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11760" y="44624"/>
            <a:ext cx="6192688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entorno.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83768" y="731942"/>
            <a:ext cx="6120680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institucionales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483768" y="1412776"/>
            <a:ext cx="6390456" cy="92230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latin typeface="Century Gothic" pitchFamily="34" charset="0"/>
                <a:ea typeface="Calibri"/>
                <a:cs typeface="Times New Roman"/>
              </a:rPr>
              <a:t>13. Elaborar un programa de mantenimiento preventivo de su planta física que la evalué periódicamente y le permita realizar los ajustes pertinentes, y revisar su proceso de adquisición y suministro de insumos para realizar acciones de mejoramiento a su plan de adquisiciones.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47905"/>
              </p:ext>
            </p:extLst>
          </p:nvPr>
        </p:nvGraphicFramePr>
        <p:xfrm>
          <a:off x="80883" y="2492896"/>
          <a:ext cx="9077915" cy="43378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73005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ADMINISTRATIVA Y FINANCIERA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083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044351">
                <a:tc rowSpan="2"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ADMINISTRACIÓN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DE LA PLANTA FISICA Y DE LOS RECURSOS</a:t>
                      </a:r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MANTENIMIENTO DE LA PLANTA FÍSICA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008112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PROGRAMA PARA LA ADECUACIÓN Y EMBELLECIMIENTO DE LA PLANTA FÍSICA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67962">
                <a:tc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SEGUIMIENTO AL USO DE LOS ESPACIOS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4020" y="980728"/>
            <a:ext cx="21224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872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428604"/>
            <a:ext cx="77153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ea typeface="Calibri" pitchFamily="34" charset="0"/>
                <a:cs typeface="Times New Roman" pitchFamily="18" charset="0"/>
              </a:rPr>
              <a:t>RESULTADO MODULO COMPETENCIAS CIUDADANAS</a:t>
            </a:r>
            <a:endParaRPr kumimoji="0" lang="es-CO" sz="2400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276061"/>
              </p:ext>
            </p:extLst>
          </p:nvPr>
        </p:nvGraphicFramePr>
        <p:xfrm>
          <a:off x="642910" y="1412779"/>
          <a:ext cx="8177560" cy="439248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635512"/>
                <a:gridCol w="1635512"/>
                <a:gridCol w="1635512"/>
                <a:gridCol w="1635512"/>
                <a:gridCol w="1635512"/>
              </a:tblGrid>
              <a:tr h="29813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QUINTIL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68">
                <a:tc v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2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26,5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70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25,5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2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24,5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67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24,5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2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III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10,6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57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20,8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2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IV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24,5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16,4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2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V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13,9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12,8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2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TOTAL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274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1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568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-8612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83768" y="0"/>
            <a:ext cx="6192688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entorno.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83768" y="620688"/>
            <a:ext cx="6120680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institucionales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483768" y="1175229"/>
            <a:ext cx="6390456" cy="92230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latin typeface="Century Gothic" pitchFamily="34" charset="0"/>
                <a:ea typeface="Calibri"/>
                <a:cs typeface="Times New Roman"/>
              </a:rPr>
              <a:t>13. Elaborar un programa de mantenimiento preventivo de su planta física que la evalué periódicamente y le permita realizar los ajustes pertinentes, y revisar su proceso de adquisición y suministro de insumos para realizar acciones de mejoramiento a su plan de adquisiciones.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365989"/>
              </p:ext>
            </p:extLst>
          </p:nvPr>
        </p:nvGraphicFramePr>
        <p:xfrm>
          <a:off x="66085" y="2204864"/>
          <a:ext cx="9077915" cy="46590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62559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ADMINISTRATIVA Y FINANCIERA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0213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163">
                <a:tc rowSpan="4"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ADMINISTRACIÓN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DE LA PLANTA FÍSICA Y DE LOS RECURSOS</a:t>
                      </a:r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ADQUISICIÓN DE LOS RECURSOS PARA EL APRENDIZAJE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39274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SUMINISTROS Y DOTACIÓN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757321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MANTENIMIENTO DE EQUIPOS Y RECURSOS PARA EL APRENDIZAJE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27686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SEGURIDAD Y PROTECCIÓN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24020" y="980728"/>
            <a:ext cx="21224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332886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42910" y="567103"/>
            <a:ext cx="7715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ea typeface="Calibri" pitchFamily="34" charset="0"/>
                <a:cs typeface="Times New Roman" pitchFamily="18" charset="0"/>
              </a:rPr>
              <a:t>RESULTADO MODULO COMPETENCIAS CIUDADANAS</a:t>
            </a:r>
            <a:endParaRPr kumimoji="0" lang="es-CO" sz="1800" b="1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145850"/>
              </p:ext>
            </p:extLst>
          </p:nvPr>
        </p:nvGraphicFramePr>
        <p:xfrm>
          <a:off x="539552" y="1196752"/>
          <a:ext cx="82809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0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00100" y="1689674"/>
            <a:ext cx="750099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MÓDULOS </a:t>
            </a:r>
            <a:r>
              <a:rPr kumimoji="0" lang="es-ES" sz="6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COMPETENCIAS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ESPECÍFICAS</a:t>
            </a:r>
            <a:r>
              <a:rPr kumimoji="0" lang="es-E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22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737127"/>
            <a:ext cx="741682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RESULTADOS MÓDULO ENSEÑAR</a:t>
            </a:r>
            <a:endParaRPr kumimoji="0" lang="es-ES" sz="40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497241"/>
              </p:ext>
            </p:extLst>
          </p:nvPr>
        </p:nvGraphicFramePr>
        <p:xfrm>
          <a:off x="539552" y="1412776"/>
          <a:ext cx="8208914" cy="468051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172702"/>
                <a:gridCol w="1172702"/>
                <a:gridCol w="1172702"/>
                <a:gridCol w="1172702"/>
                <a:gridCol w="1172702"/>
                <a:gridCol w="1172702"/>
                <a:gridCol w="1172702"/>
              </a:tblGrid>
              <a:tr h="3896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QUINTIL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9176">
                <a:tc vMerge="1"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9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21,5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19,9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67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24,4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9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15,7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21,8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51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18,6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9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III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15,7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66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24,1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9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IV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23,1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52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9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V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27,2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13,9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695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TOTAL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121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274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550585"/>
            <a:ext cx="692948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ea typeface="Calibri" pitchFamily="34" charset="0"/>
                <a:cs typeface="Times New Roman" pitchFamily="18" charset="0"/>
              </a:rPr>
              <a:t>RESULTADOS MÓDULO DE ENSEÑAR</a:t>
            </a:r>
            <a:endParaRPr kumimoji="0" lang="es-CO" sz="32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80327"/>
              </p:ext>
            </p:extLst>
          </p:nvPr>
        </p:nvGraphicFramePr>
        <p:xfrm>
          <a:off x="862163" y="1556792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34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57224" y="357166"/>
            <a:ext cx="707236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RESULTADOS MÓDULO EVALUAR</a:t>
            </a:r>
            <a:endParaRPr kumimoji="0" lang="es-CO" sz="4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725319"/>
              </p:ext>
            </p:extLst>
          </p:nvPr>
        </p:nvGraphicFramePr>
        <p:xfrm>
          <a:off x="467543" y="1342048"/>
          <a:ext cx="8352932" cy="48952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93276"/>
                <a:gridCol w="1193276"/>
                <a:gridCol w="1193276"/>
                <a:gridCol w="1193276"/>
                <a:gridCol w="1193276"/>
                <a:gridCol w="1193276"/>
                <a:gridCol w="1193276"/>
              </a:tblGrid>
              <a:tr h="46403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QUINTIL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2959">
                <a:tc v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Nº ESTUDIANTES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304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13,2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18,5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82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29,9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304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21,5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19,9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53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19,3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304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III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15,7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25,2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59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21,5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304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IV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25,6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13,9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304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V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22,5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13,5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304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TOTAL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121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274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19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52" y="550585"/>
            <a:ext cx="692948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RESULTADOS MÓDULO DE EVALUAR</a:t>
            </a:r>
            <a:endParaRPr kumimoji="0" lang="es-CO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29254"/>
              </p:ext>
            </p:extLst>
          </p:nvPr>
        </p:nvGraphicFramePr>
        <p:xfrm>
          <a:off x="683568" y="1412359"/>
          <a:ext cx="8208912" cy="4968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50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928662" y="521951"/>
            <a:ext cx="785818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RESULTADOS MÓDULO FORMAR</a:t>
            </a:r>
            <a:endParaRPr kumimoji="0" lang="es-CO" sz="4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815285"/>
              </p:ext>
            </p:extLst>
          </p:nvPr>
        </p:nvGraphicFramePr>
        <p:xfrm>
          <a:off x="251523" y="1268758"/>
          <a:ext cx="8712963" cy="486097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44709"/>
                <a:gridCol w="1244709"/>
                <a:gridCol w="1244709"/>
                <a:gridCol w="1244709"/>
                <a:gridCol w="1244709"/>
                <a:gridCol w="1244709"/>
                <a:gridCol w="1244709"/>
              </a:tblGrid>
              <a:tr h="38537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QUINTIL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2012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8726">
                <a:tc vMerge="1">
                  <a:txBody>
                    <a:bodyPr/>
                    <a:lstStyle/>
                    <a:p>
                      <a:pPr algn="ct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Nº ESTUDIANTES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PORCENTAJE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61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22,5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79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28,8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61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21,5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21,2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69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25,2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61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III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20,7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14,6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46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16,8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61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IV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9,9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26,5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13,5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61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V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35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28,9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15,2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43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15,7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61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TOTAL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121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151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100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274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7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1087</Words>
  <Application>Microsoft Office PowerPoint</Application>
  <PresentationFormat>Presentación en pantalla (4:3)</PresentationFormat>
  <Paragraphs>415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</dc:creator>
  <cp:lastModifiedBy>Maritza</cp:lastModifiedBy>
  <cp:revision>1</cp:revision>
  <dcterms:created xsi:type="dcterms:W3CDTF">2015-10-31T23:08:25Z</dcterms:created>
  <dcterms:modified xsi:type="dcterms:W3CDTF">2015-10-31T23:08:52Z</dcterms:modified>
</cp:coreProperties>
</file>