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ANALISIS%20E%20INTERPRETACION%20DE%20RESULTADOS%20DE%20PRUEBAS%20EXTERNAS\sabwer%202012%20octubre%203-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dor\Mis%20documentos\ANALISIS%20E%20INTERPRETACION%20DE%20RESULTADOS%20DE%20PRUEBAS%20EXTERNAS\RESULTADOS%20POR%20RANGO%20COMUN%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00B050"/>
              </a:solidFill>
            </c:spPr>
          </c:dPt>
          <c:dPt>
            <c:idx val="2"/>
            <c:invertIfNegative val="0"/>
            <c:bubble3D val="0"/>
            <c:spPr>
              <a:solidFill>
                <a:srgbClr val="0070C0"/>
              </a:solidFill>
            </c:spPr>
          </c:dPt>
          <c:dPt>
            <c:idx val="3"/>
            <c:invertIfNegative val="0"/>
            <c:bubble3D val="0"/>
            <c:spPr>
              <a:solidFill>
                <a:srgbClr val="FFC000"/>
              </a:solidFill>
            </c:spPr>
          </c:dPt>
          <c:cat>
            <c:strRef>
              <c:f>Hoja1!$B$95:$B$98</c:f>
              <c:strCache>
                <c:ptCount val="4"/>
                <c:pt idx="0">
                  <c:v>INSUFICIENTE     100 - 216</c:v>
                </c:pt>
                <c:pt idx="1">
                  <c:v>MINIMO                217 - 311</c:v>
                </c:pt>
                <c:pt idx="2">
                  <c:v>SATISFACTORIO 312 - 444</c:v>
                </c:pt>
                <c:pt idx="3">
                  <c:v>AVANZADO         445 - 500</c:v>
                </c:pt>
              </c:strCache>
            </c:strRef>
          </c:cat>
          <c:val>
            <c:numRef>
              <c:f>Hoja1!$C$95:$C$98</c:f>
              <c:numCache>
                <c:formatCode>0%</c:formatCode>
                <c:ptCount val="4"/>
                <c:pt idx="0">
                  <c:v>8.0000000000000043E-2</c:v>
                </c:pt>
                <c:pt idx="1">
                  <c:v>0.42000000000000015</c:v>
                </c:pt>
                <c:pt idx="2">
                  <c:v>0.48000000000000015</c:v>
                </c:pt>
                <c:pt idx="3">
                  <c:v>2.0000000000000011E-2</c:v>
                </c:pt>
              </c:numCache>
            </c:numRef>
          </c:val>
        </c:ser>
        <c:dLbls>
          <c:showLegendKey val="0"/>
          <c:showVal val="1"/>
          <c:showCatName val="0"/>
          <c:showSerName val="0"/>
          <c:showPercent val="0"/>
          <c:showBubbleSize val="0"/>
        </c:dLbls>
        <c:gapWidth val="150"/>
        <c:shape val="cylinder"/>
        <c:axId val="215923712"/>
        <c:axId val="215939712"/>
        <c:axId val="0"/>
      </c:bar3DChart>
      <c:catAx>
        <c:axId val="215923712"/>
        <c:scaling>
          <c:orientation val="minMax"/>
        </c:scaling>
        <c:delete val="0"/>
        <c:axPos val="b"/>
        <c:title>
          <c:tx>
            <c:rich>
              <a:bodyPr/>
              <a:lstStyle/>
              <a:p>
                <a:pPr>
                  <a:defRPr/>
                </a:pPr>
                <a:r>
                  <a:rPr lang="en-US"/>
                  <a:t>RANGOS DE PUNTAJES</a:t>
                </a:r>
              </a:p>
            </c:rich>
          </c:tx>
          <c:layout/>
          <c:overlay val="0"/>
        </c:title>
        <c:majorTickMark val="out"/>
        <c:minorTickMark val="none"/>
        <c:tickLblPos val="nextTo"/>
        <c:txPr>
          <a:bodyPr/>
          <a:lstStyle/>
          <a:p>
            <a:pPr>
              <a:defRPr sz="800" b="1"/>
            </a:pPr>
            <a:endParaRPr lang="es-CO"/>
          </a:p>
        </c:txPr>
        <c:crossAx val="215939712"/>
        <c:crosses val="autoZero"/>
        <c:auto val="1"/>
        <c:lblAlgn val="ctr"/>
        <c:lblOffset val="100"/>
        <c:noMultiLvlLbl val="0"/>
      </c:catAx>
      <c:valAx>
        <c:axId val="215939712"/>
        <c:scaling>
          <c:orientation val="minMax"/>
        </c:scaling>
        <c:delete val="0"/>
        <c:axPos val="l"/>
        <c:majorGridlines/>
        <c:title>
          <c:tx>
            <c:rich>
              <a:bodyPr rot="-5400000" vert="horz"/>
              <a:lstStyle/>
              <a:p>
                <a:pPr>
                  <a:defRPr/>
                </a:pPr>
                <a:r>
                  <a:rPr lang="en-US"/>
                  <a:t>PORCENTAJE DE ESTUDIANTES</a:t>
                </a:r>
              </a:p>
            </c:rich>
          </c:tx>
          <c:layout/>
          <c:overlay val="0"/>
        </c:title>
        <c:numFmt formatCode="0%" sourceLinked="1"/>
        <c:majorTickMark val="out"/>
        <c:minorTickMark val="none"/>
        <c:tickLblPos val="nextTo"/>
        <c:crossAx val="215923712"/>
        <c:crosses val="autoZero"/>
        <c:crossBetween val="between"/>
      </c:valAx>
    </c:plotArea>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00B050"/>
              </a:solidFill>
            </c:spPr>
          </c:dPt>
          <c:dPt>
            <c:idx val="3"/>
            <c:invertIfNegative val="0"/>
            <c:bubble3D val="0"/>
            <c:spPr>
              <a:solidFill>
                <a:srgbClr val="0070C0"/>
              </a:solidFill>
            </c:spPr>
          </c:dPt>
          <c:cat>
            <c:strRef>
              <c:f>Hoja2!$B$5:$B$8</c:f>
              <c:strCache>
                <c:ptCount val="4"/>
                <c:pt idx="0">
                  <c:v>INSUFICIENTE     100 - 232</c:v>
                </c:pt>
                <c:pt idx="1">
                  <c:v>MINIMO                233 - 294</c:v>
                </c:pt>
                <c:pt idx="2">
                  <c:v>SATISFACTORIO 295 - 355</c:v>
                </c:pt>
                <c:pt idx="3">
                  <c:v>AVANZADO         355 - 500</c:v>
                </c:pt>
              </c:strCache>
            </c:strRef>
          </c:cat>
          <c:val>
            <c:numRef>
              <c:f>Hoja2!$C$5:$C$8</c:f>
              <c:numCache>
                <c:formatCode>0%</c:formatCode>
                <c:ptCount val="4"/>
                <c:pt idx="0">
                  <c:v>0.24000000000000005</c:v>
                </c:pt>
                <c:pt idx="1">
                  <c:v>0.46</c:v>
                </c:pt>
                <c:pt idx="2">
                  <c:v>0.24000000000000005</c:v>
                </c:pt>
                <c:pt idx="3">
                  <c:v>0.05</c:v>
                </c:pt>
              </c:numCache>
            </c:numRef>
          </c:val>
        </c:ser>
        <c:dLbls>
          <c:showLegendKey val="0"/>
          <c:showVal val="1"/>
          <c:showCatName val="0"/>
          <c:showSerName val="0"/>
          <c:showPercent val="0"/>
          <c:showBubbleSize val="0"/>
        </c:dLbls>
        <c:gapWidth val="150"/>
        <c:shape val="cylinder"/>
        <c:axId val="229136256"/>
        <c:axId val="229262464"/>
        <c:axId val="0"/>
      </c:bar3DChart>
      <c:catAx>
        <c:axId val="229136256"/>
        <c:scaling>
          <c:orientation val="minMax"/>
        </c:scaling>
        <c:delete val="0"/>
        <c:axPos val="b"/>
        <c:majorGridlines/>
        <c:title>
          <c:tx>
            <c:rich>
              <a:bodyPr/>
              <a:lstStyle/>
              <a:p>
                <a:pPr>
                  <a:defRPr sz="800"/>
                </a:pPr>
                <a:r>
                  <a:rPr lang="en-US" sz="800"/>
                  <a:t>RANGOS DE PUNTAJES</a:t>
                </a:r>
              </a:p>
            </c:rich>
          </c:tx>
          <c:layout/>
          <c:overlay val="0"/>
        </c:title>
        <c:majorTickMark val="out"/>
        <c:minorTickMark val="none"/>
        <c:tickLblPos val="nextTo"/>
        <c:txPr>
          <a:bodyPr/>
          <a:lstStyle/>
          <a:p>
            <a:pPr>
              <a:defRPr sz="800"/>
            </a:pPr>
            <a:endParaRPr lang="es-CO"/>
          </a:p>
        </c:txPr>
        <c:crossAx val="229262464"/>
        <c:crosses val="autoZero"/>
        <c:auto val="1"/>
        <c:lblAlgn val="ctr"/>
        <c:lblOffset val="100"/>
        <c:noMultiLvlLbl val="0"/>
      </c:catAx>
      <c:valAx>
        <c:axId val="229262464"/>
        <c:scaling>
          <c:orientation val="minMax"/>
        </c:scaling>
        <c:delete val="0"/>
        <c:axPos val="l"/>
        <c:title>
          <c:tx>
            <c:rich>
              <a:bodyPr rot="-5400000" vert="horz"/>
              <a:lstStyle/>
              <a:p>
                <a:pPr>
                  <a:defRPr sz="800"/>
                </a:pPr>
                <a:r>
                  <a:rPr lang="en-US" sz="800"/>
                  <a:t>PORCENTAJE DE ESTUDIANTES</a:t>
                </a:r>
              </a:p>
            </c:rich>
          </c:tx>
          <c:layout/>
          <c:overlay val="0"/>
        </c:title>
        <c:numFmt formatCode="0%" sourceLinked="1"/>
        <c:majorTickMark val="out"/>
        <c:minorTickMark val="none"/>
        <c:tickLblPos val="nextTo"/>
        <c:crossAx val="229136256"/>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0000"/>
            </a:solidFill>
          </c:spPr>
          <c:invertIfNegative val="0"/>
          <c:dPt>
            <c:idx val="1"/>
            <c:invertIfNegative val="0"/>
            <c:bubble3D val="0"/>
            <c:spPr>
              <a:solidFill>
                <a:srgbClr val="FFC000"/>
              </a:solidFill>
            </c:spPr>
          </c:dPt>
          <c:dPt>
            <c:idx val="2"/>
            <c:invertIfNegative val="0"/>
            <c:bubble3D val="0"/>
            <c:spPr>
              <a:solidFill>
                <a:srgbClr val="00B050"/>
              </a:solidFill>
            </c:spPr>
          </c:dPt>
          <c:dPt>
            <c:idx val="3"/>
            <c:invertIfNegative val="0"/>
            <c:bubble3D val="0"/>
            <c:spPr>
              <a:solidFill>
                <a:srgbClr val="0070C0"/>
              </a:solidFill>
            </c:spPr>
          </c:dPt>
          <c:cat>
            <c:strRef>
              <c:f>Hoja2!$B$50:$B$53</c:f>
              <c:strCache>
                <c:ptCount val="4"/>
                <c:pt idx="0">
                  <c:v>INSUFICIENTE     100 - 264</c:v>
                </c:pt>
                <c:pt idx="1">
                  <c:v>MINIMO                265 - 330</c:v>
                </c:pt>
                <c:pt idx="2">
                  <c:v>SATISFACTORIO 331 - 396</c:v>
                </c:pt>
                <c:pt idx="3">
                  <c:v>AVANZADO         396 - 500</c:v>
                </c:pt>
              </c:strCache>
            </c:strRef>
          </c:cat>
          <c:val>
            <c:numRef>
              <c:f>Hoja2!$C$50:$C$53</c:f>
              <c:numCache>
                <c:formatCode>0%</c:formatCode>
                <c:ptCount val="4"/>
                <c:pt idx="0">
                  <c:v>0.35000000000000009</c:v>
                </c:pt>
                <c:pt idx="1">
                  <c:v>0.37000000000000011</c:v>
                </c:pt>
                <c:pt idx="2">
                  <c:v>0.23</c:v>
                </c:pt>
                <c:pt idx="3">
                  <c:v>0.05</c:v>
                </c:pt>
              </c:numCache>
            </c:numRef>
          </c:val>
        </c:ser>
        <c:dLbls>
          <c:showLegendKey val="0"/>
          <c:showVal val="1"/>
          <c:showCatName val="0"/>
          <c:showSerName val="0"/>
          <c:showPercent val="0"/>
          <c:showBubbleSize val="0"/>
        </c:dLbls>
        <c:gapWidth val="150"/>
        <c:shape val="cylinder"/>
        <c:axId val="183766016"/>
        <c:axId val="183768192"/>
        <c:axId val="0"/>
      </c:bar3DChart>
      <c:catAx>
        <c:axId val="183766016"/>
        <c:scaling>
          <c:orientation val="minMax"/>
        </c:scaling>
        <c:delete val="0"/>
        <c:axPos val="b"/>
        <c:majorGridlines/>
        <c:title>
          <c:tx>
            <c:rich>
              <a:bodyPr/>
              <a:lstStyle/>
              <a:p>
                <a:pPr>
                  <a:defRPr/>
                </a:pPr>
                <a:r>
                  <a:rPr lang="en-US"/>
                  <a:t>RANGOS DE PUNTAJES</a:t>
                </a:r>
              </a:p>
            </c:rich>
          </c:tx>
          <c:layout/>
          <c:overlay val="0"/>
        </c:title>
        <c:majorTickMark val="out"/>
        <c:minorTickMark val="none"/>
        <c:tickLblPos val="nextTo"/>
        <c:crossAx val="183768192"/>
        <c:crosses val="autoZero"/>
        <c:auto val="1"/>
        <c:lblAlgn val="ctr"/>
        <c:lblOffset val="100"/>
        <c:noMultiLvlLbl val="0"/>
      </c:catAx>
      <c:valAx>
        <c:axId val="183768192"/>
        <c:scaling>
          <c:orientation val="minMax"/>
        </c:scaling>
        <c:delete val="0"/>
        <c:axPos val="l"/>
        <c:title>
          <c:tx>
            <c:rich>
              <a:bodyPr rot="-5400000" vert="horz"/>
              <a:lstStyle/>
              <a:p>
                <a:pPr>
                  <a:defRPr/>
                </a:pPr>
                <a:r>
                  <a:rPr lang="en-US"/>
                  <a:t>PORCENTAJE DE ESTUDIANTES</a:t>
                </a:r>
              </a:p>
            </c:rich>
          </c:tx>
          <c:layout/>
          <c:overlay val="0"/>
        </c:title>
        <c:numFmt formatCode="0%" sourceLinked="1"/>
        <c:majorTickMark val="out"/>
        <c:minorTickMark val="none"/>
        <c:tickLblPos val="nextTo"/>
        <c:crossAx val="183766016"/>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00B050"/>
              </a:solidFill>
            </c:spPr>
          </c:dPt>
          <c:dPt>
            <c:idx val="3"/>
            <c:invertIfNegative val="0"/>
            <c:bubble3D val="0"/>
            <c:spPr>
              <a:solidFill>
                <a:srgbClr val="0070C0"/>
              </a:solidFill>
            </c:spPr>
          </c:dPt>
          <c:cat>
            <c:strRef>
              <c:f>Hoja2!$B$86:$B$89</c:f>
              <c:strCache>
                <c:ptCount val="4"/>
                <c:pt idx="0">
                  <c:v>INSUFICIENTE     100 - 233</c:v>
                </c:pt>
                <c:pt idx="1">
                  <c:v>MINIMO                234 - 345</c:v>
                </c:pt>
                <c:pt idx="2">
                  <c:v>SATISFACTORIO 346 - 455</c:v>
                </c:pt>
                <c:pt idx="3">
                  <c:v>AVANZADO         456 - 500</c:v>
                </c:pt>
              </c:strCache>
            </c:strRef>
          </c:cat>
          <c:val>
            <c:numRef>
              <c:f>Hoja2!$C$86:$C$89</c:f>
              <c:numCache>
                <c:formatCode>0%</c:formatCode>
                <c:ptCount val="4"/>
                <c:pt idx="0">
                  <c:v>0.28000000000000008</c:v>
                </c:pt>
                <c:pt idx="1">
                  <c:v>0.62000000000000022</c:v>
                </c:pt>
                <c:pt idx="2">
                  <c:v>9.0000000000000024E-2</c:v>
                </c:pt>
                <c:pt idx="3">
                  <c:v>1.0000000000000004E-2</c:v>
                </c:pt>
              </c:numCache>
            </c:numRef>
          </c:val>
        </c:ser>
        <c:dLbls>
          <c:showLegendKey val="0"/>
          <c:showVal val="1"/>
          <c:showCatName val="0"/>
          <c:showSerName val="0"/>
          <c:showPercent val="0"/>
          <c:showBubbleSize val="0"/>
        </c:dLbls>
        <c:gapWidth val="150"/>
        <c:shape val="cylinder"/>
        <c:axId val="183959936"/>
        <c:axId val="183961856"/>
        <c:axId val="0"/>
      </c:bar3DChart>
      <c:catAx>
        <c:axId val="183959936"/>
        <c:scaling>
          <c:orientation val="minMax"/>
        </c:scaling>
        <c:delete val="0"/>
        <c:axPos val="b"/>
        <c:majorGridlines/>
        <c:title>
          <c:tx>
            <c:rich>
              <a:bodyPr/>
              <a:lstStyle/>
              <a:p>
                <a:pPr>
                  <a:defRPr/>
                </a:pPr>
                <a:r>
                  <a:rPr lang="en-US"/>
                  <a:t>RANGOS DE PUNTAJES</a:t>
                </a:r>
              </a:p>
            </c:rich>
          </c:tx>
          <c:overlay val="0"/>
        </c:title>
        <c:majorTickMark val="out"/>
        <c:minorTickMark val="none"/>
        <c:tickLblPos val="nextTo"/>
        <c:crossAx val="183961856"/>
        <c:crosses val="autoZero"/>
        <c:auto val="1"/>
        <c:lblAlgn val="ctr"/>
        <c:lblOffset val="100"/>
        <c:noMultiLvlLbl val="0"/>
      </c:catAx>
      <c:valAx>
        <c:axId val="183961856"/>
        <c:scaling>
          <c:orientation val="minMax"/>
        </c:scaling>
        <c:delete val="0"/>
        <c:axPos val="l"/>
        <c:title>
          <c:tx>
            <c:rich>
              <a:bodyPr rot="-5400000" vert="horz"/>
              <a:lstStyle/>
              <a:p>
                <a:pPr>
                  <a:defRPr/>
                </a:pPr>
                <a:r>
                  <a:rPr lang="en-US"/>
                  <a:t>PORCENTAJE DE ESTUDIANTES</a:t>
                </a:r>
              </a:p>
            </c:rich>
          </c:tx>
          <c:overlay val="0"/>
        </c:title>
        <c:numFmt formatCode="0%" sourceLinked="1"/>
        <c:majorTickMark val="out"/>
        <c:minorTickMark val="none"/>
        <c:tickLblPos val="nextTo"/>
        <c:crossAx val="183959936"/>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C000"/>
              </a:solidFill>
            </c:spPr>
          </c:dPt>
          <c:dPt>
            <c:idx val="1"/>
            <c:invertIfNegative val="0"/>
            <c:bubble3D val="0"/>
            <c:spPr>
              <a:solidFill>
                <a:srgbClr val="00B050"/>
              </a:solidFill>
            </c:spPr>
          </c:dPt>
          <c:dPt>
            <c:idx val="2"/>
            <c:invertIfNegative val="0"/>
            <c:bubble3D val="0"/>
            <c:spPr>
              <a:solidFill>
                <a:srgbClr val="0070C0"/>
              </a:solidFill>
            </c:spPr>
          </c:dPt>
          <c:dPt>
            <c:idx val="3"/>
            <c:invertIfNegative val="0"/>
            <c:bubble3D val="0"/>
            <c:spPr>
              <a:solidFill>
                <a:srgbClr val="FF0000"/>
              </a:solidFill>
            </c:spPr>
          </c:dPt>
          <c:cat>
            <c:strRef>
              <c:f>ciencias!$B$52:$B$55</c:f>
              <c:strCache>
                <c:ptCount val="4"/>
                <c:pt idx="0">
                  <c:v>INSUFICIENTE     100 - 228</c:v>
                </c:pt>
                <c:pt idx="1">
                  <c:v>MINIMO                229 - 334</c:v>
                </c:pt>
                <c:pt idx="2">
                  <c:v>SATISFACTORIO 335 - 410</c:v>
                </c:pt>
                <c:pt idx="3">
                  <c:v>AVANZADO         411 - 500</c:v>
                </c:pt>
              </c:strCache>
            </c:strRef>
          </c:cat>
          <c:val>
            <c:numRef>
              <c:f>ciencias!$C$52:$C$55</c:f>
              <c:numCache>
                <c:formatCode>0%</c:formatCode>
                <c:ptCount val="4"/>
                <c:pt idx="0">
                  <c:v>9.0000000000000011E-2</c:v>
                </c:pt>
                <c:pt idx="1">
                  <c:v>0.42000000000000004</c:v>
                </c:pt>
                <c:pt idx="2">
                  <c:v>0.35000000000000003</c:v>
                </c:pt>
                <c:pt idx="3">
                  <c:v>0.14000000000000001</c:v>
                </c:pt>
              </c:numCache>
            </c:numRef>
          </c:val>
        </c:ser>
        <c:dLbls>
          <c:showLegendKey val="0"/>
          <c:showVal val="1"/>
          <c:showCatName val="0"/>
          <c:showSerName val="0"/>
          <c:showPercent val="0"/>
          <c:showBubbleSize val="0"/>
        </c:dLbls>
        <c:gapWidth val="150"/>
        <c:shape val="cylinder"/>
        <c:axId val="189460864"/>
        <c:axId val="189462784"/>
        <c:axId val="0"/>
      </c:bar3DChart>
      <c:catAx>
        <c:axId val="189460864"/>
        <c:scaling>
          <c:orientation val="minMax"/>
        </c:scaling>
        <c:delete val="0"/>
        <c:axPos val="b"/>
        <c:majorGridlines/>
        <c:title>
          <c:tx>
            <c:rich>
              <a:bodyPr/>
              <a:lstStyle/>
              <a:p>
                <a:pPr>
                  <a:defRPr/>
                </a:pPr>
                <a:r>
                  <a:rPr lang="en-US"/>
                  <a:t>RANGOS DE PUNTAJES</a:t>
                </a:r>
              </a:p>
            </c:rich>
          </c:tx>
          <c:overlay val="0"/>
        </c:title>
        <c:majorTickMark val="out"/>
        <c:minorTickMark val="none"/>
        <c:tickLblPos val="nextTo"/>
        <c:crossAx val="189462784"/>
        <c:crosses val="autoZero"/>
        <c:auto val="1"/>
        <c:lblAlgn val="ctr"/>
        <c:lblOffset val="100"/>
        <c:noMultiLvlLbl val="0"/>
      </c:catAx>
      <c:valAx>
        <c:axId val="189462784"/>
        <c:scaling>
          <c:orientation val="minMax"/>
        </c:scaling>
        <c:delete val="0"/>
        <c:axPos val="l"/>
        <c:title>
          <c:tx>
            <c:rich>
              <a:bodyPr rot="-5400000" vert="horz"/>
              <a:lstStyle/>
              <a:p>
                <a:pPr>
                  <a:defRPr/>
                </a:pPr>
                <a:r>
                  <a:rPr lang="en-US"/>
                  <a:t>PORCENTAJE DE ESTUDIANTES</a:t>
                </a:r>
              </a:p>
            </c:rich>
          </c:tx>
          <c:overlay val="0"/>
        </c:title>
        <c:numFmt formatCode="0%" sourceLinked="1"/>
        <c:majorTickMark val="out"/>
        <c:minorTickMark val="none"/>
        <c:tickLblPos val="nextTo"/>
        <c:crossAx val="18946086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C000"/>
              </a:solidFill>
            </c:spPr>
          </c:dPt>
          <c:dPt>
            <c:idx val="1"/>
            <c:invertIfNegative val="0"/>
            <c:bubble3D val="0"/>
            <c:spPr>
              <a:solidFill>
                <a:srgbClr val="00B050"/>
              </a:solidFill>
            </c:spPr>
          </c:dPt>
          <c:dPt>
            <c:idx val="2"/>
            <c:invertIfNegative val="0"/>
            <c:bubble3D val="0"/>
            <c:spPr>
              <a:solidFill>
                <a:srgbClr val="0070C0"/>
              </a:solidFill>
            </c:spPr>
          </c:dPt>
          <c:dPt>
            <c:idx val="3"/>
            <c:invertIfNegative val="0"/>
            <c:bubble3D val="0"/>
            <c:spPr>
              <a:solidFill>
                <a:srgbClr val="FF0000"/>
              </a:solidFill>
            </c:spPr>
          </c:dPt>
          <c:cat>
            <c:strRef>
              <c:f>ciencias!$B$88:$B$91</c:f>
              <c:strCache>
                <c:ptCount val="4"/>
                <c:pt idx="0">
                  <c:v>INSUFICIENTE     100 - 215</c:v>
                </c:pt>
                <c:pt idx="1">
                  <c:v>MINIMO                216 - 326</c:v>
                </c:pt>
                <c:pt idx="2">
                  <c:v>SATISFACTORIO 327 - 430</c:v>
                </c:pt>
                <c:pt idx="3">
                  <c:v>AVANZADO         431 - 500</c:v>
                </c:pt>
              </c:strCache>
            </c:strRef>
          </c:cat>
          <c:val>
            <c:numRef>
              <c:f>ciencias!$C$88:$C$91</c:f>
              <c:numCache>
                <c:formatCode>0%</c:formatCode>
                <c:ptCount val="4"/>
                <c:pt idx="0">
                  <c:v>0.1</c:v>
                </c:pt>
                <c:pt idx="1">
                  <c:v>0.59</c:v>
                </c:pt>
                <c:pt idx="2">
                  <c:v>0.27</c:v>
                </c:pt>
                <c:pt idx="3">
                  <c:v>4.0000000000000008E-2</c:v>
                </c:pt>
              </c:numCache>
            </c:numRef>
          </c:val>
        </c:ser>
        <c:dLbls>
          <c:showLegendKey val="0"/>
          <c:showVal val="1"/>
          <c:showCatName val="0"/>
          <c:showSerName val="0"/>
          <c:showPercent val="0"/>
          <c:showBubbleSize val="0"/>
        </c:dLbls>
        <c:gapWidth val="150"/>
        <c:shape val="cylinder"/>
        <c:axId val="184021376"/>
        <c:axId val="184023296"/>
        <c:axId val="0"/>
      </c:bar3DChart>
      <c:catAx>
        <c:axId val="184021376"/>
        <c:scaling>
          <c:orientation val="minMax"/>
        </c:scaling>
        <c:delete val="0"/>
        <c:axPos val="b"/>
        <c:title>
          <c:tx>
            <c:rich>
              <a:bodyPr/>
              <a:lstStyle/>
              <a:p>
                <a:pPr>
                  <a:defRPr/>
                </a:pPr>
                <a:r>
                  <a:rPr lang="en-US"/>
                  <a:t>RANGOS DE PUNTAJES</a:t>
                </a:r>
              </a:p>
            </c:rich>
          </c:tx>
          <c:overlay val="0"/>
        </c:title>
        <c:majorTickMark val="out"/>
        <c:minorTickMark val="none"/>
        <c:tickLblPos val="nextTo"/>
        <c:crossAx val="184023296"/>
        <c:crosses val="autoZero"/>
        <c:auto val="1"/>
        <c:lblAlgn val="ctr"/>
        <c:lblOffset val="100"/>
        <c:noMultiLvlLbl val="0"/>
      </c:catAx>
      <c:valAx>
        <c:axId val="184023296"/>
        <c:scaling>
          <c:orientation val="minMax"/>
        </c:scaling>
        <c:delete val="0"/>
        <c:axPos val="l"/>
        <c:majorGridlines/>
        <c:title>
          <c:tx>
            <c:rich>
              <a:bodyPr rot="-5400000" vert="horz"/>
              <a:lstStyle/>
              <a:p>
                <a:pPr>
                  <a:defRPr/>
                </a:pPr>
                <a:r>
                  <a:rPr lang="en-US"/>
                  <a:t>PORCENTAJE DE ESTUDIANTES</a:t>
                </a:r>
              </a:p>
            </c:rich>
          </c:tx>
          <c:overlay val="0"/>
        </c:title>
        <c:numFmt formatCode="0%" sourceLinked="1"/>
        <c:majorTickMark val="out"/>
        <c:minorTickMark val="none"/>
        <c:tickLblPos val="nextTo"/>
        <c:crossAx val="18402137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c:spPr>
          </c:dPt>
          <c:dPt>
            <c:idx val="1"/>
            <c:invertIfNegative val="0"/>
            <c:bubble3D val="0"/>
            <c:spPr>
              <a:solidFill>
                <a:srgbClr val="00B050"/>
              </a:solidFill>
            </c:spPr>
          </c:dPt>
          <c:dPt>
            <c:idx val="2"/>
            <c:invertIfNegative val="0"/>
            <c:bubble3D val="0"/>
            <c:spPr>
              <a:solidFill>
                <a:srgbClr val="FFC000"/>
              </a:solidFill>
            </c:spPr>
          </c:dPt>
          <c:dPt>
            <c:idx val="3"/>
            <c:invertIfNegative val="0"/>
            <c:bubble3D val="0"/>
            <c:spPr>
              <a:solidFill>
                <a:srgbClr val="FF0000"/>
              </a:solidFill>
            </c:spPr>
          </c:dPt>
          <c:cat>
            <c:strRef>
              <c:f>'comp.ciud.'!$B$50:$B$53</c:f>
              <c:strCache>
                <c:ptCount val="4"/>
                <c:pt idx="0">
                  <c:v>INSUFICIENTE     100 - 247</c:v>
                </c:pt>
                <c:pt idx="1">
                  <c:v>MINIMO                248 - 311</c:v>
                </c:pt>
                <c:pt idx="2">
                  <c:v>SATISFACTORIO 312 - 404</c:v>
                </c:pt>
                <c:pt idx="3">
                  <c:v>AVANZADO         405 - 500</c:v>
                </c:pt>
              </c:strCache>
            </c:strRef>
          </c:cat>
          <c:val>
            <c:numRef>
              <c:f>'comp.ciud.'!$C$50:$C$53</c:f>
              <c:numCache>
                <c:formatCode>0%</c:formatCode>
                <c:ptCount val="4"/>
                <c:pt idx="0">
                  <c:v>0.19</c:v>
                </c:pt>
                <c:pt idx="1">
                  <c:v>0.4</c:v>
                </c:pt>
                <c:pt idx="2">
                  <c:v>0.33000000000000007</c:v>
                </c:pt>
                <c:pt idx="3">
                  <c:v>8.0000000000000016E-2</c:v>
                </c:pt>
              </c:numCache>
            </c:numRef>
          </c:val>
        </c:ser>
        <c:dLbls>
          <c:showLegendKey val="0"/>
          <c:showVal val="1"/>
          <c:showCatName val="0"/>
          <c:showSerName val="0"/>
          <c:showPercent val="0"/>
          <c:showBubbleSize val="0"/>
        </c:dLbls>
        <c:gapWidth val="150"/>
        <c:shape val="cylinder"/>
        <c:axId val="193110400"/>
        <c:axId val="193112320"/>
        <c:axId val="0"/>
      </c:bar3DChart>
      <c:catAx>
        <c:axId val="193110400"/>
        <c:scaling>
          <c:orientation val="minMax"/>
        </c:scaling>
        <c:delete val="0"/>
        <c:axPos val="b"/>
        <c:title>
          <c:tx>
            <c:rich>
              <a:bodyPr/>
              <a:lstStyle/>
              <a:p>
                <a:pPr>
                  <a:defRPr/>
                </a:pPr>
                <a:r>
                  <a:rPr lang="en-US"/>
                  <a:t>RANGOS DE PUNTAJES</a:t>
                </a:r>
              </a:p>
            </c:rich>
          </c:tx>
          <c:overlay val="0"/>
        </c:title>
        <c:majorTickMark val="out"/>
        <c:minorTickMark val="none"/>
        <c:tickLblPos val="nextTo"/>
        <c:crossAx val="193112320"/>
        <c:crosses val="autoZero"/>
        <c:auto val="1"/>
        <c:lblAlgn val="ctr"/>
        <c:lblOffset val="100"/>
        <c:noMultiLvlLbl val="0"/>
      </c:catAx>
      <c:valAx>
        <c:axId val="193112320"/>
        <c:scaling>
          <c:orientation val="minMax"/>
        </c:scaling>
        <c:delete val="0"/>
        <c:axPos val="l"/>
        <c:majorGridlines/>
        <c:title>
          <c:tx>
            <c:rich>
              <a:bodyPr rot="-5400000" vert="horz"/>
              <a:lstStyle/>
              <a:p>
                <a:pPr>
                  <a:defRPr/>
                </a:pPr>
                <a:r>
                  <a:rPr lang="en-US"/>
                  <a:t>PORCENTAJE DE ESTUDIANTES</a:t>
                </a:r>
              </a:p>
            </c:rich>
          </c:tx>
          <c:overlay val="0"/>
        </c:title>
        <c:numFmt formatCode="0%" sourceLinked="1"/>
        <c:majorTickMark val="out"/>
        <c:minorTickMark val="none"/>
        <c:tickLblPos val="nextTo"/>
        <c:crossAx val="193110400"/>
        <c:crosses val="autoZero"/>
        <c:crossBetween val="between"/>
      </c:valAx>
    </c:plotArea>
    <c:plotVisOnly val="1"/>
    <c:dispBlanksAs val="gap"/>
    <c:showDLblsOverMax val="0"/>
  </c:chart>
  <c:spPr>
    <a:solidFill>
      <a:schemeClr val="lt1"/>
    </a:solidFill>
    <a:ln w="25400" cap="flat" cmpd="sng" algn="ctr">
      <a:solidFill>
        <a:schemeClr val="accent6"/>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c:spPr>
          </c:dPt>
          <c:dPt>
            <c:idx val="1"/>
            <c:invertIfNegative val="0"/>
            <c:bubble3D val="0"/>
            <c:spPr>
              <a:solidFill>
                <a:srgbClr val="00B050"/>
              </a:solidFill>
            </c:spPr>
          </c:dPt>
          <c:dPt>
            <c:idx val="2"/>
            <c:invertIfNegative val="0"/>
            <c:bubble3D val="0"/>
            <c:spPr>
              <a:solidFill>
                <a:srgbClr val="FFC000"/>
              </a:solidFill>
            </c:spPr>
          </c:dPt>
          <c:dPt>
            <c:idx val="3"/>
            <c:invertIfNegative val="0"/>
            <c:bubble3D val="0"/>
            <c:spPr>
              <a:solidFill>
                <a:srgbClr val="FF0000"/>
              </a:solidFill>
            </c:spPr>
          </c:dPt>
          <c:cat>
            <c:strRef>
              <c:f>'comp.ciud.'!$B$86:$B$89</c:f>
              <c:strCache>
                <c:ptCount val="4"/>
                <c:pt idx="0">
                  <c:v>INSUFICIENTE     100 - 209</c:v>
                </c:pt>
                <c:pt idx="1">
                  <c:v>MINIMO                210 - 285</c:v>
                </c:pt>
                <c:pt idx="2">
                  <c:v>SATISFACTORIO 286 - 408</c:v>
                </c:pt>
                <c:pt idx="3">
                  <c:v>AVANZADO         409 - 500</c:v>
                </c:pt>
              </c:strCache>
            </c:strRef>
          </c:cat>
          <c:val>
            <c:numRef>
              <c:f>'comp.ciud.'!$C$86:$C$89</c:f>
              <c:numCache>
                <c:formatCode>0%</c:formatCode>
                <c:ptCount val="4"/>
                <c:pt idx="0">
                  <c:v>0.1</c:v>
                </c:pt>
                <c:pt idx="1">
                  <c:v>0.32000000000000006</c:v>
                </c:pt>
                <c:pt idx="2">
                  <c:v>0.51</c:v>
                </c:pt>
                <c:pt idx="3">
                  <c:v>6.0000000000000005E-2</c:v>
                </c:pt>
              </c:numCache>
            </c:numRef>
          </c:val>
        </c:ser>
        <c:dLbls>
          <c:showLegendKey val="0"/>
          <c:showVal val="1"/>
          <c:showCatName val="0"/>
          <c:showSerName val="0"/>
          <c:showPercent val="0"/>
          <c:showBubbleSize val="0"/>
        </c:dLbls>
        <c:gapWidth val="150"/>
        <c:shape val="cylinder"/>
        <c:axId val="193132416"/>
        <c:axId val="193134592"/>
        <c:axId val="0"/>
      </c:bar3DChart>
      <c:catAx>
        <c:axId val="193132416"/>
        <c:scaling>
          <c:orientation val="minMax"/>
        </c:scaling>
        <c:delete val="0"/>
        <c:axPos val="b"/>
        <c:majorGridlines/>
        <c:title>
          <c:tx>
            <c:rich>
              <a:bodyPr/>
              <a:lstStyle/>
              <a:p>
                <a:pPr>
                  <a:defRPr/>
                </a:pPr>
                <a:r>
                  <a:rPr lang="es-CO"/>
                  <a:t>RANGOS DE PUNTAJES</a:t>
                </a:r>
              </a:p>
            </c:rich>
          </c:tx>
          <c:overlay val="0"/>
        </c:title>
        <c:majorTickMark val="out"/>
        <c:minorTickMark val="none"/>
        <c:tickLblPos val="nextTo"/>
        <c:crossAx val="193134592"/>
        <c:crosses val="autoZero"/>
        <c:auto val="1"/>
        <c:lblAlgn val="ctr"/>
        <c:lblOffset val="100"/>
        <c:noMultiLvlLbl val="0"/>
      </c:catAx>
      <c:valAx>
        <c:axId val="193134592"/>
        <c:scaling>
          <c:orientation val="minMax"/>
        </c:scaling>
        <c:delete val="0"/>
        <c:axPos val="l"/>
        <c:title>
          <c:tx>
            <c:rich>
              <a:bodyPr rot="-5400000" vert="horz"/>
              <a:lstStyle/>
              <a:p>
                <a:pPr>
                  <a:defRPr/>
                </a:pPr>
                <a:r>
                  <a:rPr lang="en-US"/>
                  <a:t>PORCENTAJE DE ESTUDIANTES</a:t>
                </a:r>
              </a:p>
            </c:rich>
          </c:tx>
          <c:overlay val="0"/>
        </c:title>
        <c:numFmt formatCode="0%" sourceLinked="1"/>
        <c:majorTickMark val="out"/>
        <c:minorTickMark val="none"/>
        <c:tickLblPos val="nextTo"/>
        <c:crossAx val="193132416"/>
        <c:crosses val="autoZero"/>
        <c:crossBetween val="between"/>
      </c:valAx>
    </c:plotArea>
    <c:plotVisOnly val="1"/>
    <c:dispBlanksAs val="gap"/>
    <c:showDLblsOverMax val="0"/>
  </c:chart>
  <c:spPr>
    <a:solidFill>
      <a:schemeClr val="lt1"/>
    </a:solidFill>
    <a:ln w="25400" cap="flat" cmpd="sng" algn="ctr">
      <a:solidFill>
        <a:schemeClr val="accent6"/>
      </a:solidFill>
      <a:prstDash val="solid"/>
    </a:ln>
    <a:effectLst/>
  </c:spPr>
  <c:txPr>
    <a:bodyPr/>
    <a:lstStyle/>
    <a:p>
      <a:pPr>
        <a:defRPr sz="800" b="1">
          <a:solidFill>
            <a:schemeClr val="dk1"/>
          </a:solidFill>
          <a:latin typeface="+mn-lt"/>
          <a:ea typeface="+mn-ea"/>
          <a:cs typeface="+mn-cs"/>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RESULTADOS SABER 11 - 2012 POR PROMEDIO Y DESVIACION ESTANDAR</a:t>
            </a:r>
          </a:p>
        </c:rich>
      </c:tx>
      <c:overlay val="0"/>
      <c:spPr>
        <a:solidFill>
          <a:schemeClr val="accent1">
            <a:lumMod val="20000"/>
            <a:lumOff val="80000"/>
          </a:schemeClr>
        </a:solidFill>
        <a:ln>
          <a:solidFill>
            <a:schemeClr val="accent6">
              <a:lumMod val="75000"/>
            </a:schemeClr>
          </a:solidFill>
        </a:ln>
      </c:spPr>
    </c:title>
    <c:autoTitleDeleted val="0"/>
    <c:plotArea>
      <c:layout/>
      <c:lineChart>
        <c:grouping val="standard"/>
        <c:varyColors val="0"/>
        <c:ser>
          <c:idx val="0"/>
          <c:order val="0"/>
          <c:tx>
            <c:strRef>
              <c:f>Hoja2!$A$4</c:f>
              <c:strCache>
                <c:ptCount val="1"/>
                <c:pt idx="0">
                  <c:v>PROMEDIO</c:v>
                </c:pt>
              </c:strCache>
            </c:strRef>
          </c:tx>
          <c:cat>
            <c:strRef>
              <c:f>Hoja2!$B$3:$I$3</c:f>
              <c:strCache>
                <c:ptCount val="8"/>
                <c:pt idx="0">
                  <c:v>LENG</c:v>
                </c:pt>
                <c:pt idx="1">
                  <c:v>MAT</c:v>
                </c:pt>
                <c:pt idx="2">
                  <c:v>SOCI</c:v>
                </c:pt>
                <c:pt idx="3">
                  <c:v>FILOS</c:v>
                </c:pt>
                <c:pt idx="4">
                  <c:v>BIOL</c:v>
                </c:pt>
                <c:pt idx="5">
                  <c:v>QUIM</c:v>
                </c:pt>
                <c:pt idx="6">
                  <c:v>FIS</c:v>
                </c:pt>
                <c:pt idx="7">
                  <c:v>ING</c:v>
                </c:pt>
              </c:strCache>
            </c:strRef>
          </c:cat>
          <c:val>
            <c:numRef>
              <c:f>Hoja2!$B$4:$I$4</c:f>
              <c:numCache>
                <c:formatCode>0.0</c:formatCode>
                <c:ptCount val="8"/>
                <c:pt idx="0">
                  <c:v>48.275641025641015</c:v>
                </c:pt>
                <c:pt idx="1">
                  <c:v>46.137820512820504</c:v>
                </c:pt>
                <c:pt idx="2">
                  <c:v>46.75</c:v>
                </c:pt>
                <c:pt idx="3">
                  <c:v>42.55448717948714</c:v>
                </c:pt>
                <c:pt idx="4">
                  <c:v>47.150641025641001</c:v>
                </c:pt>
                <c:pt idx="5">
                  <c:v>46.875</c:v>
                </c:pt>
                <c:pt idx="6">
                  <c:v>44.987179487179475</c:v>
                </c:pt>
                <c:pt idx="7">
                  <c:v>43.509615384615387</c:v>
                </c:pt>
              </c:numCache>
            </c:numRef>
          </c:val>
          <c:smooth val="0"/>
        </c:ser>
        <c:ser>
          <c:idx val="1"/>
          <c:order val="1"/>
          <c:tx>
            <c:strRef>
              <c:f>Hoja2!$A$5</c:f>
              <c:strCache>
                <c:ptCount val="1"/>
                <c:pt idx="0">
                  <c:v>DESV.ESTANDAR</c:v>
                </c:pt>
              </c:strCache>
            </c:strRef>
          </c:tx>
          <c:cat>
            <c:strRef>
              <c:f>Hoja2!$B$3:$I$3</c:f>
              <c:strCache>
                <c:ptCount val="8"/>
                <c:pt idx="0">
                  <c:v>LENG</c:v>
                </c:pt>
                <c:pt idx="1">
                  <c:v>MAT</c:v>
                </c:pt>
                <c:pt idx="2">
                  <c:v>SOCI</c:v>
                </c:pt>
                <c:pt idx="3">
                  <c:v>FILOS</c:v>
                </c:pt>
                <c:pt idx="4">
                  <c:v>BIOL</c:v>
                </c:pt>
                <c:pt idx="5">
                  <c:v>QUIM</c:v>
                </c:pt>
                <c:pt idx="6">
                  <c:v>FIS</c:v>
                </c:pt>
                <c:pt idx="7">
                  <c:v>ING</c:v>
                </c:pt>
              </c:strCache>
            </c:strRef>
          </c:cat>
          <c:val>
            <c:numRef>
              <c:f>Hoja2!$B$5:$I$5</c:f>
              <c:numCache>
                <c:formatCode>0.0</c:formatCode>
                <c:ptCount val="8"/>
                <c:pt idx="0">
                  <c:v>6.8117297338624727</c:v>
                </c:pt>
                <c:pt idx="1">
                  <c:v>9.812563919213245</c:v>
                </c:pt>
                <c:pt idx="2">
                  <c:v>7.8806409388905063</c:v>
                </c:pt>
                <c:pt idx="3">
                  <c:v>8.3417891389329952</c:v>
                </c:pt>
                <c:pt idx="4">
                  <c:v>7.7243340948164345</c:v>
                </c:pt>
                <c:pt idx="5">
                  <c:v>5.8694601711711671</c:v>
                </c:pt>
                <c:pt idx="6">
                  <c:v>7.2781107575518602</c:v>
                </c:pt>
                <c:pt idx="7">
                  <c:v>8.2567269960686112</c:v>
                </c:pt>
              </c:numCache>
            </c:numRef>
          </c:val>
          <c:smooth val="0"/>
        </c:ser>
        <c:dLbls>
          <c:showLegendKey val="0"/>
          <c:showVal val="0"/>
          <c:showCatName val="0"/>
          <c:showSerName val="0"/>
          <c:showPercent val="0"/>
          <c:showBubbleSize val="0"/>
        </c:dLbls>
        <c:marker val="1"/>
        <c:smooth val="0"/>
        <c:axId val="193188224"/>
        <c:axId val="193189760"/>
      </c:lineChart>
      <c:catAx>
        <c:axId val="193188224"/>
        <c:scaling>
          <c:orientation val="minMax"/>
        </c:scaling>
        <c:delete val="0"/>
        <c:axPos val="b"/>
        <c:majorTickMark val="none"/>
        <c:minorTickMark val="none"/>
        <c:tickLblPos val="nextTo"/>
        <c:crossAx val="193189760"/>
        <c:crosses val="autoZero"/>
        <c:auto val="1"/>
        <c:lblAlgn val="ctr"/>
        <c:lblOffset val="100"/>
        <c:noMultiLvlLbl val="0"/>
      </c:catAx>
      <c:valAx>
        <c:axId val="193189760"/>
        <c:scaling>
          <c:orientation val="minMax"/>
        </c:scaling>
        <c:delete val="0"/>
        <c:axPos val="l"/>
        <c:majorGridlines/>
        <c:title>
          <c:tx>
            <c:rich>
              <a:bodyPr/>
              <a:lstStyle/>
              <a:p>
                <a:pPr>
                  <a:defRPr/>
                </a:pPr>
                <a:r>
                  <a:rPr lang="en-US"/>
                  <a:t>PROMEDIOS</a:t>
                </a:r>
              </a:p>
            </c:rich>
          </c:tx>
          <c:overlay val="0"/>
        </c:title>
        <c:numFmt formatCode="0.0" sourceLinked="1"/>
        <c:majorTickMark val="none"/>
        <c:minorTickMark val="none"/>
        <c:tickLblPos val="nextTo"/>
        <c:crossAx val="193188224"/>
        <c:crosses val="autoZero"/>
        <c:crossBetween val="between"/>
      </c:valAx>
      <c:spPr>
        <a:solidFill>
          <a:schemeClr val="accent3">
            <a:lumMod val="60000"/>
            <a:lumOff val="40000"/>
          </a:schemeClr>
        </a:solidFill>
      </c:spPr>
    </c:plotArea>
    <c:legend>
      <c:legendPos val="r"/>
      <c:overlay val="0"/>
    </c:legend>
    <c:plotVisOnly val="1"/>
    <c:dispBlanksAs val="gap"/>
    <c:showDLblsOverMax val="0"/>
  </c:chart>
  <c:spPr>
    <a:solidFill>
      <a:schemeClr val="accent6">
        <a:lumMod val="40000"/>
        <a:lumOff val="60000"/>
      </a:schemeClr>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1B1B0-4261-4514-807D-4E17957590BA}" type="datetimeFigureOut">
              <a:rPr lang="es-CO" smtClean="0"/>
              <a:t>31/10/2015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D14B-D242-46FB-A82B-D0171D62F72E}" type="slidenum">
              <a:rPr lang="es-CO" smtClean="0"/>
              <a:t>‹Nº›</a:t>
            </a:fld>
            <a:endParaRPr lang="es-CO"/>
          </a:p>
        </p:txBody>
      </p:sp>
    </p:spTree>
    <p:extLst>
      <p:ext uri="{BB962C8B-B14F-4D97-AF65-F5344CB8AC3E}">
        <p14:creationId xmlns:p14="http://schemas.microsoft.com/office/powerpoint/2010/main" val="257712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DDC4ADB-3074-4A81-B30D-8B5EF0AB2D1F}" type="slidenum">
              <a:rPr lang="es-CO" smtClean="0"/>
              <a:t>38</a:t>
            </a:fld>
            <a:endParaRPr lang="es-CO"/>
          </a:p>
        </p:txBody>
      </p:sp>
    </p:spTree>
    <p:extLst>
      <p:ext uri="{BB962C8B-B14F-4D97-AF65-F5344CB8AC3E}">
        <p14:creationId xmlns:p14="http://schemas.microsoft.com/office/powerpoint/2010/main" val="19992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405104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346596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371298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275527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61660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394112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158053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312357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19811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182344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B5B2FF-0A54-4AF7-A4EB-F9A1BBA4235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1E330B1-4EE7-41A7-B96D-DE867C3134A2}" type="slidenum">
              <a:rPr lang="es-CO" smtClean="0"/>
              <a:t>‹Nº›</a:t>
            </a:fld>
            <a:endParaRPr lang="es-CO"/>
          </a:p>
        </p:txBody>
      </p:sp>
    </p:spTree>
    <p:extLst>
      <p:ext uri="{BB962C8B-B14F-4D97-AF65-F5344CB8AC3E}">
        <p14:creationId xmlns:p14="http://schemas.microsoft.com/office/powerpoint/2010/main" val="243523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5B2FF-0A54-4AF7-A4EB-F9A1BBA4235E}" type="datetimeFigureOut">
              <a:rPr lang="es-CO" smtClean="0"/>
              <a:t>31/10/2015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330B1-4EE7-41A7-B96D-DE867C3134A2}" type="slidenum">
              <a:rPr lang="es-CO" smtClean="0"/>
              <a:t>‹Nº›</a:t>
            </a:fld>
            <a:endParaRPr lang="es-CO"/>
          </a:p>
        </p:txBody>
      </p:sp>
    </p:spTree>
    <p:extLst>
      <p:ext uri="{BB962C8B-B14F-4D97-AF65-F5344CB8AC3E}">
        <p14:creationId xmlns:p14="http://schemas.microsoft.com/office/powerpoint/2010/main" val="411889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418058"/>
          </a:xfrm>
        </p:spPr>
        <p:txBody>
          <a:bodyPr>
            <a:normAutofit/>
          </a:bodyPr>
          <a:lstStyle/>
          <a:p>
            <a:r>
              <a:rPr lang="es-CO" sz="1800" dirty="0" smtClean="0"/>
              <a:t>9°-LENGUAJE-NIVELES ALCANZADOS</a:t>
            </a:r>
            <a:endParaRPr lang="es-CO" sz="1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13646485"/>
              </p:ext>
            </p:extLst>
          </p:nvPr>
        </p:nvGraphicFramePr>
        <p:xfrm>
          <a:off x="323528" y="54868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3528" y="5157192"/>
            <a:ext cx="6984776" cy="1631216"/>
          </a:xfrm>
          <a:prstGeom prst="rect">
            <a:avLst/>
          </a:prstGeom>
          <a:noFill/>
        </p:spPr>
        <p:txBody>
          <a:bodyPr wrap="square" rtlCol="0">
            <a:spAutoFit/>
          </a:bodyPr>
          <a:lstStyle/>
          <a:p>
            <a:r>
              <a:rPr lang="es-CO" sz="1000" b="1" dirty="0" smtClean="0">
                <a:latin typeface="Comic Sans MS" pitchFamily="66" charset="0"/>
              </a:rPr>
              <a:t>IDENTIFICA EL PROPÓSITO, LOS ARGUMENTOS Y CONTRA ARGUMENTOS EXPUESTOS. RELACIONA INFORMACIÓN PROVENIENTE DE DIFERENTES PARTES DEL CONTENIDO DEL TEXTO, PARA IDENTIFICAR LAS IDEAS QUE PERMITEN SUSTENTAR UNA AFIRMACIÓN. IDENTIFICA LOS RECURSOS UTILIZADOS EN EL TEXTO PARA SUSTENTAR UNA IDEA. DEDUCE INFORMACIÓN NO EXPLÍCITA. INFIERE CONTENIDOS IDEOLÓGICOS O CULTURALES EN LOS TEXTOS QUE LEE. APLICA CATEGORÍAS O CONCEPTOS PARA DESCRIBIR LA ESTRUCTURA DEL TEXTO Y CARACTERIZAR PERSONAJES.</a:t>
            </a:r>
          </a:p>
          <a:p>
            <a:endParaRPr lang="es-CO" sz="1000" b="1" dirty="0">
              <a:latin typeface="Comic Sans MS" pitchFamily="66" charset="0"/>
            </a:endParaRPr>
          </a:p>
          <a:p>
            <a:r>
              <a:rPr lang="es-CO" sz="1000" b="1" dirty="0" smtClean="0">
                <a:latin typeface="Comic Sans MS" pitchFamily="66" charset="0"/>
              </a:rPr>
              <a:t>ESCRITURA: EVALUÁ LA PERTINENCIA DE LAS IDEAS Y ENUNCIADOS. IDENTIFICA LA IDEA QUE DEBE DESARROLLAR, EL TIPO DE TEXTO Y EL TIPO DE LENGUAJE.</a:t>
            </a:r>
            <a:endParaRPr lang="es-CO" sz="1000" b="1" dirty="0">
              <a:latin typeface="Comic Sans MS" pitchFamily="66" charset="0"/>
            </a:endParaRPr>
          </a:p>
        </p:txBody>
      </p:sp>
    </p:spTree>
    <p:extLst>
      <p:ext uri="{BB962C8B-B14F-4D97-AF65-F5344CB8AC3E}">
        <p14:creationId xmlns:p14="http://schemas.microsoft.com/office/powerpoint/2010/main" val="248180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Fortalezas y debilidades/componentes 5° - matemáticas  </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251520" y="1412776"/>
            <a:ext cx="8712967" cy="5112567"/>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119735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521" y="-2742"/>
            <a:ext cx="8229600" cy="346050"/>
          </a:xfrm>
        </p:spPr>
        <p:txBody>
          <a:bodyPr>
            <a:normAutofit fontScale="90000"/>
          </a:bodyPr>
          <a:lstStyle/>
          <a:p>
            <a:r>
              <a:rPr lang="es-CO" sz="2400" dirty="0" smtClean="0"/>
              <a:t>Grado 9° matemáticas/niveles de desempeño</a:t>
            </a:r>
            <a:endParaRPr lang="es-CO" sz="2400" dirty="0"/>
          </a:p>
        </p:txBody>
      </p:sp>
      <p:sp>
        <p:nvSpPr>
          <p:cNvPr id="3" name="2 Marcador de contenido"/>
          <p:cNvSpPr>
            <a:spLocks noGrp="1"/>
          </p:cNvSpPr>
          <p:nvPr>
            <p:ph idx="1"/>
          </p:nvPr>
        </p:nvSpPr>
        <p:spPr/>
        <p:txBody>
          <a:bodyPr/>
          <a:lstStyle/>
          <a:p>
            <a:endParaRPr lang="es-CO"/>
          </a:p>
        </p:txBody>
      </p:sp>
      <p:graphicFrame>
        <p:nvGraphicFramePr>
          <p:cNvPr id="4" name="3 Gráfico"/>
          <p:cNvGraphicFramePr/>
          <p:nvPr>
            <p:extLst>
              <p:ext uri="{D42A27DB-BD31-4B8C-83A1-F6EECF244321}">
                <p14:modId xmlns:p14="http://schemas.microsoft.com/office/powerpoint/2010/main" val="196682961"/>
              </p:ext>
            </p:extLst>
          </p:nvPr>
        </p:nvGraphicFramePr>
        <p:xfrm>
          <a:off x="290193" y="332656"/>
          <a:ext cx="856895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290193" y="5411450"/>
            <a:ext cx="8352928" cy="1446550"/>
          </a:xfrm>
          <a:prstGeom prst="rect">
            <a:avLst/>
          </a:prstGeom>
          <a:noFill/>
        </p:spPr>
        <p:txBody>
          <a:bodyPr wrap="square" rtlCol="0">
            <a:spAutoFit/>
          </a:bodyPr>
          <a:lstStyle/>
          <a:p>
            <a:r>
              <a:rPr lang="es-CO" sz="800" b="1" dirty="0" smtClean="0">
                <a:latin typeface="+mj-lt"/>
              </a:rPr>
              <a:t>EN RAZONAMIENTO Y ARGUMENTACIÓN: PREDICE PATRONES DE VARIACIÓN EN SITUACIONES QUE PRESENTAN RELACIONES DE PROPORCIONALIDAD. ESTABLECE CONJETURAS A PARTIR DE REPRESENTACIONES GRÁFICAS DE ALGUNAS FUNCIONES. UTILIZA ALGUNAS PROPIEDADES DE LOS NÚMEROS RACIONALES. IDENTIFICA ALGUNOS MOVIMIENTOS RÍGIDOS EN EL PLANO. CLASIFICA FIGURAS PLANAS Y TRIDIMENSIONALES. JUSTIFICA ALGUNOS PROCEDIMIENTOS PARA CALCULAR ÁREAS Y VOLÚMENES. RECONOCE REGULARIDADES EN FENÓMENOS Y EVENTOS ALEATORIOS.</a:t>
            </a:r>
          </a:p>
          <a:p>
            <a:endParaRPr lang="es-CO" sz="800" b="1" dirty="0">
              <a:latin typeface="+mj-lt"/>
            </a:endParaRPr>
          </a:p>
          <a:p>
            <a:r>
              <a:rPr lang="es-CO" sz="800" b="1" dirty="0" smtClean="0">
                <a:latin typeface="+mj-lt"/>
              </a:rPr>
              <a:t>COMUNICACIÓN, REPRESENTACIÓN Y MODELACIÓN: RECONOCE ALGUNAS RELACIONES FUNCIONALES REPRESENTADAS GRÁFICAMENTE. CONSTRUYE TABLAS A PARTIR DE EXPRESIONES ALGEBRAICAS SENCILLAS. USA LENGUAJE APROPIADO PARA DESCRIBIR DIFERENTES TRANSFORMACIONES. ESTABLECE RELACIONES ENTRE DISTINTAS MAGNITUDES. CARACTERIZA FIGURAS PLANAS Y ALGUNOS SÓLIDOS A PARTIR DE SU UBILICACIÓN EN EL PLANO CARTESIANO. TRADUCE ENTRE DIFERENTES FORMAS DE REPRESENTACIÓN DE DATOS. MODELA Y DESCRIBE FENÓMENOS DE LAS CIENCIAS SOCIALES O NATURALES USANDO GRÁFICAS ESTADÍSTICAS.</a:t>
            </a:r>
          </a:p>
          <a:p>
            <a:endParaRPr lang="es-CO" sz="800" b="1" dirty="0">
              <a:latin typeface="+mj-lt"/>
            </a:endParaRPr>
          </a:p>
          <a:p>
            <a:r>
              <a:rPr lang="es-CO" sz="800" b="1" dirty="0" smtClean="0">
                <a:latin typeface="+mj-lt"/>
              </a:rPr>
              <a:t>EN FORMULACIÓN Y SOLUCIÓN DE PROBLEMAS: DETERMINA SI UNA OPERACIÓN ES PERTINENTE A UNA SITUACIÓN PROBLEMA PLANTEADA.</a:t>
            </a:r>
            <a:endParaRPr lang="es-CO" sz="800" b="1" dirty="0">
              <a:latin typeface="+mj-lt"/>
            </a:endParaRPr>
          </a:p>
        </p:txBody>
      </p:sp>
    </p:spTree>
    <p:extLst>
      <p:ext uri="{BB962C8B-B14F-4D97-AF65-F5344CB8AC3E}">
        <p14:creationId xmlns:p14="http://schemas.microsoft.com/office/powerpoint/2010/main" val="282269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9°matemáticas – comparativo promedios</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323528" y="1412776"/>
            <a:ext cx="8640960" cy="4896544"/>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655728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Debilidades y fortalezas / competencias - 9° matemáticas / </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107504" y="1484784"/>
            <a:ext cx="9036496" cy="5256584"/>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56364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Debilidades y fortalezas/componentes matemáticas 9°</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395536" y="1412776"/>
            <a:ext cx="8748464" cy="5256583"/>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48072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4704" y="0"/>
            <a:ext cx="8229600" cy="418058"/>
          </a:xfrm>
        </p:spPr>
        <p:txBody>
          <a:bodyPr>
            <a:normAutofit fontScale="90000"/>
          </a:bodyPr>
          <a:lstStyle/>
          <a:p>
            <a:r>
              <a:rPr lang="es-CO" sz="2800" b="1" dirty="0" smtClean="0"/>
              <a:t>Ciencias naturales 5° /niveles de desempeño</a:t>
            </a:r>
            <a:endParaRPr lang="es-CO"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30850928"/>
              </p:ext>
            </p:extLst>
          </p:nvPr>
        </p:nvGraphicFramePr>
        <p:xfrm>
          <a:off x="395536" y="47667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323528" y="5085184"/>
            <a:ext cx="8928992" cy="1692771"/>
          </a:xfrm>
          <a:prstGeom prst="rect">
            <a:avLst/>
          </a:prstGeom>
          <a:noFill/>
        </p:spPr>
        <p:txBody>
          <a:bodyPr wrap="square" rtlCol="0">
            <a:spAutoFit/>
          </a:bodyPr>
          <a:lstStyle/>
          <a:p>
            <a:r>
              <a:rPr lang="es-CO" sz="800" b="1" dirty="0" smtClean="0">
                <a:latin typeface="Comic Sans MS" pitchFamily="66" charset="0"/>
              </a:rPr>
              <a:t>RECNOCE LAS CARACTERISTICAS DE LOS SERES VIVOS Y ALGUNAS DE SUS RELACIONES CON EL AMBIENTE; REPRESENTA A TRAVÉS DE MODELOS SENCILLOS ALGUNOS EVENTOS NATURALES. IDENTIFICA USOS DE LA ENERGÍA Y PRÁCTICAS COTIDIANAS PARA EL CUIDADO DE LA SALUD Y EL AMBIENTE.</a:t>
            </a:r>
          </a:p>
          <a:p>
            <a:endParaRPr lang="es-CO" sz="800" b="1" dirty="0" smtClean="0">
              <a:latin typeface="Comic Sans MS" pitchFamily="66" charset="0"/>
            </a:endParaRPr>
          </a:p>
          <a:p>
            <a:r>
              <a:rPr lang="es-CO" sz="800" b="1" u="sng" dirty="0" smtClean="0">
                <a:latin typeface="Comic Sans MS" pitchFamily="66" charset="0"/>
              </a:rPr>
              <a:t>EN USO DE CONOCIMIENTO</a:t>
            </a:r>
            <a:r>
              <a:rPr lang="es-CO" sz="800" b="1" dirty="0" smtClean="0">
                <a:latin typeface="Comic Sans MS" pitchFamily="66" charset="0"/>
              </a:rPr>
              <a:t>: RECONOCE RELACIONES ENTRE LOS ELEMENTOS BIÓTICOS Y ABIÓTICOS EN UN ECOSISTEMA. COMPARA Y CLASIFICA SERES VIVOS Y MATERIALES DE SU ENTORNO COTIDIANO. RECONOCE ALGUNOS USOS COTIDIANOS DE LA ENERGÍA. IDENTIFICA PRÁCTICAS COTIDIANAS PARA EL CUIDADO DE LA SALUD Y EL AMBIENTE.</a:t>
            </a:r>
          </a:p>
          <a:p>
            <a:endParaRPr lang="es-CO" sz="800" b="1" dirty="0">
              <a:latin typeface="Comic Sans MS" pitchFamily="66" charset="0"/>
            </a:endParaRPr>
          </a:p>
          <a:p>
            <a:r>
              <a:rPr lang="es-CO" sz="800" b="1" u="sng" dirty="0" smtClean="0">
                <a:latin typeface="Comic Sans MS" pitchFamily="66" charset="0"/>
              </a:rPr>
              <a:t>EXPLICAR: EXPLICA LAS DIFERENCIAS ENTRE MATERIALES A PARTIR DE ALGUNAS PROPIEDADES FÍSICAS. EXPLICA LAS RELACIONES ENTRE LA FUERZA Y EL MOVIMIENTO EN SITUACIONES DE SU ENTORNO COTIDIANO. EXPLICA LOS EFECTOS DE LA CONTAMINACIÓN EN LA SALUD Y EL AMBIENTE. EXPLICA EL FUNCIONAMIENTO E INTERACCIÓN DE ALGUNOS ÓRGANOS EN LOS SERES VIVOS.</a:t>
            </a:r>
          </a:p>
          <a:p>
            <a:endParaRPr lang="es-CO" sz="800" b="1" u="sng" dirty="0">
              <a:latin typeface="Comic Sans MS" pitchFamily="66" charset="0"/>
            </a:endParaRPr>
          </a:p>
          <a:p>
            <a:r>
              <a:rPr lang="es-CO" sz="800" b="1" u="sng" dirty="0" smtClean="0">
                <a:latin typeface="Comic Sans MS" pitchFamily="66" charset="0"/>
              </a:rPr>
              <a:t>EN INDAGAR: ELABORA CONCLUSIONES. RECONOCE EL FORMATO ADECUADO PARA REGISTRAR DATOS DE UN EXPERIMENTO SENCILLOL ELIGE INSTRUMENTOS ADECUADOS PARA REUNIR DATOS INTERPRETAR DATOS, GRÁFICAS DE BARRAS E INFORMACIÓN QUE APARECE EXPLÍCITA EN DIVERSAS SITUACIONES.</a:t>
            </a:r>
            <a:endParaRPr lang="es-CO" sz="800" b="1" u="sng" dirty="0">
              <a:latin typeface="Comic Sans MS" pitchFamily="66" charset="0"/>
            </a:endParaRPr>
          </a:p>
        </p:txBody>
      </p:sp>
    </p:spTree>
    <p:extLst>
      <p:ext uri="{BB962C8B-B14F-4D97-AF65-F5344CB8AC3E}">
        <p14:creationId xmlns:p14="http://schemas.microsoft.com/office/powerpoint/2010/main" val="489291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lum bright="-20000" contrast="30000"/>
          </a:blip>
          <a:srcRect/>
          <a:stretch>
            <a:fillRect/>
          </a:stretch>
        </p:blipFill>
        <p:spPr bwMode="auto">
          <a:xfrm>
            <a:off x="323528" y="1529408"/>
            <a:ext cx="8640960" cy="5328592"/>
          </a:xfrm>
          <a:prstGeom prst="rect">
            <a:avLst/>
          </a:prstGeom>
          <a:noFill/>
          <a:ln w="28575">
            <a:solidFill>
              <a:schemeClr val="tx1"/>
            </a:solidFill>
            <a:miter lim="800000"/>
            <a:headEnd/>
            <a:tailEnd/>
          </a:ln>
        </p:spPr>
      </p:pic>
      <p:sp>
        <p:nvSpPr>
          <p:cNvPr id="5" name="1 Título"/>
          <p:cNvSpPr>
            <a:spLocks noGrp="1"/>
          </p:cNvSpPr>
          <p:nvPr>
            <p:ph type="title"/>
          </p:nvPr>
        </p:nvSpPr>
        <p:spPr/>
        <p:txBody>
          <a:bodyPr>
            <a:normAutofit fontScale="90000"/>
          </a:bodyPr>
          <a:lstStyle/>
          <a:p>
            <a:r>
              <a:rPr lang="es-CO" dirty="0" smtClean="0"/>
              <a:t>Ciencias naturales 5° /comparativo promedios</a:t>
            </a:r>
            <a:endParaRPr lang="es-CO" dirty="0"/>
          </a:p>
        </p:txBody>
      </p:sp>
    </p:spTree>
    <p:extLst>
      <p:ext uri="{BB962C8B-B14F-4D97-AF65-F5344CB8AC3E}">
        <p14:creationId xmlns:p14="http://schemas.microsoft.com/office/powerpoint/2010/main" val="3196756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323528" y="1484784"/>
            <a:ext cx="8568952" cy="5040560"/>
          </a:xfrm>
          <a:prstGeom prst="rect">
            <a:avLst/>
          </a:prstGeom>
          <a:noFill/>
          <a:ln w="28575">
            <a:solidFill>
              <a:schemeClr val="tx1"/>
            </a:solidFill>
            <a:miter lim="800000"/>
            <a:headEnd/>
            <a:tailEnd/>
          </a:ln>
        </p:spPr>
      </p:pic>
      <p:sp>
        <p:nvSpPr>
          <p:cNvPr id="5" name="1 Título"/>
          <p:cNvSpPr>
            <a:spLocks noGrp="1"/>
          </p:cNvSpPr>
          <p:nvPr>
            <p:ph type="title"/>
          </p:nvPr>
        </p:nvSpPr>
        <p:spPr/>
        <p:txBody>
          <a:bodyPr>
            <a:normAutofit fontScale="90000"/>
          </a:bodyPr>
          <a:lstStyle/>
          <a:p>
            <a:r>
              <a:rPr lang="es-CO" dirty="0" smtClean="0"/>
              <a:t>Debilidades y fortalezas / competencias - 5° naturales/ </a:t>
            </a:r>
            <a:endParaRPr lang="es-CO" dirty="0"/>
          </a:p>
        </p:txBody>
      </p:sp>
    </p:spTree>
    <p:extLst>
      <p:ext uri="{BB962C8B-B14F-4D97-AF65-F5344CB8AC3E}">
        <p14:creationId xmlns:p14="http://schemas.microsoft.com/office/powerpoint/2010/main" val="648201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lum bright="-20000" contrast="30000"/>
          </a:blip>
          <a:srcRect/>
          <a:stretch>
            <a:fillRect/>
          </a:stretch>
        </p:blipFill>
        <p:spPr bwMode="auto">
          <a:xfrm>
            <a:off x="179512" y="1412776"/>
            <a:ext cx="8892479" cy="5616624"/>
          </a:xfrm>
          <a:prstGeom prst="rect">
            <a:avLst/>
          </a:prstGeom>
          <a:noFill/>
          <a:ln w="28575">
            <a:solidFill>
              <a:schemeClr val="tx1"/>
            </a:solidFill>
            <a:miter lim="800000"/>
            <a:headEnd/>
            <a:tailEnd/>
          </a:ln>
        </p:spPr>
      </p:pic>
      <p:sp>
        <p:nvSpPr>
          <p:cNvPr id="6" name="1 Título"/>
          <p:cNvSpPr>
            <a:spLocks noGrp="1"/>
          </p:cNvSpPr>
          <p:nvPr>
            <p:ph type="title"/>
          </p:nvPr>
        </p:nvSpPr>
        <p:spPr/>
        <p:txBody>
          <a:bodyPr>
            <a:normAutofit fontScale="90000"/>
          </a:bodyPr>
          <a:lstStyle/>
          <a:p>
            <a:r>
              <a:rPr lang="es-CO" dirty="0" smtClean="0"/>
              <a:t>Debilidades y fortalezas / componentes- 5° naturales</a:t>
            </a:r>
            <a:endParaRPr lang="es-CO" dirty="0"/>
          </a:p>
        </p:txBody>
      </p:sp>
    </p:spTree>
    <p:extLst>
      <p:ext uri="{BB962C8B-B14F-4D97-AF65-F5344CB8AC3E}">
        <p14:creationId xmlns:p14="http://schemas.microsoft.com/office/powerpoint/2010/main" val="3991748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274042"/>
          </a:xfrm>
        </p:spPr>
        <p:txBody>
          <a:bodyPr>
            <a:normAutofit fontScale="90000"/>
          </a:bodyPr>
          <a:lstStyle/>
          <a:p>
            <a:r>
              <a:rPr lang="es-CO" sz="3200" dirty="0" smtClean="0"/>
              <a:t>9°-ciencias naturales /niveles de desempeño</a:t>
            </a:r>
            <a:endParaRPr lang="es-CO"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23073232"/>
              </p:ext>
            </p:extLst>
          </p:nvPr>
        </p:nvGraphicFramePr>
        <p:xfrm>
          <a:off x="395536" y="40466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323528" y="5085184"/>
            <a:ext cx="8928992" cy="1446550"/>
          </a:xfrm>
          <a:prstGeom prst="rect">
            <a:avLst/>
          </a:prstGeom>
          <a:noFill/>
        </p:spPr>
        <p:txBody>
          <a:bodyPr wrap="square" rtlCol="0">
            <a:spAutoFit/>
          </a:bodyPr>
          <a:lstStyle/>
          <a:p>
            <a:r>
              <a:rPr lang="es-CO" sz="800" b="1" u="sng" dirty="0" smtClean="0">
                <a:latin typeface="Comic Sans MS" pitchFamily="66" charset="0"/>
              </a:rPr>
              <a:t>RECONOCE ALGUNAS ADAPTACIONES DE LOS ORGANISMOS AL ENTORNO, LOS EFECTOS DE SU DESAPARACIÓN EN EL ECOSISTEMA Y EL USO DE PRODUCTOS CON DETERMINADOS VALOR DE PH EN SITUACIONES COTIDIANAS; COMPARA PROPIEDADES DE DIVERSOS MATERIALES; IDENTIFICA EL ESTADO FÍSICO DE LAS SUSTANCIAS A PARTIR DE LA ORGANIZACIÓN DE SUS PARTÍCULAS; EL MOVIMIENTO DE UN CUERPO DE ACUERDO CON LAS FUERZAS QUE ACTÚAN SOBRE ÉSTE Y EXPLICA LAS FUNCIONES QUE CUMPLEN LAS PARTES BÁSICAS DE UN CIRCUITO ELECTRICO.</a:t>
            </a:r>
          </a:p>
          <a:p>
            <a:endParaRPr lang="es-CO" sz="800" b="1" u="sng" dirty="0">
              <a:latin typeface="Comic Sans MS" pitchFamily="66" charset="0"/>
            </a:endParaRPr>
          </a:p>
          <a:p>
            <a:r>
              <a:rPr lang="es-CO" sz="800" b="1" u="sng" dirty="0" smtClean="0">
                <a:latin typeface="Comic Sans MS" pitchFamily="66" charset="0"/>
              </a:rPr>
              <a:t>EN USO DEL CONOCIMIENTO: RECONOCE ALGUNAS ADAPTACIONES DE LOS ORGANISMOS AL ENTORNO. RECONOCE EL USO DE PRODUCTOS CON DETERMINADO VALOR DE PH EN LA VIDA COTIDIANA. IDENTIFICA EL ESTADO DE LAS SUSTANCIAS A PARTIR DE LA ORGANIZACIÓN Y MOVIMIENTO DE US PARTÍCULAS. IDENTIFICA EL ESTADO DE LAS SUSTANCIAS A PARTIR DE LA ORGANIZACIÓN MOVIMIENTO DE SUS PARTÍCULAS. IDENTIFICA QUÉ SUSTANCIAS PUEDEN SER NOCIVAS PARA LA SALUD Y CUÁLES DEBEN SER USAS CON PRECAUCIÓN. RECONOCE LOS EFECTOS DE LA DESAPARICIÓN DE ORGANISMOS EN EL ECOSISTEMA.</a:t>
            </a:r>
          </a:p>
          <a:p>
            <a:endParaRPr lang="es-CO" sz="800" b="1" u="sng" dirty="0">
              <a:latin typeface="Comic Sans MS" pitchFamily="66" charset="0"/>
            </a:endParaRPr>
          </a:p>
          <a:p>
            <a:r>
              <a:rPr lang="es-CO" sz="800" b="1" u="sng" dirty="0" smtClean="0">
                <a:latin typeface="Comic Sans MS" pitchFamily="66" charset="0"/>
              </a:rPr>
              <a:t>EN EXPLICAR: EXPLICA LAS FUNCIONES QUE CUMPLEN LAS PARTES BÁSICAS DE UN CIRCUITO EL´´ECTRICO.</a:t>
            </a:r>
            <a:endParaRPr lang="es-CO" sz="800" b="1" u="sng" dirty="0">
              <a:latin typeface="Comic Sans MS" pitchFamily="66" charset="0"/>
            </a:endParaRPr>
          </a:p>
        </p:txBody>
      </p:sp>
    </p:spTree>
    <p:extLst>
      <p:ext uri="{BB962C8B-B14F-4D97-AF65-F5344CB8AC3E}">
        <p14:creationId xmlns:p14="http://schemas.microsoft.com/office/powerpoint/2010/main" val="118813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9°-COMPARATIVO PROMEDIO LENGUAJE-NORMAL-SINCELEJO-COLOMBIA</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251520" y="1628800"/>
            <a:ext cx="8784975" cy="5040560"/>
          </a:xfrm>
          <a:prstGeom prst="rect">
            <a:avLst/>
          </a:prstGeom>
          <a:noFill/>
          <a:ln w="28575">
            <a:solidFill>
              <a:srgbClr val="C00000"/>
            </a:solidFill>
            <a:miter lim="800000"/>
            <a:headEnd/>
            <a:tailEnd/>
          </a:ln>
        </p:spPr>
      </p:pic>
    </p:spTree>
    <p:extLst>
      <p:ext uri="{BB962C8B-B14F-4D97-AF65-F5344CB8AC3E}">
        <p14:creationId xmlns:p14="http://schemas.microsoft.com/office/powerpoint/2010/main" val="102947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 ciencias naturales/comparativo promedios</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395536" y="1628800"/>
            <a:ext cx="8352928" cy="475252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35300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 Naturales- Debilidades y fortalezas/competencias </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179512" y="1484784"/>
            <a:ext cx="8784976" cy="511256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04306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9°Naturales-Debilidades y fortalezas/componentes</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251520" y="1601417"/>
            <a:ext cx="8712967" cy="525658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304480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490066"/>
          </a:xfrm>
        </p:spPr>
        <p:txBody>
          <a:bodyPr>
            <a:normAutofit fontScale="90000"/>
          </a:bodyPr>
          <a:lstStyle/>
          <a:p>
            <a:pPr lvl="0"/>
            <a:r>
              <a:rPr lang="es-ES" sz="2800" dirty="0"/>
              <a:t>COMPETENCIAS </a:t>
            </a:r>
            <a:r>
              <a:rPr lang="es-ES" sz="2800" dirty="0" smtClean="0"/>
              <a:t>CIUDADANAS</a:t>
            </a:r>
            <a:r>
              <a:rPr lang="es-ES" sz="2800" dirty="0"/>
              <a:t> </a:t>
            </a:r>
            <a:r>
              <a:rPr lang="es-CO" sz="2800" dirty="0"/>
              <a:t/>
            </a:r>
            <a:br>
              <a:rPr lang="es-CO" sz="2800" dirty="0"/>
            </a:br>
            <a:r>
              <a:rPr lang="es-ES" sz="2800" dirty="0"/>
              <a:t>GRADO  </a:t>
            </a:r>
            <a:r>
              <a:rPr lang="es-ES" sz="2800" dirty="0" smtClean="0"/>
              <a:t>QUINTO /Niveles de desempeño</a:t>
            </a:r>
            <a:endParaRPr lang="es-CO"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02198441"/>
              </p:ext>
            </p:extLst>
          </p:nvPr>
        </p:nvGraphicFramePr>
        <p:xfrm>
          <a:off x="395536" y="69269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318193" y="5229200"/>
            <a:ext cx="8928992" cy="1323439"/>
          </a:xfrm>
          <a:prstGeom prst="rect">
            <a:avLst/>
          </a:prstGeom>
          <a:noFill/>
        </p:spPr>
        <p:txBody>
          <a:bodyPr wrap="square" rtlCol="0">
            <a:spAutoFit/>
          </a:bodyPr>
          <a:lstStyle/>
          <a:p>
            <a:endParaRPr lang="es-CO" sz="800" b="1" u="sng" dirty="0" smtClean="0">
              <a:latin typeface="Comic Sans MS" pitchFamily="66" charset="0"/>
            </a:endParaRPr>
          </a:p>
          <a:p>
            <a:r>
              <a:rPr lang="es-CO" sz="800" b="1" dirty="0" smtClean="0">
                <a:latin typeface="Comic Sans MS" pitchFamily="66" charset="0"/>
              </a:rPr>
              <a:t>RECONOCE ALGUNOS PRINCIPIOS FUNDAMENTALES DE LA CONSTITUCIÓN POLÍTICA DE COLOMBIA, ALGUNOS ESTAMENTOS DEL GOBIERNO ESCOLAR Y SUS FUNCIONES Y LOS MECANISMOS DE PARTICIPACIÓN ESTUDIANTIL. EN SITUACIONES DE CONFLICTO, IDENTIFICA LOS ACTORES PRESENTES Y SUS INTERESES</a:t>
            </a:r>
          </a:p>
          <a:p>
            <a:r>
              <a:rPr lang="es-CO" sz="800" b="1" dirty="0" smtClean="0">
                <a:latin typeface="Comic Sans MS" pitchFamily="66" charset="0"/>
              </a:rPr>
              <a:t>TODO LO ANTERIOR EN SITUACIONES COTIDIANAS, PROPIAS DE CONTEXTOS FAMILIARES Y ESCOLARES.</a:t>
            </a:r>
          </a:p>
          <a:p>
            <a:endParaRPr lang="es-CO" sz="800" b="1" dirty="0">
              <a:latin typeface="Comic Sans MS" pitchFamily="66" charset="0"/>
            </a:endParaRPr>
          </a:p>
          <a:p>
            <a:r>
              <a:rPr lang="es-CO" sz="800" b="1" u="sng" dirty="0" smtClean="0">
                <a:latin typeface="Comic Sans MS" pitchFamily="66" charset="0"/>
              </a:rPr>
              <a:t>EL ESTUDIANTE</a:t>
            </a:r>
            <a:r>
              <a:rPr lang="es-CO" sz="800" b="1" dirty="0" smtClean="0">
                <a:latin typeface="Comic Sans MS" pitchFamily="66" charset="0"/>
              </a:rPr>
              <a:t>: RECONOCE SITUACIONES EN LAS QUE SE PROTEGEN O VULNERAN LOS DERECHOS DE LOS NIÑOS. RECONOCE ALGUNAS INSTITUCIONES DEL ESTADO QUE PROMUEVEN Y DEFIENDEN LOS DERECHOS FUNDAMENTALES. IDENTIFICA ALGUNOS MECANISMOS QUE GARANTIZAN Y PROMUEVEN LA PARTICIPACIÓN DEMOCRÁTICA EN EL CONTEXTO ESCOLAR. RECONOCE ALGUNAS DE LAS FUNCIONES DEL GOBIERNO ESCOLAR. RECONOCE LA IMPORTANCIA DE LAS NORMAS PARA LA CONVIVENCIA EN EL CONTEXTO FAMILIAR Y ESCOLAR. IDEÑNTIFICA EN UN CONFLICTO, LOS ACTORES INVOLUCRADOS Y SUS PUNTOS DE VISTA.</a:t>
            </a:r>
            <a:endParaRPr lang="es-CO" sz="800" b="1" dirty="0">
              <a:latin typeface="Comic Sans MS" pitchFamily="66" charset="0"/>
            </a:endParaRPr>
          </a:p>
        </p:txBody>
      </p:sp>
    </p:spTree>
    <p:extLst>
      <p:ext uri="{BB962C8B-B14F-4D97-AF65-F5344CB8AC3E}">
        <p14:creationId xmlns:p14="http://schemas.microsoft.com/office/powerpoint/2010/main" val="1429683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5°competencias ciudadanas</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107504" y="1484784"/>
            <a:ext cx="8928992" cy="5040560"/>
          </a:xfrm>
          <a:prstGeom prst="rect">
            <a:avLst/>
          </a:prstGeom>
          <a:noFill/>
          <a:ln w="28575">
            <a:solidFill>
              <a:schemeClr val="accent6"/>
            </a:solidFill>
            <a:miter lim="800000"/>
            <a:headEnd/>
            <a:tailEnd/>
          </a:ln>
        </p:spPr>
      </p:pic>
    </p:spTree>
    <p:extLst>
      <p:ext uri="{BB962C8B-B14F-4D97-AF65-F5344CB8AC3E}">
        <p14:creationId xmlns:p14="http://schemas.microsoft.com/office/powerpoint/2010/main" val="1062446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92914454"/>
              </p:ext>
            </p:extLst>
          </p:nvPr>
        </p:nvGraphicFramePr>
        <p:xfrm>
          <a:off x="467544" y="7647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xfrm>
            <a:off x="457200" y="274638"/>
            <a:ext cx="8229600" cy="202034"/>
          </a:xfrm>
        </p:spPr>
        <p:txBody>
          <a:bodyPr>
            <a:noAutofit/>
          </a:bodyPr>
          <a:lstStyle/>
          <a:p>
            <a:pPr lvl="0"/>
            <a:r>
              <a:rPr lang="es-ES" sz="2400" dirty="0"/>
              <a:t>COMPETENCIAS </a:t>
            </a:r>
            <a:r>
              <a:rPr lang="es-ES" sz="2400" dirty="0" smtClean="0"/>
              <a:t>CIUDADANAS</a:t>
            </a:r>
            <a:r>
              <a:rPr lang="es-ES" sz="2400" dirty="0"/>
              <a:t> </a:t>
            </a:r>
            <a:r>
              <a:rPr lang="es-CO" sz="2400" dirty="0"/>
              <a:t/>
            </a:r>
            <a:br>
              <a:rPr lang="es-CO" sz="2400" dirty="0"/>
            </a:br>
            <a:r>
              <a:rPr lang="es-ES" sz="2400" dirty="0"/>
              <a:t>GRADO  </a:t>
            </a:r>
            <a:r>
              <a:rPr lang="es-ES" sz="2400" dirty="0" smtClean="0"/>
              <a:t>9°/Niveles de desempeño</a:t>
            </a:r>
            <a:endParaRPr lang="es-CO" sz="2400" dirty="0"/>
          </a:p>
        </p:txBody>
      </p:sp>
      <p:sp>
        <p:nvSpPr>
          <p:cNvPr id="6" name="5 CuadroTexto"/>
          <p:cNvSpPr txBox="1"/>
          <p:nvPr/>
        </p:nvSpPr>
        <p:spPr>
          <a:xfrm>
            <a:off x="339477" y="5288340"/>
            <a:ext cx="8928992" cy="1569660"/>
          </a:xfrm>
          <a:prstGeom prst="rect">
            <a:avLst/>
          </a:prstGeom>
          <a:noFill/>
        </p:spPr>
        <p:txBody>
          <a:bodyPr wrap="square" rtlCol="0">
            <a:spAutoFit/>
          </a:bodyPr>
          <a:lstStyle/>
          <a:p>
            <a:r>
              <a:rPr lang="es-CO" sz="800" b="1" u="sng" dirty="0" smtClean="0">
                <a:latin typeface="Comic Sans MS" pitchFamily="66" charset="0"/>
              </a:rPr>
              <a:t>RECONOCE A LOS ESTUDIANTES COMO MIEMBROS ACTIVOS DE LA SOCIEDAD E IDENTIFICA MECANISMOS PARA LA RESOLUCIÓN DE CONFLICTOS EN SITUACIONES QUE, POR EJMPLO, IMPLIQUEN EXCLUSIÓN O DISCRIMINACIÓN. TAMBIÉN RECONOCE EL ORDENAMIENTO Y FUNCIONAMIENTO DE LAS INSTITUCIONES Y DE LOS ESTAMENTOS DEL ESTADO DE ACUERDO CON LA CONSTITUCIÓN POLÍTICA COLOMBIANA. EN PARTICULAR, SABE CUÁLES DE ESTOS ESTAMENTOS SE ENCARGAN DE REGULAR LOS MECANISMOS DE PARTICIPACIÓN Y DE PROTEGER LA DIVERSIDAD CULTURAL Y A LAS MINORÍAS. ASIMISMO, ANTICIPA LAS CONSECUENCIAS A NIVEL INDIVIDUAL Y COLECTIVO DE DECISIONES PROPUESTAS PARA SOLUCIONAR PROBLEMAS CONCRETOS.</a:t>
            </a:r>
          </a:p>
          <a:p>
            <a:endParaRPr lang="es-CO" sz="800" b="1" u="sng" dirty="0">
              <a:latin typeface="Comic Sans MS" pitchFamily="66" charset="0"/>
            </a:endParaRPr>
          </a:p>
          <a:p>
            <a:r>
              <a:rPr lang="es-CO" sz="800" b="1" u="sng" dirty="0" smtClean="0">
                <a:latin typeface="Comic Sans MS" pitchFamily="66" charset="0"/>
              </a:rPr>
              <a:t>EL ESTUDIANTE: CONOCE Y SABE APLICAR LOS PRINCIPIOS FUNDAMENTALES ESTABLECIDOS EN LA CONSTITUCIÓN POLITICA. COMPRENDE LAS FUNCIONES DE LOS ORGANISMOS DEL PODER PÚBLICO EN CONTEXTOS NACIONALES, LOCALES Y ESCOLARES. RECONOCE LOS MECANISMOS DE PARTICIPACIÓN CIUDADANA ESTABLECIDOS EN LA CONSTITUCIÓN Y SABE CÓM APLICARLOS EN SITUACIONES CONCRETAS. RECONOCE QUE NUESTRO PAÍS ES UNA NACIÓN MILTIÉTNICA Y PLURICULTURAL, Y RESPETA Y VALORA LA IDENTIDAD Y LAS DIFERENCIAS. ANALIZA SITUACIONES POR EJEMPLO DEL AMBIENTE ESCOLAR, DONDE SE CONFRONTAN POSICIONES E INTERESES Y SE INVOLUCRAN DISTINTAS DIMENSIONES. CUESTIONA PREJUICIOS O IDEAS PRECONCEBIDAS EN SITUACIONES SOCIALES O EN DISCURSOS QUE GENERAN DISCRIMINACIÓN O EXCLUSIÓN.</a:t>
            </a:r>
            <a:endParaRPr lang="es-CO" sz="800" b="1" u="sng" dirty="0">
              <a:latin typeface="Comic Sans MS" pitchFamily="66" charset="0"/>
            </a:endParaRPr>
          </a:p>
        </p:txBody>
      </p:sp>
    </p:spTree>
    <p:extLst>
      <p:ext uri="{BB962C8B-B14F-4D97-AF65-F5344CB8AC3E}">
        <p14:creationId xmlns:p14="http://schemas.microsoft.com/office/powerpoint/2010/main" val="222941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Competencias ciudadanas 9° comparativo promedios</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395536" y="1340768"/>
            <a:ext cx="8748464" cy="5328592"/>
          </a:xfrm>
          <a:prstGeom prst="rect">
            <a:avLst/>
          </a:prstGeom>
          <a:noFill/>
          <a:ln w="28575">
            <a:solidFill>
              <a:schemeClr val="accent6"/>
            </a:solidFill>
            <a:miter lim="800000"/>
            <a:headEnd/>
            <a:tailEnd/>
          </a:ln>
        </p:spPr>
      </p:pic>
    </p:spTree>
    <p:extLst>
      <p:ext uri="{BB962C8B-B14F-4D97-AF65-F5344CB8AC3E}">
        <p14:creationId xmlns:p14="http://schemas.microsoft.com/office/powerpoint/2010/main" val="3563394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9° competencias ciudadanas /Debilidades y fortalezas</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395536" y="1412776"/>
            <a:ext cx="8424935" cy="5112568"/>
          </a:xfrm>
          <a:prstGeom prst="rect">
            <a:avLst/>
          </a:prstGeom>
          <a:noFill/>
          <a:ln w="28575">
            <a:solidFill>
              <a:schemeClr val="accent6"/>
            </a:solidFill>
            <a:miter lim="800000"/>
            <a:headEnd/>
            <a:tailEnd/>
          </a:ln>
        </p:spPr>
      </p:pic>
    </p:spTree>
    <p:extLst>
      <p:ext uri="{BB962C8B-B14F-4D97-AF65-F5344CB8AC3E}">
        <p14:creationId xmlns:p14="http://schemas.microsoft.com/office/powerpoint/2010/main" val="3387047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CO"/>
          </a:p>
        </p:txBody>
      </p:sp>
      <p:sp>
        <p:nvSpPr>
          <p:cNvPr id="4" name="1 Título"/>
          <p:cNvSpPr txBox="1">
            <a:spLocks/>
          </p:cNvSpPr>
          <p:nvPr/>
        </p:nvSpPr>
        <p:spPr>
          <a:xfrm>
            <a:off x="61156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SABER 11°</a:t>
            </a:r>
            <a:endParaRPr lang="es-CO" dirty="0"/>
          </a:p>
        </p:txBody>
      </p:sp>
      <p:graphicFrame>
        <p:nvGraphicFramePr>
          <p:cNvPr id="5" name="3 Marcador de contenido"/>
          <p:cNvGraphicFramePr>
            <a:graphicFrameLocks/>
          </p:cNvGraphicFramePr>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5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16632"/>
            <a:ext cx="5742384" cy="1938992"/>
          </a:xfrm>
          <a:prstGeom prst="rect">
            <a:avLst/>
          </a:prstGeom>
        </p:spPr>
        <p:txBody>
          <a:bodyPr wrap="square">
            <a:spAutoFit/>
          </a:bodyPr>
          <a:lstStyle/>
          <a:p>
            <a:pPr algn="ctr"/>
            <a:r>
              <a:rPr lang="es-ES" sz="1200" u="sng" dirty="0">
                <a:latin typeface="Comic Sans MS" pitchFamily="66" charset="0"/>
              </a:rPr>
              <a:t>RESULTADOS</a:t>
            </a:r>
            <a:endParaRPr lang="es-CO" sz="1200" dirty="0">
              <a:latin typeface="Comic Sans MS" pitchFamily="66" charset="0"/>
            </a:endParaRPr>
          </a:p>
          <a:p>
            <a:pPr algn="ctr"/>
            <a:r>
              <a:rPr lang="es-ES" sz="1200" u="sng" dirty="0">
                <a:latin typeface="Comic Sans MS" pitchFamily="66" charset="0"/>
              </a:rPr>
              <a:t>CONSOLIDADOS </a:t>
            </a:r>
            <a:endParaRPr lang="es-CO" sz="1200" dirty="0">
              <a:latin typeface="Comic Sans MS" pitchFamily="66" charset="0"/>
            </a:endParaRPr>
          </a:p>
          <a:p>
            <a:pPr algn="ctr"/>
            <a:r>
              <a:rPr lang="es-ES" sz="1200" dirty="0">
                <a:latin typeface="Comic Sans MS" pitchFamily="66" charset="0"/>
              </a:rPr>
              <a:t> </a:t>
            </a:r>
            <a:endParaRPr lang="es-CO" sz="1200" dirty="0">
              <a:latin typeface="Comic Sans MS" pitchFamily="66" charset="0"/>
            </a:endParaRPr>
          </a:p>
          <a:p>
            <a:pPr algn="ctr"/>
            <a:r>
              <a:rPr lang="es-ES" sz="1200" u="sng" dirty="0">
                <a:latin typeface="Comic Sans MS" pitchFamily="66" charset="0"/>
              </a:rPr>
              <a:t>SABER PRO 2011 Y 2012</a:t>
            </a:r>
            <a:endParaRPr lang="es-CO" sz="1200" dirty="0">
              <a:latin typeface="Comic Sans MS" pitchFamily="66" charset="0"/>
            </a:endParaRPr>
          </a:p>
          <a:p>
            <a:pPr algn="ctr"/>
            <a:r>
              <a:rPr lang="es-ES" sz="1200" dirty="0">
                <a:latin typeface="Comic Sans MS" pitchFamily="66" charset="0"/>
              </a:rPr>
              <a:t> </a:t>
            </a:r>
            <a:endParaRPr lang="es-CO" sz="1200" dirty="0">
              <a:latin typeface="Comic Sans MS" pitchFamily="66" charset="0"/>
            </a:endParaRPr>
          </a:p>
          <a:p>
            <a:pPr algn="ctr"/>
            <a:r>
              <a:rPr lang="es-ES" sz="1200" dirty="0">
                <a:latin typeface="Comic Sans MS" pitchFamily="66" charset="0"/>
              </a:rPr>
              <a:t> </a:t>
            </a:r>
            <a:endParaRPr lang="es-CO" sz="1200" dirty="0">
              <a:latin typeface="Comic Sans MS" pitchFamily="66" charset="0"/>
            </a:endParaRPr>
          </a:p>
          <a:p>
            <a:pPr algn="ctr"/>
            <a:r>
              <a:rPr lang="es-ES" sz="1200" u="sng" dirty="0">
                <a:latin typeface="Comic Sans MS" pitchFamily="66" charset="0"/>
              </a:rPr>
              <a:t>MÓDULOS DE COMPETENCIAS GENÉRICAS</a:t>
            </a:r>
            <a:endParaRPr lang="es-CO" sz="1200" dirty="0">
              <a:latin typeface="Comic Sans MS" pitchFamily="66" charset="0"/>
            </a:endParaRPr>
          </a:p>
          <a:p>
            <a:pPr algn="ctr"/>
            <a:r>
              <a:rPr lang="es-ES" sz="1200" dirty="0">
                <a:latin typeface="Comic Sans MS" pitchFamily="66" charset="0"/>
              </a:rPr>
              <a:t> </a:t>
            </a:r>
            <a:endParaRPr lang="es-CO" sz="1200" dirty="0">
              <a:latin typeface="Comic Sans MS" pitchFamily="66" charset="0"/>
            </a:endParaRPr>
          </a:p>
          <a:p>
            <a:pPr algn="ctr"/>
            <a:r>
              <a:rPr lang="es-ES" sz="1200" dirty="0">
                <a:latin typeface="Comic Sans MS" pitchFamily="66" charset="0"/>
              </a:rPr>
              <a:t> </a:t>
            </a:r>
            <a:endParaRPr lang="es-CO" sz="1200" dirty="0">
              <a:latin typeface="Comic Sans MS" pitchFamily="66" charset="0"/>
            </a:endParaRPr>
          </a:p>
          <a:p>
            <a:pPr algn="ctr"/>
            <a:r>
              <a:rPr lang="es-ES" sz="1200" u="sng" dirty="0">
                <a:latin typeface="Comic Sans MS" pitchFamily="66" charset="0"/>
              </a:rPr>
              <a:t>RESULTADOS MÓDULO DE ESCRITURA</a:t>
            </a:r>
            <a:endParaRPr lang="es-CO" sz="1200" dirty="0">
              <a:latin typeface="Comic Sans MS" pitchFamily="66"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54327975"/>
              </p:ext>
            </p:extLst>
          </p:nvPr>
        </p:nvGraphicFramePr>
        <p:xfrm>
          <a:off x="827584" y="2276872"/>
          <a:ext cx="7920880" cy="3189732"/>
        </p:xfrm>
        <a:graphic>
          <a:graphicData uri="http://schemas.openxmlformats.org/drawingml/2006/table">
            <a:tbl>
              <a:tblPr firstRow="1" firstCol="1" bandRow="1">
                <a:tableStyleId>{5C22544A-7EE6-4342-B048-85BDC9FD1C3A}</a:tableStyleId>
              </a:tblPr>
              <a:tblGrid>
                <a:gridCol w="1623173"/>
                <a:gridCol w="1623173"/>
                <a:gridCol w="1610345"/>
                <a:gridCol w="1741534"/>
                <a:gridCol w="1322655"/>
              </a:tblGrid>
              <a:tr h="0">
                <a:tc rowSpan="2">
                  <a:txBody>
                    <a:bodyPr/>
                    <a:lstStyle/>
                    <a:p>
                      <a:pPr algn="ctr">
                        <a:lnSpc>
                          <a:spcPct val="115000"/>
                        </a:lnSpc>
                        <a:spcAft>
                          <a:spcPts val="1000"/>
                        </a:spcAft>
                      </a:pPr>
                      <a:r>
                        <a:rPr lang="es-ES" sz="1400" b="1" dirty="0">
                          <a:solidFill>
                            <a:schemeClr val="tx1"/>
                          </a:solidFill>
                          <a:effectLst/>
                          <a:latin typeface="Comic Sans MS" pitchFamily="66" charset="0"/>
                        </a:rPr>
                        <a:t>NIVEL</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1000"/>
                        </a:spcAft>
                      </a:pPr>
                      <a:r>
                        <a:rPr lang="es-ES" sz="1400" b="1">
                          <a:solidFill>
                            <a:schemeClr val="tx1"/>
                          </a:solidFill>
                          <a:effectLst/>
                          <a:latin typeface="Comic Sans MS" pitchFamily="66" charset="0"/>
                        </a:rPr>
                        <a:t>2011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1000"/>
                        </a:spcAft>
                      </a:pPr>
                      <a:r>
                        <a:rPr lang="es-ES" sz="1400" b="1">
                          <a:solidFill>
                            <a:schemeClr val="tx1"/>
                          </a:solidFill>
                          <a:effectLst/>
                          <a:latin typeface="Comic Sans MS" pitchFamily="66" charset="0"/>
                        </a:rPr>
                        <a:t>2012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1000"/>
                        </a:spcAft>
                      </a:pPr>
                      <a:r>
                        <a:rPr lang="es-ES" sz="1400" b="1" dirty="0">
                          <a:solidFill>
                            <a:schemeClr val="tx1"/>
                          </a:solidFill>
                          <a:effectLst/>
                          <a:latin typeface="Comic Sans MS" pitchFamily="66" charset="0"/>
                        </a:rPr>
                        <a:t>Nº ESTUDIANTES</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Nº ESTUDIANTES</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SIN NIVEL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4</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3,3</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5,3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4</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13</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8,6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11,6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54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44,6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46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30,5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42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34,7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17,9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9,9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4,6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1,3</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TOTAL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100,0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100,0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Tree>
    <p:extLst>
      <p:ext uri="{BB962C8B-B14F-4D97-AF65-F5344CB8AC3E}">
        <p14:creationId xmlns:p14="http://schemas.microsoft.com/office/powerpoint/2010/main" val="138012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FORTALEZAS – DEBILIDADES 9°-LENGUAJE</a:t>
            </a:r>
            <a:endParaRPr lang="es-CO" dirty="0"/>
          </a:p>
        </p:txBody>
      </p:sp>
      <p:pic>
        <p:nvPicPr>
          <p:cNvPr id="4" name="3 Marcador de contenido"/>
          <p:cNvPicPr>
            <a:picLocks noGrp="1"/>
          </p:cNvPicPr>
          <p:nvPr>
            <p:ph idx="1"/>
          </p:nvPr>
        </p:nvPicPr>
        <p:blipFill>
          <a:blip r:embed="rId2" cstate="print">
            <a:lum bright="-20000" contrast="30000"/>
          </a:blip>
          <a:srcRect/>
          <a:stretch>
            <a:fillRect/>
          </a:stretch>
        </p:blipFill>
        <p:spPr bwMode="auto">
          <a:xfrm>
            <a:off x="107504" y="1412776"/>
            <a:ext cx="8784976" cy="5256584"/>
          </a:xfrm>
          <a:prstGeom prst="rect">
            <a:avLst/>
          </a:prstGeom>
          <a:noFill/>
          <a:ln w="28575">
            <a:solidFill>
              <a:srgbClr val="C00000"/>
            </a:solidFill>
            <a:miter lim="800000"/>
            <a:headEnd/>
            <a:tailEnd/>
          </a:ln>
        </p:spPr>
      </p:pic>
    </p:spTree>
    <p:extLst>
      <p:ext uri="{BB962C8B-B14F-4D97-AF65-F5344CB8AC3E}">
        <p14:creationId xmlns:p14="http://schemas.microsoft.com/office/powerpoint/2010/main" val="140579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27544147"/>
              </p:ext>
            </p:extLst>
          </p:nvPr>
        </p:nvGraphicFramePr>
        <p:xfrm>
          <a:off x="863588" y="999110"/>
          <a:ext cx="6912767" cy="2453640"/>
        </p:xfrm>
        <a:graphic>
          <a:graphicData uri="http://schemas.openxmlformats.org/drawingml/2006/table">
            <a:tbl>
              <a:tblPr firstRow="1" firstCol="1" bandRow="1">
                <a:tableStyleId>{5C22544A-7EE6-4342-B048-85BDC9FD1C3A}</a:tableStyleId>
              </a:tblPr>
              <a:tblGrid>
                <a:gridCol w="1380500"/>
                <a:gridCol w="1380500"/>
                <a:gridCol w="1454548"/>
                <a:gridCol w="1454548"/>
                <a:gridCol w="1242671"/>
              </a:tblGrid>
              <a:tr h="0">
                <a:tc rowSpan="2">
                  <a:txBody>
                    <a:bodyPr/>
                    <a:lstStyle/>
                    <a:p>
                      <a:pPr algn="ctr">
                        <a:lnSpc>
                          <a:spcPct val="115000"/>
                        </a:lnSpc>
                        <a:spcAft>
                          <a:spcPts val="1000"/>
                        </a:spcAft>
                      </a:pPr>
                      <a:r>
                        <a:rPr lang="es-ES" sz="1400" dirty="0">
                          <a:solidFill>
                            <a:schemeClr val="tx1"/>
                          </a:solidFill>
                          <a:effectLst/>
                          <a:latin typeface="Comic Sans MS" pitchFamily="66" charset="0"/>
                        </a:rPr>
                        <a:t>QUINTIL</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1000"/>
                        </a:spcAft>
                      </a:pPr>
                      <a:r>
                        <a:rPr lang="es-ES" sz="1400" dirty="0">
                          <a:solidFill>
                            <a:schemeClr val="tx1"/>
                          </a:solidFill>
                          <a:effectLst/>
                          <a:latin typeface="Comic Sans MS" pitchFamily="66" charset="0"/>
                        </a:rPr>
                        <a:t>2011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1000"/>
                        </a:spcAft>
                      </a:pPr>
                      <a:r>
                        <a:rPr lang="es-ES" sz="1400">
                          <a:solidFill>
                            <a:schemeClr val="tx1"/>
                          </a:solidFill>
                          <a:effectLst/>
                          <a:latin typeface="Comic Sans MS" pitchFamily="66" charset="0"/>
                        </a:rPr>
                        <a:t>2012</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dirty="0">
                          <a:solidFill>
                            <a:schemeClr val="tx1"/>
                          </a:solidFill>
                          <a:effectLst/>
                          <a:latin typeface="Comic Sans MS" pitchFamily="66" charset="0"/>
                        </a:rPr>
                        <a:t>Nª ESTUDIANTES</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PORCENTAJE</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Nª ESTUDIANTES</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PORCENTAJE</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I</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23</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19,0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48</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31,8</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II</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30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24,8</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39</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25,9</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III</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38</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31,4</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26</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17,2</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IV</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19</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15,7</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26</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17,2</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V</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11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 9,1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12</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7,9</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dirty="0">
                          <a:solidFill>
                            <a:schemeClr val="tx1"/>
                          </a:solidFill>
                          <a:effectLst/>
                          <a:latin typeface="Comic Sans MS" pitchFamily="66" charset="0"/>
                        </a:rPr>
                        <a:t>TOTAL</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a:solidFill>
                            <a:schemeClr val="tx1"/>
                          </a:solidFill>
                          <a:effectLst/>
                          <a:latin typeface="Comic Sans MS" pitchFamily="66" charset="0"/>
                        </a:rPr>
                        <a:t>121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a:solidFill>
                            <a:schemeClr val="tx1"/>
                          </a:solidFill>
                          <a:effectLst/>
                          <a:latin typeface="Comic Sans MS" pitchFamily="66" charset="0"/>
                        </a:rPr>
                        <a:t>      100,0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dirty="0">
                          <a:solidFill>
                            <a:schemeClr val="tx1"/>
                          </a:solidFill>
                          <a:effectLst/>
                          <a:latin typeface="Comic Sans MS" pitchFamily="66" charset="0"/>
                        </a:rPr>
                        <a:t>151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dirty="0">
                          <a:solidFill>
                            <a:schemeClr val="tx1"/>
                          </a:solidFill>
                          <a:effectLst/>
                          <a:latin typeface="Comic Sans MS" pitchFamily="66" charset="0"/>
                        </a:rPr>
                        <a:t>      100,0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3" name="Rectangle 1"/>
          <p:cNvSpPr>
            <a:spLocks noChangeArrowheads="1"/>
          </p:cNvSpPr>
          <p:nvPr/>
        </p:nvSpPr>
        <p:spPr bwMode="auto">
          <a:xfrm>
            <a:off x="1763688" y="198891"/>
            <a:ext cx="511256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RAZONAMIENTO CUANTITATIVO</a:t>
            </a:r>
            <a:endParaRPr kumimoji="0" lang="es-CO" sz="1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70622246"/>
              </p:ext>
            </p:extLst>
          </p:nvPr>
        </p:nvGraphicFramePr>
        <p:xfrm>
          <a:off x="539552" y="4183633"/>
          <a:ext cx="8064896" cy="2208276"/>
        </p:xfrm>
        <a:graphic>
          <a:graphicData uri="http://schemas.openxmlformats.org/drawingml/2006/table">
            <a:tbl>
              <a:tblPr firstRow="1" firstCol="1" bandRow="1">
                <a:tableStyleId>{5C22544A-7EE6-4342-B048-85BDC9FD1C3A}</a:tableStyleId>
              </a:tblPr>
              <a:tblGrid>
                <a:gridCol w="1648702"/>
                <a:gridCol w="1648702"/>
                <a:gridCol w="1589164"/>
                <a:gridCol w="1764893"/>
                <a:gridCol w="1413435"/>
              </a:tblGrid>
              <a:tr h="0">
                <a:tc rowSpan="2">
                  <a:txBody>
                    <a:bodyPr/>
                    <a:lstStyle/>
                    <a:p>
                      <a:pPr algn="ctr">
                        <a:lnSpc>
                          <a:spcPct val="115000"/>
                        </a:lnSpc>
                        <a:spcAft>
                          <a:spcPts val="1000"/>
                        </a:spcAft>
                      </a:pPr>
                      <a:r>
                        <a:rPr lang="es-ES" sz="1400" b="1" dirty="0">
                          <a:solidFill>
                            <a:schemeClr val="tx1"/>
                          </a:solidFill>
                          <a:effectLst/>
                          <a:latin typeface="Comic Sans MS" pitchFamily="66" charset="0"/>
                        </a:rPr>
                        <a:t>QUINTIL</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1000"/>
                        </a:spcAft>
                      </a:pPr>
                      <a:r>
                        <a:rPr lang="es-ES" sz="1400" b="1" dirty="0">
                          <a:solidFill>
                            <a:schemeClr val="tx1"/>
                          </a:solidFill>
                          <a:effectLst/>
                          <a:latin typeface="Comic Sans MS" pitchFamily="66" charset="0"/>
                        </a:rPr>
                        <a:t>2011</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1000"/>
                        </a:spcAft>
                      </a:pPr>
                      <a:r>
                        <a:rPr lang="es-ES" sz="1400" b="1">
                          <a:solidFill>
                            <a:schemeClr val="tx1"/>
                          </a:solidFill>
                          <a:effectLst/>
                          <a:latin typeface="Comic Sans MS" pitchFamily="66" charset="0"/>
                        </a:rPr>
                        <a:t>2012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b="1" dirty="0">
                          <a:solidFill>
                            <a:schemeClr val="tx1"/>
                          </a:solidFill>
                          <a:effectLst/>
                          <a:latin typeface="Comic Sans MS" pitchFamily="66" charset="0"/>
                        </a:rPr>
                        <a:t>Nº ESTUDIANTES</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dirty="0">
                          <a:solidFill>
                            <a:schemeClr val="tx1"/>
                          </a:solidFill>
                          <a:effectLst/>
                          <a:latin typeface="Comic Sans MS" pitchFamily="66" charset="0"/>
                        </a:rPr>
                        <a:t>PORCENTAJE</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Nº ESTUDIANTES</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22,3</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36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23,8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40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26,5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17,4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12,6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16,6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20,5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TOTAL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100,0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latin typeface="Comic Sans MS" pitchFamily="66" charset="0"/>
                        </a:rPr>
                        <a:t>    100,0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5" name="Rectangle 2"/>
          <p:cNvSpPr>
            <a:spLocks noChangeArrowheads="1"/>
          </p:cNvSpPr>
          <p:nvPr/>
        </p:nvSpPr>
        <p:spPr bwMode="auto">
          <a:xfrm>
            <a:off x="2195736" y="3598858"/>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LECTURA CRÍTICA</a:t>
            </a: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0433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45851884"/>
              </p:ext>
            </p:extLst>
          </p:nvPr>
        </p:nvGraphicFramePr>
        <p:xfrm>
          <a:off x="251520" y="692696"/>
          <a:ext cx="8280921" cy="1962912"/>
        </p:xfrm>
        <a:graphic>
          <a:graphicData uri="http://schemas.openxmlformats.org/drawingml/2006/table">
            <a:tbl>
              <a:tblPr firstRow="1" firstCol="1" bandRow="1">
                <a:tableStyleId>{5C22544A-7EE6-4342-B048-85BDC9FD1C3A}</a:tableStyleId>
              </a:tblPr>
              <a:tblGrid>
                <a:gridCol w="1451296"/>
                <a:gridCol w="1893759"/>
                <a:gridCol w="1672528"/>
                <a:gridCol w="1812045"/>
                <a:gridCol w="1451293"/>
              </a:tblGrid>
              <a:tr h="0">
                <a:tc rowSpan="2">
                  <a:txBody>
                    <a:bodyPr/>
                    <a:lstStyle/>
                    <a:p>
                      <a:pPr algn="ctr">
                        <a:lnSpc>
                          <a:spcPct val="115000"/>
                        </a:lnSpc>
                        <a:spcAft>
                          <a:spcPts val="1000"/>
                        </a:spcAft>
                      </a:pPr>
                      <a:r>
                        <a:rPr lang="es-ES" sz="1400" dirty="0">
                          <a:solidFill>
                            <a:schemeClr val="tx1"/>
                          </a:solidFill>
                          <a:effectLst/>
                          <a:latin typeface="Comic Sans MS" pitchFamily="66" charset="0"/>
                        </a:rPr>
                        <a:t>NIVEL</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1000"/>
                        </a:spcAft>
                      </a:pPr>
                      <a:r>
                        <a:rPr lang="es-ES" sz="1400" dirty="0">
                          <a:solidFill>
                            <a:schemeClr val="tx1"/>
                          </a:solidFill>
                          <a:effectLst/>
                          <a:latin typeface="Comic Sans MS" pitchFamily="66" charset="0"/>
                        </a:rPr>
                        <a:t>2011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1000"/>
                        </a:spcAft>
                      </a:pPr>
                      <a:r>
                        <a:rPr lang="es-ES" sz="1400">
                          <a:solidFill>
                            <a:schemeClr val="tx1"/>
                          </a:solidFill>
                          <a:effectLst/>
                          <a:latin typeface="Comic Sans MS" pitchFamily="66" charset="0"/>
                        </a:rPr>
                        <a:t>2012</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dirty="0">
                          <a:solidFill>
                            <a:schemeClr val="tx1"/>
                          </a:solidFill>
                          <a:effectLst/>
                          <a:latin typeface="Comic Sans MS" pitchFamily="66" charset="0"/>
                        </a:rPr>
                        <a:t>Nª ESTUDIANTES</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PORCENTAJE</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Nª ESTUDIANTES</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PORCENTAJE</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A-</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61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50,4</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0,0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A1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40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33,1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65</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43,0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A2</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18</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14,9</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67</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44,4</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B1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2</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 1,6</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14</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 9,3</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B2</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 0,0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5</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 3,3</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0"/>
                        </a:spcAft>
                      </a:pPr>
                      <a:r>
                        <a:rPr lang="es-ES" sz="1400" dirty="0">
                          <a:solidFill>
                            <a:schemeClr val="tx1"/>
                          </a:solidFill>
                          <a:effectLst/>
                          <a:latin typeface="Comic Sans MS" pitchFamily="66" charset="0"/>
                        </a:rPr>
                        <a:t>TOTAL</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121</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a:solidFill>
                            <a:schemeClr val="tx1"/>
                          </a:solidFill>
                          <a:effectLst/>
                          <a:latin typeface="Comic Sans MS" pitchFamily="66" charset="0"/>
                        </a:rPr>
                        <a:t>100,0</a:t>
                      </a:r>
                      <a:endParaRPr lang="es-CO" sz="140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151</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dirty="0">
                          <a:solidFill>
                            <a:schemeClr val="tx1"/>
                          </a:solidFill>
                          <a:effectLst/>
                          <a:latin typeface="Comic Sans MS" pitchFamily="66" charset="0"/>
                        </a:rPr>
                        <a:t>100,0</a:t>
                      </a:r>
                      <a:endParaRPr lang="es-CO" sz="1400"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3" name="Rectangle 1"/>
          <p:cNvSpPr>
            <a:spLocks noChangeArrowheads="1"/>
          </p:cNvSpPr>
          <p:nvPr/>
        </p:nvSpPr>
        <p:spPr bwMode="auto">
          <a:xfrm>
            <a:off x="2411760" y="253066"/>
            <a:ext cx="38884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DE INGLÉS</a:t>
            </a:r>
            <a:endParaRPr kumimoji="0" lang="es-CO" sz="1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108610489"/>
              </p:ext>
            </p:extLst>
          </p:nvPr>
        </p:nvGraphicFramePr>
        <p:xfrm>
          <a:off x="899591" y="4149080"/>
          <a:ext cx="7200801" cy="1734936"/>
        </p:xfrm>
        <a:graphic>
          <a:graphicData uri="http://schemas.openxmlformats.org/drawingml/2006/table">
            <a:tbl>
              <a:tblPr firstRow="1" firstCol="1" bandRow="1">
                <a:tableStyleId>{5C22544A-7EE6-4342-B048-85BDC9FD1C3A}</a:tableStyleId>
              </a:tblPr>
              <a:tblGrid>
                <a:gridCol w="2342580"/>
                <a:gridCol w="2488051"/>
                <a:gridCol w="2370170"/>
              </a:tblGrid>
              <a:tr h="0">
                <a:tc>
                  <a:txBody>
                    <a:bodyPr/>
                    <a:lstStyle/>
                    <a:p>
                      <a:pPr algn="ctr">
                        <a:lnSpc>
                          <a:spcPct val="115000"/>
                        </a:lnSpc>
                        <a:spcAft>
                          <a:spcPts val="1000"/>
                        </a:spcAft>
                      </a:pPr>
                      <a:r>
                        <a:rPr lang="es-ES" sz="1400" b="1" dirty="0">
                          <a:solidFill>
                            <a:schemeClr val="tx1"/>
                          </a:solidFill>
                          <a:effectLst/>
                          <a:latin typeface="Comic Sans MS" pitchFamily="66" charset="0"/>
                        </a:rPr>
                        <a:t>QUINTIL</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dirty="0">
                          <a:solidFill>
                            <a:schemeClr val="tx1"/>
                          </a:solidFill>
                          <a:effectLst/>
                          <a:latin typeface="Comic Sans MS" pitchFamily="66" charset="0"/>
                        </a:rPr>
                        <a:t>Nº ESTUDIANTES</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40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26,5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262752">
                <a:tc>
                  <a:txBody>
                    <a:bodyPr/>
                    <a:lstStyle/>
                    <a:p>
                      <a:pPr algn="ctr">
                        <a:lnSpc>
                          <a:spcPct val="115000"/>
                        </a:lnSpc>
                        <a:spcAft>
                          <a:spcPts val="1000"/>
                        </a:spcAft>
                      </a:pPr>
                      <a:r>
                        <a:rPr lang="es-ES" sz="1400" b="1">
                          <a:solidFill>
                            <a:schemeClr val="tx1"/>
                          </a:solidFill>
                          <a:effectLst/>
                          <a:latin typeface="Comic Sans MS" pitchFamily="66" charset="0"/>
                        </a:rPr>
                        <a:t>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24,5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10,6</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24,5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13,9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TOTAL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latin typeface="Comic Sans MS" pitchFamily="66" charset="0"/>
                        </a:rPr>
                        <a:t>          100,0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5" name="Rectangle 2"/>
          <p:cNvSpPr>
            <a:spLocks noChangeArrowheads="1"/>
          </p:cNvSpPr>
          <p:nvPr/>
        </p:nvSpPr>
        <p:spPr bwMode="auto">
          <a:xfrm>
            <a:off x="2339752" y="3068960"/>
            <a:ext cx="497568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 MODULO COMPETENCIAS CIUDADANAS 2012</a:t>
            </a:r>
            <a:endParaRPr kumimoji="0" lang="es-CO" sz="1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8677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24532117"/>
              </p:ext>
            </p:extLst>
          </p:nvPr>
        </p:nvGraphicFramePr>
        <p:xfrm>
          <a:off x="179513" y="692696"/>
          <a:ext cx="8712968" cy="2208276"/>
        </p:xfrm>
        <a:graphic>
          <a:graphicData uri="http://schemas.openxmlformats.org/drawingml/2006/table">
            <a:tbl>
              <a:tblPr firstRow="1" firstCol="1" bandRow="1">
                <a:tableStyleId>{5C22544A-7EE6-4342-B048-85BDC9FD1C3A}</a:tableStyleId>
              </a:tblPr>
              <a:tblGrid>
                <a:gridCol w="1939953"/>
                <a:gridCol w="1939953"/>
                <a:gridCol w="1799783"/>
                <a:gridCol w="1705589"/>
                <a:gridCol w="1327690"/>
              </a:tblGrid>
              <a:tr h="0">
                <a:tc rowSpan="2">
                  <a:txBody>
                    <a:bodyPr/>
                    <a:lstStyle/>
                    <a:p>
                      <a:pPr algn="ctr">
                        <a:lnSpc>
                          <a:spcPct val="115000"/>
                        </a:lnSpc>
                        <a:spcAft>
                          <a:spcPts val="1000"/>
                        </a:spcAft>
                      </a:pPr>
                      <a:r>
                        <a:rPr lang="es-ES" sz="1400" b="1" dirty="0">
                          <a:solidFill>
                            <a:schemeClr val="tx1"/>
                          </a:solidFill>
                          <a:effectLst/>
                          <a:latin typeface="Comic Sans MS" pitchFamily="66" charset="0"/>
                        </a:rPr>
                        <a:t>QUINTIL</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0"/>
                        </a:spcAft>
                      </a:pPr>
                      <a:r>
                        <a:rPr lang="es-ES" sz="1400" b="1" dirty="0">
                          <a:solidFill>
                            <a:schemeClr val="tx1"/>
                          </a:solidFill>
                          <a:effectLst/>
                          <a:latin typeface="Comic Sans MS" pitchFamily="66" charset="0"/>
                        </a:rPr>
                        <a:t>2011</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0"/>
                        </a:spcAft>
                      </a:pPr>
                      <a:r>
                        <a:rPr lang="es-ES" sz="1400" b="1">
                          <a:solidFill>
                            <a:schemeClr val="tx1"/>
                          </a:solidFill>
                          <a:effectLst/>
                          <a:latin typeface="Comic Sans MS" pitchFamily="66" charset="0"/>
                        </a:rPr>
                        <a:t>2012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b="1" dirty="0">
                          <a:solidFill>
                            <a:schemeClr val="tx1"/>
                          </a:solidFill>
                          <a:effectLst/>
                          <a:latin typeface="Comic Sans MS" pitchFamily="66" charset="0"/>
                        </a:rPr>
                        <a:t>Nº ESTUDIANTES</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dirty="0">
                          <a:solidFill>
                            <a:schemeClr val="tx1"/>
                          </a:solidFill>
                          <a:effectLst/>
                          <a:latin typeface="Comic Sans MS" pitchFamily="66" charset="0"/>
                        </a:rPr>
                        <a:t>PORCENTAJE</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Nº ESTUDIANTES</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21,5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30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dirty="0">
                          <a:solidFill>
                            <a:schemeClr val="tx1"/>
                          </a:solidFill>
                          <a:effectLst/>
                          <a:latin typeface="Comic Sans MS" pitchFamily="66" charset="0"/>
                        </a:rPr>
                        <a:t>II</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33</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24</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15,9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23,1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23</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15,2</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24,0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41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27,2</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TOTAL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a:solidFill>
                            <a:schemeClr val="tx1"/>
                          </a:solidFill>
                          <a:effectLst/>
                          <a:latin typeface="Comic Sans MS" pitchFamily="66" charset="0"/>
                        </a:rPr>
                        <a:t>     100,0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latin typeface="Comic Sans MS" pitchFamily="66" charset="0"/>
                        </a:rPr>
                        <a:t>   100,0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3" name="Rectangle 1"/>
          <p:cNvSpPr>
            <a:spLocks noChangeArrowheads="1"/>
          </p:cNvSpPr>
          <p:nvPr/>
        </p:nvSpPr>
        <p:spPr bwMode="auto">
          <a:xfrm>
            <a:off x="2771800" y="24299"/>
            <a:ext cx="424847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MÓDULOS DE COMPETENCIAS ESPECÍFICAS </a:t>
            </a: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ENSEÑAR</a:t>
            </a: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08313607"/>
              </p:ext>
            </p:extLst>
          </p:nvPr>
        </p:nvGraphicFramePr>
        <p:xfrm>
          <a:off x="755576" y="3717032"/>
          <a:ext cx="7776863" cy="2616350"/>
        </p:xfrm>
        <a:graphic>
          <a:graphicData uri="http://schemas.openxmlformats.org/drawingml/2006/table">
            <a:tbl>
              <a:tblPr firstRow="1" firstCol="1" bandRow="1">
                <a:tableStyleId>{5C22544A-7EE6-4342-B048-85BDC9FD1C3A}</a:tableStyleId>
              </a:tblPr>
              <a:tblGrid>
                <a:gridCol w="1191996"/>
                <a:gridCol w="1731550"/>
                <a:gridCol w="1506661"/>
                <a:gridCol w="1673772"/>
                <a:gridCol w="1672884"/>
              </a:tblGrid>
              <a:tr h="653438">
                <a:tc>
                  <a:txBody>
                    <a:bodyPr/>
                    <a:lstStyle/>
                    <a:p>
                      <a:pPr algn="ctr">
                        <a:lnSpc>
                          <a:spcPct val="115000"/>
                        </a:lnSpc>
                        <a:spcAft>
                          <a:spcPts val="1000"/>
                        </a:spcAft>
                      </a:pPr>
                      <a:r>
                        <a:rPr lang="es-ES" sz="1400" b="1" dirty="0">
                          <a:solidFill>
                            <a:schemeClr val="tx1"/>
                          </a:solidFill>
                          <a:effectLst/>
                          <a:latin typeface="Comic Sans MS" pitchFamily="66" charset="0"/>
                        </a:rPr>
                        <a:t>QUINTIL</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0"/>
                        </a:spcAft>
                      </a:pPr>
                      <a:r>
                        <a:rPr lang="es-ES" sz="1400" b="1" dirty="0">
                          <a:solidFill>
                            <a:schemeClr val="tx1"/>
                          </a:solidFill>
                          <a:effectLst/>
                          <a:latin typeface="Comic Sans MS" pitchFamily="66" charset="0"/>
                        </a:rPr>
                        <a:t>2011</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0"/>
                        </a:spcAft>
                        <a:tabLst>
                          <a:tab pos="1871980" algn="l"/>
                        </a:tabLst>
                      </a:pPr>
                      <a:r>
                        <a:rPr lang="es-ES" sz="1400" b="1" dirty="0">
                          <a:solidFill>
                            <a:schemeClr val="tx1"/>
                          </a:solidFill>
                          <a:effectLst/>
                          <a:latin typeface="Comic Sans MS" pitchFamily="66" charset="0"/>
                        </a:rPr>
                        <a:t>2012</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a:txBody>
                    <a:bodyPr/>
                    <a:lstStyle/>
                    <a:p>
                      <a:pPr algn="ctr">
                        <a:lnSpc>
                          <a:spcPct val="115000"/>
                        </a:lnSpc>
                        <a:spcAft>
                          <a:spcPts val="1000"/>
                        </a:spcAft>
                      </a:pPr>
                      <a:r>
                        <a:rPr lang="es-ES" sz="1400" b="1">
                          <a:solidFill>
                            <a:schemeClr val="tx1"/>
                          </a:solidFill>
                          <a:effectLst/>
                          <a:latin typeface="Comic Sans MS" pitchFamily="66" charset="0"/>
                        </a:rPr>
                        <a:t> </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Nº ESTUDIANTES</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PORCENTAJE</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latin typeface="Comic Sans MS" pitchFamily="66" charset="0"/>
                        </a:rPr>
                        <a:t>Nº ESTUDIANTES</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dirty="0">
                          <a:solidFill>
                            <a:schemeClr val="tx1"/>
                          </a:solidFill>
                          <a:effectLst/>
                          <a:latin typeface="Comic Sans MS" pitchFamily="66" charset="0"/>
                        </a:rPr>
                        <a:t>PORCENTAJE</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13,2</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18,5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21,5</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19,9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III</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15,7</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38</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25,2</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IV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25,6</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13,9</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V</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29</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24,0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34</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latin typeface="Comic Sans MS" pitchFamily="66" charset="0"/>
                        </a:rPr>
                        <a:t>22,5</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latin typeface="Comic Sans MS" pitchFamily="66" charset="0"/>
                        </a:rPr>
                        <a:t>TOTAL</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121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a:solidFill>
                            <a:schemeClr val="tx1"/>
                          </a:solidFill>
                          <a:effectLst/>
                          <a:latin typeface="Comic Sans MS" pitchFamily="66" charset="0"/>
                        </a:rPr>
                        <a:t>       100,0</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latin typeface="Comic Sans MS" pitchFamily="66" charset="0"/>
                        </a:rPr>
                        <a:t>151</a:t>
                      </a:r>
                      <a:endParaRPr lang="es-CO" sz="1400" b="1">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latin typeface="Comic Sans MS" pitchFamily="66" charset="0"/>
                        </a:rPr>
                        <a:t>       100,0</a:t>
                      </a:r>
                      <a:endParaRPr lang="es-CO" sz="1400" b="1" dirty="0">
                        <a:solidFill>
                          <a:schemeClr val="tx1"/>
                        </a:solidFill>
                        <a:effectLst/>
                        <a:latin typeface="Comic Sans MS" pitchFamily="66" charset="0"/>
                        <a:ea typeface="Calibri"/>
                        <a:cs typeface="Times New Roman"/>
                      </a:endParaRPr>
                    </a:p>
                  </a:txBody>
                  <a:tcPr marL="68580" marR="68580" marT="0" marB="0">
                    <a:solidFill>
                      <a:schemeClr val="accent3">
                        <a:lumMod val="40000"/>
                        <a:lumOff val="60000"/>
                      </a:schemeClr>
                    </a:solidFill>
                  </a:tcPr>
                </a:tc>
              </a:tr>
            </a:tbl>
          </a:graphicData>
        </a:graphic>
      </p:graphicFrame>
      <p:sp>
        <p:nvSpPr>
          <p:cNvPr id="5" name="Rectangle 2"/>
          <p:cNvSpPr>
            <a:spLocks noChangeArrowheads="1"/>
          </p:cNvSpPr>
          <p:nvPr/>
        </p:nvSpPr>
        <p:spPr bwMode="auto">
          <a:xfrm>
            <a:off x="2519772" y="3022794"/>
            <a:ext cx="47525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71663" algn="l"/>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EVALUAR</a:t>
            </a:r>
            <a:endParaRPr kumimoji="0" lang="es-CO" sz="1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71663"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4636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89384013"/>
              </p:ext>
            </p:extLst>
          </p:nvPr>
        </p:nvGraphicFramePr>
        <p:xfrm>
          <a:off x="1331640" y="692696"/>
          <a:ext cx="6552729" cy="2208276"/>
        </p:xfrm>
        <a:graphic>
          <a:graphicData uri="http://schemas.openxmlformats.org/drawingml/2006/table">
            <a:tbl>
              <a:tblPr firstRow="1" firstCol="1" bandRow="1">
                <a:tableStyleId>{5C22544A-7EE6-4342-B048-85BDC9FD1C3A}</a:tableStyleId>
              </a:tblPr>
              <a:tblGrid>
                <a:gridCol w="1336524"/>
                <a:gridCol w="1336524"/>
                <a:gridCol w="1336524"/>
                <a:gridCol w="1336524"/>
                <a:gridCol w="1206633"/>
              </a:tblGrid>
              <a:tr h="0">
                <a:tc rowSpan="2">
                  <a:txBody>
                    <a:bodyPr/>
                    <a:lstStyle/>
                    <a:p>
                      <a:pPr algn="ctr">
                        <a:lnSpc>
                          <a:spcPct val="115000"/>
                        </a:lnSpc>
                        <a:spcAft>
                          <a:spcPts val="1000"/>
                        </a:spcAft>
                      </a:pPr>
                      <a:r>
                        <a:rPr lang="es-ES" sz="1400" b="1" dirty="0">
                          <a:solidFill>
                            <a:schemeClr val="tx1"/>
                          </a:solidFill>
                          <a:effectLst/>
                        </a:rPr>
                        <a:t>QUINTIL</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0"/>
                        </a:spcAft>
                      </a:pPr>
                      <a:r>
                        <a:rPr lang="es-ES" sz="1400" b="1" dirty="0">
                          <a:solidFill>
                            <a:schemeClr val="tx1"/>
                          </a:solidFill>
                          <a:effectLst/>
                        </a:rPr>
                        <a:t>2011</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c gridSpan="2">
                  <a:txBody>
                    <a:bodyPr/>
                    <a:lstStyle/>
                    <a:p>
                      <a:pPr algn="ctr">
                        <a:lnSpc>
                          <a:spcPct val="115000"/>
                        </a:lnSpc>
                        <a:spcAft>
                          <a:spcPts val="0"/>
                        </a:spcAft>
                      </a:pPr>
                      <a:r>
                        <a:rPr lang="es-ES" sz="1400" b="1">
                          <a:solidFill>
                            <a:schemeClr val="tx1"/>
                          </a:solidFill>
                          <a:effectLst/>
                        </a:rPr>
                        <a:t>2012</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b="1" dirty="0">
                          <a:solidFill>
                            <a:schemeClr val="tx1"/>
                          </a:solidFill>
                          <a:effectLst/>
                        </a:rPr>
                        <a:t>Nº ESTUDIANTES</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rPr>
                        <a:t>PORCENTAJE</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rPr>
                        <a:t>Nº ESTUDIANTES</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rPr>
                        <a:t>PORCENTAJE</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23</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19,0</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34</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22,5</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II</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26</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21,5</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32</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21,2</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III</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25</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20,7</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22</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14,6</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dirty="0">
                          <a:solidFill>
                            <a:schemeClr val="tx1"/>
                          </a:solidFill>
                          <a:effectLst/>
                        </a:rPr>
                        <a:t>IV</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12</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 9,9</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40</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 26,5</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V</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35</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28,9</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23</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15,2</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TOTAL</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121</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a:solidFill>
                            <a:schemeClr val="tx1"/>
                          </a:solidFill>
                          <a:effectLst/>
                        </a:rPr>
                        <a:t>   100,0</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151</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rPr>
                        <a:t>    100,0</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bl>
          </a:graphicData>
        </a:graphic>
      </p:graphicFrame>
      <p:sp>
        <p:nvSpPr>
          <p:cNvPr id="3" name="Rectangle 1"/>
          <p:cNvSpPr>
            <a:spLocks noChangeArrowheads="1"/>
          </p:cNvSpPr>
          <p:nvPr/>
        </p:nvSpPr>
        <p:spPr bwMode="auto">
          <a:xfrm>
            <a:off x="2915816" y="46286"/>
            <a:ext cx="36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RESULTADOS MÓDULO FORMAR</a:t>
            </a: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72583873"/>
              </p:ext>
            </p:extLst>
          </p:nvPr>
        </p:nvGraphicFramePr>
        <p:xfrm>
          <a:off x="1340356" y="4149080"/>
          <a:ext cx="6751320" cy="1962912"/>
        </p:xfrm>
        <a:graphic>
          <a:graphicData uri="http://schemas.openxmlformats.org/drawingml/2006/table">
            <a:tbl>
              <a:tblPr firstRow="1" firstCol="1" bandRow="1">
                <a:tableStyleId>{5C22544A-7EE6-4342-B048-85BDC9FD1C3A}</a:tableStyleId>
              </a:tblPr>
              <a:tblGrid>
                <a:gridCol w="2250440"/>
                <a:gridCol w="2250440"/>
                <a:gridCol w="2250440"/>
              </a:tblGrid>
              <a:tr h="0">
                <a:tc rowSpan="2">
                  <a:txBody>
                    <a:bodyPr/>
                    <a:lstStyle/>
                    <a:p>
                      <a:pPr algn="ctr">
                        <a:lnSpc>
                          <a:spcPct val="115000"/>
                        </a:lnSpc>
                        <a:spcAft>
                          <a:spcPts val="1000"/>
                        </a:spcAft>
                      </a:pPr>
                      <a:r>
                        <a:rPr lang="es-ES" sz="1400" b="1" dirty="0">
                          <a:solidFill>
                            <a:schemeClr val="tx1"/>
                          </a:solidFill>
                          <a:effectLst/>
                        </a:rPr>
                        <a:t>QUINTIL</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gridSpan="2">
                  <a:txBody>
                    <a:bodyPr/>
                    <a:lstStyle/>
                    <a:p>
                      <a:pPr algn="ctr">
                        <a:lnSpc>
                          <a:spcPct val="115000"/>
                        </a:lnSpc>
                        <a:spcAft>
                          <a:spcPts val="0"/>
                        </a:spcAft>
                      </a:pPr>
                      <a:r>
                        <a:rPr lang="es-ES" sz="1400" b="1">
                          <a:solidFill>
                            <a:schemeClr val="tx1"/>
                          </a:solidFill>
                          <a:effectLst/>
                        </a:rPr>
                        <a:t>2011</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hMerge="1">
                  <a:txBody>
                    <a:bodyPr/>
                    <a:lstStyle/>
                    <a:p>
                      <a:endParaRPr lang="es-CO"/>
                    </a:p>
                  </a:txBody>
                  <a:tcPr/>
                </a:tc>
              </a:tr>
              <a:tr h="0">
                <a:tc vMerge="1">
                  <a:txBody>
                    <a:bodyPr/>
                    <a:lstStyle/>
                    <a:p>
                      <a:endParaRPr lang="es-CO"/>
                    </a:p>
                  </a:txBody>
                  <a:tcPr/>
                </a:tc>
                <a:tc>
                  <a:txBody>
                    <a:bodyPr/>
                    <a:lstStyle/>
                    <a:p>
                      <a:pPr algn="ctr">
                        <a:lnSpc>
                          <a:spcPct val="115000"/>
                        </a:lnSpc>
                        <a:spcAft>
                          <a:spcPts val="0"/>
                        </a:spcAft>
                      </a:pPr>
                      <a:r>
                        <a:rPr lang="es-ES" sz="1400" b="1" dirty="0">
                          <a:solidFill>
                            <a:schemeClr val="tx1"/>
                          </a:solidFill>
                          <a:effectLst/>
                        </a:rPr>
                        <a:t>Nª ESTUDIANTES</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s-ES" sz="1400" b="1">
                          <a:solidFill>
                            <a:schemeClr val="tx1"/>
                          </a:solidFill>
                          <a:effectLst/>
                        </a:rPr>
                        <a:t>PORCENTAJE</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dirty="0">
                          <a:solidFill>
                            <a:schemeClr val="tx1"/>
                          </a:solidFill>
                          <a:effectLst/>
                        </a:rPr>
                        <a:t>I</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27</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22,3</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II</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25</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20,7</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III</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19</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15,7</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IV</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26</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21,5</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V</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a:solidFill>
                            <a:schemeClr val="tx1"/>
                          </a:solidFill>
                          <a:effectLst/>
                        </a:rPr>
                        <a:t>24</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1000"/>
                        </a:spcAft>
                      </a:pPr>
                      <a:r>
                        <a:rPr lang="es-ES" sz="1400" b="1" dirty="0">
                          <a:solidFill>
                            <a:schemeClr val="tx1"/>
                          </a:solidFill>
                          <a:effectLst/>
                        </a:rPr>
                        <a:t>19,8</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r h="0">
                <a:tc>
                  <a:txBody>
                    <a:bodyPr/>
                    <a:lstStyle/>
                    <a:p>
                      <a:pPr algn="ctr">
                        <a:lnSpc>
                          <a:spcPct val="115000"/>
                        </a:lnSpc>
                        <a:spcAft>
                          <a:spcPts val="1000"/>
                        </a:spcAft>
                      </a:pPr>
                      <a:r>
                        <a:rPr lang="es-ES" sz="1400" b="1">
                          <a:solidFill>
                            <a:schemeClr val="tx1"/>
                          </a:solidFill>
                          <a:effectLst/>
                        </a:rPr>
                        <a:t>TOTAL</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a:solidFill>
                            <a:schemeClr val="tx1"/>
                          </a:solidFill>
                          <a:effectLst/>
                        </a:rPr>
                        <a:t>               121</a:t>
                      </a:r>
                      <a:endParaRPr lang="es-CO" sz="1400" b="1">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nSpc>
                          <a:spcPct val="115000"/>
                        </a:lnSpc>
                        <a:spcAft>
                          <a:spcPts val="1000"/>
                        </a:spcAft>
                      </a:pPr>
                      <a:r>
                        <a:rPr lang="es-ES" sz="1400" b="1" dirty="0">
                          <a:solidFill>
                            <a:schemeClr val="tx1"/>
                          </a:solidFill>
                          <a:effectLst/>
                        </a:rPr>
                        <a:t>              100,0</a:t>
                      </a:r>
                      <a:endParaRPr lang="es-CO" sz="1400" b="1"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r>
            </a:tbl>
          </a:graphicData>
        </a:graphic>
      </p:graphicFrame>
      <p:sp>
        <p:nvSpPr>
          <p:cNvPr id="5" name="Rectangle 2"/>
          <p:cNvSpPr>
            <a:spLocks noChangeArrowheads="1"/>
          </p:cNvSpPr>
          <p:nvPr/>
        </p:nvSpPr>
        <p:spPr bwMode="auto">
          <a:xfrm>
            <a:off x="3491880" y="3140968"/>
            <a:ext cx="28083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MÓDULO GESTIÓN DE PROYECTOS</a:t>
            </a:r>
            <a:endParaRPr kumimoji="0" lang="es-CO"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3355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a:spLocks noChangeArrowheads="1"/>
          </p:cNvSpPr>
          <p:nvPr/>
        </p:nvSpPr>
        <p:spPr bwMode="auto">
          <a:xfrm>
            <a:off x="104012" y="116632"/>
            <a:ext cx="8891588" cy="459256"/>
          </a:xfrm>
          <a:prstGeom prst="roundRect">
            <a:avLst>
              <a:gd name="adj" fmla="val 16667"/>
            </a:avLst>
          </a:prstGeom>
          <a:solidFill>
            <a:srgbClr val="FFFF00"/>
          </a:solidFill>
          <a:ln w="9525" algn="ctr">
            <a:solidFill>
              <a:schemeClr val="tx1"/>
            </a:solidFill>
            <a:round/>
            <a:headEnd/>
            <a:tailEnd/>
          </a:ln>
        </p:spPr>
        <p:txBody>
          <a:bodyPr anchor="ctr"/>
          <a:lstStyle/>
          <a:p>
            <a:pPr algn="ctr"/>
            <a:endParaRPr lang="es-CO" sz="2400" b="1" dirty="0"/>
          </a:p>
          <a:p>
            <a:pPr algn="ctr"/>
            <a:endParaRPr lang="es-CO" sz="1300" dirty="0">
              <a:solidFill>
                <a:schemeClr val="bg1"/>
              </a:solidFill>
            </a:endParaRPr>
          </a:p>
        </p:txBody>
      </p:sp>
      <p:sp>
        <p:nvSpPr>
          <p:cNvPr id="3" name="2 Rectángulo"/>
          <p:cNvSpPr/>
          <p:nvPr/>
        </p:nvSpPr>
        <p:spPr>
          <a:xfrm>
            <a:off x="2843808" y="161594"/>
            <a:ext cx="3372526" cy="369332"/>
          </a:xfrm>
          <a:prstGeom prst="rect">
            <a:avLst/>
          </a:prstGeom>
        </p:spPr>
        <p:txBody>
          <a:bodyPr wrap="none">
            <a:spAutoFit/>
          </a:bodyPr>
          <a:lstStyle/>
          <a:p>
            <a:r>
              <a:rPr lang="es-CO" b="1" dirty="0" smtClean="0"/>
              <a:t>MODELO DE GESTIÓN  </a:t>
            </a:r>
            <a:r>
              <a:rPr lang="es-CO" b="1" dirty="0"/>
              <a:t>2012-2013</a:t>
            </a:r>
          </a:p>
        </p:txBody>
      </p:sp>
      <p:sp>
        <p:nvSpPr>
          <p:cNvPr id="4" name="3 Rectángulo redondeado"/>
          <p:cNvSpPr/>
          <p:nvPr/>
        </p:nvSpPr>
        <p:spPr>
          <a:xfrm>
            <a:off x="237248" y="836712"/>
            <a:ext cx="1598623" cy="5616624"/>
          </a:xfrm>
          <a:prstGeom prst="roundRect">
            <a:avLst>
              <a:gd name="adj" fmla="val 10000"/>
            </a:avLst>
          </a:pr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5" name="4 Rectángulo"/>
          <p:cNvSpPr/>
          <p:nvPr/>
        </p:nvSpPr>
        <p:spPr>
          <a:xfrm>
            <a:off x="130430" y="2568386"/>
            <a:ext cx="1741541" cy="584775"/>
          </a:xfrm>
          <a:prstGeom prst="rect">
            <a:avLst/>
          </a:prstGeom>
        </p:spPr>
        <p:txBody>
          <a:bodyPr wrap="square">
            <a:spAutoFit/>
          </a:bodyPr>
          <a:lstStyle/>
          <a:p>
            <a:pPr algn="ctr"/>
            <a:r>
              <a:rPr lang="es-CO" sz="1600" b="1" dirty="0" smtClean="0"/>
              <a:t>CONVENIOS ACADÉMICOS</a:t>
            </a:r>
          </a:p>
        </p:txBody>
      </p:sp>
      <p:pic>
        <p:nvPicPr>
          <p:cNvPr id="6146" name="Picture 2" descr="http://1.bp.blogspot.com/-tNmljcPiNok/UYzkRIVdjDI/AAAAAAAAAog/IWAjeHoAh58/s1600/convenio-colectivo%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621" y="4005064"/>
            <a:ext cx="3617979" cy="271348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267744" y="1196752"/>
            <a:ext cx="6336704" cy="2862322"/>
          </a:xfrm>
          <a:prstGeom prst="rect">
            <a:avLst/>
          </a:prstGeom>
          <a:noFill/>
        </p:spPr>
        <p:txBody>
          <a:bodyPr wrap="square" rtlCol="0">
            <a:spAutoFit/>
          </a:bodyPr>
          <a:lstStyle/>
          <a:p>
            <a:pPr marL="285750" indent="-285750">
              <a:buFontTx/>
              <a:buChar char="-"/>
            </a:pPr>
            <a:r>
              <a:rPr lang="es-CO" dirty="0" smtClean="0"/>
              <a:t>Instituciones Educativas del municipio de Sincelejo del sector urbano y rural para las prácticas pedagógicas en la formación inicial de maestros. (23)</a:t>
            </a:r>
          </a:p>
          <a:p>
            <a:pPr marL="285750" indent="-285750">
              <a:buFontTx/>
              <a:buChar char="-"/>
            </a:pPr>
            <a:r>
              <a:rPr lang="es-CO" dirty="0" err="1" smtClean="0"/>
              <a:t>Cecar</a:t>
            </a:r>
            <a:endParaRPr lang="es-CO" dirty="0" smtClean="0"/>
          </a:p>
          <a:p>
            <a:pPr marL="285750" indent="-285750">
              <a:buFontTx/>
              <a:buChar char="-"/>
            </a:pPr>
            <a:r>
              <a:rPr lang="es-CO" dirty="0" err="1" smtClean="0"/>
              <a:t>Corposucre</a:t>
            </a:r>
            <a:endParaRPr lang="es-CO" dirty="0" smtClean="0"/>
          </a:p>
          <a:p>
            <a:pPr marL="285750" indent="-285750">
              <a:buFontTx/>
              <a:buChar char="-"/>
            </a:pPr>
            <a:r>
              <a:rPr lang="es-CO" dirty="0" smtClean="0"/>
              <a:t>Universidad de Sucre</a:t>
            </a:r>
          </a:p>
          <a:p>
            <a:pPr marL="285750" indent="-285750">
              <a:buFontTx/>
              <a:buChar char="-"/>
            </a:pPr>
            <a:r>
              <a:rPr lang="es-CO" dirty="0" smtClean="0"/>
              <a:t>ACR (Agencia Colombiana de Reinserción)</a:t>
            </a:r>
          </a:p>
          <a:p>
            <a:pPr marL="285750" indent="-285750">
              <a:buFontTx/>
              <a:buChar char="-"/>
            </a:pPr>
            <a:r>
              <a:rPr lang="es-CO" dirty="0" smtClean="0"/>
              <a:t>Batuta</a:t>
            </a:r>
          </a:p>
          <a:p>
            <a:pPr marL="285750" indent="-285750">
              <a:buFontTx/>
              <a:buChar char="-"/>
            </a:pPr>
            <a:r>
              <a:rPr lang="es-CO" dirty="0" smtClean="0"/>
              <a:t>Diaconía para la Paz</a:t>
            </a:r>
          </a:p>
          <a:p>
            <a:endParaRPr lang="es-CO" dirty="0" smtClean="0"/>
          </a:p>
        </p:txBody>
      </p:sp>
    </p:spTree>
    <p:extLst>
      <p:ext uri="{BB962C8B-B14F-4D97-AF65-F5344CB8AC3E}">
        <p14:creationId xmlns:p14="http://schemas.microsoft.com/office/powerpoint/2010/main" val="3686152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CECAR 2013\DSC022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041" y="7811"/>
            <a:ext cx="4572001" cy="3140968"/>
          </a:xfrm>
          <a:prstGeom prst="rect">
            <a:avLst/>
          </a:prstGeom>
          <a:noFill/>
          <a:ln>
            <a:noFill/>
          </a:ln>
        </p:spPr>
      </p:pic>
      <p:pic>
        <p:nvPicPr>
          <p:cNvPr id="3" name="2 Imagen" descr="http://www.eluniversal.com.co/sites/default/files/unisurcre_-_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8" y="3352042"/>
            <a:ext cx="4570082" cy="3159000"/>
          </a:xfrm>
          <a:prstGeom prst="rect">
            <a:avLst/>
          </a:prstGeom>
          <a:noFill/>
          <a:ln>
            <a:noFill/>
          </a:ln>
        </p:spPr>
      </p:pic>
      <p:pic>
        <p:nvPicPr>
          <p:cNvPr id="4" name="3 Imagen" descr="http://orientacion.universia.net.co/imgs2011/imagenes/fachada_ce-2013_04_25_224023.jpg"/>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52042"/>
            <a:ext cx="4424088" cy="3155477"/>
          </a:xfrm>
          <a:prstGeom prst="rect">
            <a:avLst/>
          </a:prstGeom>
          <a:noFill/>
          <a:ln>
            <a:noFill/>
          </a:ln>
        </p:spPr>
      </p:pic>
      <p:pic>
        <p:nvPicPr>
          <p:cNvPr id="5" name="4 Imagen" descr="G:\FOTOS\IMG_756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6" y="7811"/>
            <a:ext cx="4401366" cy="3168352"/>
          </a:xfrm>
          <a:prstGeom prst="rect">
            <a:avLst/>
          </a:prstGeom>
          <a:noFill/>
          <a:ln>
            <a:noFill/>
          </a:ln>
        </p:spPr>
      </p:pic>
      <p:sp>
        <p:nvSpPr>
          <p:cNvPr id="6" name="5 CuadroTexto"/>
          <p:cNvSpPr txBox="1"/>
          <p:nvPr/>
        </p:nvSpPr>
        <p:spPr>
          <a:xfrm>
            <a:off x="707910" y="6550223"/>
            <a:ext cx="3888432" cy="307777"/>
          </a:xfrm>
          <a:prstGeom prst="rect">
            <a:avLst/>
          </a:prstGeom>
          <a:noFill/>
        </p:spPr>
        <p:txBody>
          <a:bodyPr wrap="square" rtlCol="0">
            <a:spAutoFit/>
          </a:bodyPr>
          <a:lstStyle/>
          <a:p>
            <a:pPr algn="ctr"/>
            <a:r>
              <a:rPr lang="es-CO" sz="1400" dirty="0" smtClean="0"/>
              <a:t>CONVENIO: UNIVERSIDAD DE SUCRE</a:t>
            </a:r>
            <a:endParaRPr lang="es-CO" sz="1400" dirty="0"/>
          </a:p>
        </p:txBody>
      </p:sp>
      <p:sp>
        <p:nvSpPr>
          <p:cNvPr id="7" name="6 CuadroTexto"/>
          <p:cNvSpPr txBox="1"/>
          <p:nvPr/>
        </p:nvSpPr>
        <p:spPr>
          <a:xfrm>
            <a:off x="4912826" y="6511042"/>
            <a:ext cx="3888432" cy="307777"/>
          </a:xfrm>
          <a:prstGeom prst="rect">
            <a:avLst/>
          </a:prstGeom>
          <a:noFill/>
        </p:spPr>
        <p:txBody>
          <a:bodyPr wrap="square" rtlCol="0">
            <a:spAutoFit/>
          </a:bodyPr>
          <a:lstStyle/>
          <a:p>
            <a:pPr algn="ctr"/>
            <a:r>
              <a:rPr lang="es-CO" sz="1400" dirty="0" smtClean="0"/>
              <a:t>CONVENIO: UNIVERSIDAD CECAR</a:t>
            </a:r>
            <a:endParaRPr lang="es-CO" sz="1400" dirty="0"/>
          </a:p>
        </p:txBody>
      </p:sp>
    </p:spTree>
    <p:extLst>
      <p:ext uri="{BB962C8B-B14F-4D97-AF65-F5344CB8AC3E}">
        <p14:creationId xmlns:p14="http://schemas.microsoft.com/office/powerpoint/2010/main" val="555498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343695219"/>
              </p:ext>
            </p:extLst>
          </p:nvPr>
        </p:nvGraphicFramePr>
        <p:xfrm>
          <a:off x="285720" y="260647"/>
          <a:ext cx="8678768" cy="6408715"/>
        </p:xfrm>
        <a:graphic>
          <a:graphicData uri="http://schemas.openxmlformats.org/drawingml/2006/table">
            <a:tbl>
              <a:tblPr>
                <a:tableStyleId>{69C7853C-536D-4A76-A0AE-DD22124D55A5}</a:tableStyleId>
              </a:tblPr>
              <a:tblGrid>
                <a:gridCol w="8678768"/>
              </a:tblGrid>
              <a:tr h="1671688">
                <a:tc>
                  <a:txBody>
                    <a:bodyPr/>
                    <a:lstStyle/>
                    <a:p>
                      <a:pPr algn="ctr">
                        <a:lnSpc>
                          <a:spcPct val="115000"/>
                        </a:lnSpc>
                        <a:spcAft>
                          <a:spcPts val="0"/>
                        </a:spcAft>
                      </a:pPr>
                      <a:endParaRPr lang="es-CO" sz="900" dirty="0">
                        <a:latin typeface="Comic Sans MS" pitchFamily="66" charset="0"/>
                      </a:endParaRPr>
                    </a:p>
                    <a:p>
                      <a:pPr algn="ctr">
                        <a:lnSpc>
                          <a:spcPct val="115000"/>
                        </a:lnSpc>
                        <a:spcAft>
                          <a:spcPts val="0"/>
                        </a:spcAft>
                      </a:pPr>
                      <a:r>
                        <a:rPr lang="es-CO" sz="2000" dirty="0">
                          <a:latin typeface="Comic Sans MS" pitchFamily="66" charset="0"/>
                        </a:rPr>
                        <a:t>RENDICIÓN DE CUENTAS</a:t>
                      </a:r>
                    </a:p>
                    <a:p>
                      <a:pPr algn="ctr">
                        <a:lnSpc>
                          <a:spcPct val="115000"/>
                        </a:lnSpc>
                        <a:spcAft>
                          <a:spcPts val="0"/>
                        </a:spcAft>
                      </a:pPr>
                      <a:r>
                        <a:rPr lang="es-CO" sz="2000" dirty="0">
                          <a:latin typeface="Comic Sans MS" pitchFamily="66" charset="0"/>
                        </a:rPr>
                        <a:t>INFORME DE AUDIENCIA PÚBLICA </a:t>
                      </a:r>
                    </a:p>
                    <a:p>
                      <a:pPr algn="ctr">
                        <a:lnSpc>
                          <a:spcPct val="115000"/>
                        </a:lnSpc>
                        <a:spcAft>
                          <a:spcPts val="0"/>
                        </a:spcAft>
                      </a:pPr>
                      <a:r>
                        <a:rPr lang="es-CO" sz="2000" dirty="0">
                          <a:latin typeface="Comic Sans MS" pitchFamily="66" charset="0"/>
                        </a:rPr>
                        <a:t>INSTITUCION EDUCATIVA:</a:t>
                      </a:r>
                    </a:p>
                    <a:p>
                      <a:pPr algn="ctr">
                        <a:lnSpc>
                          <a:spcPct val="115000"/>
                        </a:lnSpc>
                        <a:spcAft>
                          <a:spcPts val="0"/>
                        </a:spcAft>
                      </a:pPr>
                      <a:r>
                        <a:rPr lang="es-CO" sz="900" dirty="0">
                          <a:latin typeface="Comic Sans MS" pitchFamily="66" charset="0"/>
                        </a:rPr>
                        <a:t>  </a:t>
                      </a:r>
                      <a:endParaRPr lang="es-CO" sz="900" dirty="0">
                        <a:latin typeface="Comic Sans MS" pitchFamily="66" charset="0"/>
                        <a:ea typeface="Calibri"/>
                        <a:cs typeface="Times New Roman"/>
                      </a:endParaRPr>
                    </a:p>
                  </a:txBody>
                  <a:tcPr marL="17690" marR="17690" marT="0" marB="0" anchor="ctr"/>
                </a:tc>
              </a:tr>
              <a:tr h="273705">
                <a:tc>
                  <a:txBody>
                    <a:bodyPr/>
                    <a:lstStyle/>
                    <a:p>
                      <a:pPr algn="ctr">
                        <a:lnSpc>
                          <a:spcPct val="115000"/>
                        </a:lnSpc>
                        <a:spcAft>
                          <a:spcPts val="0"/>
                        </a:spcAft>
                      </a:pPr>
                      <a:endParaRPr lang="es-CO" sz="900" dirty="0">
                        <a:latin typeface="Comic Sans MS" pitchFamily="66" charset="0"/>
                        <a:ea typeface="Calibri"/>
                        <a:cs typeface="Times New Roman"/>
                      </a:endParaRPr>
                    </a:p>
                  </a:txBody>
                  <a:tcPr marL="17690" marR="17690" marT="0" marB="0" anchor="ctr"/>
                </a:tc>
              </a:tr>
              <a:tr h="4463322">
                <a:tc>
                  <a:txBody>
                    <a:bodyPr/>
                    <a:lstStyle/>
                    <a:p>
                      <a:pPr algn="ctr">
                        <a:lnSpc>
                          <a:spcPct val="115000"/>
                        </a:lnSpc>
                        <a:spcAft>
                          <a:spcPts val="0"/>
                        </a:spcAft>
                      </a:pPr>
                      <a:endParaRPr lang="es-CO" sz="900" dirty="0">
                        <a:latin typeface="Comic Sans MS" pitchFamily="66" charset="0"/>
                      </a:endParaRPr>
                    </a:p>
                  </a:txBody>
                  <a:tcPr marL="17690" marR="17690" marT="0" marB="0" anchor="ctr"/>
                </a:tc>
              </a:tr>
            </a:tbl>
          </a:graphicData>
        </a:graphic>
      </p:graphicFrame>
      <p:pic>
        <p:nvPicPr>
          <p:cNvPr id="1026" name="Picture 2" descr="http://sincelejo-sucre.gov.co/apc-aa-files/34393335363433393561316632326138/Un_Alto_Comprom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8288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7308304" y="548680"/>
            <a:ext cx="1008113" cy="936104"/>
          </a:xfrm>
          <a:prstGeom prst="rect">
            <a:avLst/>
          </a:prstGeom>
          <a:noFill/>
          <a:scene3d>
            <a:camera prst="obliqueTopLeft"/>
            <a:lightRig rig="threePt" dir="t"/>
          </a:scene3d>
          <a:sp3d>
            <a:bevelT/>
          </a:sp3d>
        </p:spPr>
      </p:pic>
      <p:sp>
        <p:nvSpPr>
          <p:cNvPr id="2" name="1 CuadroTexto"/>
          <p:cNvSpPr txBox="1"/>
          <p:nvPr/>
        </p:nvSpPr>
        <p:spPr>
          <a:xfrm>
            <a:off x="323528" y="2780928"/>
            <a:ext cx="5040560" cy="1754326"/>
          </a:xfrm>
          <a:prstGeom prst="rect">
            <a:avLst/>
          </a:prstGeom>
          <a:noFill/>
        </p:spPr>
        <p:txBody>
          <a:bodyPr wrap="square" rtlCol="0">
            <a:spAutoFit/>
          </a:bodyPr>
          <a:lstStyle/>
          <a:p>
            <a:pPr algn="ctr"/>
            <a:r>
              <a:rPr lang="es-CO" sz="3600" b="1" dirty="0" smtClean="0">
                <a:latin typeface="Comic Sans MS" pitchFamily="66" charset="0"/>
              </a:rPr>
              <a:t>GESTIÓN ADMINISTRATIVA Y FINANCIERA</a:t>
            </a:r>
            <a:endParaRPr lang="es-CO" sz="3600" b="1" dirty="0">
              <a:latin typeface="Comic Sans MS" pitchFamily="66" charset="0"/>
            </a:endParaRPr>
          </a:p>
        </p:txBody>
      </p:sp>
      <p:pic>
        <p:nvPicPr>
          <p:cNvPr id="10" name="Picture 6" descr="http://www.gerencia.unal.edu.co/CMS/ADMON_CMS/ADJUNTOS/20120827_163607_MGAF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980" y="2589467"/>
            <a:ext cx="3289624" cy="285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9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05341709"/>
              </p:ext>
            </p:extLst>
          </p:nvPr>
        </p:nvGraphicFramePr>
        <p:xfrm>
          <a:off x="251520" y="116632"/>
          <a:ext cx="8568953" cy="6253480"/>
        </p:xfrm>
        <a:graphic>
          <a:graphicData uri="http://schemas.openxmlformats.org/drawingml/2006/table">
            <a:tbl>
              <a:tblPr firstRow="1" bandRow="1">
                <a:tableStyleId>{F5AB1C69-6EDB-4FF4-983F-18BD219EF322}</a:tableStyleId>
              </a:tblPr>
              <a:tblGrid>
                <a:gridCol w="2025389"/>
                <a:gridCol w="2871155"/>
                <a:gridCol w="3672409"/>
              </a:tblGrid>
              <a:tr h="370840">
                <a:tc>
                  <a:txBody>
                    <a:bodyPr/>
                    <a:lstStyle/>
                    <a:p>
                      <a:r>
                        <a:rPr lang="es-CO" sz="1400" dirty="0" smtClean="0">
                          <a:solidFill>
                            <a:schemeClr val="tx1"/>
                          </a:solidFill>
                          <a:latin typeface="Comic Sans MS" pitchFamily="66" charset="0"/>
                        </a:rPr>
                        <a:t>PROCESOS</a:t>
                      </a:r>
                      <a:endParaRPr lang="es-CO" sz="1400" dirty="0">
                        <a:solidFill>
                          <a:schemeClr val="tx1"/>
                        </a:solidFill>
                        <a:latin typeface="Comic Sans MS" pitchFamily="66" charset="0"/>
                      </a:endParaRPr>
                    </a:p>
                  </a:txBody>
                  <a:tcPr/>
                </a:tc>
                <a:tc>
                  <a:txBody>
                    <a:bodyPr/>
                    <a:lstStyle/>
                    <a:p>
                      <a:r>
                        <a:rPr lang="es-CO" sz="1400" dirty="0" smtClean="0">
                          <a:solidFill>
                            <a:schemeClr val="tx1"/>
                          </a:solidFill>
                          <a:latin typeface="Comic Sans MS" pitchFamily="66" charset="0"/>
                        </a:rPr>
                        <a:t>COMPONENTES</a:t>
                      </a:r>
                      <a:endParaRPr lang="es-CO" sz="1400" dirty="0">
                        <a:solidFill>
                          <a:schemeClr val="tx1"/>
                        </a:solidFill>
                        <a:latin typeface="Comic Sans MS" pitchFamily="66" charset="0"/>
                      </a:endParaRPr>
                    </a:p>
                  </a:txBody>
                  <a:tcPr/>
                </a:tc>
                <a:tc>
                  <a:txBody>
                    <a:bodyPr/>
                    <a:lstStyle/>
                    <a:p>
                      <a:endParaRPr lang="es-CO" sz="1400" dirty="0">
                        <a:solidFill>
                          <a:schemeClr val="tx1"/>
                        </a:solidFill>
                        <a:latin typeface="Comic Sans MS" pitchFamily="66" charset="0"/>
                      </a:endParaRPr>
                    </a:p>
                  </a:txBody>
                  <a:tcPr/>
                </a:tc>
              </a:tr>
              <a:tr h="370840">
                <a:tc rowSpan="3">
                  <a:txBody>
                    <a:bodyPr/>
                    <a:lstStyle/>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r>
                        <a:rPr lang="es-CO" sz="1400" dirty="0" smtClean="0">
                          <a:solidFill>
                            <a:schemeClr val="tx1"/>
                          </a:solidFill>
                          <a:latin typeface="Comic Sans MS" pitchFamily="66" charset="0"/>
                        </a:rPr>
                        <a:t>APOYO A LA GESTIÓN ACADÉMICA</a:t>
                      </a:r>
                      <a:endParaRPr lang="es-CO" sz="1400" dirty="0">
                        <a:solidFill>
                          <a:schemeClr val="tx1"/>
                        </a:solidFill>
                        <a:latin typeface="Comic Sans MS" pitchFamily="66" charset="0"/>
                      </a:endParaRPr>
                    </a:p>
                  </a:txBody>
                  <a:tcPr/>
                </a:tc>
                <a:tc>
                  <a:txBody>
                    <a:bodyPr/>
                    <a:lstStyle/>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r>
                        <a:rPr lang="es-CO" sz="1400" dirty="0" smtClean="0">
                          <a:solidFill>
                            <a:schemeClr val="tx1"/>
                          </a:solidFill>
                          <a:latin typeface="Comic Sans MS" pitchFamily="66" charset="0"/>
                        </a:rPr>
                        <a:t>PROCESO DE MATRÍCULA</a:t>
                      </a:r>
                      <a:endParaRPr lang="es-CO" sz="1400"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LA INSTITUCIÓN CUENTA CON UNA POLÍTICA QUE PERMITE REALIZAR EL PROCESO DE MATRÍCULA EN FORMA AGIL Y OPORTUNA</a:t>
                      </a:r>
                    </a:p>
                    <a:p>
                      <a:endParaRPr lang="es-CO" sz="1600" b="1"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a:txBody>
                    <a:bodyPr/>
                    <a:lstStyle/>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endParaRPr lang="es-CO" sz="1400" dirty="0" smtClean="0">
                        <a:solidFill>
                          <a:schemeClr val="tx1"/>
                        </a:solidFill>
                        <a:latin typeface="Comic Sans MS" pitchFamily="66" charset="0"/>
                      </a:endParaRPr>
                    </a:p>
                    <a:p>
                      <a:r>
                        <a:rPr lang="es-CO" sz="1400" dirty="0" smtClean="0">
                          <a:solidFill>
                            <a:schemeClr val="tx1"/>
                          </a:solidFill>
                          <a:latin typeface="Comic Sans MS" pitchFamily="66" charset="0"/>
                        </a:rPr>
                        <a:t>ARCHIVO ACADÉMICO</a:t>
                      </a:r>
                      <a:endParaRPr lang="es-CO" sz="1400"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LA INSTITUCIÓN POSEE UN SOFTWARE QUE LE PERMITE DISPONER DE LA INFORMACIÓN DE LOS ESTUDIANTES, ASÍ COMO EXPEDIR CONSTANCIAS Y CERTIFICADAOS DE MANERA</a:t>
                      </a:r>
                      <a:r>
                        <a:rPr lang="es-CO" sz="1600" b="1" baseline="0" dirty="0" smtClean="0">
                          <a:solidFill>
                            <a:schemeClr val="tx1"/>
                          </a:solidFill>
                          <a:latin typeface="Comic Sans MS" pitchFamily="66" charset="0"/>
                        </a:rPr>
                        <a:t> ÁGIL Y CONFIABLE.</a:t>
                      </a:r>
                    </a:p>
                    <a:p>
                      <a:endParaRPr lang="es-CO" sz="1600" b="1"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a:txBody>
                    <a:bodyPr/>
                    <a:lstStyle/>
                    <a:p>
                      <a:r>
                        <a:rPr lang="es-CO" sz="1400" dirty="0" smtClean="0">
                          <a:solidFill>
                            <a:schemeClr val="tx1"/>
                          </a:solidFill>
                          <a:latin typeface="Comic Sans MS" pitchFamily="66" charset="0"/>
                        </a:rPr>
                        <a:t>BOLETINES DE CALIFICACIONES</a:t>
                      </a:r>
                      <a:endParaRPr lang="es-CO" sz="1400"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LA INSTITUCIÓN CUENTA CON SOFTWARE PARA LA EXPEDICIÓN DE LOS BOLETINES DE CALIFICACIONES AL CUAL SE LE HAN REALIZADO AJUSTES ACORDE CON LAS EXIGENCIAS EN EL ÁMBITO ACADÉMICO.</a:t>
                      </a:r>
                    </a:p>
                    <a:p>
                      <a:endParaRPr lang="es-CO" sz="16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4088012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83996879"/>
              </p:ext>
            </p:extLst>
          </p:nvPr>
        </p:nvGraphicFramePr>
        <p:xfrm>
          <a:off x="251520" y="188640"/>
          <a:ext cx="8784976" cy="6162040"/>
        </p:xfrm>
        <a:graphic>
          <a:graphicData uri="http://schemas.openxmlformats.org/drawingml/2006/table">
            <a:tbl>
              <a:tblPr firstRow="1" bandRow="1">
                <a:tableStyleId>{F5AB1C69-6EDB-4FF4-983F-18BD219EF322}</a:tableStyleId>
              </a:tblPr>
              <a:tblGrid>
                <a:gridCol w="1464163"/>
                <a:gridCol w="2856317"/>
                <a:gridCol w="4464496"/>
              </a:tblGrid>
              <a:tr h="370840">
                <a:tc>
                  <a:txBody>
                    <a:bodyPr/>
                    <a:lstStyle/>
                    <a:p>
                      <a:r>
                        <a:rPr lang="es-CO" sz="1000" dirty="0" smtClean="0">
                          <a:solidFill>
                            <a:schemeClr val="tx1"/>
                          </a:solidFill>
                          <a:latin typeface="Comic Sans MS" pitchFamily="66" charset="0"/>
                        </a:rPr>
                        <a:t>PROCESOS</a:t>
                      </a:r>
                      <a:endParaRPr lang="es-CO" sz="1000" dirty="0">
                        <a:solidFill>
                          <a:schemeClr val="tx1"/>
                        </a:solidFill>
                        <a:latin typeface="Comic Sans MS" pitchFamily="66" charset="0"/>
                      </a:endParaRPr>
                    </a:p>
                  </a:txBody>
                  <a:tcPr/>
                </a:tc>
                <a:tc>
                  <a:txBody>
                    <a:bodyPr/>
                    <a:lstStyle/>
                    <a:p>
                      <a:r>
                        <a:rPr lang="es-CO" sz="1000" dirty="0" smtClean="0">
                          <a:solidFill>
                            <a:schemeClr val="tx1"/>
                          </a:solidFill>
                          <a:latin typeface="Comic Sans MS" pitchFamily="66" charset="0"/>
                        </a:rPr>
                        <a:t>COMPONENTES</a:t>
                      </a:r>
                      <a:endParaRPr lang="es-CO" sz="1000" dirty="0">
                        <a:solidFill>
                          <a:schemeClr val="tx1"/>
                        </a:solidFill>
                        <a:latin typeface="Comic Sans MS" pitchFamily="66" charset="0"/>
                      </a:endParaRPr>
                    </a:p>
                  </a:txBody>
                  <a:tcPr/>
                </a:tc>
                <a:tc>
                  <a:txBody>
                    <a:bodyPr/>
                    <a:lstStyle/>
                    <a:p>
                      <a:endParaRPr lang="es-CO" sz="1000" dirty="0">
                        <a:solidFill>
                          <a:schemeClr val="tx1"/>
                        </a:solidFill>
                        <a:latin typeface="Comic Sans MS" pitchFamily="66" charset="0"/>
                      </a:endParaRPr>
                    </a:p>
                  </a:txBody>
                  <a:tcPr/>
                </a:tc>
              </a:tr>
              <a:tr h="370840">
                <a:tc rowSpan="7">
                  <a:txBody>
                    <a:bodyPr/>
                    <a:lstStyle/>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r>
                        <a:rPr lang="es-CO" sz="1000" dirty="0" smtClean="0">
                          <a:solidFill>
                            <a:schemeClr val="tx1"/>
                          </a:solidFill>
                          <a:latin typeface="Comic Sans MS" pitchFamily="66" charset="0"/>
                        </a:rPr>
                        <a:t>ADMINISTRACIÓN DE LA PLANTA FÍSICA</a:t>
                      </a: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txBody>
                  <a:tcPr/>
                </a:tc>
                <a:tc>
                  <a:txBody>
                    <a:bodyPr/>
                    <a:lstStyle/>
                    <a:p>
                      <a:r>
                        <a:rPr lang="es-CO" sz="1000" dirty="0" smtClean="0">
                          <a:solidFill>
                            <a:schemeClr val="tx1"/>
                          </a:solidFill>
                          <a:latin typeface="Comic Sans MS" pitchFamily="66" charset="0"/>
                        </a:rPr>
                        <a:t>MANTENIMIENTO DE LA PLANTA FÍSICA</a:t>
                      </a:r>
                      <a:endParaRPr lang="es-CO" sz="1000" dirty="0">
                        <a:solidFill>
                          <a:schemeClr val="tx1"/>
                        </a:solidFill>
                        <a:latin typeface="Comic Sans MS" pitchFamily="66" charset="0"/>
                      </a:endParaRPr>
                    </a:p>
                  </a:txBody>
                  <a:tcPr/>
                </a:tc>
                <a:tc rowSpan="7">
                  <a:txBody>
                    <a:bodyPr/>
                    <a:lstStyle/>
                    <a:p>
                      <a:r>
                        <a:rPr lang="es-CO" sz="1100" b="1" baseline="0" dirty="0" smtClean="0">
                          <a:solidFill>
                            <a:schemeClr val="tx1"/>
                          </a:solidFill>
                          <a:latin typeface="Comic Sans MS" pitchFamily="66" charset="0"/>
                        </a:rPr>
                        <a:t>CONSTRUCCIÓN DE 60 METROS DE PAREDILLA COSTADO NORTE DE LA INSTITUCIÓN Y CONSTRUCCIÓN DE 40 METROS DE PAREDILLA INCLUIDA PUERTA METÁLICA PARA SEGUNDA ENTRADA INSTITUCIONAL COLINDANDO CON EL BARRIO SEVILLA.</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EMBELLECIMIENTO MEDIANTE LA ADECUACIÓN DE 4 JARDINES DISTRIBUIDOS EN ÁREAS DE 4 METROS, 10 METROS, 6 METROS Y 4 METROS RESPECTIVAMENTE; Y LEVANTAMIENTO DE MUROS PARA SU PROTECCIÓN.</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MANTENIMIENTO DE LOS FILTROS DE AGUA OZONIZADA Y PURIFICADORES.</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MANTENIMIENTO Y ADECUACIÓN DEL COMEDOR ESCOLAR.</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ADECUACIÓN DE SENDER0S Y LIMPIEZA DE 6 HECTÁREAS DE TERRENO PARA LA EJECUCIÓN DE LAS CLASES DE EDUCACIÓN FÍSICA Y ACTIVIDADES DEPORTIVAS.</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CONSTRUCCIÓN DE 180 METROS LINEALES EN CONCRETO DE SENDEROS PEATONALES (BANDERAS)</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PODA DE ÁRBOLES Y LIMPIEZA DE 7 HECTÁREAS</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10 CÁMARAS DE VIDEO DE SEGURIDAD</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CONEXIONES DE GAS</a:t>
                      </a:r>
                    </a:p>
                    <a:p>
                      <a:endParaRPr lang="es-CO" sz="1100" b="1" baseline="0" dirty="0" smtClean="0">
                        <a:solidFill>
                          <a:schemeClr val="tx1"/>
                        </a:solidFill>
                        <a:latin typeface="Comic Sans MS" pitchFamily="66" charset="0"/>
                      </a:endParaRPr>
                    </a:p>
                    <a:p>
                      <a:r>
                        <a:rPr lang="es-CO" sz="1100" b="1" baseline="0" dirty="0" smtClean="0">
                          <a:solidFill>
                            <a:schemeClr val="tx1"/>
                          </a:solidFill>
                          <a:latin typeface="Comic Sans MS" pitchFamily="66" charset="0"/>
                        </a:rPr>
                        <a:t>RECURSO HUMANO DE PRESTACIÓN DE SERVICIOS DISTINTO A LA PLANTA DE SERVICIO DE LA SEM, PARA EL MANTENIMIENTO Y CELADURÍA PAGOS CON RECURSOS PROPIOS.</a:t>
                      </a:r>
                      <a:endParaRPr lang="es-CO" sz="1100" b="1"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a:txBody>
                    <a:bodyPr/>
                    <a:lstStyle/>
                    <a:p>
                      <a:r>
                        <a:rPr lang="es-CO" sz="1000" dirty="0" smtClean="0">
                          <a:solidFill>
                            <a:schemeClr val="tx1"/>
                          </a:solidFill>
                          <a:latin typeface="Comic Sans MS" pitchFamily="66" charset="0"/>
                        </a:rPr>
                        <a:t>PROGRAMAS PARA LA ADECUACIÓN Y EMBELLECIMIENTO</a:t>
                      </a:r>
                      <a:r>
                        <a:rPr lang="es-CO" sz="1000" baseline="0" dirty="0" smtClean="0">
                          <a:solidFill>
                            <a:schemeClr val="tx1"/>
                          </a:solidFill>
                          <a:latin typeface="Comic Sans MS" pitchFamily="66" charset="0"/>
                        </a:rPr>
                        <a:t> DE LA PLANTA FÍSICA</a:t>
                      </a:r>
                    </a:p>
                    <a:p>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a:txBody>
                    <a:bodyPr/>
                    <a:lstStyle/>
                    <a:p>
                      <a:endParaRPr lang="es-CO" sz="1000" dirty="0" smtClean="0">
                        <a:solidFill>
                          <a:schemeClr val="tx1"/>
                        </a:solidFill>
                        <a:latin typeface="Comic Sans MS" pitchFamily="66" charset="0"/>
                      </a:endParaRPr>
                    </a:p>
                    <a:p>
                      <a:r>
                        <a:rPr lang="es-CO" sz="1000" dirty="0" smtClean="0">
                          <a:solidFill>
                            <a:schemeClr val="tx1"/>
                          </a:solidFill>
                          <a:latin typeface="Comic Sans MS" pitchFamily="66" charset="0"/>
                        </a:rPr>
                        <a:t>SEGUIMIENTO AL USO DE LOS ESPACIOS</a:t>
                      </a:r>
                    </a:p>
                    <a:p>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r h="370840">
                <a:tc vMerge="1">
                  <a:txBody>
                    <a:bodyPr/>
                    <a:lstStyle/>
                    <a:p>
                      <a:endParaRPr lang="es-CO" sz="1000" dirty="0" smtClean="0">
                        <a:solidFill>
                          <a:schemeClr val="tx1"/>
                        </a:solidFill>
                        <a:latin typeface="Comic Sans MS" pitchFamily="66" charset="0"/>
                      </a:endParaRPr>
                    </a:p>
                  </a:txBody>
                  <a:tcPr/>
                </a:tc>
                <a:tc>
                  <a:txBody>
                    <a:bodyPr/>
                    <a:lstStyle/>
                    <a:p>
                      <a:r>
                        <a:rPr lang="es-CO" sz="1000" dirty="0" smtClean="0">
                          <a:solidFill>
                            <a:schemeClr val="tx1"/>
                          </a:solidFill>
                          <a:latin typeface="Comic Sans MS" pitchFamily="66" charset="0"/>
                        </a:rPr>
                        <a:t>ADQUISICIÓN DE LOS RECURSOS PARA EL APRENDIZAJE</a:t>
                      </a:r>
                    </a:p>
                    <a:p>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r h="370840">
                <a:tc vMerge="1">
                  <a:txBody>
                    <a:bodyPr/>
                    <a:lstStyle/>
                    <a:p>
                      <a:endParaRPr lang="es-CO" sz="1000" dirty="0" smtClean="0">
                        <a:solidFill>
                          <a:schemeClr val="tx1"/>
                        </a:solidFill>
                        <a:latin typeface="Comic Sans MS" pitchFamily="66" charset="0"/>
                      </a:endParaRPr>
                    </a:p>
                  </a:txBody>
                  <a:tcPr/>
                </a:tc>
                <a:tc>
                  <a:txBody>
                    <a:bodyPr/>
                    <a:lstStyle/>
                    <a:p>
                      <a:endParaRPr lang="es-CO" sz="1000" dirty="0" smtClean="0">
                        <a:solidFill>
                          <a:schemeClr val="tx1"/>
                        </a:solidFill>
                        <a:latin typeface="Comic Sans MS" pitchFamily="66" charset="0"/>
                      </a:endParaRPr>
                    </a:p>
                    <a:p>
                      <a:r>
                        <a:rPr lang="es-CO" sz="1000" dirty="0" smtClean="0">
                          <a:solidFill>
                            <a:schemeClr val="tx1"/>
                          </a:solidFill>
                          <a:latin typeface="Comic Sans MS" pitchFamily="66" charset="0"/>
                        </a:rPr>
                        <a:t>SUMINISTROS Y DOTACIÓN</a:t>
                      </a:r>
                    </a:p>
                    <a:p>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r h="370840">
                <a:tc vMerge="1">
                  <a:txBody>
                    <a:bodyPr/>
                    <a:lstStyle/>
                    <a:p>
                      <a:endParaRPr lang="es-CO" sz="1000" dirty="0" smtClean="0">
                        <a:solidFill>
                          <a:schemeClr val="tx1"/>
                        </a:solidFill>
                        <a:latin typeface="Comic Sans MS" pitchFamily="66" charset="0"/>
                      </a:endParaRPr>
                    </a:p>
                  </a:txBody>
                  <a:tcPr/>
                </a:tc>
                <a:tc>
                  <a:txBody>
                    <a:bodyPr/>
                    <a:lstStyle/>
                    <a:p>
                      <a:endParaRPr lang="es-CO" sz="1000" dirty="0" smtClean="0">
                        <a:solidFill>
                          <a:schemeClr val="tx1"/>
                        </a:solidFill>
                        <a:latin typeface="Comic Sans MS" pitchFamily="66" charset="0"/>
                      </a:endParaRPr>
                    </a:p>
                    <a:p>
                      <a:r>
                        <a:rPr lang="es-CO" sz="1000" dirty="0" smtClean="0">
                          <a:solidFill>
                            <a:schemeClr val="tx1"/>
                          </a:solidFill>
                          <a:latin typeface="Comic Sans MS" pitchFamily="66" charset="0"/>
                        </a:rPr>
                        <a:t>MANTENIMIENTO</a:t>
                      </a:r>
                      <a:r>
                        <a:rPr lang="es-CO" sz="1000" baseline="0" dirty="0" smtClean="0">
                          <a:solidFill>
                            <a:schemeClr val="tx1"/>
                          </a:solidFill>
                          <a:latin typeface="Comic Sans MS" pitchFamily="66" charset="0"/>
                        </a:rPr>
                        <a:t> DE EQUIPOS Y RECURSOS PARA EL APRENDIZAJE</a:t>
                      </a:r>
                    </a:p>
                    <a:p>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r h="370840">
                <a:tc vMerge="1">
                  <a:txBody>
                    <a:bodyPr/>
                    <a:lstStyle/>
                    <a:p>
                      <a:endParaRPr lang="es-CO" sz="1000" dirty="0" smtClean="0">
                        <a:solidFill>
                          <a:schemeClr val="tx1"/>
                        </a:solidFill>
                        <a:latin typeface="Comic Sans MS" pitchFamily="66" charset="0"/>
                      </a:endParaRPr>
                    </a:p>
                  </a:txBody>
                  <a:tcPr/>
                </a:tc>
                <a:tc>
                  <a:txBody>
                    <a:bodyPr/>
                    <a:lstStyle/>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endParaRPr lang="es-CO" sz="1000" dirty="0" smtClean="0">
                        <a:solidFill>
                          <a:schemeClr val="tx1"/>
                        </a:solidFill>
                        <a:latin typeface="Comic Sans MS" pitchFamily="66" charset="0"/>
                      </a:endParaRPr>
                    </a:p>
                    <a:p>
                      <a:r>
                        <a:rPr lang="es-CO" sz="1000" dirty="0" smtClean="0">
                          <a:solidFill>
                            <a:schemeClr val="tx1"/>
                          </a:solidFill>
                          <a:latin typeface="Comic Sans MS" pitchFamily="66" charset="0"/>
                        </a:rPr>
                        <a:t>SEGURIDAD Y PROTECCIÓN</a:t>
                      </a:r>
                      <a:endParaRPr lang="es-CO" sz="1000" dirty="0">
                        <a:solidFill>
                          <a:schemeClr val="tx1"/>
                        </a:solidFill>
                        <a:latin typeface="Comic Sans MS" pitchFamily="66" charset="0"/>
                      </a:endParaRPr>
                    </a:p>
                  </a:txBody>
                  <a:tcPr/>
                </a:tc>
                <a:tc vMerge="1">
                  <a:txBody>
                    <a:bodyPr/>
                    <a:lstStyle/>
                    <a:p>
                      <a:endParaRPr lang="es-CO" sz="1400"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3954598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FOTOS\DSC087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65728" cy="3356992"/>
          </a:xfrm>
          <a:prstGeom prst="rect">
            <a:avLst/>
          </a:prstGeom>
          <a:noFill/>
          <a:ln>
            <a:noFill/>
          </a:ln>
        </p:spPr>
      </p:pic>
      <p:pic>
        <p:nvPicPr>
          <p:cNvPr id="3" name="2 Imagen" descr="G:\FOTOS\DSC088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728" y="-22926"/>
            <a:ext cx="4678272" cy="3379918"/>
          </a:xfrm>
          <a:prstGeom prst="rect">
            <a:avLst/>
          </a:prstGeom>
          <a:noFill/>
          <a:ln>
            <a:noFill/>
          </a:ln>
        </p:spPr>
      </p:pic>
      <p:pic>
        <p:nvPicPr>
          <p:cNvPr id="4" name="3 Imagen" descr="G:\FOTOS\DSC0887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 y="3429000"/>
            <a:ext cx="4456495" cy="3429000"/>
          </a:xfrm>
          <a:prstGeom prst="rect">
            <a:avLst/>
          </a:prstGeom>
          <a:noFill/>
          <a:ln>
            <a:noFill/>
          </a:ln>
        </p:spPr>
      </p:pic>
      <p:pic>
        <p:nvPicPr>
          <p:cNvPr id="5" name="4 Imagen" descr="G:\FOTOS\DSC0888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5728" y="3429000"/>
            <a:ext cx="4672816" cy="3429000"/>
          </a:xfrm>
          <a:prstGeom prst="rect">
            <a:avLst/>
          </a:prstGeom>
          <a:noFill/>
          <a:ln>
            <a:noFill/>
          </a:ln>
        </p:spPr>
      </p:pic>
    </p:spTree>
    <p:extLst>
      <p:ext uri="{BB962C8B-B14F-4D97-AF65-F5344CB8AC3E}">
        <p14:creationId xmlns:p14="http://schemas.microsoft.com/office/powerpoint/2010/main" val="296130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346050"/>
          </a:xfrm>
        </p:spPr>
        <p:txBody>
          <a:bodyPr>
            <a:normAutofit fontScale="90000"/>
          </a:bodyPr>
          <a:lstStyle/>
          <a:p>
            <a:r>
              <a:rPr lang="es-CO" sz="2800" dirty="0" smtClean="0"/>
              <a:t>MATEMÁTICAS 3°</a:t>
            </a:r>
            <a:endParaRPr lang="es-CO"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1449355"/>
              </p:ext>
            </p:extLst>
          </p:nvPr>
        </p:nvGraphicFramePr>
        <p:xfrm>
          <a:off x="467544" y="47667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467544" y="5085184"/>
            <a:ext cx="7848872" cy="1692771"/>
          </a:xfrm>
          <a:prstGeom prst="rect">
            <a:avLst/>
          </a:prstGeom>
          <a:noFill/>
        </p:spPr>
        <p:txBody>
          <a:bodyPr wrap="square" rtlCol="0">
            <a:spAutoFit/>
          </a:bodyPr>
          <a:lstStyle/>
          <a:p>
            <a:r>
              <a:rPr lang="es-CO" sz="800" b="1" u="sng" dirty="0" smtClean="0">
                <a:latin typeface="Comic Sans MS" pitchFamily="66" charset="0"/>
              </a:rPr>
              <a:t>EN RAZONAMIENTO Y ARGUMENTACIÓN </a:t>
            </a:r>
            <a:r>
              <a:rPr lang="es-CO" sz="800" b="1" dirty="0" smtClean="0">
                <a:latin typeface="Comic Sans MS" pitchFamily="66" charset="0"/>
              </a:rPr>
              <a:t>LOS ESTUDIANTES: ESTABLECEN EQUIVALENCIAS ENTRE EXPRESIONES NUMÉRICAS EN SITUACIONES QUE CORRESPONDEN A ESTRUCTURAS ADITIVAS. COMPARA Y ORDENA OBJAETOS BIDIMENSIONALES Y TRAIDIMENSIONALES DE ACUERDO CON UN ATRIBUTO. RECONOCE EL DATO QUE MÁS SE REPITE EN UN CONJUNTO DE DATOS. RECONOCE EVENTOS POSIBLES E IMPOSIBLES.</a:t>
            </a:r>
          </a:p>
          <a:p>
            <a:endParaRPr lang="es-CO" sz="800" b="1" dirty="0" smtClean="0">
              <a:latin typeface="Comic Sans MS" pitchFamily="66" charset="0"/>
            </a:endParaRPr>
          </a:p>
          <a:p>
            <a:r>
              <a:rPr lang="es-CO" sz="800" b="1" u="sng" dirty="0" smtClean="0">
                <a:latin typeface="Comic Sans MS" pitchFamily="66" charset="0"/>
              </a:rPr>
              <a:t>EN COMUNICACIÓN:</a:t>
            </a:r>
          </a:p>
          <a:p>
            <a:r>
              <a:rPr lang="es-CO" sz="800" b="1" dirty="0" smtClean="0">
                <a:latin typeface="Comic Sans MS" pitchFamily="66" charset="0"/>
              </a:rPr>
              <a:t>ASIGNA UN CÓDIGO NUMÉRICO A UN OBJETO Y LO EXPRESA DE MANERA TEXTUAL Y SIMBÓLICA. LOCALIZA OBJETOS DE ACUERDO CON INSTRUCCIONES REFERIDAS A POSICIÓN Y DIRECCIÓN. RECONOCE CONGRUENCIAS ENTRE FIGURAS PLANAS. RECONOCE INSTRUMENTOS QUE SE UTILIZAN PARA MEDIR UN ATRIBUTO DE UN OBJETO O EVENTO.</a:t>
            </a:r>
          </a:p>
          <a:p>
            <a:endParaRPr lang="es-CO" sz="800" b="1" dirty="0">
              <a:latin typeface="Comic Sans MS" pitchFamily="66" charset="0"/>
            </a:endParaRPr>
          </a:p>
          <a:p>
            <a:r>
              <a:rPr lang="es-CO" sz="800" b="1" dirty="0" smtClean="0">
                <a:latin typeface="Comic Sans MS" pitchFamily="66" charset="0"/>
              </a:rPr>
              <a:t>EN FORMULACIÓN Y SOLUCIÓN DE PROBLEMAS, EL ESTUDIANTE: RESUELVE PROBLEMAS ADITIVOS RUTINARIOS QUE REQUIEREN UNA SOLA OPERACIÓN. RESUELVE PROBLEMAS DE COMPARACIÓN A PARTIR DE LA PRESENTACIÓN DE DATOS Y FRECUENCIA. SOLUCIONA PROBLEMAS DE COMPOSICIÓN Y DESCOMPOSICIÓN DE FIGURAS PLANAS UTILIZÑANDO PROPIEDADES GEOMÉTRICAS.</a:t>
            </a:r>
            <a:endParaRPr lang="es-CO" sz="800" b="1" dirty="0">
              <a:latin typeface="Comic Sans MS" pitchFamily="66" charset="0"/>
            </a:endParaRPr>
          </a:p>
        </p:txBody>
      </p:sp>
    </p:spTree>
    <p:extLst>
      <p:ext uri="{BB962C8B-B14F-4D97-AF65-F5344CB8AC3E}">
        <p14:creationId xmlns:p14="http://schemas.microsoft.com/office/powerpoint/2010/main" val="2436090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FOTOS\DSC08900 - cop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4" y="-1"/>
            <a:ext cx="4345302" cy="3673635"/>
          </a:xfrm>
          <a:prstGeom prst="rect">
            <a:avLst/>
          </a:prstGeom>
          <a:noFill/>
          <a:ln>
            <a:noFill/>
          </a:ln>
        </p:spPr>
      </p:pic>
      <p:pic>
        <p:nvPicPr>
          <p:cNvPr id="3" name="2 Imagen" descr="G:\FOTOS\IMG_75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3655"/>
            <a:ext cx="4791201" cy="3687290"/>
          </a:xfrm>
          <a:prstGeom prst="rect">
            <a:avLst/>
          </a:prstGeom>
          <a:noFill/>
          <a:ln>
            <a:noFill/>
          </a:ln>
        </p:spPr>
      </p:pic>
      <p:pic>
        <p:nvPicPr>
          <p:cNvPr id="4" name="3 Imagen" descr="G:\FOTOS\IMG_756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3" y="3673635"/>
            <a:ext cx="4345303" cy="3067733"/>
          </a:xfrm>
          <a:prstGeom prst="rect">
            <a:avLst/>
          </a:prstGeom>
          <a:noFill/>
          <a:ln>
            <a:noFill/>
          </a:ln>
        </p:spPr>
      </p:pic>
      <p:pic>
        <p:nvPicPr>
          <p:cNvPr id="5" name="4 Imagen" descr="G:\FOTOS\IMG_755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7" y="3673635"/>
            <a:ext cx="4788024" cy="3166333"/>
          </a:xfrm>
          <a:prstGeom prst="rect">
            <a:avLst/>
          </a:prstGeom>
          <a:noFill/>
          <a:ln>
            <a:noFill/>
          </a:ln>
        </p:spPr>
      </p:pic>
    </p:spTree>
    <p:extLst>
      <p:ext uri="{BB962C8B-B14F-4D97-AF65-F5344CB8AC3E}">
        <p14:creationId xmlns:p14="http://schemas.microsoft.com/office/powerpoint/2010/main" val="300976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Debilidades y fortalezas/competencias matemáticas 3° </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539552" y="1628800"/>
            <a:ext cx="8352928" cy="5040560"/>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3783208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Debilidades y fortaleza/componentes – matemáticas 3°</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323528" y="1556792"/>
            <a:ext cx="8640960" cy="5112567"/>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91418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274042"/>
          </a:xfrm>
        </p:spPr>
        <p:txBody>
          <a:bodyPr>
            <a:noAutofit/>
          </a:bodyPr>
          <a:lstStyle/>
          <a:p>
            <a:r>
              <a:rPr lang="es-CO" sz="2800" dirty="0" smtClean="0"/>
              <a:t>Grado 5° matemáticas - resultados</a:t>
            </a:r>
            <a:endParaRPr lang="es-CO" sz="2800" dirty="0"/>
          </a:p>
        </p:txBody>
      </p:sp>
      <p:sp>
        <p:nvSpPr>
          <p:cNvPr id="3" name="2 Marcador de contenido"/>
          <p:cNvSpPr>
            <a:spLocks noGrp="1"/>
          </p:cNvSpPr>
          <p:nvPr>
            <p:ph idx="1"/>
          </p:nvPr>
        </p:nvSpPr>
        <p:spPr/>
        <p:txBody>
          <a:bodyPr/>
          <a:lstStyle/>
          <a:p>
            <a:endParaRPr lang="es-CO" dirty="0"/>
          </a:p>
        </p:txBody>
      </p:sp>
      <p:graphicFrame>
        <p:nvGraphicFramePr>
          <p:cNvPr id="4" name="3 Gráfico"/>
          <p:cNvGraphicFramePr/>
          <p:nvPr>
            <p:extLst>
              <p:ext uri="{D42A27DB-BD31-4B8C-83A1-F6EECF244321}">
                <p14:modId xmlns:p14="http://schemas.microsoft.com/office/powerpoint/2010/main" val="170231284"/>
              </p:ext>
            </p:extLst>
          </p:nvPr>
        </p:nvGraphicFramePr>
        <p:xfrm>
          <a:off x="251520" y="476672"/>
          <a:ext cx="878497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07504" y="5517232"/>
            <a:ext cx="8928992" cy="1446550"/>
          </a:xfrm>
          <a:prstGeom prst="rect">
            <a:avLst/>
          </a:prstGeom>
          <a:noFill/>
        </p:spPr>
        <p:txBody>
          <a:bodyPr wrap="square" rtlCol="0">
            <a:spAutoFit/>
          </a:bodyPr>
          <a:lstStyle/>
          <a:p>
            <a:r>
              <a:rPr lang="es-CO" sz="800" b="1" u="sng" dirty="0" smtClean="0">
                <a:latin typeface="Comic Sans MS" pitchFamily="66" charset="0"/>
              </a:rPr>
              <a:t>RAZONAMIENTO Y ARGUMENTACIÓN</a:t>
            </a:r>
            <a:r>
              <a:rPr lang="es-CO" sz="800" b="1" dirty="0" smtClean="0">
                <a:latin typeface="Comic Sans MS" pitchFamily="66" charset="0"/>
              </a:rPr>
              <a:t>: RECONOCE EL PATRÓN DE VARIACIÓN DE UNA SECUENCIA. REPRESENTA ALGUNAS RELACIONES DE DEPENDENCIA A TRAVÉS DE TABLAS. ESTABLECE EQUIVALENCIAS NUMÉRICAS. ASOCIA DESARROLLOS PLANOS CON LOS RESPECTIVOS SOLIDOS. HACE CLASIFICACIONES ELEMENTALES DE FIGURAS PLANAS. DESCOMPONE EN REGIONES PARCIALES FIGURAS PLANAS.</a:t>
            </a:r>
          </a:p>
          <a:p>
            <a:endParaRPr lang="es-CO" sz="800" b="1" dirty="0">
              <a:latin typeface="Comic Sans MS" pitchFamily="66" charset="0"/>
            </a:endParaRPr>
          </a:p>
          <a:p>
            <a:r>
              <a:rPr lang="es-CO" sz="800" b="1" u="sng" dirty="0" smtClean="0">
                <a:latin typeface="Comic Sans MS" pitchFamily="66" charset="0"/>
              </a:rPr>
              <a:t>EN COMUNICACIÓN, REPRESENTACIÓN Y MODELACIÓN: </a:t>
            </a:r>
            <a:r>
              <a:rPr lang="es-CO" sz="800" b="1" dirty="0" smtClean="0">
                <a:latin typeface="Comic Sans MS" pitchFamily="66" charset="0"/>
              </a:rPr>
              <a:t>ESTABLECE RELACIONES DE ORDEN E IDENTIFICA ALGUNAS PROPIEDADES DE LOS NÚMEROS NATURALES. EXPRESA SIMBOLICAMENTE ALGUNAS OPERACIONES A PARATIR DE UN ENUNCIADO GRÁFICO O VERBAL. RECONOCE Y UTILIZA EL PLANO CARTESIANO.ASOCIA REFERENCIAS DE OBJETOS REALES A MEDIDAS CONVENCIONALES. IDENTIFICA ATRIBUTOS MEDIBLES DE FIGURAS U OBJETOS.</a:t>
            </a:r>
          </a:p>
          <a:p>
            <a:endParaRPr lang="es-CO" sz="800" b="1" dirty="0">
              <a:latin typeface="Comic Sans MS" pitchFamily="66" charset="0"/>
            </a:endParaRPr>
          </a:p>
          <a:p>
            <a:r>
              <a:rPr lang="es-CO" sz="800" b="1" dirty="0" smtClean="0">
                <a:latin typeface="Comic Sans MS" pitchFamily="66" charset="0"/>
              </a:rPr>
              <a:t>SOLUCIÓN DE PROBLEMAS: FORMULA Y RESUELVE PROBLEMAS QUE INVOLUCRAN SITUACIONES ADITIVAS DE COMBINACIÓN, COMPARACIÓN E IGUALACIÓN. FORMULA Y RESUELVE PROBLEMAS QUE INVOLUCRAN SITUACIONES MULTIPLICATIVAS. HACE RECUBRIMIENTOS Y DESCOMPONE UNA SUPERFICIE PARA DETERMINAR AREAS PLANAS.</a:t>
            </a:r>
            <a:endParaRPr lang="es-CO" sz="800" b="1" dirty="0">
              <a:latin typeface="Comic Sans MS" pitchFamily="66" charset="0"/>
            </a:endParaRPr>
          </a:p>
        </p:txBody>
      </p:sp>
    </p:spTree>
    <p:extLst>
      <p:ext uri="{BB962C8B-B14F-4D97-AF65-F5344CB8AC3E}">
        <p14:creationId xmlns:p14="http://schemas.microsoft.com/office/powerpoint/2010/main" val="264055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Matemáticas 5°- comparativo promedios</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539552" y="1484784"/>
            <a:ext cx="8352928" cy="5112568"/>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311620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Fortalezas y debilidades/competencias 5° matemáticas</a:t>
            </a:r>
            <a:endParaRPr lang="es-CO" dirty="0"/>
          </a:p>
        </p:txBody>
      </p:sp>
      <p:sp>
        <p:nvSpPr>
          <p:cNvPr id="3" name="2 Marcador de contenido"/>
          <p:cNvSpPr>
            <a:spLocks noGrp="1"/>
          </p:cNvSpPr>
          <p:nvPr>
            <p:ph idx="1"/>
          </p:nvPr>
        </p:nvSpPr>
        <p:spPr/>
        <p:txBody>
          <a:bodyPr/>
          <a:lstStyle/>
          <a:p>
            <a:endParaRPr lang="es-CO"/>
          </a:p>
        </p:txBody>
      </p:sp>
      <p:pic>
        <p:nvPicPr>
          <p:cNvPr id="4" name="3 Imagen"/>
          <p:cNvPicPr/>
          <p:nvPr/>
        </p:nvPicPr>
        <p:blipFill>
          <a:blip r:embed="rId2" cstate="print">
            <a:lum bright="-20000" contrast="30000"/>
          </a:blip>
          <a:srcRect/>
          <a:stretch>
            <a:fillRect/>
          </a:stretch>
        </p:blipFill>
        <p:spPr bwMode="auto">
          <a:xfrm>
            <a:off x="395536" y="1412776"/>
            <a:ext cx="8748464" cy="5184576"/>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3800072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Presentación en pantalla (4:3)</PresentationFormat>
  <Paragraphs>519</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9°-LENGUAJE-NIVELES ALCANZADOS</vt:lpstr>
      <vt:lpstr>9°-COMPARATIVO PROMEDIO LENGUAJE-NORMAL-SINCELEJO-COLOMBIA</vt:lpstr>
      <vt:lpstr>FORTALEZAS – DEBILIDADES 9°-LENGUAJE</vt:lpstr>
      <vt:lpstr>MATEMÁTICAS 3°</vt:lpstr>
      <vt:lpstr>Debilidades y fortalezas/competencias matemáticas 3° </vt:lpstr>
      <vt:lpstr>Debilidades y fortaleza/componentes – matemáticas 3°</vt:lpstr>
      <vt:lpstr>Grado 5° matemáticas - resultados</vt:lpstr>
      <vt:lpstr>Matemáticas 5°- comparativo promedios</vt:lpstr>
      <vt:lpstr>Fortalezas y debilidades/competencias 5° matemáticas</vt:lpstr>
      <vt:lpstr>Fortalezas y debilidades/componentes 5° - matemáticas  </vt:lpstr>
      <vt:lpstr>Grado 9° matemáticas/niveles de desempeño</vt:lpstr>
      <vt:lpstr>9°matemáticas – comparativo promedios</vt:lpstr>
      <vt:lpstr>Debilidades y fortalezas / competencias - 9° matemáticas / </vt:lpstr>
      <vt:lpstr>Debilidades y fortalezas/componentes matemáticas 9°</vt:lpstr>
      <vt:lpstr>Ciencias naturales 5° /niveles de desempeño</vt:lpstr>
      <vt:lpstr>Ciencias naturales 5° /comparativo promedios</vt:lpstr>
      <vt:lpstr>Debilidades y fortalezas / competencias - 5° naturales/ </vt:lpstr>
      <vt:lpstr>Debilidades y fortalezas / componentes- 5° naturales</vt:lpstr>
      <vt:lpstr>9°-ciencias naturales /niveles de desempeño</vt:lpstr>
      <vt:lpstr>9° ciencias naturales/comparativo promedios</vt:lpstr>
      <vt:lpstr>9° Naturales- Debilidades y fortalezas/competencias </vt:lpstr>
      <vt:lpstr>9°Naturales-Debilidades y fortalezas/componentes</vt:lpstr>
      <vt:lpstr>COMPETENCIAS CIUDADANAS  GRADO  QUINTO /Niveles de desempeño</vt:lpstr>
      <vt:lpstr>5°competencias ciudadanas</vt:lpstr>
      <vt:lpstr>COMPETENCIAS CIUDADANAS  GRADO  9°/Niveles de desempeño</vt:lpstr>
      <vt:lpstr>Competencias ciudadanas 9° comparativo promedios</vt:lpstr>
      <vt:lpstr>9° competencias ciudadanas /Debilidades y fortalezas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9°-LENGUAJE-NIVELES ALCANZADOS</dc:title>
  <dc:creator>Maritza</dc:creator>
  <cp:lastModifiedBy>Maritza</cp:lastModifiedBy>
  <cp:revision>1</cp:revision>
  <dcterms:created xsi:type="dcterms:W3CDTF">2015-10-31T20:46:02Z</dcterms:created>
  <dcterms:modified xsi:type="dcterms:W3CDTF">2015-10-31T20:46:51Z</dcterms:modified>
</cp:coreProperties>
</file>