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59"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60" r:id="rId96"/>
    <p:sldId id="351" r:id="rId97"/>
    <p:sldId id="352" r:id="rId98"/>
    <p:sldId id="353" r:id="rId99"/>
    <p:sldId id="354" r:id="rId100"/>
    <p:sldId id="355" r:id="rId101"/>
    <p:sldId id="356" r:id="rId102"/>
    <p:sldId id="357" r:id="rId103"/>
    <p:sldId id="358" r:id="rId10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3526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353207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374891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54499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139219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84233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47471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325508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14084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198965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B43735-AD67-4C4B-9515-A60124194209}" type="datetimeFigureOut">
              <a:rPr lang="es-CO" smtClean="0"/>
              <a:t>18/04/16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5D88F6D-7B98-4EFB-807C-7E8C6F3C8676}" type="slidenum">
              <a:rPr lang="es-CO" smtClean="0"/>
              <a:t>‹Nº›</a:t>
            </a:fld>
            <a:endParaRPr lang="es-CO"/>
          </a:p>
        </p:txBody>
      </p:sp>
    </p:spTree>
    <p:extLst>
      <p:ext uri="{BB962C8B-B14F-4D97-AF65-F5344CB8AC3E}">
        <p14:creationId xmlns:p14="http://schemas.microsoft.com/office/powerpoint/2010/main" val="12353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43735-AD67-4C4B-9515-A60124194209}" type="datetimeFigureOut">
              <a:rPr lang="es-CO" smtClean="0"/>
              <a:t>18/04/16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88F6D-7B98-4EFB-807C-7E8C6F3C8676}" type="slidenum">
              <a:rPr lang="es-CO" smtClean="0"/>
              <a:t>‹Nº›</a:t>
            </a:fld>
            <a:endParaRPr lang="es-CO"/>
          </a:p>
        </p:txBody>
      </p:sp>
    </p:spTree>
    <p:extLst>
      <p:ext uri="{BB962C8B-B14F-4D97-AF65-F5344CB8AC3E}">
        <p14:creationId xmlns:p14="http://schemas.microsoft.com/office/powerpoint/2010/main" val="362278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82.jpeg"/></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7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94.jpeg"/></Relationships>
</file>

<file path=ppt/slides/_rels/slide7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9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5.jpeg"/><Relationship Id="rId4" Type="http://schemas.openxmlformats.org/officeDocument/2006/relationships/image" Target="../media/image114.jpeg"/></Relationships>
</file>

<file path=ppt/slides/_rels/slide9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9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4.png"/><Relationship Id="rId4" Type="http://schemas.openxmlformats.org/officeDocument/2006/relationships/image" Target="../media/image123.png"/></Relationships>
</file>

<file path=ppt/slides/_rels/slide9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sp>
        <p:nvSpPr>
          <p:cNvPr id="3" name="2 Subtítulo"/>
          <p:cNvSpPr>
            <a:spLocks noGrp="1"/>
          </p:cNvSpPr>
          <p:nvPr>
            <p:ph type="subTitle" idx="1"/>
          </p:nvPr>
        </p:nvSpPr>
        <p:spPr>
          <a:xfrm>
            <a:off x="1547664" y="2060848"/>
            <a:ext cx="6400800" cy="1752600"/>
          </a:xfrm>
        </p:spPr>
        <p:txBody>
          <a:bodyPr>
            <a:normAutofit fontScale="85000" lnSpcReduction="20000"/>
          </a:bodyPr>
          <a:lstStyle/>
          <a:p>
            <a:r>
              <a:rPr lang="es-CO" b="1" dirty="0" smtClean="0">
                <a:solidFill>
                  <a:schemeClr val="tx1"/>
                </a:solidFill>
              </a:rPr>
              <a:t>PRUEBAS SUPÉRATE 2016</a:t>
            </a:r>
          </a:p>
          <a:p>
            <a:r>
              <a:rPr lang="es-CO" b="1" dirty="0" smtClean="0">
                <a:solidFill>
                  <a:schemeClr val="tx1"/>
                </a:solidFill>
              </a:rPr>
              <a:t>3º, 5º, 7º, 9º, 11º </a:t>
            </a:r>
          </a:p>
          <a:p>
            <a:endParaRPr lang="es-CO" b="1" dirty="0">
              <a:solidFill>
                <a:schemeClr val="tx1"/>
              </a:solidFill>
            </a:endParaRPr>
          </a:p>
          <a:p>
            <a:r>
              <a:rPr lang="es-CO" b="1" dirty="0" smtClean="0">
                <a:solidFill>
                  <a:schemeClr val="tx1"/>
                </a:solidFill>
              </a:rPr>
              <a:t>AREA DE MATEMÁTICAS</a:t>
            </a:r>
            <a:endParaRPr lang="es-CO" b="1"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spTree>
    <p:extLst>
      <p:ext uri="{BB962C8B-B14F-4D97-AF65-F5344CB8AC3E}">
        <p14:creationId xmlns:p14="http://schemas.microsoft.com/office/powerpoint/2010/main" val="324147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591535917"/>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9</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I, II Y III</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rot="10800000" flipV="1">
            <a:off x="656624" y="1556792"/>
            <a:ext cx="4632885" cy="462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Una compañía telefónica ofrece dos planes de tarifas para sus clientes.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Plan M (minutos): $ 40.000 de cargo fijo mensual con derecho hasta 500 minutos, una vez usados los 500 minutos;  $ 75 por minuto.</a:t>
            </a:r>
            <a:br>
              <a:rPr kumimoji="0" lang="es-CO" altLang="es-CO" sz="1200" b="0" i="0" u="none" strike="noStrike" cap="none" normalizeH="0" baseline="0" dirty="0" smtClean="0">
                <a:ln>
                  <a:noFill/>
                </a:ln>
                <a:solidFill>
                  <a:schemeClr val="tx1"/>
                </a:solidFill>
                <a:effectLst/>
                <a:latin typeface="inherit"/>
                <a:cs typeface="Arial" pitchFamily="34" charset="0"/>
              </a:rPr>
            </a:br>
            <a:r>
              <a:rPr kumimoji="0" lang="es-CO" altLang="es-CO" sz="1200" b="0" i="0" u="none" strike="noStrike" cap="none" normalizeH="0" baseline="0" dirty="0" smtClean="0">
                <a:ln>
                  <a:noFill/>
                </a:ln>
                <a:solidFill>
                  <a:schemeClr val="tx1"/>
                </a:solidFill>
                <a:effectLst/>
                <a:latin typeface="inherit"/>
                <a:cs typeface="Arial" pitchFamily="34" charset="0"/>
              </a:rPr>
              <a:t>Plan S (segundos): $ 25.000 de cargo fijo mensual con derecho a internet hasta 24.000 segundos, en cualquier horario; una vez usados los 24.000 segundos, $ 5 por segundo.</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¿Cuál(es) de las siguientes afirmaciones es (son) verdadera(s)?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I)    Si una persona consume aproximadamente 350 minutos durante el mes, entonces le conviene el plan S. </a:t>
            </a:r>
            <a:br>
              <a:rPr kumimoji="0" lang="es-CO" altLang="es-CO" sz="1200" b="0" i="0" u="none" strike="noStrike" cap="none" normalizeH="0" baseline="0" dirty="0" smtClean="0">
                <a:ln>
                  <a:noFill/>
                </a:ln>
                <a:solidFill>
                  <a:schemeClr val="tx1"/>
                </a:solidFill>
                <a:effectLst/>
                <a:latin typeface="inherit"/>
                <a:cs typeface="Arial" pitchFamily="34" charset="0"/>
              </a:rPr>
            </a:br>
            <a:r>
              <a:rPr kumimoji="0" lang="es-CO" altLang="es-CO" sz="1200" b="0" i="0" u="none" strike="noStrike" cap="none" normalizeH="0" baseline="0" dirty="0" smtClean="0">
                <a:ln>
                  <a:noFill/>
                </a:ln>
                <a:solidFill>
                  <a:schemeClr val="tx1"/>
                </a:solidFill>
                <a:effectLst/>
                <a:latin typeface="inherit"/>
                <a:cs typeface="Arial" pitchFamily="34" charset="0"/>
              </a:rPr>
              <a:t>II)    Si una persona consume alrededor de mes 550 minutos durante el mes, entonces le conviene el plan M.</a:t>
            </a:r>
            <a:br>
              <a:rPr kumimoji="0" lang="es-CO" altLang="es-CO" sz="1200" b="0" i="0" u="none" strike="noStrike" cap="none" normalizeH="0" baseline="0" dirty="0" smtClean="0">
                <a:ln>
                  <a:noFill/>
                </a:ln>
                <a:solidFill>
                  <a:schemeClr val="tx1"/>
                </a:solidFill>
                <a:effectLst/>
                <a:latin typeface="inherit"/>
                <a:cs typeface="Arial" pitchFamily="34" charset="0"/>
              </a:rPr>
            </a:br>
            <a:r>
              <a:rPr kumimoji="0" lang="es-CO" altLang="es-CO" sz="1200" b="0" i="0" u="none" strike="noStrike" cap="none" normalizeH="0" baseline="0" dirty="0" smtClean="0">
                <a:ln>
                  <a:noFill/>
                </a:ln>
                <a:solidFill>
                  <a:schemeClr val="tx1"/>
                </a:solidFill>
                <a:effectLst/>
                <a:latin typeface="inherit"/>
                <a:cs typeface="Arial" pitchFamily="34" charset="0"/>
              </a:rPr>
              <a:t>III)    Si una persona consume casi 450 minutos durante el mes entonces gasta lo mismo no importando el plan que contrate.</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I y II solamente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I y III solamente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II y III solamente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I, II y III</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43385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40678371"/>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17</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CIEN MIL  NOVENTA Y SIETE</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453193" y="1268760"/>
            <a:ext cx="4896544"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100 097 se lee</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Mil noventa y siete.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Diez mil noventa y siete.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Cien mil  noventa y siete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Ciento noventa y siete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45409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694968"/>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491237626"/>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18</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SI, PORQUE TIENEN LA MISMA FORMA Y TAMAÑO.</a:t>
                      </a:r>
                      <a:endParaRPr lang="es-CO" sz="1000" b="1" dirty="0">
                        <a:solidFill>
                          <a:srgbClr val="FF0000"/>
                        </a:solidFill>
                      </a:endParaRPr>
                    </a:p>
                  </a:txBody>
                  <a:tcPr/>
                </a:tc>
              </a:tr>
            </a:tbl>
          </a:graphicData>
        </a:graphic>
      </p:graphicFrame>
      <p:sp>
        <p:nvSpPr>
          <p:cNvPr id="3" name="2 Rectángulo"/>
          <p:cNvSpPr/>
          <p:nvPr/>
        </p:nvSpPr>
        <p:spPr>
          <a:xfrm>
            <a:off x="179512" y="899428"/>
            <a:ext cx="4192173" cy="369332"/>
          </a:xfrm>
          <a:prstGeom prst="rect">
            <a:avLst/>
          </a:prstGeom>
        </p:spPr>
        <p:txBody>
          <a:bodyPr wrap="none">
            <a:spAutoFit/>
          </a:bodyPr>
          <a:lstStyle/>
          <a:p>
            <a:r>
              <a:rPr lang="es-CO" dirty="0"/>
              <a:t>Juan y Daniela están jugando en el parque.</a:t>
            </a:r>
          </a:p>
        </p:txBody>
      </p:sp>
      <p:pic>
        <p:nvPicPr>
          <p:cNvPr id="102402" name="Picture 2" descr="http://superate20.edu.co/_/editor/images/Febrero/tercero/matem%C3%A1ticas/img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91" y="1268760"/>
            <a:ext cx="4132971" cy="25934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1520" y="4077072"/>
            <a:ext cx="6084168"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¿Son parecidos los balones con los que están jugando?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porque tienen la misma forma y tamaño.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No, porque aunque tienen la misma forma no es igual su tamaño.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porque tienen la misma forma aunque no sea igual su tamaño.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No, porque tienen diferente forma y tamaño.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73881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835324442"/>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19</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5 Y SOBRAN 10</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629449" y="1412776"/>
            <a:ext cx="4875246"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resultado de la operación 345 ÷ 67 es igual 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5 exactamente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5 y sobran 10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278 exactamente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 y sobran 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663577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521715"/>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487415624"/>
              </p:ext>
            </p:extLst>
          </p:nvPr>
        </p:nvGraphicFramePr>
        <p:xfrm>
          <a:off x="4427984" y="764704"/>
          <a:ext cx="4496048" cy="3108320"/>
        </p:xfrm>
        <a:graphic>
          <a:graphicData uri="http://schemas.openxmlformats.org/drawingml/2006/table">
            <a:tbl>
              <a:tblPr firstRow="1" bandRow="1">
                <a:tableStyleId>{F5AB1C69-6EDB-4FF4-983F-18BD219EF322}</a:tableStyleId>
              </a:tblPr>
              <a:tblGrid>
                <a:gridCol w="1682128"/>
                <a:gridCol w="2813920"/>
              </a:tblGrid>
              <a:tr h="360040">
                <a:tc>
                  <a:txBody>
                    <a:bodyPr/>
                    <a:lstStyle/>
                    <a:p>
                      <a:pPr algn="just" fontAlgn="ctr"/>
                      <a:r>
                        <a:rPr lang="es-CO" sz="800" b="1" i="0" kern="1200" dirty="0" smtClean="0">
                          <a:solidFill>
                            <a:schemeClr val="tx1"/>
                          </a:solidFill>
                          <a:effectLst/>
                          <a:latin typeface="+mn-lt"/>
                          <a:ea typeface="+mn-ea"/>
                          <a:cs typeface="+mn-cs"/>
                        </a:rPr>
                        <a:t>TIPO DE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LENGUAJE   </a:t>
                      </a:r>
                      <a:endParaRPr lang="es-CO" sz="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CÓDIGO DE LA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TER-7-15-I </a:t>
                      </a:r>
                      <a:endParaRPr lang="es-CO" sz="8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800" dirty="0" smtClean="0"/>
                        <a:t>20</a:t>
                      </a:r>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TIPO DE EVALUACIÓN</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COMPETENCIA</a:t>
                      </a:r>
                      <a:endParaRPr lang="es-CO" sz="8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COMPETENCIA EVALUADA</a:t>
                      </a:r>
                      <a:br>
                        <a:rPr lang="es-CO" sz="800" b="1" i="0" kern="1200" dirty="0" smtClean="0">
                          <a:solidFill>
                            <a:schemeClr val="tx1"/>
                          </a:solidFill>
                          <a:effectLst/>
                          <a:latin typeface="+mn-lt"/>
                          <a:ea typeface="+mn-ea"/>
                          <a:cs typeface="+mn-cs"/>
                        </a:rPr>
                      </a:br>
                      <a:r>
                        <a:rPr lang="es-CO" sz="800" b="0" i="0" kern="1200" dirty="0" smtClean="0">
                          <a:solidFill>
                            <a:schemeClr val="dk1"/>
                          </a:solidFill>
                          <a:effectLst/>
                          <a:latin typeface="+mn-lt"/>
                          <a:ea typeface="+mn-ea"/>
                          <a:cs typeface="+mn-cs"/>
                        </a:rPr>
                        <a:t>RAZONAMIENTO Y ARGUMENTACIÓN </a:t>
                      </a:r>
                      <a:endParaRPr lang="es-CO" sz="800" b="1" i="0" kern="1200" dirty="0" smtClean="0">
                        <a:solidFill>
                          <a:schemeClr val="tx1"/>
                        </a:solidFill>
                        <a:effectLst/>
                        <a:latin typeface="+mn-lt"/>
                        <a:ea typeface="+mn-ea"/>
                        <a:cs typeface="+mn-cs"/>
                      </a:endParaRPr>
                    </a:p>
                    <a:p>
                      <a:pPr algn="just"/>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NIVEL DE DIFICULTAD DE LA PREGUNTA</a:t>
                      </a:r>
                      <a:br>
                        <a:rPr lang="es-CO" sz="800" b="1" i="0" kern="1200" dirty="0" smtClean="0">
                          <a:solidFill>
                            <a:schemeClr val="tx1"/>
                          </a:solidFill>
                          <a:effectLst/>
                          <a:latin typeface="+mn-lt"/>
                          <a:ea typeface="+mn-ea"/>
                          <a:cs typeface="+mn-cs"/>
                        </a:rPr>
                      </a:br>
                      <a:endParaRPr lang="es-CO" sz="8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MEDIO ALTO</a:t>
                      </a:r>
                      <a:endParaRPr lang="es-CO" sz="800" dirty="0"/>
                    </a:p>
                  </a:txBody>
                  <a:tcPr/>
                </a:tc>
              </a:tr>
              <a:tr h="370840">
                <a:tc>
                  <a:txBody>
                    <a:bodyPr/>
                    <a:lstStyle/>
                    <a:p>
                      <a:pPr algn="just"/>
                      <a:r>
                        <a:rPr lang="es-CO" sz="800" dirty="0" smtClean="0"/>
                        <a:t>RESPUESTA CORRECTA</a:t>
                      </a:r>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a:solidFill>
                          <a:srgbClr val="FF0000"/>
                        </a:solidFill>
                      </a:endParaRPr>
                    </a:p>
                  </a:txBody>
                  <a:tcPr/>
                </a:tc>
              </a:tr>
            </a:tbl>
          </a:graphicData>
        </a:graphic>
      </p:graphicFrame>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060848"/>
            <a:ext cx="24574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1520" y="721933"/>
            <a:ext cx="3247940" cy="369332"/>
          </a:xfrm>
          <a:prstGeom prst="rect">
            <a:avLst/>
          </a:prstGeom>
        </p:spPr>
        <p:txBody>
          <a:bodyPr wrap="none">
            <a:spAutoFit/>
          </a:bodyPr>
          <a:lstStyle/>
          <a:p>
            <a:r>
              <a:rPr lang="es-CO" dirty="0"/>
              <a:t>Observa el siguiente rectángulo. </a:t>
            </a:r>
          </a:p>
        </p:txBody>
      </p:sp>
      <p:pic>
        <p:nvPicPr>
          <p:cNvPr id="104452" name="Picture 4" descr="http://superate20.edu.co/_/editor/images/Febrero/tercero/matem%C3%A1ticas/m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494" y="1063269"/>
            <a:ext cx="3071182" cy="228910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41753" y="3880123"/>
            <a:ext cx="4572000" cy="461665"/>
          </a:xfrm>
          <a:prstGeom prst="rect">
            <a:avLst/>
          </a:prstGeom>
        </p:spPr>
        <p:txBody>
          <a:bodyPr>
            <a:spAutoFit/>
          </a:bodyPr>
          <a:lstStyle/>
          <a:p>
            <a:pPr algn="just"/>
            <a:r>
              <a:rPr lang="es-CO" sz="1200" dirty="0"/>
              <a:t>El rectángulo se ha partido en dos piezas iguales. No es posible que una de las piezas sea</a:t>
            </a:r>
          </a:p>
        </p:txBody>
      </p:sp>
      <p:pic>
        <p:nvPicPr>
          <p:cNvPr id="1044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753" y="4335853"/>
            <a:ext cx="2205283" cy="166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8258" y="4333772"/>
            <a:ext cx="2202403" cy="166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4924" y="4335853"/>
            <a:ext cx="2181332" cy="165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6837" y="4333772"/>
            <a:ext cx="2227163" cy="1647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548200622"/>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10</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ARGUMENTACIÓN </a:t>
                      </a:r>
                      <a:endParaRPr lang="es-CO" sz="1000" b="0" i="0" kern="1200" dirty="0" smtClean="0">
                        <a:solidFill>
                          <a:schemeClr val="tx1"/>
                        </a:solidFill>
                        <a:effectLst/>
                        <a:latin typeface="+mn-lt"/>
                        <a:ea typeface="+mn-ea"/>
                        <a:cs typeface="+mn-cs"/>
                      </a:endParaRPr>
                    </a:p>
                    <a:p>
                      <a:pPr algn="just"/>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ALTO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NO, PORQUE EL VOLUMEN DE LA ESFERA ES IGUAL AL VOLUMEN DEL CONO</a:t>
                      </a:r>
                      <a:endParaRPr lang="es-CO" sz="1000" b="0" dirty="0">
                        <a:solidFill>
                          <a:srgbClr val="FF0000"/>
                        </a:solidFill>
                      </a:endParaRPr>
                    </a:p>
                  </a:txBody>
                  <a:tcPr/>
                </a:tc>
              </a:tr>
            </a:tbl>
          </a:graphicData>
        </a:graphic>
      </p:graphicFrame>
      <p:pic>
        <p:nvPicPr>
          <p:cNvPr id="10242" name="Picture 2" descr="http://superate20.edu.co/_/editor/images/Febrero/once/matem%C3%A1ticas/m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18" y="1586409"/>
            <a:ext cx="4429894" cy="316421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79512" y="1124744"/>
            <a:ext cx="4572000" cy="461665"/>
          </a:xfrm>
          <a:prstGeom prst="rect">
            <a:avLst/>
          </a:prstGeom>
        </p:spPr>
        <p:txBody>
          <a:bodyPr>
            <a:spAutoFit/>
          </a:bodyPr>
          <a:lstStyle/>
          <a:p>
            <a:pPr algn="just"/>
            <a:r>
              <a:rPr lang="es-CO" sz="1200" dirty="0"/>
              <a:t>Obsérvense la esfera y el cono con sus respectivas fórmulas de volumen.</a:t>
            </a:r>
          </a:p>
        </p:txBody>
      </p:sp>
      <p:sp>
        <p:nvSpPr>
          <p:cNvPr id="6" name="Rectangle 3"/>
          <p:cNvSpPr>
            <a:spLocks noChangeArrowheads="1"/>
          </p:cNvSpPr>
          <p:nvPr/>
        </p:nvSpPr>
        <p:spPr bwMode="auto">
          <a:xfrm rot="10800000" flipV="1">
            <a:off x="2537278" y="4750620"/>
            <a:ext cx="6607435" cy="20081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En este caso, el radio del cono es igual al de la esfera. Si la altura del cono equivale a 4 veces el radio, ¿se puede deducir que el volumen de la esfera es menor que el volumen del cono?</a:t>
            </a:r>
            <a:endParaRPr kumimoji="0" lang="es-CO" altLang="es-CO"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No, porque el volumen de la esfera es igual al volumen del cono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Sí, porque el volumen de cuatro conos equivalen al volumen de una esfera.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No, porque el volumen de un cono equivale al volumen de cuatro esferas.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Sí, porque el volumen de un cono equivale a un cuarto del volumen de la esfera.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17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899883455"/>
              </p:ext>
            </p:extLst>
          </p:nvPr>
        </p:nvGraphicFramePr>
        <p:xfrm>
          <a:off x="6300192" y="980728"/>
          <a:ext cx="2623840" cy="29565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11</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TIENE MAYOR PROBABILIDAD DE OCURRENCIA EL EVENTO DEL JUGADOR 1.</a:t>
                      </a:r>
                      <a:endParaRPr lang="es-CO" sz="1000" b="1" dirty="0">
                        <a:solidFill>
                          <a:srgbClr val="FF0000"/>
                        </a:solidFill>
                      </a:endParaRPr>
                    </a:p>
                  </a:txBody>
                  <a:tcPr/>
                </a:tc>
              </a:tr>
            </a:tbl>
          </a:graphicData>
        </a:graphic>
      </p:graphicFrame>
      <p:sp>
        <p:nvSpPr>
          <p:cNvPr id="3" name="Rectangle 3"/>
          <p:cNvSpPr>
            <a:spLocks noChangeArrowheads="1"/>
          </p:cNvSpPr>
          <p:nvPr/>
        </p:nvSpPr>
        <p:spPr bwMode="auto">
          <a:xfrm rot="10800000" flipV="1">
            <a:off x="251520" y="1412776"/>
            <a:ext cx="6048375" cy="21928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Dos personas juegan a lanzar dados.</a:t>
            </a:r>
            <a:endParaRPr kumimoji="0" lang="es-CO" altLang="es-CO" sz="10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El primer jugador lanza un dado y quiere obtener 5.</a:t>
            </a:r>
            <a:br>
              <a:rPr kumimoji="0" lang="es-CO" altLang="es-CO" sz="1000" b="0" i="0" u="none" strike="noStrike" cap="none" normalizeH="0" baseline="0" dirty="0" smtClean="0">
                <a:ln>
                  <a:noFill/>
                </a:ln>
                <a:solidFill>
                  <a:srgbClr val="444444"/>
                </a:solidFill>
                <a:effectLst/>
                <a:latin typeface="inherit"/>
                <a:cs typeface="Arial" pitchFamily="34" charset="0"/>
              </a:rPr>
            </a:br>
            <a:r>
              <a:rPr kumimoji="0" lang="es-CO" altLang="es-CO" sz="1000" b="0" i="0" u="none" strike="noStrike" cap="none" normalizeH="0" baseline="0" dirty="0" smtClean="0">
                <a:ln>
                  <a:noFill/>
                </a:ln>
                <a:solidFill>
                  <a:srgbClr val="444444"/>
                </a:solidFill>
                <a:effectLst/>
                <a:latin typeface="inherit"/>
                <a:cs typeface="Arial" pitchFamily="34" charset="0"/>
              </a:rPr>
              <a:t>El segundo jugador lanza dos dados y quiere obtener en un dado 1 y en el otro 6.</a:t>
            </a:r>
            <a:endParaRPr kumimoji="0" lang="es-CO" altLang="es-CO" sz="10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¿Cuál de los dos jugadores tiene mayor probabilidad de obtener el resultado deseado?</a:t>
            </a:r>
            <a:endParaRPr kumimoji="0" lang="es-CO" altLang="es-CO"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Los dos eventos tienen la misma probabilidad de ocurrir. Cada uno con probabilidad de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Tiene mayor probabilidad de ocurrencia el evento del jugador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Tiene mayor probabilidad de ocurrencia el evento del jugador 2.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Los dos eventos tienen la misma probabilidad de ocurrir. Cada uno con probabilidad de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000" b="0" i="0" u="none" strike="noStrike" cap="none" normalizeH="0" baseline="0" dirty="0" smtClean="0">
              <a:ln>
                <a:noFill/>
              </a:ln>
              <a:solidFill>
                <a:srgbClr val="444444"/>
              </a:solidFill>
              <a:effectLst/>
              <a:latin typeface="inherit"/>
              <a:cs typeface="Arial" pitchFamily="34" charset="0"/>
            </a:endParaRPr>
          </a:p>
        </p:txBody>
      </p:sp>
      <p:pic>
        <p:nvPicPr>
          <p:cNvPr id="11268" name="Picture 4" descr="http://superate20.edu.co/_/editor/images/Febrero/once/matem%C3%A1ticas/img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425450"/>
            <a:ext cx="1809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4077072"/>
            <a:ext cx="6532563"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72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629324385"/>
              </p:ext>
            </p:extLst>
          </p:nvPr>
        </p:nvGraphicFramePr>
        <p:xfrm>
          <a:off x="6300192" y="980728"/>
          <a:ext cx="2623840" cy="29565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12</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LOS TIQUETES MÁS VENDIDOS NO CORRESPONDEN A LOS DE MENOR PRECIO.</a:t>
                      </a:r>
                      <a:endParaRPr lang="es-CO" sz="1000" b="1" dirty="0">
                        <a:solidFill>
                          <a:srgbClr val="FF0000"/>
                        </a:solidFill>
                      </a:endParaRPr>
                    </a:p>
                  </a:txBody>
                  <a:tcPr/>
                </a:tc>
              </a:tr>
            </a:tbl>
          </a:graphicData>
        </a:graphic>
      </p:graphicFrame>
      <p:pic>
        <p:nvPicPr>
          <p:cNvPr id="12290" name="Picture 2" descr="http://superate20.edu.co/_/editor/images/Febrero/once/matem%C3%A1ticas/m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72511"/>
            <a:ext cx="6000238" cy="205494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1201246"/>
            <a:ext cx="4572000" cy="461665"/>
          </a:xfrm>
          <a:prstGeom prst="rect">
            <a:avLst/>
          </a:prstGeom>
        </p:spPr>
        <p:txBody>
          <a:bodyPr>
            <a:spAutoFit/>
          </a:bodyPr>
          <a:lstStyle/>
          <a:p>
            <a:pPr algn="just"/>
            <a:r>
              <a:rPr lang="es-CO" sz="1200" dirty="0"/>
              <a:t>En la tabla se presentan los reportes de venta y movilidad de una aerolínea durante una semana.</a:t>
            </a:r>
          </a:p>
        </p:txBody>
      </p:sp>
      <p:sp>
        <p:nvSpPr>
          <p:cNvPr id="6" name="Rectangle 3"/>
          <p:cNvSpPr>
            <a:spLocks noChangeArrowheads="1"/>
          </p:cNvSpPr>
          <p:nvPr/>
        </p:nvSpPr>
        <p:spPr bwMode="auto">
          <a:xfrm>
            <a:off x="467544" y="4221088"/>
            <a:ext cx="7164288"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Con base en la información puede afirmarse que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los tiquetes más vendidos no corresponden a los de menor precio.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los tiquetes menos vendidos corresponden a los de mayor precio.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los tiquetes más vendidos corresponden a los de mayor precio.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los tiquetes menos vendidos corresponden a los de menor precio.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179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35041623"/>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13</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FALSO, PORQUE CADA EQUIPO TIENE UNA PROBABILIDAD DE 0,5 PARA GANAR.</a:t>
                      </a:r>
                      <a:endParaRPr lang="es-CO" sz="1000" b="1" dirty="0">
                        <a:solidFill>
                          <a:srgbClr val="FF0000"/>
                        </a:solidFill>
                      </a:endParaRPr>
                    </a:p>
                  </a:txBody>
                  <a:tcPr/>
                </a:tc>
              </a:tr>
            </a:tbl>
          </a:graphicData>
        </a:graphic>
      </p:graphicFrame>
      <p:sp>
        <p:nvSpPr>
          <p:cNvPr id="3" name="2 Rectángulo"/>
          <p:cNvSpPr/>
          <p:nvPr/>
        </p:nvSpPr>
        <p:spPr>
          <a:xfrm>
            <a:off x="323528" y="1268760"/>
            <a:ext cx="4572000" cy="553998"/>
          </a:xfrm>
          <a:prstGeom prst="rect">
            <a:avLst/>
          </a:prstGeom>
        </p:spPr>
        <p:txBody>
          <a:bodyPr>
            <a:spAutoFit/>
          </a:bodyPr>
          <a:lstStyle/>
          <a:p>
            <a:pPr algn="just"/>
            <a:r>
              <a:rPr lang="es-CO" sz="1200" b="1" dirty="0"/>
              <a:t>En un campeonato de fútbol se han inscrito ocho (8) equipos. Los puntos que se dan en cada partido son</a:t>
            </a:r>
            <a:r>
              <a:rPr lang="es-CO" dirty="0"/>
              <a:t>: </a:t>
            </a:r>
          </a:p>
        </p:txBody>
      </p:sp>
      <p:pic>
        <p:nvPicPr>
          <p:cNvPr id="13314" name="Picture 2" descr="http://superate20.edu.co/_/editor/images/Febrero/once/matem%C3%A1ticas/m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63" y="1834125"/>
            <a:ext cx="5146973" cy="20635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179512" y="4005064"/>
            <a:ext cx="6876256" cy="26852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En la primera ronda juegan todos los equipos y pasan a la final los cuatro (4) equipos que hayan obtenido más puntos. En caso de empate se tiene en cuenta el número de goles anotados.</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día de la final, antes del juego, uno de los hinchas indica que la probabilidad de que su equipo gane es de 1. Esta afirmación 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verdadero, ya que debe existir un (1) campeón.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falso, porque cada equipo tiene una probabilidad de 0,5 para ganar.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verdadero, porque corresponde a la suma de las probabilidades de cada equipo de ganar.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falso, porque la probabilidad es tres (3) que corresponde a los puntos que gana.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747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843466293"/>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14</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FORMULACIÓN Y EJECUCIÓN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$86.200</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rot="10800000" flipV="1">
            <a:off x="631968" y="1196752"/>
            <a:ext cx="5400600" cy="499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Atendiendo a las políticas de promoción de protección del medio ambiente y ahorro de agua, la empresa de acueducto reestructuró el cobro de su servicio para el año 2016;de manera que el consumo de agua estará determinado por las siguientes tarifas: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CF: Cargo fijo residencial por un valor de $15.800.</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Consumo superior a 0 </a:t>
            </a:r>
            <a:r>
              <a:rPr kumimoji="0" lang="es-CO" altLang="es-CO" sz="1200" b="0" i="1" u="none" strike="noStrike" cap="none" normalizeH="0" baseline="0" dirty="0" smtClean="0">
                <a:ln>
                  <a:noFill/>
                </a:ln>
                <a:solidFill>
                  <a:schemeClr val="tx1"/>
                </a:solidFill>
                <a:effectLst/>
                <a:latin typeface="inherit"/>
                <a:cs typeface="Arial" pitchFamily="34" charset="0"/>
              </a:rPr>
              <a:t>m</a:t>
            </a:r>
            <a:r>
              <a:rPr kumimoji="0" lang="es-CO" altLang="es-CO" sz="1200" b="0" i="1" u="none" strike="noStrike" cap="none" normalizeH="0" baseline="30000" dirty="0" smtClean="0">
                <a:ln>
                  <a:noFill/>
                </a:ln>
                <a:solidFill>
                  <a:schemeClr val="tx1"/>
                </a:solidFill>
                <a:effectLst/>
                <a:latin typeface="inherit"/>
                <a:cs typeface="Arial" pitchFamily="34" charset="0"/>
              </a:rPr>
              <a:t>3</a:t>
            </a:r>
            <a:r>
              <a:rPr kumimoji="0" lang="es-CO" altLang="es-CO" sz="1200" b="0" i="0" u="none" strike="noStrike" cap="none" normalizeH="0" baseline="0" dirty="0" smtClean="0">
                <a:ln>
                  <a:noFill/>
                </a:ln>
                <a:solidFill>
                  <a:schemeClr val="tx1"/>
                </a:solidFill>
                <a:effectLst/>
                <a:latin typeface="inherit"/>
                <a:cs typeface="Arial" pitchFamily="34" charset="0"/>
              </a:rPr>
              <a:t>, hasta 20 </a:t>
            </a:r>
            <a:r>
              <a:rPr kumimoji="0" lang="es-CO" altLang="es-CO" sz="1200" b="0" i="1" u="none" strike="noStrike" cap="none" normalizeH="0" baseline="0" dirty="0" smtClean="0">
                <a:ln>
                  <a:noFill/>
                </a:ln>
                <a:solidFill>
                  <a:schemeClr val="tx1"/>
                </a:solidFill>
                <a:effectLst/>
                <a:latin typeface="inherit"/>
                <a:cs typeface="Arial" pitchFamily="34" charset="0"/>
              </a:rPr>
              <a:t>m</a:t>
            </a:r>
            <a:r>
              <a:rPr kumimoji="0" lang="es-CO" altLang="es-CO" sz="1200" b="0" i="1" u="none" strike="noStrike" cap="none" normalizeH="0" baseline="30000" dirty="0" smtClean="0">
                <a:ln>
                  <a:noFill/>
                </a:ln>
                <a:solidFill>
                  <a:schemeClr val="tx1"/>
                </a:solidFill>
                <a:effectLst/>
                <a:latin typeface="inherit"/>
                <a:cs typeface="Arial" pitchFamily="34" charset="0"/>
              </a:rPr>
              <a:t>3</a:t>
            </a:r>
            <a:r>
              <a:rPr kumimoji="0" lang="es-CO" altLang="es-CO" sz="1200" b="0" i="0" u="none" strike="noStrike" cap="none" normalizeH="0" baseline="0" dirty="0" smtClean="0">
                <a:ln>
                  <a:noFill/>
                </a:ln>
                <a:solidFill>
                  <a:schemeClr val="tx1"/>
                </a:solidFill>
                <a:effectLst/>
                <a:latin typeface="inherit"/>
                <a:cs typeface="Arial" pitchFamily="34" charset="0"/>
              </a:rPr>
              <a:t>: Valor por metro cúbico de agua consumido $ 3.000.</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Consumo superior a 20 </a:t>
            </a:r>
            <a:r>
              <a:rPr kumimoji="0" lang="es-CO" altLang="es-CO" sz="1200" b="0" i="1" u="none" strike="noStrike" cap="none" normalizeH="0" baseline="0" dirty="0" smtClean="0">
                <a:ln>
                  <a:noFill/>
                </a:ln>
                <a:solidFill>
                  <a:schemeClr val="tx1"/>
                </a:solidFill>
                <a:effectLst/>
                <a:latin typeface="inherit"/>
                <a:cs typeface="Arial" pitchFamily="34" charset="0"/>
              </a:rPr>
              <a:t>m</a:t>
            </a:r>
            <a:r>
              <a:rPr kumimoji="0" lang="es-CO" altLang="es-CO" sz="1200" b="0" i="1" u="none" strike="noStrike" cap="none" normalizeH="0" baseline="30000" dirty="0" smtClean="0">
                <a:ln>
                  <a:noFill/>
                </a:ln>
                <a:solidFill>
                  <a:schemeClr val="tx1"/>
                </a:solidFill>
                <a:effectLst/>
                <a:latin typeface="inherit"/>
                <a:cs typeface="Arial" pitchFamily="34" charset="0"/>
              </a:rPr>
              <a:t>3</a:t>
            </a:r>
            <a:r>
              <a:rPr kumimoji="0" lang="es-CO" altLang="es-CO" sz="1200" b="0" i="1" u="none" strike="noStrike" cap="none" normalizeH="0" baseline="0" dirty="0" smtClean="0">
                <a:ln>
                  <a:noFill/>
                </a:ln>
                <a:solidFill>
                  <a:schemeClr val="tx1"/>
                </a:solidFill>
                <a:effectLst/>
                <a:latin typeface="inherit"/>
                <a:cs typeface="Arial" pitchFamily="34" charset="0"/>
              </a:rPr>
              <a:t>, </a:t>
            </a:r>
            <a:r>
              <a:rPr kumimoji="0" lang="es-CO" altLang="es-CO" sz="1200" b="0" i="0" u="none" strike="noStrike" cap="none" normalizeH="0" baseline="0" dirty="0" smtClean="0">
                <a:ln>
                  <a:noFill/>
                </a:ln>
                <a:solidFill>
                  <a:schemeClr val="tx1"/>
                </a:solidFill>
                <a:effectLst/>
                <a:latin typeface="inherit"/>
                <a:cs typeface="Arial" pitchFamily="34" charset="0"/>
              </a:rPr>
              <a:t>hasta 40 </a:t>
            </a:r>
            <a:r>
              <a:rPr kumimoji="0" lang="es-CO" altLang="es-CO" sz="1200" b="0" i="1" u="none" strike="noStrike" cap="none" normalizeH="0" baseline="0" dirty="0" smtClean="0">
                <a:ln>
                  <a:noFill/>
                </a:ln>
                <a:solidFill>
                  <a:schemeClr val="tx1"/>
                </a:solidFill>
                <a:effectLst/>
                <a:latin typeface="inherit"/>
                <a:cs typeface="Arial" pitchFamily="34" charset="0"/>
              </a:rPr>
              <a:t>m</a:t>
            </a:r>
            <a:r>
              <a:rPr kumimoji="0" lang="es-CO" altLang="es-CO" sz="1200" b="0" i="1" u="none" strike="noStrike" cap="none" normalizeH="0" baseline="30000" dirty="0" smtClean="0">
                <a:ln>
                  <a:noFill/>
                </a:ln>
                <a:solidFill>
                  <a:schemeClr val="tx1"/>
                </a:solidFill>
                <a:effectLst/>
                <a:latin typeface="inherit"/>
                <a:cs typeface="Arial" pitchFamily="34" charset="0"/>
              </a:rPr>
              <a:t>3</a:t>
            </a:r>
            <a:r>
              <a:rPr kumimoji="0" lang="es-CO" altLang="es-CO" sz="1200" b="0" i="0" u="none" strike="noStrike" cap="none" normalizeH="0" baseline="0" dirty="0" smtClean="0">
                <a:ln>
                  <a:noFill/>
                </a:ln>
                <a:solidFill>
                  <a:schemeClr val="tx1"/>
                </a:solidFill>
                <a:effectLst/>
                <a:latin typeface="inherit"/>
                <a:cs typeface="Arial" pitchFamily="34" charset="0"/>
              </a:rPr>
              <a:t>: Valor por metro cúbico de agua consumido $ 3.200.</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Consumo superior a 40 </a:t>
            </a:r>
            <a:r>
              <a:rPr kumimoji="0" lang="es-CO" altLang="es-CO" sz="1200" b="0" i="1" u="none" strike="noStrike" cap="none" normalizeH="0" baseline="0" dirty="0" smtClean="0">
                <a:ln>
                  <a:noFill/>
                </a:ln>
                <a:solidFill>
                  <a:schemeClr val="tx1"/>
                </a:solidFill>
                <a:effectLst/>
                <a:latin typeface="inherit"/>
                <a:cs typeface="Arial" pitchFamily="34" charset="0"/>
              </a:rPr>
              <a:t>m</a:t>
            </a:r>
            <a:r>
              <a:rPr kumimoji="0" lang="es-CO" altLang="es-CO" sz="1200" b="0" i="1" u="none" strike="noStrike" cap="none" normalizeH="0" baseline="30000" dirty="0" smtClean="0">
                <a:ln>
                  <a:noFill/>
                </a:ln>
                <a:solidFill>
                  <a:schemeClr val="tx1"/>
                </a:solidFill>
                <a:effectLst/>
                <a:latin typeface="inherit"/>
                <a:cs typeface="Arial" pitchFamily="34" charset="0"/>
              </a:rPr>
              <a:t>3</a:t>
            </a:r>
            <a:r>
              <a:rPr kumimoji="0" lang="es-CO" altLang="es-CO" sz="1200" b="0" i="0" u="none" strike="noStrike" cap="none" normalizeH="0" baseline="0" dirty="0" smtClean="0">
                <a:ln>
                  <a:noFill/>
                </a:ln>
                <a:solidFill>
                  <a:schemeClr val="tx1"/>
                </a:solidFill>
                <a:effectLst/>
                <a:latin typeface="inherit"/>
                <a:cs typeface="Arial" pitchFamily="34" charset="0"/>
              </a:rPr>
              <a:t>: Valor por metro cúbico $ 3.200 + x, siendo x la cantidad de metros cúbicos consumidos en el 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Si el cobro mensual de la factura de agua se determina a partir del cargo fijo mensual y la cantidad de metros cúbicos de agua consumidos, ¿cuál es el valor de la factura de acueducto de una familia que consumió 22 </a:t>
            </a:r>
            <a:r>
              <a:rPr kumimoji="0" lang="es-CO" altLang="es-CO" sz="1200" b="0" i="1" u="none" strike="noStrike" cap="none" normalizeH="0" baseline="0" dirty="0" smtClean="0">
                <a:ln>
                  <a:noFill/>
                </a:ln>
                <a:solidFill>
                  <a:schemeClr val="tx1"/>
                </a:solidFill>
                <a:effectLst/>
                <a:latin typeface="inherit"/>
                <a:cs typeface="Arial" pitchFamily="34" charset="0"/>
              </a:rPr>
              <a:t>m</a:t>
            </a:r>
            <a:r>
              <a:rPr kumimoji="0" lang="es-CO" altLang="es-CO" sz="1200" b="0" i="1" u="none" strike="noStrike" cap="none" normalizeH="0" baseline="30000" dirty="0" smtClean="0">
                <a:ln>
                  <a:noFill/>
                </a:ln>
                <a:solidFill>
                  <a:schemeClr val="tx1"/>
                </a:solidFill>
                <a:effectLst/>
                <a:latin typeface="inherit"/>
                <a:cs typeface="Arial" pitchFamily="34" charset="0"/>
              </a:rPr>
              <a:t>3 </a:t>
            </a:r>
            <a:r>
              <a:rPr kumimoji="0" lang="es-CO" altLang="es-CO" sz="1200" b="0" i="0" u="none" strike="noStrike" cap="none" normalizeH="0" baseline="0" dirty="0" smtClean="0">
                <a:ln>
                  <a:noFill/>
                </a:ln>
                <a:solidFill>
                  <a:schemeClr val="tx1"/>
                </a:solidFill>
                <a:effectLst/>
                <a:latin typeface="inherit"/>
                <a:cs typeface="Arial" pitchFamily="34" charset="0"/>
              </a:rPr>
              <a:t>de agua?</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$81.800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$86.200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$86.684</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$86.222</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747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4127211715"/>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15</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FORMULACIÓN Y EJECUCIÓN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a:t>
                      </a:r>
                      <a:r>
                        <a:rPr lang="es-CO" sz="1000" b="1" i="0" kern="1200" baseline="0" dirty="0" smtClean="0">
                          <a:solidFill>
                            <a:schemeClr val="tx1"/>
                          </a:solidFill>
                          <a:effectLst/>
                          <a:latin typeface="+mn-lt"/>
                          <a:ea typeface="+mn-ea"/>
                          <a:cs typeface="+mn-cs"/>
                        </a:rPr>
                        <a:t>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101.</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640568" y="3861048"/>
            <a:ext cx="7596336" cy="2500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Dado un número natural, diremos que es </a:t>
            </a:r>
            <a:r>
              <a:rPr kumimoji="0" lang="es-CO" altLang="es-CO" sz="1200" b="1" i="0" u="sng" strike="noStrike" cap="none" normalizeH="0" baseline="0" dirty="0" smtClean="0">
                <a:ln>
                  <a:noFill/>
                </a:ln>
                <a:solidFill>
                  <a:srgbClr val="444444"/>
                </a:solidFill>
                <a:effectLst/>
                <a:latin typeface="inherit"/>
                <a:cs typeface="Arial" pitchFamily="34" charset="0"/>
              </a:rPr>
              <a:t>lúcido</a:t>
            </a:r>
            <a:r>
              <a:rPr kumimoji="0" lang="es-CO" altLang="es-CO" sz="1200" b="1" i="0" u="none" strike="noStrike" cap="none" normalizeH="0" baseline="0" dirty="0" smtClean="0">
                <a:ln>
                  <a:noFill/>
                </a:ln>
                <a:solidFill>
                  <a:srgbClr val="444444"/>
                </a:solidFill>
                <a:effectLst/>
                <a:latin typeface="inherit"/>
                <a:cs typeface="Arial" pitchFamily="34" charset="0"/>
              </a:rPr>
              <a:t> si este se puede escribir como 1 + 2k, en donde k es un número par.</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De los números 101, 135 y 410, ¿cuáles son números lúcidos?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135 y 410.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101 y 135.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Otra respuesta.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747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403861956"/>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16</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UN HOMBRE DE LA FACULTAD 2</a:t>
                      </a:r>
                      <a:endParaRPr lang="es-CO" sz="1000" b="1" dirty="0">
                        <a:solidFill>
                          <a:srgbClr val="FF0000"/>
                        </a:solidFill>
                      </a:endParaRPr>
                    </a:p>
                  </a:txBody>
                  <a:tcPr/>
                </a:tc>
              </a:tr>
            </a:tbl>
          </a:graphicData>
        </a:graphic>
      </p:graphicFrame>
      <p:sp>
        <p:nvSpPr>
          <p:cNvPr id="3" name="2 Rectángulo"/>
          <p:cNvSpPr/>
          <p:nvPr/>
        </p:nvSpPr>
        <p:spPr>
          <a:xfrm>
            <a:off x="369431" y="1253951"/>
            <a:ext cx="4572000" cy="461665"/>
          </a:xfrm>
          <a:prstGeom prst="rect">
            <a:avLst/>
          </a:prstGeom>
        </p:spPr>
        <p:txBody>
          <a:bodyPr>
            <a:spAutoFit/>
          </a:bodyPr>
          <a:lstStyle/>
          <a:p>
            <a:pPr algn="just"/>
            <a:r>
              <a:rPr lang="es-CO" sz="1200" dirty="0"/>
              <a:t>El siguiente diagrama representa la distribución de hombres y mujeres en tres facultades de una universidad de la ciudad.</a:t>
            </a:r>
          </a:p>
        </p:txBody>
      </p:sp>
      <p:pic>
        <p:nvPicPr>
          <p:cNvPr id="16386" name="Picture 2" descr="http://superate20.edu.co/_/editor/images/Febrero/once/matem%C3%A1ticas/m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15" y="1726805"/>
            <a:ext cx="4847411" cy="29618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172460" y="4688618"/>
            <a:ext cx="7092280"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probabilidad que al seleccionar un hombre de la Facultad 3, es igualmente probable a seleccionar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 hombre de la Facultad 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Una mujer de la facultad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 hombre de la facultad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Una mujer de la facultad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747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50498766"/>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17</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FORMULACIÓN Y EJECUCIÓN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3,66</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rot="10800000" flipV="1">
            <a:off x="107504" y="1700808"/>
            <a:ext cx="6156176" cy="28699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Al final de la proyección de una película en un teatro al que asistieron 60 personas, se pidió a cada asistente calificar la película con un número real entre 0 y 5. Se estableció que el promedio de calificación fue de 3,8. De las 60 personas, exactamente 10 calificaron la película con un valor mayor o igual que 4 y el promedio de votación calculado respecto a estas 10 personas fue de 4.5.</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¿Cuál fue el promedio de votación calculado respecto a las 50 personas que calificaron la película con un voto menor que 4?</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747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334678748"/>
              </p:ext>
            </p:extLst>
          </p:nvPr>
        </p:nvGraphicFramePr>
        <p:xfrm>
          <a:off x="6300192" y="980728"/>
          <a:ext cx="2623840" cy="365760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900" b="1" i="0" kern="1200" dirty="0" smtClean="0">
                          <a:solidFill>
                            <a:schemeClr val="tx1"/>
                          </a:solidFill>
                          <a:effectLst/>
                          <a:latin typeface="+mn-lt"/>
                          <a:ea typeface="+mn-ea"/>
                          <a:cs typeface="+mn-cs"/>
                        </a:rPr>
                        <a:t>TIPO DE PREGUNTA</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LENGUAJE   </a:t>
                      </a:r>
                      <a:endParaRPr lang="es-CO" sz="9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CÓDIGO DE LA PREGUNTA</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TER-7-15-I </a:t>
                      </a:r>
                      <a:endParaRPr lang="es-CO" sz="9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900" b="1" dirty="0" smtClean="0"/>
                        <a:t>18</a:t>
                      </a:r>
                      <a:endParaRPr lang="es-CO" sz="9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TIPO DE EVALUACIÓN</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COMPETENCIA</a:t>
                      </a:r>
                      <a:endParaRPr lang="es-CO" sz="9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COMPETENCIA EVALUADA</a:t>
                      </a:r>
                      <a:br>
                        <a:rPr lang="es-CO" sz="900" b="1" i="0" kern="1200" dirty="0" smtClean="0">
                          <a:solidFill>
                            <a:schemeClr val="tx1"/>
                          </a:solidFill>
                          <a:effectLst/>
                          <a:latin typeface="+mn-lt"/>
                          <a:ea typeface="+mn-ea"/>
                          <a:cs typeface="+mn-cs"/>
                        </a:rPr>
                      </a:br>
                      <a:endParaRPr lang="es-CO" sz="900" b="1" i="0" kern="1200" dirty="0" smtClean="0">
                        <a:solidFill>
                          <a:schemeClr val="tx1"/>
                        </a:solidFill>
                        <a:effectLst/>
                        <a:latin typeface="+mn-lt"/>
                        <a:ea typeface="+mn-ea"/>
                        <a:cs typeface="+mn-cs"/>
                      </a:endParaRPr>
                    </a:p>
                    <a:p>
                      <a:pPr algn="just"/>
                      <a:r>
                        <a:rPr lang="es-CO" sz="900" b="1" i="0" kern="1200" dirty="0" smtClean="0">
                          <a:solidFill>
                            <a:schemeClr val="dk1"/>
                          </a:solidFill>
                          <a:effectLst/>
                          <a:latin typeface="+mn-lt"/>
                          <a:ea typeface="+mn-ea"/>
                          <a:cs typeface="+mn-cs"/>
                        </a:rPr>
                        <a:t>Argumentación </a:t>
                      </a:r>
                      <a:endParaRPr lang="es-CO" sz="9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NIVEL DE DIFICULTAD DE LA PREGUNTA</a:t>
                      </a:r>
                      <a:br>
                        <a:rPr lang="es-CO" sz="900" b="1" i="0" kern="1200" dirty="0" smtClean="0">
                          <a:solidFill>
                            <a:schemeClr val="tx1"/>
                          </a:solidFill>
                          <a:effectLst/>
                          <a:latin typeface="+mn-lt"/>
                          <a:ea typeface="+mn-ea"/>
                          <a:cs typeface="+mn-cs"/>
                        </a:rPr>
                      </a:br>
                      <a:endParaRPr lang="es-CO" sz="9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Medio alto</a:t>
                      </a:r>
                      <a:endParaRPr lang="es-CO" sz="900" b="1" dirty="0"/>
                    </a:p>
                  </a:txBody>
                  <a:tcPr/>
                </a:tc>
              </a:tr>
              <a:tr h="370840">
                <a:tc>
                  <a:txBody>
                    <a:bodyPr/>
                    <a:lstStyle/>
                    <a:p>
                      <a:pPr algn="just"/>
                      <a:r>
                        <a:rPr lang="es-CO" sz="900" b="1" dirty="0" smtClean="0"/>
                        <a:t>RESPUESTA CORRECTA</a:t>
                      </a:r>
                      <a:endParaRPr lang="es-CO" sz="9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dk1"/>
                          </a:solidFill>
                          <a:effectLst/>
                          <a:latin typeface="+mn-lt"/>
                          <a:ea typeface="+mn-ea"/>
                          <a:cs typeface="+mn-cs"/>
                        </a:rPr>
                        <a:t>EN LA CIUDAD B, PORQUE SI  BIEN EL VALOR DE CADA M</a:t>
                      </a:r>
                      <a:r>
                        <a:rPr lang="es-CO" sz="900" b="1" i="0" kern="1200" baseline="30000" dirty="0" smtClean="0">
                          <a:solidFill>
                            <a:schemeClr val="dk1"/>
                          </a:solidFill>
                          <a:effectLst/>
                          <a:latin typeface="+mn-lt"/>
                          <a:ea typeface="+mn-ea"/>
                          <a:cs typeface="+mn-cs"/>
                        </a:rPr>
                        <a:t>3</a:t>
                      </a:r>
                      <a:r>
                        <a:rPr lang="es-CO" sz="900" b="1" i="0" kern="1200" dirty="0" smtClean="0">
                          <a:solidFill>
                            <a:schemeClr val="dk1"/>
                          </a:solidFill>
                          <a:effectLst/>
                          <a:latin typeface="+mn-lt"/>
                          <a:ea typeface="+mn-ea"/>
                          <a:cs typeface="+mn-cs"/>
                        </a:rPr>
                        <a:t> DE AGUA CONSUMIDO DESPUES DE LOS 40 M</a:t>
                      </a:r>
                      <a:r>
                        <a:rPr lang="es-CO" sz="900" b="1" i="0" kern="1200" baseline="30000" dirty="0" smtClean="0">
                          <a:solidFill>
                            <a:schemeClr val="dk1"/>
                          </a:solidFill>
                          <a:effectLst/>
                          <a:latin typeface="+mn-lt"/>
                          <a:ea typeface="+mn-ea"/>
                          <a:cs typeface="+mn-cs"/>
                        </a:rPr>
                        <a:t>3</a:t>
                      </a:r>
                      <a:r>
                        <a:rPr lang="es-CO" sz="900" b="1" i="0" kern="1200" dirty="0" smtClean="0">
                          <a:solidFill>
                            <a:schemeClr val="dk1"/>
                          </a:solidFill>
                          <a:effectLst/>
                          <a:latin typeface="+mn-lt"/>
                          <a:ea typeface="+mn-ea"/>
                          <a:cs typeface="+mn-cs"/>
                        </a:rPr>
                        <a:t> VA AUMENTAR, ESTE AUMENTO NO ES TAN SIGNIFICATIVO EN 45 M</a:t>
                      </a:r>
                      <a:r>
                        <a:rPr lang="es-CO" sz="900" b="1" i="0" kern="1200" baseline="30000" dirty="0" smtClean="0">
                          <a:solidFill>
                            <a:schemeClr val="dk1"/>
                          </a:solidFill>
                          <a:effectLst/>
                          <a:latin typeface="+mn-lt"/>
                          <a:ea typeface="+mn-ea"/>
                          <a:cs typeface="+mn-cs"/>
                        </a:rPr>
                        <a:t>3</a:t>
                      </a:r>
                      <a:r>
                        <a:rPr lang="es-CO" sz="900" b="1" i="0" kern="1200" dirty="0" smtClean="0">
                          <a:solidFill>
                            <a:schemeClr val="dk1"/>
                          </a:solidFill>
                          <a:effectLst/>
                          <a:latin typeface="+mn-lt"/>
                          <a:ea typeface="+mn-ea"/>
                          <a:cs typeface="+mn-cs"/>
                        </a:rPr>
                        <a:t> PARA QUE EL COSTO SEA MAYOR QUE EN LA CIUDAD A, DONDE EL VALOR POR M</a:t>
                      </a:r>
                      <a:r>
                        <a:rPr lang="es-CO" sz="900" b="1" i="0" kern="1200" baseline="30000" dirty="0" smtClean="0">
                          <a:solidFill>
                            <a:schemeClr val="dk1"/>
                          </a:solidFill>
                          <a:effectLst/>
                          <a:latin typeface="+mn-lt"/>
                          <a:ea typeface="+mn-ea"/>
                          <a:cs typeface="+mn-cs"/>
                        </a:rPr>
                        <a:t>3 </a:t>
                      </a:r>
                      <a:r>
                        <a:rPr lang="es-CO" sz="900" b="1" i="0" kern="1200" dirty="0" smtClean="0">
                          <a:solidFill>
                            <a:schemeClr val="dk1"/>
                          </a:solidFill>
                          <a:effectLst/>
                          <a:latin typeface="+mn-lt"/>
                          <a:ea typeface="+mn-ea"/>
                          <a:cs typeface="+mn-cs"/>
                        </a:rPr>
                        <a:t>DE AGUA ES MAYOR.</a:t>
                      </a:r>
                      <a:endParaRPr lang="es-CO" sz="900" b="1" dirty="0">
                        <a:solidFill>
                          <a:srgbClr val="FF0000"/>
                        </a:solidFill>
                      </a:endParaRPr>
                    </a:p>
                  </a:txBody>
                  <a:tcPr/>
                </a:tc>
              </a:tr>
            </a:tbl>
          </a:graphicData>
        </a:graphic>
      </p:graphicFrame>
      <p:sp>
        <p:nvSpPr>
          <p:cNvPr id="3" name="Rectangle 1"/>
          <p:cNvSpPr>
            <a:spLocks noChangeArrowheads="1"/>
          </p:cNvSpPr>
          <p:nvPr/>
        </p:nvSpPr>
        <p:spPr bwMode="auto">
          <a:xfrm rot="10800000" flipV="1">
            <a:off x="467544" y="1700808"/>
            <a:ext cx="5112568" cy="4293483"/>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En una ciudad A la empresa de acueducto estableció las siguientes tarifas para el cobro del servicio.</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CF: Cargo fijo residencial por un valor de $15.800.</a:t>
            </a:r>
            <a:br>
              <a:rPr kumimoji="0" lang="es-CO" altLang="es-CO" sz="900" b="0" i="0" u="none" strike="noStrike" cap="none" normalizeH="0" baseline="0" dirty="0" smtClean="0">
                <a:ln>
                  <a:noFill/>
                </a:ln>
                <a:solidFill>
                  <a:schemeClr val="tx1"/>
                </a:solidFill>
                <a:effectLst/>
                <a:latin typeface="inherit"/>
                <a:cs typeface="Arial" pitchFamily="34" charset="0"/>
              </a:rPr>
            </a:br>
            <a:r>
              <a:rPr kumimoji="0" lang="es-CO" altLang="es-CO" sz="900" b="0" i="0" u="none" strike="noStrike" cap="none" normalizeH="0" baseline="0" dirty="0" smtClean="0">
                <a:ln>
                  <a:noFill/>
                </a:ln>
                <a:solidFill>
                  <a:schemeClr val="tx1"/>
                </a:solidFill>
                <a:effectLst/>
                <a:latin typeface="inherit"/>
                <a:cs typeface="Arial" pitchFamily="34" charset="0"/>
              </a:rPr>
              <a:t>C: Consumo por metro cúbico de agua por un valor de $3.300.</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En la ciudad B la empresa de acueducto determina el cobro del servicio de la siguiente manera:</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CF: Cargo fijo residencial por un valor de $15.800</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Consumo superior a 0 </a:t>
            </a:r>
            <a:r>
              <a:rPr kumimoji="0" lang="es-CO" altLang="es-CO" sz="900" b="0" i="1" u="none" strike="noStrike" cap="none" normalizeH="0" baseline="0" dirty="0" smtClean="0">
                <a:ln>
                  <a:noFill/>
                </a:ln>
                <a:solidFill>
                  <a:schemeClr val="tx1"/>
                </a:solidFill>
                <a:effectLst/>
                <a:latin typeface="inherit"/>
                <a:cs typeface="Arial" pitchFamily="34" charset="0"/>
              </a:rPr>
              <a:t>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hasta 20 </a:t>
            </a:r>
            <a:r>
              <a:rPr kumimoji="0" lang="es-CO" altLang="es-CO" sz="900" b="0" i="1" u="none" strike="noStrike" cap="none" normalizeH="0" baseline="0" dirty="0" smtClean="0">
                <a:ln>
                  <a:noFill/>
                </a:ln>
                <a:solidFill>
                  <a:schemeClr val="tx1"/>
                </a:solidFill>
                <a:effectLst/>
                <a:latin typeface="inherit"/>
                <a:cs typeface="Arial" pitchFamily="34" charset="0"/>
              </a:rPr>
              <a:t>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Valor por metro cúbico de agua consumido $ 3.000.</a:t>
            </a:r>
            <a:br>
              <a:rPr kumimoji="0" lang="es-CO" altLang="es-CO" sz="900" b="0" i="0" u="none" strike="noStrike" cap="none" normalizeH="0" baseline="0" dirty="0" smtClean="0">
                <a:ln>
                  <a:noFill/>
                </a:ln>
                <a:solidFill>
                  <a:schemeClr val="tx1"/>
                </a:solidFill>
                <a:effectLst/>
                <a:latin typeface="inherit"/>
                <a:cs typeface="Arial" pitchFamily="34" charset="0"/>
              </a:rPr>
            </a:br>
            <a:r>
              <a:rPr kumimoji="0" lang="es-CO" altLang="es-CO" sz="900" b="0" i="0" u="none" strike="noStrike" cap="none" normalizeH="0" baseline="0" dirty="0" smtClean="0">
                <a:ln>
                  <a:noFill/>
                </a:ln>
                <a:solidFill>
                  <a:schemeClr val="tx1"/>
                </a:solidFill>
                <a:effectLst/>
                <a:latin typeface="inherit"/>
                <a:cs typeface="Arial" pitchFamily="34" charset="0"/>
              </a:rPr>
              <a:t>Consumo superior a 20 </a:t>
            </a:r>
            <a:r>
              <a:rPr kumimoji="0" lang="es-CO" altLang="es-CO" sz="900" b="0" i="1" u="none" strike="noStrike" cap="none" normalizeH="0" baseline="0" dirty="0" smtClean="0">
                <a:ln>
                  <a:noFill/>
                </a:ln>
                <a:solidFill>
                  <a:schemeClr val="tx1"/>
                </a:solidFill>
                <a:effectLst/>
                <a:latin typeface="inherit"/>
                <a:cs typeface="Arial" pitchFamily="34" charset="0"/>
              </a:rPr>
              <a:t>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hasta 40 </a:t>
            </a:r>
            <a:r>
              <a:rPr kumimoji="0" lang="es-CO" altLang="es-CO" sz="900" b="0" i="1" u="none" strike="noStrike" cap="none" normalizeH="0" baseline="0" dirty="0" smtClean="0">
                <a:ln>
                  <a:noFill/>
                </a:ln>
                <a:solidFill>
                  <a:schemeClr val="tx1"/>
                </a:solidFill>
                <a:effectLst/>
                <a:latin typeface="inherit"/>
                <a:cs typeface="Arial" pitchFamily="34" charset="0"/>
              </a:rPr>
              <a:t>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Valor por metro cúbico de agua consumido $ 3.200.</a:t>
            </a:r>
            <a:br>
              <a:rPr kumimoji="0" lang="es-CO" altLang="es-CO" sz="900" b="0" i="0" u="none" strike="noStrike" cap="none" normalizeH="0" baseline="0" dirty="0" smtClean="0">
                <a:ln>
                  <a:noFill/>
                </a:ln>
                <a:solidFill>
                  <a:schemeClr val="tx1"/>
                </a:solidFill>
                <a:effectLst/>
                <a:latin typeface="inherit"/>
                <a:cs typeface="Arial" pitchFamily="34" charset="0"/>
              </a:rPr>
            </a:br>
            <a:r>
              <a:rPr kumimoji="0" lang="es-CO" altLang="es-CO" sz="900" b="0" i="0" u="none" strike="noStrike" cap="none" normalizeH="0" baseline="0" dirty="0" smtClean="0">
                <a:ln>
                  <a:noFill/>
                </a:ln>
                <a:solidFill>
                  <a:schemeClr val="tx1"/>
                </a:solidFill>
                <a:effectLst/>
                <a:latin typeface="inherit"/>
                <a:cs typeface="Arial" pitchFamily="34" charset="0"/>
              </a:rPr>
              <a:t>Consumo superior a 40 </a:t>
            </a:r>
            <a:r>
              <a:rPr kumimoji="0" lang="es-CO" altLang="es-CO" sz="900" b="0" i="1" u="none" strike="noStrike" cap="none" normalizeH="0" baseline="0" dirty="0" smtClean="0">
                <a:ln>
                  <a:noFill/>
                </a:ln>
                <a:solidFill>
                  <a:schemeClr val="tx1"/>
                </a:solidFill>
                <a:effectLst/>
                <a:latin typeface="inherit"/>
                <a:cs typeface="Arial" pitchFamily="34" charset="0"/>
              </a:rPr>
              <a:t>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Valor por metro cúbico $ 3200 + x, siendo x la cantidad de metros cúbicos consumidos en el mes.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En ambos casos, el costo de la factura está dado por la suma del cargo fijo con el consumo.</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Si una familia consume 45</a:t>
            </a:r>
            <a:r>
              <a:rPr kumimoji="0" lang="es-CO" altLang="es-CO" sz="900" b="0" i="1" u="none" strike="noStrike" cap="none" normalizeH="0" baseline="0" dirty="0" smtClean="0">
                <a:ln>
                  <a:noFill/>
                </a:ln>
                <a:solidFill>
                  <a:schemeClr val="tx1"/>
                </a:solidFill>
                <a:effectLst/>
                <a:latin typeface="inherit"/>
                <a:cs typeface="Arial" pitchFamily="34" charset="0"/>
              </a:rPr>
              <a:t>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de agua al mes, ¿en cuál ciudad pagaría menos por la factura de acueducto?</a:t>
            </a:r>
            <a:endParaRPr kumimoji="0" lang="es-CO" altLang="es-CO" sz="9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9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En la ciudad A, porque el valor del agua que se consume no aumenta de acuerdo con la cantidad de metros cúbicos que se consuman, en cambio en la ciudad B la tarifa sube cuando se consume más de 40 m</a:t>
            </a:r>
            <a:r>
              <a:rPr kumimoji="0" lang="es-CO" altLang="es-CO" sz="900" b="0" i="0" u="none" strike="noStrike" cap="none" normalizeH="0" baseline="30000" dirty="0" smtClean="0">
                <a:ln>
                  <a:noFill/>
                </a:ln>
                <a:solidFill>
                  <a:schemeClr val="tx1"/>
                </a:solidFill>
                <a:effectLst/>
                <a:latin typeface="inherit"/>
                <a:cs typeface="Arial" pitchFamily="34" charset="0"/>
              </a:rPr>
              <a:t>3 </a:t>
            </a:r>
            <a:r>
              <a:rPr kumimoji="0" lang="es-CO" altLang="es-CO" sz="900" b="0" i="0" u="none" strike="noStrike" cap="none" normalizeH="0" baseline="0" dirty="0" smtClean="0">
                <a:ln>
                  <a:noFill/>
                </a:ln>
                <a:solidFill>
                  <a:schemeClr val="tx1"/>
                </a:solidFill>
                <a:effectLst/>
                <a:latin typeface="inherit"/>
                <a:cs typeface="Arial" pitchFamily="34" charset="0"/>
              </a:rPr>
              <a:t>de agua.</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9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El costo será el mismo en las dos ciudades, porque si bien en la ciudad A el valor de cada 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de agua es mayor, se consumieron 45 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por lo que se aplicaría la tarifa más costosa de la ciudad B, que para la cantidad de agua consumida compensa el valor de cada 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en la ciudad 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9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En la ciudad B, porque si  bien el valor de cada 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de agua consumido </a:t>
            </a:r>
            <a:r>
              <a:rPr kumimoji="0" lang="es-CO" altLang="es-CO" sz="900" b="0" i="0" u="none" strike="noStrike" cap="none" normalizeH="0" baseline="0" dirty="0" err="1" smtClean="0">
                <a:ln>
                  <a:noFill/>
                </a:ln>
                <a:solidFill>
                  <a:schemeClr val="tx1"/>
                </a:solidFill>
                <a:effectLst/>
                <a:latin typeface="inherit"/>
                <a:cs typeface="Arial" pitchFamily="34" charset="0"/>
              </a:rPr>
              <a:t>despues</a:t>
            </a:r>
            <a:r>
              <a:rPr kumimoji="0" lang="es-CO" altLang="es-CO" sz="900" b="0" i="0" u="none" strike="noStrike" cap="none" normalizeH="0" baseline="0" dirty="0" smtClean="0">
                <a:ln>
                  <a:noFill/>
                </a:ln>
                <a:solidFill>
                  <a:schemeClr val="tx1"/>
                </a:solidFill>
                <a:effectLst/>
                <a:latin typeface="inherit"/>
                <a:cs typeface="Arial" pitchFamily="34" charset="0"/>
              </a:rPr>
              <a:t> de los 40 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va aumentar, este aumento no es tan significativo en 45 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para que el costo sea mayor que en la ciudad A, donde el valor por m</a:t>
            </a:r>
            <a:r>
              <a:rPr kumimoji="0" lang="es-CO" altLang="es-CO" sz="900" b="0" i="0" u="none" strike="noStrike" cap="none" normalizeH="0" baseline="30000" dirty="0" smtClean="0">
                <a:ln>
                  <a:noFill/>
                </a:ln>
                <a:solidFill>
                  <a:schemeClr val="tx1"/>
                </a:solidFill>
                <a:effectLst/>
                <a:latin typeface="inherit"/>
                <a:cs typeface="Arial" pitchFamily="34" charset="0"/>
              </a:rPr>
              <a:t>3 </a:t>
            </a:r>
            <a:r>
              <a:rPr kumimoji="0" lang="es-CO" altLang="es-CO" sz="900" b="0" i="0" u="none" strike="noStrike" cap="none" normalizeH="0" baseline="0" dirty="0" smtClean="0">
                <a:ln>
                  <a:noFill/>
                </a:ln>
                <a:solidFill>
                  <a:schemeClr val="tx1"/>
                </a:solidFill>
                <a:effectLst/>
                <a:latin typeface="inherit"/>
                <a:cs typeface="Arial" pitchFamily="34" charset="0"/>
              </a:rPr>
              <a:t>de agua es mayor.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9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En la ciudad A el costo será menor, porque el valor de cada m</a:t>
            </a:r>
            <a:r>
              <a:rPr kumimoji="0" lang="es-CO" altLang="es-CO" sz="900" b="0" i="0" u="none" strike="noStrike" cap="none" normalizeH="0" baseline="30000" dirty="0" smtClean="0">
                <a:ln>
                  <a:noFill/>
                </a:ln>
                <a:solidFill>
                  <a:schemeClr val="tx1"/>
                </a:solidFill>
                <a:effectLst/>
                <a:latin typeface="inherit"/>
                <a:cs typeface="Arial" pitchFamily="34" charset="0"/>
              </a:rPr>
              <a:t>3</a:t>
            </a:r>
            <a:r>
              <a:rPr kumimoji="0" lang="es-CO" altLang="es-CO" sz="900" b="0" i="0" u="none" strike="noStrike" cap="none" normalizeH="0" baseline="0" dirty="0" smtClean="0">
                <a:ln>
                  <a:noFill/>
                </a:ln>
                <a:solidFill>
                  <a:schemeClr val="tx1"/>
                </a:solidFill>
                <a:effectLst/>
                <a:latin typeface="inherit"/>
                <a:cs typeface="Arial" pitchFamily="34" charset="0"/>
              </a:rPr>
              <a:t> de agua en la ciudad B siempre será mayor que en la ciudad A</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inherit"/>
                <a:cs typeface="Arial" pitchFamily="34" charset="0"/>
              </a:rPr>
              <a:t/>
            </a:r>
            <a:br>
              <a:rPr kumimoji="0" lang="es-CO" altLang="es-CO" sz="900" b="0" i="0" u="none" strike="noStrike" cap="none" normalizeH="0" baseline="0" dirty="0" smtClean="0">
                <a:ln>
                  <a:noFill/>
                </a:ln>
                <a:solidFill>
                  <a:schemeClr val="tx1"/>
                </a:solidFill>
                <a:effectLst/>
                <a:latin typeface="inherit"/>
                <a:cs typeface="Arial" pitchFamily="34" charset="0"/>
              </a:rPr>
            </a:br>
            <a:endParaRPr kumimoji="0" lang="es-CO" altLang="es-CO"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00747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 11º </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6" name="5 Tabla"/>
          <p:cNvGraphicFramePr>
            <a:graphicFrameLocks noGrp="1"/>
          </p:cNvGraphicFramePr>
          <p:nvPr>
            <p:extLst>
              <p:ext uri="{D42A27DB-BD31-4B8C-83A1-F6EECF244321}">
                <p14:modId xmlns:p14="http://schemas.microsoft.com/office/powerpoint/2010/main" val="1708235310"/>
              </p:ext>
            </p:extLst>
          </p:nvPr>
        </p:nvGraphicFramePr>
        <p:xfrm>
          <a:off x="6372200" y="980728"/>
          <a:ext cx="2623840" cy="215392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fontAlgn="ctr"/>
                      <a:r>
                        <a:rPr lang="es-CO" sz="900" b="1" i="0" kern="1200" dirty="0" smtClean="0">
                          <a:solidFill>
                            <a:schemeClr val="tx1"/>
                          </a:solidFill>
                          <a:effectLst/>
                          <a:latin typeface="+mn-lt"/>
                          <a:ea typeface="+mn-ea"/>
                          <a:cs typeface="+mn-cs"/>
                        </a:rPr>
                        <a:t>Tipo de pregunta</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Lenguaje   </a:t>
                      </a:r>
                      <a:endParaRPr lang="es-CO" sz="9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Código de la pregunta</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TER-7-15-I </a:t>
                      </a:r>
                      <a:endParaRPr lang="es-CO" sz="900" b="1"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Número de la pregunta</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dirty="0" smtClean="0"/>
                        <a:t>1</a:t>
                      </a:r>
                      <a:endParaRPr lang="es-CO"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Tipo de evaluación</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Competencia</a:t>
                      </a:r>
                      <a:endParaRPr lang="es-CO" sz="9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Competencia evaluada</a:t>
                      </a:r>
                      <a:br>
                        <a:rPr lang="es-CO" sz="900" b="1" i="0" kern="1200" dirty="0" smtClean="0">
                          <a:solidFill>
                            <a:schemeClr val="tx1"/>
                          </a:solidFill>
                          <a:effectLst/>
                          <a:latin typeface="+mn-lt"/>
                          <a:ea typeface="+mn-ea"/>
                          <a:cs typeface="+mn-cs"/>
                        </a:rPr>
                      </a:br>
                      <a:endParaRPr lang="es-CO" sz="900" b="1" i="0" kern="1200" dirty="0" smtClean="0">
                        <a:solidFill>
                          <a:schemeClr val="tx1"/>
                        </a:solidFill>
                        <a:effectLst/>
                        <a:latin typeface="+mn-lt"/>
                        <a:ea typeface="+mn-ea"/>
                        <a:cs typeface="+mn-cs"/>
                      </a:endParaRPr>
                    </a:p>
                    <a:p>
                      <a:r>
                        <a:rPr lang="es-CO" sz="900" b="0" i="0" kern="1200" dirty="0" smtClean="0">
                          <a:solidFill>
                            <a:schemeClr val="dk1"/>
                          </a:solidFill>
                          <a:effectLst/>
                          <a:latin typeface="+mn-lt"/>
                          <a:ea typeface="+mn-ea"/>
                          <a:cs typeface="+mn-cs"/>
                        </a:rPr>
                        <a:t>Formulación y ejecución </a:t>
                      </a:r>
                      <a:endParaRPr lang="es-CO"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Nivel de dificultad de la pregunta</a:t>
                      </a:r>
                      <a:br>
                        <a:rPr lang="es-CO" sz="900" b="1" i="0" kern="1200" dirty="0" smtClean="0">
                          <a:solidFill>
                            <a:schemeClr val="tx1"/>
                          </a:solidFill>
                          <a:effectLst/>
                          <a:latin typeface="+mn-lt"/>
                          <a:ea typeface="+mn-ea"/>
                          <a:cs typeface="+mn-cs"/>
                        </a:rPr>
                      </a:br>
                      <a:endParaRPr lang="es-CO" sz="9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bajo</a:t>
                      </a:r>
                      <a:endParaRPr lang="es-CO" sz="900" dirty="0"/>
                    </a:p>
                  </a:txBody>
                  <a:tcPr/>
                </a:tc>
              </a:tr>
              <a:tr h="370840">
                <a:tc>
                  <a:txBody>
                    <a:bodyPr/>
                    <a:lstStyle/>
                    <a:p>
                      <a:r>
                        <a:rPr lang="es-CO" sz="900" dirty="0" smtClean="0"/>
                        <a:t>RESPUESTA CORRECTA</a:t>
                      </a:r>
                      <a:endParaRPr lang="es-CO"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9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9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9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9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900" b="1" dirty="0">
                        <a:solidFill>
                          <a:srgbClr val="FF0000"/>
                        </a:solidFill>
                      </a:endParaRPr>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420888"/>
            <a:ext cx="10382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251519" y="1124744"/>
            <a:ext cx="4282967" cy="369332"/>
          </a:xfrm>
          <a:prstGeom prst="rect">
            <a:avLst/>
          </a:prstGeom>
        </p:spPr>
        <p:txBody>
          <a:bodyPr wrap="none">
            <a:spAutoFit/>
          </a:bodyPr>
          <a:lstStyle/>
          <a:p>
            <a:r>
              <a:rPr lang="es-CO" dirty="0"/>
              <a:t>En un concurso, se gira la fecha de la ruleta:</a:t>
            </a:r>
          </a:p>
        </p:txBody>
      </p:sp>
      <p:pic>
        <p:nvPicPr>
          <p:cNvPr id="1028" name="Picture 4" descr="http://superate20.edu.co/_/editor/images/Febrero/once/matem%C3%A1ticas/img_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1501316"/>
            <a:ext cx="2967087" cy="2963094"/>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51520" y="4535855"/>
            <a:ext cx="4572000" cy="400110"/>
          </a:xfrm>
          <a:prstGeom prst="rect">
            <a:avLst/>
          </a:prstGeom>
        </p:spPr>
        <p:txBody>
          <a:bodyPr>
            <a:spAutoFit/>
          </a:bodyPr>
          <a:lstStyle/>
          <a:p>
            <a:pPr algn="just"/>
            <a:r>
              <a:rPr lang="es-CO" sz="1000" b="1" dirty="0"/>
              <a:t>¿Cuál es la expresión que permite encontrar la probabilidad de que se gire la flecha y esta se detenga en el color rojo o en el color amarillo?</a:t>
            </a: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263" y="4293096"/>
            <a:ext cx="3916026" cy="24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809642278"/>
              </p:ext>
            </p:extLst>
          </p:nvPr>
        </p:nvGraphicFramePr>
        <p:xfrm>
          <a:off x="6300192" y="980728"/>
          <a:ext cx="2623840" cy="297180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900" b="1" i="0" kern="1200" dirty="0" smtClean="0">
                          <a:solidFill>
                            <a:schemeClr val="tx1"/>
                          </a:solidFill>
                          <a:effectLst/>
                          <a:latin typeface="+mn-lt"/>
                          <a:ea typeface="+mn-ea"/>
                          <a:cs typeface="+mn-cs"/>
                        </a:rPr>
                        <a:t>TIPO DE PREGUNTA</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LENGUAJE   </a:t>
                      </a:r>
                      <a:endParaRPr lang="es-CO" sz="9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CÓDIGO DE LA PREGUNTA</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TER-7-15-I </a:t>
                      </a:r>
                      <a:endParaRPr lang="es-CO" sz="9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900" b="1" dirty="0" smtClean="0"/>
                        <a:t>19</a:t>
                      </a:r>
                      <a:endParaRPr lang="es-CO" sz="9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TIPO DE EVALUACIÓN</a:t>
                      </a:r>
                      <a:br>
                        <a:rPr lang="es-CO" sz="900" b="1" i="0" kern="1200" dirty="0" smtClean="0">
                          <a:solidFill>
                            <a:schemeClr val="tx1"/>
                          </a:solidFill>
                          <a:effectLst/>
                          <a:latin typeface="+mn-lt"/>
                          <a:ea typeface="+mn-ea"/>
                          <a:cs typeface="+mn-cs"/>
                        </a:rPr>
                      </a:br>
                      <a:r>
                        <a:rPr lang="es-CO" sz="900" b="1" i="0" kern="1200" dirty="0" smtClean="0">
                          <a:solidFill>
                            <a:schemeClr val="tx1"/>
                          </a:solidFill>
                          <a:effectLst/>
                          <a:latin typeface="+mn-lt"/>
                          <a:ea typeface="+mn-ea"/>
                          <a:cs typeface="+mn-cs"/>
                        </a:rPr>
                        <a:t>COMPETENCIA</a:t>
                      </a:r>
                      <a:endParaRPr lang="es-CO" sz="9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COMPETENCIA EVALUADA</a:t>
                      </a:r>
                      <a:br>
                        <a:rPr lang="es-CO" sz="900" b="1" i="0" kern="1200" dirty="0" smtClean="0">
                          <a:solidFill>
                            <a:schemeClr val="tx1"/>
                          </a:solidFill>
                          <a:effectLst/>
                          <a:latin typeface="+mn-lt"/>
                          <a:ea typeface="+mn-ea"/>
                          <a:cs typeface="+mn-cs"/>
                        </a:rPr>
                      </a:br>
                      <a:endParaRPr lang="es-CO" sz="900" b="1" i="0" kern="1200" dirty="0" smtClean="0">
                        <a:solidFill>
                          <a:schemeClr val="tx1"/>
                        </a:solidFill>
                        <a:effectLst/>
                        <a:latin typeface="+mn-lt"/>
                        <a:ea typeface="+mn-ea"/>
                        <a:cs typeface="+mn-cs"/>
                      </a:endParaRPr>
                    </a:p>
                    <a:p>
                      <a:pPr algn="just"/>
                      <a:r>
                        <a:rPr lang="es-CO" sz="900" b="0" i="0" kern="1200" dirty="0" smtClean="0">
                          <a:solidFill>
                            <a:schemeClr val="dk1"/>
                          </a:solidFill>
                          <a:effectLst/>
                          <a:latin typeface="+mn-lt"/>
                          <a:ea typeface="+mn-ea"/>
                          <a:cs typeface="+mn-cs"/>
                        </a:rPr>
                        <a:t>ARGUMENTACIÓN </a:t>
                      </a:r>
                      <a:endParaRPr lang="es-CO" sz="9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NIVEL DE DIFICULTAD DE LA PREGUNTA</a:t>
                      </a:r>
                      <a:br>
                        <a:rPr lang="es-CO" sz="900" b="1" i="0" kern="1200" dirty="0" smtClean="0">
                          <a:solidFill>
                            <a:schemeClr val="tx1"/>
                          </a:solidFill>
                          <a:effectLst/>
                          <a:latin typeface="+mn-lt"/>
                          <a:ea typeface="+mn-ea"/>
                          <a:cs typeface="+mn-cs"/>
                        </a:rPr>
                      </a:br>
                      <a:endParaRPr lang="es-CO" sz="9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tx1"/>
                          </a:solidFill>
                          <a:effectLst/>
                          <a:latin typeface="+mn-lt"/>
                          <a:ea typeface="+mn-ea"/>
                          <a:cs typeface="+mn-cs"/>
                        </a:rPr>
                        <a:t>MEDIO BAJO</a:t>
                      </a:r>
                      <a:endParaRPr lang="es-CO" sz="900" b="1" dirty="0"/>
                    </a:p>
                  </a:txBody>
                  <a:tcPr/>
                </a:tc>
              </a:tr>
              <a:tr h="370840">
                <a:tc>
                  <a:txBody>
                    <a:bodyPr/>
                    <a:lstStyle/>
                    <a:p>
                      <a:pPr algn="just"/>
                      <a:r>
                        <a:rPr lang="es-CO" sz="900" b="1" dirty="0" smtClean="0"/>
                        <a:t>RESPUESTA CORRECTA</a:t>
                      </a:r>
                      <a:endParaRPr lang="es-CO" sz="9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1" i="0" kern="1200" dirty="0" smtClean="0">
                          <a:solidFill>
                            <a:schemeClr val="dk1"/>
                          </a:solidFill>
                          <a:effectLst/>
                          <a:latin typeface="+mn-lt"/>
                          <a:ea typeface="+mn-ea"/>
                          <a:cs typeface="+mn-cs"/>
                        </a:rPr>
                        <a:t>SÍ, SE PUEDE REGISTRAR POR EJEMPLO UNA TEMPERATURA DE 35,79°C, QUE ESTÁ UBICADA ENTRE LAS TEMPERATURAS DE LA MAÑANA Y MEDIODÍA.</a:t>
                      </a:r>
                      <a:endParaRPr lang="es-CO" sz="900" b="1" dirty="0">
                        <a:solidFill>
                          <a:srgbClr val="FF0000"/>
                        </a:solidFill>
                      </a:endParaRPr>
                    </a:p>
                  </a:txBody>
                  <a:tcPr/>
                </a:tc>
              </a:tr>
            </a:tbl>
          </a:graphicData>
        </a:graphic>
      </p:graphicFrame>
      <p:sp>
        <p:nvSpPr>
          <p:cNvPr id="3" name="2 Rectángulo"/>
          <p:cNvSpPr/>
          <p:nvPr/>
        </p:nvSpPr>
        <p:spPr>
          <a:xfrm>
            <a:off x="263530" y="1213008"/>
            <a:ext cx="5748630" cy="738664"/>
          </a:xfrm>
          <a:prstGeom prst="rect">
            <a:avLst/>
          </a:prstGeom>
        </p:spPr>
        <p:txBody>
          <a:bodyPr wrap="square">
            <a:spAutoFit/>
          </a:bodyPr>
          <a:lstStyle/>
          <a:p>
            <a:pPr algn="just"/>
            <a:r>
              <a:rPr lang="es-CO" sz="1400" dirty="0"/>
              <a:t>En el centro meteorológico de una ciudad se registra diariamente la temperatura. En la tabla se presentan los registros de la temperatura  en la mañana y a mediodía en cierto día.</a:t>
            </a:r>
          </a:p>
        </p:txBody>
      </p:sp>
      <p:pic>
        <p:nvPicPr>
          <p:cNvPr id="19458" name="Picture 2" descr="http://superate20.edu.co/_/editor/images/Febrero/once/matem%C3%A1ticas/m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37" y="2060848"/>
            <a:ext cx="5778223" cy="18844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395536" y="4057342"/>
            <a:ext cx="5868144" cy="27314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100" b="0" i="0" u="none" strike="noStrike" cap="none" normalizeH="0" baseline="0" dirty="0" smtClean="0">
                <a:ln>
                  <a:noFill/>
                </a:ln>
                <a:solidFill>
                  <a:srgbClr val="444444"/>
                </a:solidFill>
                <a:effectLst/>
                <a:latin typeface="inherit"/>
                <a:cs typeface="Arial" pitchFamily="34" charset="0"/>
              </a:rPr>
              <a:t>¿Es posible que al registrar la temperatura a las 3:00 pm sea mayor que la registrada en la mañana y menor que la registrada a mediodía?</a:t>
            </a:r>
            <a:endParaRPr kumimoji="0" lang="es-CO" altLang="es-CO"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1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dirty="0" smtClean="0">
                <a:ln>
                  <a:noFill/>
                </a:ln>
                <a:solidFill>
                  <a:srgbClr val="444444"/>
                </a:solidFill>
                <a:effectLst/>
                <a:latin typeface="inherit"/>
                <a:cs typeface="Arial" pitchFamily="34" charset="0"/>
              </a:rPr>
              <a:t>Sí, se puede registrar por ejemplo una temperatura de 35,79°C, que está ubicada entre las temperaturas de la mañana y mediodía.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1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dirty="0" smtClean="0">
                <a:ln>
                  <a:noFill/>
                </a:ln>
                <a:solidFill>
                  <a:srgbClr val="444444"/>
                </a:solidFill>
                <a:effectLst/>
                <a:latin typeface="inherit"/>
                <a:cs typeface="Arial" pitchFamily="34" charset="0"/>
              </a:rPr>
              <a:t>No, porque no es posible registrar una temperatura entre las temperaturas de la mañana y mediodía.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1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dirty="0" smtClean="0">
                <a:ln>
                  <a:noFill/>
                </a:ln>
                <a:solidFill>
                  <a:srgbClr val="444444"/>
                </a:solidFill>
                <a:effectLst/>
                <a:latin typeface="inherit"/>
                <a:cs typeface="Arial" pitchFamily="34" charset="0"/>
              </a:rPr>
              <a:t>Sí, porque puede registrarse una temperatura de 35,7 que sería menor que la temperatura registrada a mediodía.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1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100" b="0" i="0" u="none" strike="noStrike" cap="none" normalizeH="0" baseline="0" dirty="0" smtClean="0">
                <a:ln>
                  <a:noFill/>
                </a:ln>
                <a:solidFill>
                  <a:srgbClr val="444444"/>
                </a:solidFill>
                <a:effectLst/>
                <a:latin typeface="inherit"/>
                <a:cs typeface="Arial" pitchFamily="34" charset="0"/>
              </a:rPr>
              <a:t>No, porque cualquier registro mayor que la temperatura de mañana va a ser mayor que la temperatura registrada a mediodía.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1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7477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948556624"/>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20</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FORMULACIÓN Y EJECUCIÓN </a:t>
                      </a:r>
                      <a:endParaRPr lang="es-CO" sz="1000" b="0" i="0" kern="1200" dirty="0" smtClean="0">
                        <a:solidFill>
                          <a:schemeClr val="tx1"/>
                        </a:solidFill>
                        <a:effectLst/>
                        <a:latin typeface="+mn-lt"/>
                        <a:ea typeface="+mn-ea"/>
                        <a:cs typeface="+mn-cs"/>
                      </a:endParaRPr>
                    </a:p>
                    <a:p>
                      <a:pPr algn="just"/>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MEDIO ALTO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2924944"/>
            <a:ext cx="9715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85596"/>
            <a:ext cx="5557366" cy="347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779" y="4077072"/>
            <a:ext cx="2434580" cy="247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47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 9º </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6" name="5 Tabla"/>
          <p:cNvGraphicFramePr>
            <a:graphicFrameLocks noGrp="1"/>
          </p:cNvGraphicFramePr>
          <p:nvPr>
            <p:extLst>
              <p:ext uri="{D42A27DB-BD31-4B8C-83A1-F6EECF244321}">
                <p14:modId xmlns:p14="http://schemas.microsoft.com/office/powerpoint/2010/main" val="376040324"/>
              </p:ext>
            </p:extLst>
          </p:nvPr>
        </p:nvGraphicFramePr>
        <p:xfrm>
          <a:off x="6372200"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PLANTEAMIENTO Y SOLUCIÓN DE PROBLEMAS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1/4</a:t>
                      </a:r>
                      <a:endParaRPr lang="es-CO" sz="1000" b="1" dirty="0">
                        <a:solidFill>
                          <a:srgbClr val="FF0000"/>
                        </a:solidFill>
                      </a:endParaRPr>
                    </a:p>
                  </a:txBody>
                  <a:tcPr/>
                </a:tc>
              </a:tr>
            </a:tbl>
          </a:graphicData>
        </a:graphic>
      </p:graphicFrame>
      <p:sp>
        <p:nvSpPr>
          <p:cNvPr id="3" name="2 Rectángulo"/>
          <p:cNvSpPr/>
          <p:nvPr/>
        </p:nvSpPr>
        <p:spPr>
          <a:xfrm>
            <a:off x="286939" y="1196752"/>
            <a:ext cx="2746393" cy="369332"/>
          </a:xfrm>
          <a:prstGeom prst="rect">
            <a:avLst/>
          </a:prstGeom>
        </p:spPr>
        <p:txBody>
          <a:bodyPr wrap="none">
            <a:spAutoFit/>
          </a:bodyPr>
          <a:lstStyle/>
          <a:p>
            <a:r>
              <a:rPr lang="es-CO" dirty="0"/>
              <a:t>Observa la siguiente ruleta:</a:t>
            </a:r>
          </a:p>
        </p:txBody>
      </p:sp>
      <p:pic>
        <p:nvPicPr>
          <p:cNvPr id="21506" name="Picture 2" descr="http://superate20.edu.co/_/editor/images/Febrero/noveno/matem%C3%A1ticas/m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2974458" cy="36602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10800000" flipV="1">
            <a:off x="3999524" y="3645024"/>
            <a:ext cx="4464496" cy="3054622"/>
          </a:xfrm>
          <a:prstGeom prst="rect">
            <a:avLst/>
          </a:prstGeom>
          <a:solidFill>
            <a:srgbClr val="1E7B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(Las ocho regiones en que está dividida la ruleta, son congruentes entre sí)</a:t>
            </a:r>
            <a:endParaRPr kumimoji="0" lang="es-CO" altLang="es-CO" sz="1800" b="1" i="0" u="none" strike="noStrike" cap="none" normalizeH="0" baseline="0" dirty="0" smtClean="0">
              <a:ln>
                <a:noFill/>
              </a:ln>
              <a:solidFill>
                <a:srgbClr val="FFFFFF"/>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dirty="0" smtClean="0">
                <a:ln>
                  <a:noFill/>
                </a:ln>
                <a:solidFill>
                  <a:srgbClr val="FFFFFF"/>
                </a:solidFill>
                <a:effectLst/>
                <a:latin typeface="inherit"/>
                <a:cs typeface="Arial" pitchFamily="34" charset="0"/>
              </a:rPr>
              <a:t>Pregunta</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¿Cuál es la probabilidad de que al girar la ruleta, la flecha señale un múltiplo de 3?</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1/8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1/4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1/2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3/4</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296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960769947"/>
              </p:ext>
            </p:extLst>
          </p:nvPr>
        </p:nvGraphicFramePr>
        <p:xfrm>
          <a:off x="6372200"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2</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DOS NÚMEROS IGUALES.</a:t>
                      </a:r>
                      <a:endParaRPr lang="es-CO" sz="1000" b="1" dirty="0">
                        <a:solidFill>
                          <a:srgbClr val="FF0000"/>
                        </a:solidFill>
                      </a:endParaRPr>
                    </a:p>
                  </a:txBody>
                  <a:tcPr/>
                </a:tc>
              </a:tr>
            </a:tbl>
          </a:graphicData>
        </a:graphic>
      </p:graphicFrame>
      <p:sp>
        <p:nvSpPr>
          <p:cNvPr id="3" name="2 Rectángulo"/>
          <p:cNvSpPr/>
          <p:nvPr/>
        </p:nvSpPr>
        <p:spPr>
          <a:xfrm>
            <a:off x="264700" y="1052736"/>
            <a:ext cx="2746393" cy="369332"/>
          </a:xfrm>
          <a:prstGeom prst="rect">
            <a:avLst/>
          </a:prstGeom>
        </p:spPr>
        <p:txBody>
          <a:bodyPr wrap="none">
            <a:spAutoFit/>
          </a:bodyPr>
          <a:lstStyle/>
          <a:p>
            <a:r>
              <a:rPr lang="es-CO" dirty="0"/>
              <a:t>Observa la siguiente ruleta:</a:t>
            </a:r>
          </a:p>
        </p:txBody>
      </p:sp>
      <p:pic>
        <p:nvPicPr>
          <p:cNvPr id="22530" name="Picture 2" descr="http://superate20.edu.co/_/editor/images/Febrero/noveno/matem%C3%A1ticas/m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64" y="1556792"/>
            <a:ext cx="2948976" cy="36289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4237360" y="3658401"/>
            <a:ext cx="4151064" cy="3054622"/>
          </a:xfrm>
          <a:prstGeom prst="rect">
            <a:avLst/>
          </a:prstGeom>
          <a:solidFill>
            <a:srgbClr val="1E7B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(Las ocho regiones en que está dividida la ruleta, son congruentes entre sí)</a:t>
            </a:r>
            <a:endParaRPr kumimoji="0" lang="es-CO" altLang="es-CO" sz="1800" b="1" i="0" u="none" strike="noStrike" cap="none" normalizeH="0" baseline="0" dirty="0" smtClean="0">
              <a:ln>
                <a:noFill/>
              </a:ln>
              <a:solidFill>
                <a:srgbClr val="FFFFFF"/>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dirty="0" smtClean="0">
                <a:ln>
                  <a:noFill/>
                </a:ln>
                <a:solidFill>
                  <a:srgbClr val="FFFFFF"/>
                </a:solidFill>
                <a:effectLst/>
                <a:latin typeface="inherit"/>
                <a:cs typeface="Arial" pitchFamily="34" charset="0"/>
              </a:rPr>
              <a:t>Pregunta</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Al girar la ruleta dos veces, 12.5% representa la probabilidad de obtener</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por lo menos un número par.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dos números pares.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dos números iguales.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por lo menos un número primo.</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268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910398324"/>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3</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PLANTEAMIENTO Y SOLUCIÓN DE PROBLEMAS </a:t>
                      </a:r>
                      <a:endParaRPr lang="es-CO" sz="1000" b="0" i="0" kern="1200" dirty="0" smtClean="0">
                        <a:solidFill>
                          <a:schemeClr val="tx1"/>
                        </a:solidFill>
                        <a:effectLst/>
                        <a:latin typeface="+mn-lt"/>
                        <a:ea typeface="+mn-ea"/>
                        <a:cs typeface="+mn-cs"/>
                      </a:endParaRPr>
                    </a:p>
                    <a:p>
                      <a:pPr algn="just"/>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BAJJO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068960"/>
            <a:ext cx="8096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67544" y="1196752"/>
            <a:ext cx="4572000" cy="400110"/>
          </a:xfrm>
          <a:prstGeom prst="rect">
            <a:avLst/>
          </a:prstGeom>
        </p:spPr>
        <p:txBody>
          <a:bodyPr>
            <a:spAutoFit/>
          </a:bodyPr>
          <a:lstStyle/>
          <a:p>
            <a:pPr algn="just"/>
            <a:r>
              <a:rPr lang="es-CO" sz="1000" b="1" dirty="0"/>
              <a:t>Se quiere construir un triángulo isósceles ABC en el plano cartesiano, de forma tal que AC = BC. Hasta ahora se han ubicado dos puntos (A y B):</a:t>
            </a:r>
          </a:p>
        </p:txBody>
      </p:sp>
      <p:pic>
        <p:nvPicPr>
          <p:cNvPr id="23556" name="Picture 4" descr="http://superate20.edu.co/_/editor/images/Febrero/noveno/matem%C3%A1ticas/m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37" y="1764035"/>
            <a:ext cx="3667125" cy="35433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364486" y="3789040"/>
            <a:ext cx="4263860" cy="369332"/>
          </a:xfrm>
          <a:prstGeom prst="rect">
            <a:avLst/>
          </a:prstGeom>
        </p:spPr>
        <p:txBody>
          <a:bodyPr wrap="none">
            <a:spAutoFit/>
          </a:bodyPr>
          <a:lstStyle/>
          <a:p>
            <a:r>
              <a:rPr lang="es-CO" dirty="0"/>
              <a:t>¿Cuál es la distancia entre los puntos A y B?</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924" y="4365104"/>
            <a:ext cx="2413248" cy="160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3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358237072"/>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4</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PERTENECER A LA MEDIATRIZ DEL SEGMENTO AB.</a:t>
                      </a:r>
                      <a:endParaRPr lang="es-CO" sz="1000" b="1" dirty="0">
                        <a:solidFill>
                          <a:srgbClr val="FF0000"/>
                        </a:solidFill>
                      </a:endParaRPr>
                    </a:p>
                  </a:txBody>
                  <a:tcPr/>
                </a:tc>
              </a:tr>
            </a:tbl>
          </a:graphicData>
        </a:graphic>
      </p:graphicFrame>
      <p:sp>
        <p:nvSpPr>
          <p:cNvPr id="6" name="5 Rectángulo"/>
          <p:cNvSpPr/>
          <p:nvPr/>
        </p:nvSpPr>
        <p:spPr>
          <a:xfrm>
            <a:off x="467544" y="1196752"/>
            <a:ext cx="4572000" cy="738664"/>
          </a:xfrm>
          <a:prstGeom prst="rect">
            <a:avLst/>
          </a:prstGeom>
        </p:spPr>
        <p:txBody>
          <a:bodyPr>
            <a:spAutoFit/>
          </a:bodyPr>
          <a:lstStyle/>
          <a:p>
            <a:pPr algn="just"/>
            <a:r>
              <a:rPr lang="es-CO" sz="1400" dirty="0"/>
              <a:t>Se quiere construir un triángulo isósceles ABC en el plano cartesiano, de forma tal que AC = BC. Hasta ahora se han ubicado dos puntos (A y B):</a:t>
            </a:r>
          </a:p>
        </p:txBody>
      </p:sp>
      <p:pic>
        <p:nvPicPr>
          <p:cNvPr id="25604" name="Picture 4" descr="http://superate20.edu.co/_/editor/images/Febrero/noveno/matem%C3%A1ticas/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02205"/>
            <a:ext cx="3667125" cy="3543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4932040" y="4221088"/>
            <a:ext cx="3816424"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tercer punto (C) que forma el triángulo debe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ser el punto medio entre A y 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pertenecer a la mediatriz del segmento AB.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cumplir con que AB = CB = AC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tener 4 unidades como abscisa u ordenada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822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371394591"/>
              </p:ext>
            </p:extLst>
          </p:nvPr>
        </p:nvGraphicFramePr>
        <p:xfrm>
          <a:off x="5940152" y="980728"/>
          <a:ext cx="2983880" cy="2346960"/>
        </p:xfrm>
        <a:graphic>
          <a:graphicData uri="http://schemas.openxmlformats.org/drawingml/2006/table">
            <a:tbl>
              <a:tblPr firstRow="1" bandRow="1">
                <a:tableStyleId>{F5AB1C69-6EDB-4FF4-983F-18BD219EF322}</a:tableStyleId>
              </a:tblPr>
              <a:tblGrid>
                <a:gridCol w="1228333"/>
                <a:gridCol w="1755547"/>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5</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MEDIO ALGO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900362"/>
            <a:ext cx="17049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1520" y="1196752"/>
            <a:ext cx="4572000" cy="738664"/>
          </a:xfrm>
          <a:prstGeom prst="rect">
            <a:avLst/>
          </a:prstGeom>
        </p:spPr>
        <p:txBody>
          <a:bodyPr>
            <a:spAutoFit/>
          </a:bodyPr>
          <a:lstStyle/>
          <a:p>
            <a:pPr algn="just"/>
            <a:r>
              <a:rPr lang="es-CO" sz="1400" b="1" dirty="0"/>
              <a:t>Un dentista observa el número de caries en cada uno de los 200 niños de un colegio y obtiene los resultados que se presentan en la siguiente tabla:</a:t>
            </a:r>
          </a:p>
        </p:txBody>
      </p:sp>
      <p:pic>
        <p:nvPicPr>
          <p:cNvPr id="24580" name="Picture 4" descr="http://superate20.edu.co/_/editor/images/Febrero/noveno/matem%C3%A1ticas/m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057386"/>
            <a:ext cx="5386963" cy="1685952"/>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23528" y="3861048"/>
            <a:ext cx="4572000" cy="461665"/>
          </a:xfrm>
          <a:prstGeom prst="rect">
            <a:avLst/>
          </a:prstGeom>
        </p:spPr>
        <p:txBody>
          <a:bodyPr>
            <a:spAutoFit/>
          </a:bodyPr>
          <a:lstStyle/>
          <a:p>
            <a:pPr algn="just"/>
            <a:r>
              <a:rPr lang="es-CO" sz="1200" b="1" dirty="0"/>
              <a:t>Olvidó registrar algunos datos. Los valores que corresponden a </a:t>
            </a:r>
            <a:r>
              <a:rPr lang="es-CO" sz="1200" b="1" dirty="0" err="1"/>
              <a:t>x,y</a:t>
            </a:r>
            <a:r>
              <a:rPr lang="es-CO" sz="1200" b="1" dirty="0"/>
              <a:t> y z son:</a:t>
            </a:r>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135088"/>
            <a:ext cx="3528392" cy="244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47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779528854"/>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mn-lt"/>
                        </a:rPr>
                        <a:t>6</a:t>
                      </a:r>
                      <a:endParaRPr lang="es-CO" sz="10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a:t>
                      </a:r>
                      <a:r>
                        <a:rPr lang="es-CO" sz="1000" b="1" i="0" kern="1200" baseline="0" dirty="0" smtClean="0">
                          <a:solidFill>
                            <a:schemeClr val="tx1"/>
                          </a:solidFill>
                          <a:effectLst/>
                          <a:latin typeface="+mn-lt"/>
                          <a:ea typeface="+mn-ea"/>
                          <a:cs typeface="+mn-cs"/>
                        </a:rPr>
                        <a:t> BAJO</a:t>
                      </a:r>
                      <a:endParaRPr lang="es-CO" sz="1000" dirty="0">
                        <a:latin typeface="+mn-lt"/>
                      </a:endParaRPr>
                    </a:p>
                  </a:txBody>
                  <a:tcPr/>
                </a:tc>
              </a:tr>
              <a:tr h="370840">
                <a:tc>
                  <a:txBody>
                    <a:bodyPr/>
                    <a:lstStyle/>
                    <a:p>
                      <a:pPr algn="just"/>
                      <a:r>
                        <a:rPr lang="es-CO" sz="1000" dirty="0" smtClean="0">
                          <a:latin typeface="+mn-lt"/>
                        </a:rPr>
                        <a:t>RESPUESTA CORRECTA</a:t>
                      </a:r>
                      <a:endParaRPr lang="es-CO" sz="10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10 METROS.</a:t>
                      </a:r>
                      <a:endParaRPr lang="es-CO" sz="1000" b="1" dirty="0">
                        <a:solidFill>
                          <a:srgbClr val="FF0000"/>
                        </a:solidFill>
                        <a:latin typeface="+mn-lt"/>
                      </a:endParaRPr>
                    </a:p>
                  </a:txBody>
                  <a:tcPr/>
                </a:tc>
              </a:tr>
            </a:tbl>
          </a:graphicData>
        </a:graphic>
      </p:graphicFrame>
      <p:sp>
        <p:nvSpPr>
          <p:cNvPr id="3" name="Rectangle 1"/>
          <p:cNvSpPr>
            <a:spLocks noChangeArrowheads="1"/>
          </p:cNvSpPr>
          <p:nvPr/>
        </p:nvSpPr>
        <p:spPr bwMode="auto">
          <a:xfrm rot="10800000" flipV="1">
            <a:off x="228645" y="1490984"/>
            <a:ext cx="5783515" cy="20389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Una escalera está apoyada contra una pared. La altura que alcanza la escalera es de 8 metros y la distancia que hay de la pared al otro extremo es de 6 metros. ¿Cuál es la longitud de la escalera?</a:t>
            </a:r>
            <a:endParaRPr kumimoji="0" lang="es-CO" altLang="es-CO" sz="10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 </a:t>
            </a:r>
            <a:endParaRPr kumimoji="0" lang="es-CO" altLang="es-CO"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6  metros.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8 metros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10 metros.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12 metros.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116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18912054"/>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7</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MIREYA</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rot="10800000" flipV="1">
            <a:off x="251520" y="1510224"/>
            <a:ext cx="5616624" cy="36086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La profesora de matemáticas pidió a sus estudiantes determinar el precio de una caja de media docena de manzanas, sabiendo que cada una vale $500.</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Cuatro estudiantes propusieron los siguientes procedimientos para encontrar la solución.</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Diana: 500 + 500 + 500 + 500 + 500</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Andrés: 6 + 500</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Rocío: 12 x 500</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Mireya: 6 x 500</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¿Quién planteó el procedimiento correcto?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Diana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Andrés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Rocío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Mireya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343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593723"/>
          </a:xfrm>
        </p:spPr>
        <p:txBody>
          <a:bodyPr>
            <a:normAutofit/>
          </a:bodyPr>
          <a:lstStyle/>
          <a:p>
            <a:r>
              <a:rPr lang="es-CO" sz="2000" b="1" dirty="0" smtClean="0"/>
              <a:t>INSTITUCIÓN EDUCATIVA NORMAL SUPERIOR DE SINCELEJO</a:t>
            </a:r>
            <a:endParaRPr lang="es-CO" sz="20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39657174"/>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8</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SI, PORQUE EL CRECIMIENTO ES EXPONENCIAL.</a:t>
                      </a:r>
                      <a:endParaRPr lang="es-CO" sz="1000" b="1" dirty="0">
                        <a:solidFill>
                          <a:srgbClr val="FF0000"/>
                        </a:solidFill>
                      </a:endParaRPr>
                    </a:p>
                  </a:txBody>
                  <a:tcPr/>
                </a:tc>
              </a:tr>
            </a:tbl>
          </a:graphicData>
        </a:graphic>
      </p:graphicFrame>
      <p:sp>
        <p:nvSpPr>
          <p:cNvPr id="3" name="2 Rectángulo"/>
          <p:cNvSpPr/>
          <p:nvPr/>
        </p:nvSpPr>
        <p:spPr>
          <a:xfrm>
            <a:off x="107504" y="785864"/>
            <a:ext cx="5688632" cy="307777"/>
          </a:xfrm>
          <a:prstGeom prst="rect">
            <a:avLst/>
          </a:prstGeom>
        </p:spPr>
        <p:txBody>
          <a:bodyPr wrap="square">
            <a:spAutoFit/>
          </a:bodyPr>
          <a:lstStyle/>
          <a:p>
            <a:pPr algn="just"/>
            <a:r>
              <a:rPr lang="es-CO" sz="1400" dirty="0"/>
              <a:t>A Diana le regalan una planta de fríjol que tenía una altura inicial de 10 cm. </a:t>
            </a:r>
          </a:p>
        </p:txBody>
      </p:sp>
      <p:pic>
        <p:nvPicPr>
          <p:cNvPr id="28674" name="Picture 2" descr="http://superate20.edu.co/_/editor/images/Febrero/noveno/matem%C3%A1ticas/m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2955316" cy="262996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superate20.edu.co/_/editor/images/Febrero/noveno/matem%C3%A1ticas/m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383610"/>
            <a:ext cx="2910234" cy="3081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635377" y="4221088"/>
            <a:ext cx="6948264"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gráfica representada por Diana es correcta: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porque el crecimiento es exponencial.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No, porque cada día la planta crece 10 centímetros.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porque cada día la planta crece de 20 en 20 centímetros.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No, porque el comportamiento de la gráfica debe ser lineal.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243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376499852"/>
              </p:ext>
            </p:extLst>
          </p:nvPr>
        </p:nvGraphicFramePr>
        <p:xfrm>
          <a:off x="6372200"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l" defTabSz="914400" rtl="0" eaLnBrk="1" fontAlgn="auto" latinLnBrk="0" hangingPunct="1">
                        <a:lnSpc>
                          <a:spcPct val="100000"/>
                        </a:lnSpc>
                        <a:spcBef>
                          <a:spcPts val="0"/>
                        </a:spcBef>
                        <a:spcAft>
                          <a:spcPts val="0"/>
                        </a:spcAft>
                        <a:buClrTx/>
                        <a:buSzTx/>
                        <a:buFontTx/>
                        <a:buNone/>
                        <a:tabLst/>
                        <a:defRPr/>
                      </a:pPr>
                      <a:r>
                        <a:rPr lang="es-CO" sz="1000" b="0" dirty="0" smtClean="0"/>
                        <a:t>2</a:t>
                      </a:r>
                      <a:endParaRPr lang="es-CO"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r>
                        <a:rPr lang="es-CO" sz="1000" b="0" i="0" kern="1200" dirty="0" smtClean="0">
                          <a:solidFill>
                            <a:schemeClr val="dk1"/>
                          </a:solidFill>
                          <a:effectLst/>
                          <a:latin typeface="+mn-lt"/>
                          <a:ea typeface="+mn-ea"/>
                          <a:cs typeface="+mn-cs"/>
                        </a:rPr>
                        <a:t>PLANTEAMIENTO Y SOLUCIÓN DE PROBLEMAS</a:t>
                      </a:r>
                      <a:endParaRPr lang="es-CO"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MEDIO BAJO</a:t>
                      </a:r>
                      <a:endParaRPr lang="es-CO" sz="1000" b="0" dirty="0"/>
                    </a:p>
                  </a:txBody>
                  <a:tcPr/>
                </a:tc>
              </a:tr>
              <a:tr h="370840">
                <a:tc>
                  <a:txBody>
                    <a:bodyPr/>
                    <a:lstStyle/>
                    <a:p>
                      <a:r>
                        <a:rPr lang="es-CO" sz="1000" b="0" dirty="0" smtClean="0"/>
                        <a:t>RESPUESTA CORRECTA</a:t>
                      </a:r>
                      <a:endParaRPr lang="es-CO" sz="1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80" y="3140968"/>
            <a:ext cx="6000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superate20.edu.co/_/editor/images/Febrero/once/matem%C3%A1ticas/img_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908720"/>
            <a:ext cx="2967087" cy="296309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51520" y="3902364"/>
            <a:ext cx="4572000" cy="400110"/>
          </a:xfrm>
          <a:prstGeom prst="rect">
            <a:avLst/>
          </a:prstGeom>
        </p:spPr>
        <p:txBody>
          <a:bodyPr>
            <a:spAutoFit/>
          </a:bodyPr>
          <a:lstStyle/>
          <a:p>
            <a:pPr algn="just"/>
            <a:r>
              <a:rPr lang="es-CO" sz="1000" b="1" dirty="0"/>
              <a:t>Si se gira la flecha dos veces, la probabilidad de que en el primer evento caiga en azul y en el segundo caiga en verde es:</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4253434"/>
            <a:ext cx="2926829" cy="249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01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18664480"/>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9</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SE REDUCE A LA MITAD.</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395536" y="1484784"/>
            <a:ext cx="5508104"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Si en un rectángulo se reduce a la cuarta parte la base y se duplica su altura, ¿Qué pasa con el área de la figura obtenida?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se duplica.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se mantiene.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se reduce a la mitad.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se reduce a la cuarta parte.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67828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477475218"/>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10</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20.000 - 4(4.800)</a:t>
                      </a:r>
                      <a:endParaRPr lang="es-CO" sz="1000" b="1" dirty="0">
                        <a:solidFill>
                          <a:srgbClr val="FF0000"/>
                        </a:solidFill>
                      </a:endParaRPr>
                    </a:p>
                  </a:txBody>
                  <a:tcPr/>
                </a:tc>
              </a:tr>
            </a:tbl>
          </a:graphicData>
        </a:graphic>
      </p:graphicFrame>
      <p:sp>
        <p:nvSpPr>
          <p:cNvPr id="3" name="2 Rectángulo"/>
          <p:cNvSpPr/>
          <p:nvPr/>
        </p:nvSpPr>
        <p:spPr>
          <a:xfrm>
            <a:off x="179512" y="1340768"/>
            <a:ext cx="4572000" cy="461665"/>
          </a:xfrm>
          <a:prstGeom prst="rect">
            <a:avLst/>
          </a:prstGeom>
        </p:spPr>
        <p:txBody>
          <a:bodyPr>
            <a:spAutoFit/>
          </a:bodyPr>
          <a:lstStyle/>
          <a:p>
            <a:pPr algn="just"/>
            <a:r>
              <a:rPr lang="es-CO" sz="1200" b="1" dirty="0"/>
              <a:t>En la tienda de Doña Lola una botella de dos (2) litros cuesta 4.800 pesos.</a:t>
            </a:r>
          </a:p>
        </p:txBody>
      </p:sp>
      <p:pic>
        <p:nvPicPr>
          <p:cNvPr id="30722" name="Picture 2" descr="http://superate20.edu.co/_/editor/images/Febrero/noveno/matem%C3%A1ticas/m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21510"/>
            <a:ext cx="3881165" cy="34858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4485809" y="3717032"/>
            <a:ext cx="3456384" cy="277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Diana va a la tienda con $20.000, ¿Cuál de los siguientes procedimientos permite determinar correctamente la cantidad de dinero que le sobrará luego de comprar 4 botellas?</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20.000 - 4(4.800)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20.000 - 4.800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(20.000 x 4) - 4.800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4(20.000 - 4.800)</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9658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976752025"/>
              </p:ext>
            </p:extLst>
          </p:nvPr>
        </p:nvGraphicFramePr>
        <p:xfrm>
          <a:off x="6300192" y="980728"/>
          <a:ext cx="2623840" cy="3261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11</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HAY TANTAS PERSONAS EN CUYA CASA VIVEN TRES PERSONAS O MENOS COMO PERSONAS EN CUYA CASA VIVEN TRES PERSONAS O MÁS.</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539552" y="1412776"/>
            <a:ext cx="5444036" cy="3239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En una encuesta se preguntó ¿Cuántas personas viven en su casa?  Del análisis de la información  se obtuvo como dato estadístico que la mediana es igual a 3. Esto significa que</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promedio de las personas encuestadas vive en una casa habitada por tres personas.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Hay tantas personas en cuya casa viven tres personas o menos como personas en cuya casa viven tres personas o más.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Hay tantas personas en cuya casa viven tres personas como personas en cuya casa viven más de tres personas.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mayoría de las personas encuestadas vive en una casa habitada por tres personas.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48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224602306"/>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mn-lt"/>
                        </a:rPr>
                        <a:t>12</a:t>
                      </a:r>
                      <a:endParaRPr lang="es-CO" sz="10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BAJO</a:t>
                      </a:r>
                      <a:endParaRPr lang="es-CO" sz="1000" dirty="0">
                        <a:latin typeface="+mn-lt"/>
                      </a:endParaRPr>
                    </a:p>
                  </a:txBody>
                  <a:tcPr/>
                </a:tc>
              </a:tr>
              <a:tr h="370840">
                <a:tc>
                  <a:txBody>
                    <a:bodyPr/>
                    <a:lstStyle/>
                    <a:p>
                      <a:pPr algn="just"/>
                      <a:r>
                        <a:rPr lang="es-CO" sz="1000" dirty="0" smtClean="0">
                          <a:latin typeface="+mn-lt"/>
                        </a:rPr>
                        <a:t>RESPUESTA CORRECTA</a:t>
                      </a:r>
                      <a:endParaRPr lang="es-CO" sz="1000"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000" b="0" i="0" kern="1200" dirty="0" smtClean="0">
                          <a:solidFill>
                            <a:schemeClr val="dk1"/>
                          </a:solidFill>
                          <a:effectLst/>
                          <a:latin typeface="+mn-lt"/>
                          <a:ea typeface="+mn-ea"/>
                          <a:cs typeface="+mn-cs"/>
                        </a:rPr>
                        <a:t>20 + 20</a:t>
                      </a:r>
                      <a:r>
                        <a:rPr lang="el-GR" sz="1000" b="0" i="1" kern="1200" dirty="0" smtClean="0">
                          <a:solidFill>
                            <a:schemeClr val="dk1"/>
                          </a:solidFill>
                          <a:effectLst/>
                          <a:latin typeface="+mn-lt"/>
                          <a:ea typeface="+mn-ea"/>
                          <a:cs typeface="+mn-cs"/>
                        </a:rPr>
                        <a:t> Π.</a:t>
                      </a:r>
                      <a:endParaRPr lang="es-CO" sz="1000" b="1" dirty="0">
                        <a:solidFill>
                          <a:srgbClr val="FF0000"/>
                        </a:solidFill>
                        <a:latin typeface="+mn-lt"/>
                      </a:endParaRPr>
                    </a:p>
                  </a:txBody>
                  <a:tcPr/>
                </a:tc>
              </a:tr>
            </a:tbl>
          </a:graphicData>
        </a:graphic>
      </p:graphicFrame>
      <p:sp>
        <p:nvSpPr>
          <p:cNvPr id="3" name="2 Rectángulo"/>
          <p:cNvSpPr/>
          <p:nvPr/>
        </p:nvSpPr>
        <p:spPr>
          <a:xfrm>
            <a:off x="251520" y="1268760"/>
            <a:ext cx="5760640" cy="1169551"/>
          </a:xfrm>
          <a:prstGeom prst="rect">
            <a:avLst/>
          </a:prstGeom>
        </p:spPr>
        <p:txBody>
          <a:bodyPr wrap="square">
            <a:spAutoFit/>
          </a:bodyPr>
          <a:lstStyle/>
          <a:p>
            <a:pPr algn="just" fontAlgn="base"/>
            <a:r>
              <a:rPr lang="es-CO" sz="1400" b="1" dirty="0"/>
              <a:t>En la figura se muestra una pista formada por tres círculos de radio 50 m cada uno, unidos por un segmento de recta que pasa por todos los puntos superiores de los círculos. Juan parte en su auto del punto A dando una vuelta por la parte externa de la pista.</a:t>
            </a:r>
          </a:p>
          <a:p>
            <a:pPr algn="just" fontAlgn="base"/>
            <a:r>
              <a:rPr lang="es-CO" sz="1400" b="1" dirty="0"/>
              <a:t>¿Cuánta distancia recorre Juan?</a:t>
            </a:r>
          </a:p>
        </p:txBody>
      </p:sp>
      <p:pic>
        <p:nvPicPr>
          <p:cNvPr id="32770" name="Picture 2" descr="http://superate20.edu.co/_/editor/images/Febrero/noveno/matem%C3%A1ticas/img_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38311"/>
            <a:ext cx="5291909" cy="20163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274649" y="4653136"/>
            <a:ext cx="7452320" cy="2031325"/>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30 + 15 </a:t>
            </a:r>
            <a:r>
              <a:rPr kumimoji="0" lang="es-CO" altLang="es-CO" sz="1200" b="0" i="1" u="none" strike="noStrike" cap="none" normalizeH="0" baseline="0" dirty="0" smtClean="0">
                <a:ln>
                  <a:noFill/>
                </a:ln>
                <a:solidFill>
                  <a:srgbClr val="444444"/>
                </a:solidFill>
                <a:effectLst/>
                <a:latin typeface="inherit"/>
                <a:cs typeface="Arial" pitchFamily="34" charset="0"/>
              </a:rPr>
              <a:t>π.</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30 </a:t>
            </a:r>
            <a:r>
              <a:rPr kumimoji="0" lang="es-CO" altLang="es-CO" sz="1200" b="0" i="1" u="none" strike="noStrike" cap="none" normalizeH="0" baseline="0" dirty="0" smtClean="0">
                <a:ln>
                  <a:noFill/>
                </a:ln>
                <a:solidFill>
                  <a:srgbClr val="444444"/>
                </a:solidFill>
                <a:effectLst/>
                <a:latin typeface="inherit"/>
                <a:cs typeface="Arial" pitchFamily="34" charset="0"/>
              </a:rPr>
              <a:t>π.</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20 + 20</a:t>
            </a:r>
            <a:r>
              <a:rPr kumimoji="0" lang="es-CO" altLang="es-CO" sz="1200" b="0" i="1" u="none" strike="noStrike" cap="none" normalizeH="0" baseline="0" dirty="0" smtClean="0">
                <a:ln>
                  <a:noFill/>
                </a:ln>
                <a:solidFill>
                  <a:srgbClr val="444444"/>
                </a:solidFill>
                <a:effectLst/>
                <a:latin typeface="inherit"/>
                <a:cs typeface="Arial" pitchFamily="34" charset="0"/>
              </a:rPr>
              <a:t> π.</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20 + 75 </a:t>
            </a:r>
            <a:r>
              <a:rPr kumimoji="0" lang="es-CO" altLang="es-CO" sz="1200" b="0" i="1" u="none" strike="noStrike" cap="none" normalizeH="0" baseline="0" dirty="0" smtClean="0">
                <a:ln>
                  <a:noFill/>
                </a:ln>
                <a:solidFill>
                  <a:srgbClr val="444444"/>
                </a:solidFill>
                <a:effectLst/>
                <a:latin typeface="inherit"/>
                <a:cs typeface="Arial" pitchFamily="34" charset="0"/>
              </a:rPr>
              <a:t>π.</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2592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339209510"/>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13</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PLANTEAMIENTO Y SOLUCIÓN DE PROBLEMAS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11</a:t>
                      </a:r>
                      <a:endParaRPr lang="es-CO" sz="1000" b="1" dirty="0">
                        <a:solidFill>
                          <a:srgbClr val="FF0000"/>
                        </a:solidFill>
                      </a:endParaRPr>
                    </a:p>
                  </a:txBody>
                  <a:tcPr/>
                </a:tc>
              </a:tr>
            </a:tbl>
          </a:graphicData>
        </a:graphic>
      </p:graphicFrame>
      <p:sp>
        <p:nvSpPr>
          <p:cNvPr id="3" name="2 Rectángulo"/>
          <p:cNvSpPr/>
          <p:nvPr/>
        </p:nvSpPr>
        <p:spPr>
          <a:xfrm>
            <a:off x="241292" y="1340768"/>
            <a:ext cx="5698860" cy="646331"/>
          </a:xfrm>
          <a:prstGeom prst="rect">
            <a:avLst/>
          </a:prstGeom>
        </p:spPr>
        <p:txBody>
          <a:bodyPr wrap="square">
            <a:spAutoFit/>
          </a:bodyPr>
          <a:lstStyle/>
          <a:p>
            <a:pPr algn="just"/>
            <a:r>
              <a:rPr lang="es-CO" b="1" dirty="0"/>
              <a:t>Para </a:t>
            </a:r>
            <a:r>
              <a:rPr lang="es-CO" b="1" i="1" dirty="0"/>
              <a:t>m</a:t>
            </a:r>
            <a:r>
              <a:rPr lang="es-CO" b="1" dirty="0"/>
              <a:t> y </a:t>
            </a:r>
            <a:r>
              <a:rPr lang="es-CO" b="1" i="1" dirty="0"/>
              <a:t>n</a:t>
            </a:r>
            <a:r>
              <a:rPr lang="es-CO" b="1" dirty="0"/>
              <a:t> números reales, se definen las siguientes operaciones:</a:t>
            </a:r>
            <a:endParaRPr lang="es-CO"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59" y="2204864"/>
            <a:ext cx="51149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ChangeArrowheads="1"/>
          </p:cNvSpPr>
          <p:nvPr/>
        </p:nvSpPr>
        <p:spPr bwMode="auto">
          <a:xfrm rot="10800000" flipV="1">
            <a:off x="467544" y="4437112"/>
            <a:ext cx="7884368" cy="22236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9297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511410958"/>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14</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PLANTEAMIENTO Y SOLUCIÓN DE PROBLEMAS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870</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251520" y="1445568"/>
            <a:ext cx="5987787" cy="26852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444444"/>
                </a:solidFill>
                <a:effectLst/>
                <a:latin typeface="inherit"/>
                <a:cs typeface="Arial" pitchFamily="34" charset="0"/>
              </a:rPr>
              <a:t>Para formar una pequeña biblioteca es posible utilizar dos tipos de estantería: una de ellas con capacidad de 24 libros y la otra con capacidad de 36 libros. Se van a combinar varias de estas estanterías libremente. ¿Cuál de las siguientes no puede ser la capacidad total de la biblioteca?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744.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996.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870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780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7486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107195994"/>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15</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PLANTEAMIENTO Y SOLUCIÓN DE PROBLEMAS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3.000</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635377" y="1340768"/>
            <a:ext cx="5256584" cy="28699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 un concierto asistieron 5.000 personas. Cada una de ellas pagó de acuerdo con su ubicación de la siguiente manera: Preferencial $25.000, General $20.000. </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se recogió $115.000.000 en entradas. ¿Cuántas personas entraron a zona preferencial?</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2.000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3.000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4.000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2274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12091902"/>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16</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10.500</a:t>
                      </a:r>
                      <a:endParaRPr lang="es-CO" sz="1000" b="1" dirty="0">
                        <a:solidFill>
                          <a:srgbClr val="FF0000"/>
                        </a:solidFill>
                      </a:endParaRPr>
                    </a:p>
                  </a:txBody>
                  <a:tcPr/>
                </a:tc>
              </a:tr>
            </a:tbl>
          </a:graphicData>
        </a:graphic>
      </p:graphicFrame>
      <p:sp>
        <p:nvSpPr>
          <p:cNvPr id="3" name="2 Rectángulo"/>
          <p:cNvSpPr/>
          <p:nvPr/>
        </p:nvSpPr>
        <p:spPr>
          <a:xfrm>
            <a:off x="395536" y="1213008"/>
            <a:ext cx="4572000" cy="830997"/>
          </a:xfrm>
          <a:prstGeom prst="rect">
            <a:avLst/>
          </a:prstGeom>
        </p:spPr>
        <p:txBody>
          <a:bodyPr>
            <a:spAutoFit/>
          </a:bodyPr>
          <a:lstStyle/>
          <a:p>
            <a:pPr algn="just"/>
            <a:r>
              <a:rPr lang="es-CO" sz="1200" b="1" dirty="0"/>
              <a:t>En la gráfica se muestra el número de enlatados de durazno producidos por una empresa durante los 3 primeros meses del año. En la tabla se muestra el porcentaje de estos enlatados que han sido vendidos.</a:t>
            </a:r>
          </a:p>
        </p:txBody>
      </p:sp>
      <p:pic>
        <p:nvPicPr>
          <p:cNvPr id="36866" name="Picture 2" descr="http://superate20.edu.co/_/editor/images/Febrero/noveno/matem%C3%A1ticas/m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88840"/>
            <a:ext cx="4138836" cy="2365914"/>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superate20.edu.co/_/editor/images/Febrero/noveno/matem%C3%A1ticas/m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32" y="4437112"/>
            <a:ext cx="4090224" cy="1310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292080" y="4149080"/>
            <a:ext cx="3384376"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¿Cuántos enlatados de durazno vendieron en febrero?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30.000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10.500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8.500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11.000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6120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496773973"/>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17</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I Y III SOLAMENTE.</a:t>
                      </a:r>
                      <a:endParaRPr lang="es-CO" sz="1000" b="1" dirty="0">
                        <a:solidFill>
                          <a:srgbClr val="FF0000"/>
                        </a:solidFill>
                      </a:endParaRPr>
                    </a:p>
                  </a:txBody>
                  <a:tcPr/>
                </a:tc>
              </a:tr>
            </a:tbl>
          </a:graphicData>
        </a:graphic>
      </p:graphicFrame>
      <p:sp>
        <p:nvSpPr>
          <p:cNvPr id="3" name="2 Rectángulo"/>
          <p:cNvSpPr/>
          <p:nvPr/>
        </p:nvSpPr>
        <p:spPr>
          <a:xfrm>
            <a:off x="251520" y="1340768"/>
            <a:ext cx="5760640" cy="430887"/>
          </a:xfrm>
          <a:prstGeom prst="rect">
            <a:avLst/>
          </a:prstGeom>
        </p:spPr>
        <p:txBody>
          <a:bodyPr wrap="square">
            <a:spAutoFit/>
          </a:bodyPr>
          <a:lstStyle/>
          <a:p>
            <a:pPr algn="just"/>
            <a:r>
              <a:rPr lang="es-CO" sz="1100" b="1" dirty="0"/>
              <a:t>Luis Eduardo ha elaborado la siguiente maqueta. Las dimensiones están especificadas en la siguiente figura.</a:t>
            </a:r>
          </a:p>
        </p:txBody>
      </p:sp>
      <p:pic>
        <p:nvPicPr>
          <p:cNvPr id="37890" name="Picture 2" descr="http://superate20.edu.co/_/editor/images/Febrero/noveno/matem%C3%A1ticas/m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 y="1538164"/>
            <a:ext cx="4733925" cy="2819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2650836" y="4115657"/>
            <a:ext cx="6408712" cy="26852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¿Cuál o cuáles de los siguientes procedimientos sirve(n) para hallar el volumen de la figura?</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I.    ((15 X 25 X 10) – 125) cm</a:t>
            </a:r>
            <a:r>
              <a:rPr kumimoji="0" lang="es-CO" altLang="es-CO" sz="1200" b="0" i="0" u="none" strike="noStrike" cap="none" normalizeH="0" baseline="30000" dirty="0" smtClean="0">
                <a:ln>
                  <a:noFill/>
                </a:ln>
                <a:solidFill>
                  <a:srgbClr val="444444"/>
                </a:solidFill>
                <a:effectLst/>
                <a:latin typeface="inherit"/>
                <a:cs typeface="Arial" pitchFamily="34" charset="0"/>
              </a:rPr>
              <a:t>3</a:t>
            </a:r>
            <a:r>
              <a:rPr kumimoji="0" lang="es-CO" altLang="es-CO" sz="1200" b="0" i="0" u="none" strike="noStrike" cap="none" normalizeH="0" baseline="0" dirty="0" smtClean="0">
                <a:ln>
                  <a:noFill/>
                </a:ln>
                <a:solidFill>
                  <a:srgbClr val="444444"/>
                </a:solidFill>
                <a:effectLst/>
                <a:latin typeface="inherit"/>
                <a:cs typeface="Arial" pitchFamily="34" charset="0"/>
              </a:rPr>
              <a:t/>
            </a:r>
            <a:br>
              <a:rPr kumimoji="0" lang="es-CO" altLang="es-CO" sz="1200" b="0" i="0" u="none" strike="noStrike" cap="none" normalizeH="0" baseline="0" dirty="0" smtClean="0">
                <a:ln>
                  <a:noFill/>
                </a:ln>
                <a:solidFill>
                  <a:srgbClr val="444444"/>
                </a:solidFill>
                <a:effectLst/>
                <a:latin typeface="inherit"/>
                <a:cs typeface="Arial" pitchFamily="34" charset="0"/>
              </a:rPr>
            </a:br>
            <a:r>
              <a:rPr kumimoji="0" lang="es-CO" altLang="es-CO" sz="1200" b="0" i="0" u="none" strike="noStrike" cap="none" normalizeH="0" baseline="0" dirty="0" smtClean="0">
                <a:ln>
                  <a:noFill/>
                </a:ln>
                <a:solidFill>
                  <a:srgbClr val="444444"/>
                </a:solidFill>
                <a:effectLst/>
                <a:latin typeface="inherit"/>
                <a:cs typeface="Arial" pitchFamily="34" charset="0"/>
              </a:rPr>
              <a:t>II.    (25 X 15) – (5 x 10) cm</a:t>
            </a:r>
            <a:r>
              <a:rPr kumimoji="0" lang="es-CO" altLang="es-CO" sz="1200" b="0" i="0" u="none" strike="noStrike" cap="none" normalizeH="0" baseline="30000" dirty="0" smtClean="0">
                <a:ln>
                  <a:noFill/>
                </a:ln>
                <a:solidFill>
                  <a:srgbClr val="444444"/>
                </a:solidFill>
                <a:effectLst/>
                <a:latin typeface="inherit"/>
                <a:cs typeface="Arial" pitchFamily="34" charset="0"/>
              </a:rPr>
              <a:t>3</a:t>
            </a:r>
            <a:r>
              <a:rPr kumimoji="0" lang="es-CO" altLang="es-CO" sz="1200" b="0" i="0" u="none" strike="noStrike" cap="none" normalizeH="0" baseline="0" dirty="0" smtClean="0">
                <a:ln>
                  <a:noFill/>
                </a:ln>
                <a:solidFill>
                  <a:srgbClr val="444444"/>
                </a:solidFill>
                <a:effectLst/>
                <a:latin typeface="inherit"/>
                <a:cs typeface="Arial" pitchFamily="34" charset="0"/>
              </a:rPr>
              <a:t/>
            </a:r>
            <a:br>
              <a:rPr kumimoji="0" lang="es-CO" altLang="es-CO" sz="1200" b="0" i="0" u="none" strike="noStrike" cap="none" normalizeH="0" baseline="0" dirty="0" smtClean="0">
                <a:ln>
                  <a:noFill/>
                </a:ln>
                <a:solidFill>
                  <a:srgbClr val="444444"/>
                </a:solidFill>
                <a:effectLst/>
                <a:latin typeface="inherit"/>
                <a:cs typeface="Arial" pitchFamily="34" charset="0"/>
              </a:rPr>
            </a:br>
            <a:r>
              <a:rPr kumimoji="0" lang="es-CO" altLang="es-CO" sz="1200" b="0" i="0" u="none" strike="noStrike" cap="none" normalizeH="0" baseline="0" dirty="0" smtClean="0">
                <a:ln>
                  <a:noFill/>
                </a:ln>
                <a:solidFill>
                  <a:srgbClr val="444444"/>
                </a:solidFill>
                <a:effectLst/>
                <a:latin typeface="inherit"/>
                <a:cs typeface="Arial" pitchFamily="34" charset="0"/>
              </a:rPr>
              <a:t>III.    (25 X 5 X 15) + (15 X 20 X 5) +( 5 X 10 X 5) cm</a:t>
            </a:r>
            <a:r>
              <a:rPr kumimoji="0" lang="es-CO" altLang="es-CO" sz="1200" b="0" i="0" u="none" strike="noStrike" cap="none" normalizeH="0" baseline="30000" dirty="0" smtClean="0">
                <a:ln>
                  <a:noFill/>
                </a:ln>
                <a:solidFill>
                  <a:srgbClr val="444444"/>
                </a:solidFill>
                <a:effectLst/>
                <a:latin typeface="inherit"/>
                <a:cs typeface="Arial" pitchFamily="34" charset="0"/>
              </a:rPr>
              <a:t>3</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I solamente.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I y III solamente.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III solamente.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I, II y III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4540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101811193"/>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18</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625</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rot="10800000" flipV="1">
            <a:off x="259764" y="1761131"/>
            <a:ext cx="5760640" cy="2500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Observa la secuencia</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 16, 81, 256, …</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número que sigue en la secuencia 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257</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289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625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302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738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290000422"/>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3</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Formulación y ejecución </a:t>
                      </a:r>
                      <a:endParaRPr lang="es-CO" sz="1000" b="0" i="0" kern="1200" dirty="0" smtClean="0">
                        <a:solidFill>
                          <a:schemeClr val="tx1"/>
                        </a:solidFill>
                        <a:effectLst/>
                        <a:latin typeface="+mn-lt"/>
                        <a:ea typeface="+mn-ea"/>
                        <a:cs typeface="+mn-cs"/>
                      </a:endParaRPr>
                    </a:p>
                    <a:p>
                      <a:pPr algn="just"/>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Medio bajo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2924944"/>
            <a:ext cx="581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uperate20.edu.co/_/editor/images/Febrero/once/matem%C3%A1ticas/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05" y="1088629"/>
            <a:ext cx="3679983" cy="24311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63329" y="3531428"/>
            <a:ext cx="4572000" cy="400110"/>
          </a:xfrm>
          <a:prstGeom prst="rect">
            <a:avLst/>
          </a:prstGeom>
        </p:spPr>
        <p:txBody>
          <a:bodyPr>
            <a:spAutoFit/>
          </a:bodyPr>
          <a:lstStyle/>
          <a:p>
            <a:pPr algn="just"/>
            <a:r>
              <a:rPr lang="es-CO" sz="1000" b="1" dirty="0"/>
              <a:t>Si en el paralelogramo </a:t>
            </a:r>
            <a:r>
              <a:rPr lang="es-CO" sz="1000" b="1" i="1" dirty="0"/>
              <a:t>ABCD</a:t>
            </a:r>
            <a:r>
              <a:rPr lang="es-CO" sz="1000" b="1" dirty="0"/>
              <a:t>, el valor del ángulo </a:t>
            </a:r>
            <a:r>
              <a:rPr lang="es-CO" sz="1000" b="1" i="1" dirty="0"/>
              <a:t>ECG</a:t>
            </a:r>
            <a:r>
              <a:rPr lang="es-CO" sz="1000" b="1" dirty="0"/>
              <a:t> es de </a:t>
            </a:r>
            <a:r>
              <a:rPr lang="es-CO" sz="1000" b="1" i="1" dirty="0"/>
              <a:t>110°</a:t>
            </a:r>
            <a:r>
              <a:rPr lang="es-CO" sz="1000" b="1" dirty="0"/>
              <a:t> y del ángulo </a:t>
            </a:r>
            <a:r>
              <a:rPr lang="es-CO" sz="1000" b="1" i="1" dirty="0"/>
              <a:t>EGI</a:t>
            </a:r>
            <a:r>
              <a:rPr lang="es-CO" sz="1000" b="1" dirty="0"/>
              <a:t> es de </a:t>
            </a:r>
            <a:r>
              <a:rPr lang="es-CO" sz="1000" b="1" i="1" dirty="0"/>
              <a:t>25°</a:t>
            </a:r>
            <a:r>
              <a:rPr lang="es-CO" sz="1000" b="1" dirty="0"/>
              <a:t> ¿Cuál es el valor del ángulo</a:t>
            </a:r>
            <a:r>
              <a:rPr lang="es-CO" sz="1000" b="1" i="1" dirty="0"/>
              <a:t> HFI</a:t>
            </a:r>
            <a:r>
              <a:rPr lang="es-CO" sz="1000" b="1" dirty="0"/>
              <a:t>?</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06" y="3931538"/>
            <a:ext cx="40862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01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156206961"/>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19</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PLANTEAMIENTO Y SOLUCIÓN DE PROBLEMAS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12 MINUTOS.</a:t>
                      </a:r>
                      <a:endParaRPr lang="es-CO" sz="1000" b="1" dirty="0">
                        <a:solidFill>
                          <a:srgbClr val="FF0000"/>
                        </a:solidFill>
                      </a:endParaRPr>
                    </a:p>
                  </a:txBody>
                  <a:tcPr/>
                </a:tc>
              </a:tr>
            </a:tbl>
          </a:graphicData>
        </a:graphic>
      </p:graphicFrame>
      <p:sp>
        <p:nvSpPr>
          <p:cNvPr id="3" name="2 Rectángulo"/>
          <p:cNvSpPr/>
          <p:nvPr/>
        </p:nvSpPr>
        <p:spPr>
          <a:xfrm>
            <a:off x="165874" y="1268760"/>
            <a:ext cx="4572000" cy="577081"/>
          </a:xfrm>
          <a:prstGeom prst="rect">
            <a:avLst/>
          </a:prstGeom>
        </p:spPr>
        <p:txBody>
          <a:bodyPr>
            <a:spAutoFit/>
          </a:bodyPr>
          <a:lstStyle/>
          <a:p>
            <a:pPr algn="just"/>
            <a:r>
              <a:rPr lang="es-CO" sz="1050" b="1" dirty="0"/>
              <a:t>Un equipo de atletismo está entrenando para competir en la próxima maratón. La siguiente tabla presenta los tiempos registrados por algunos de los integrantes del equipo al dar una vuelta a la pista de entrenamiento.</a:t>
            </a:r>
          </a:p>
        </p:txBody>
      </p:sp>
      <p:pic>
        <p:nvPicPr>
          <p:cNvPr id="39938" name="Picture 2" descr="http://superate20.edu.co/_/editor/images/Febrero/noveno/matem%C3%A1tica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88840"/>
            <a:ext cx="5541592" cy="14314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95536" y="3645024"/>
            <a:ext cx="7668344"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De seguir al mismo ritmo, y suponiendo que todos partieron del mismo punto, Carlos y Yesid se encontrarán en el punto de partida transcurridos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 minutos.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12 minutos.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15 minutos.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18 minutos.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66357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710684408"/>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20</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A UN SEGUNDO DE ALCANZAR UNA  CONDICIÓN ACEPTABLE</a:t>
                      </a:r>
                      <a:endParaRPr lang="es-CO" sz="1000" b="1" dirty="0">
                        <a:solidFill>
                          <a:srgbClr val="FF0000"/>
                        </a:solidFill>
                      </a:endParaRPr>
                    </a:p>
                  </a:txBody>
                  <a:tcPr/>
                </a:tc>
              </a:tr>
            </a:tbl>
          </a:graphicData>
        </a:graphic>
      </p:graphicFrame>
      <p:sp>
        <p:nvSpPr>
          <p:cNvPr id="7" name="6 Rectángulo"/>
          <p:cNvSpPr/>
          <p:nvPr/>
        </p:nvSpPr>
        <p:spPr>
          <a:xfrm>
            <a:off x="279942" y="1213008"/>
            <a:ext cx="5804226" cy="646331"/>
          </a:xfrm>
          <a:prstGeom prst="rect">
            <a:avLst/>
          </a:prstGeom>
        </p:spPr>
        <p:txBody>
          <a:bodyPr wrap="square">
            <a:spAutoFit/>
          </a:bodyPr>
          <a:lstStyle/>
          <a:p>
            <a:pPr algn="just"/>
            <a:r>
              <a:rPr lang="es-CO" sz="1200" b="1" dirty="0"/>
              <a:t>Un equipo de atletismo está entrenando para competir en la próxima maratón. La siguiente tabla presenta los tiempos registrados por algunos de los integrantes del equipo al dar una vuelta a la pista de entrenamiento.</a:t>
            </a:r>
          </a:p>
        </p:txBody>
      </p:sp>
      <p:pic>
        <p:nvPicPr>
          <p:cNvPr id="40962" name="Picture 2" descr="http://superate20.edu.co/_/editor/images/Febrero/noveno/matem%C3%A1tica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9" y="1979551"/>
            <a:ext cx="5972429" cy="1542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51520" y="3669393"/>
            <a:ext cx="6156176"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entrenador ha calculado que un atleta en condiciones aceptables debería dar la vuelta en 155 segundos como máximo.  Es correcto afirmar que, en promedio, el equipo está</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 un segundo de alcanzar una  condición aceptable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 10 segundos de alcanzar una condición aceptable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en condiciones aceptables, 10 segundos por debajo del tiempo dado por el entrenador.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en condiciones aceptables, un segundo por debajo del tiempo dado por el entrenador.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0554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 7º </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6" name="5 Tabla"/>
          <p:cNvGraphicFramePr>
            <a:graphicFrameLocks noGrp="1"/>
          </p:cNvGraphicFramePr>
          <p:nvPr>
            <p:extLst>
              <p:ext uri="{D42A27DB-BD31-4B8C-83A1-F6EECF244321}">
                <p14:modId xmlns:p14="http://schemas.microsoft.com/office/powerpoint/2010/main" val="2543606644"/>
              </p:ext>
            </p:extLst>
          </p:nvPr>
        </p:nvGraphicFramePr>
        <p:xfrm>
          <a:off x="6372200"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PLANTEAMIENTO Y SOLUCIÓN DE PROBLEMAS </a:t>
                      </a:r>
                      <a:r>
                        <a:rPr lang="es-CO" sz="1000" b="1" i="0" kern="1200" dirty="0" smtClean="0">
                          <a:solidFill>
                            <a:schemeClr val="tx1"/>
                          </a:solidFill>
                          <a:effectLst/>
                          <a:latin typeface="+mn-lt"/>
                          <a:ea typeface="+mn-ea"/>
                          <a:cs typeface="+mn-cs"/>
                        </a:rPr>
                        <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100</a:t>
                      </a:r>
                      <a:endParaRPr lang="es-CO" sz="1000" b="1" dirty="0">
                        <a:solidFill>
                          <a:srgbClr val="FF0000"/>
                        </a:solidFill>
                      </a:endParaRPr>
                    </a:p>
                  </a:txBody>
                  <a:tcPr/>
                </a:tc>
              </a:tr>
            </a:tbl>
          </a:graphicData>
        </a:graphic>
      </p:graphicFrame>
      <p:sp>
        <p:nvSpPr>
          <p:cNvPr id="3" name="2 Rectángulo"/>
          <p:cNvSpPr/>
          <p:nvPr/>
        </p:nvSpPr>
        <p:spPr>
          <a:xfrm>
            <a:off x="395536" y="1196752"/>
            <a:ext cx="4572000" cy="923330"/>
          </a:xfrm>
          <a:prstGeom prst="rect">
            <a:avLst/>
          </a:prstGeom>
        </p:spPr>
        <p:txBody>
          <a:bodyPr>
            <a:spAutoFit/>
          </a:bodyPr>
          <a:lstStyle/>
          <a:p>
            <a:pPr fontAlgn="base"/>
            <a:r>
              <a:rPr lang="es-CO" dirty="0"/>
              <a:t>Observa la tabla:</a:t>
            </a:r>
          </a:p>
          <a:p>
            <a:r>
              <a:rPr lang="es-CO" dirty="0" smtClean="0"/>
              <a:t/>
            </a:r>
            <a:br>
              <a:rPr lang="es-CO" dirty="0" smtClean="0"/>
            </a:br>
            <a:endParaRPr lang="es-CO" dirty="0"/>
          </a:p>
        </p:txBody>
      </p:sp>
      <p:pic>
        <p:nvPicPr>
          <p:cNvPr id="41986" name="Picture 2" descr="http://superate20.edu.co/_/editor/images/Febrero/s%C3%A9ptimo/matem%C3%A1ticas/M7U114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51" y="2247355"/>
            <a:ext cx="3467100" cy="1381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42004" y="4077072"/>
            <a:ext cx="7956376"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valor que debe tomar  para que la relación de  y  sean inversamente proporcional 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120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75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37,5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2969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700290875"/>
              </p:ext>
            </p:extLst>
          </p:nvPr>
        </p:nvGraphicFramePr>
        <p:xfrm>
          <a:off x="6372200"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2</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MEDIO ALTO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3167062"/>
            <a:ext cx="5619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a:spLocks noChangeArrowheads="1"/>
          </p:cNvSpPr>
          <p:nvPr/>
        </p:nvSpPr>
        <p:spPr bwMode="auto">
          <a:xfrm>
            <a:off x="251520" y="1340768"/>
            <a:ext cx="5796136" cy="12079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En el salón de clase hay 16 mujeres y 14 hombres. Si se va elegir a un estudiante como representante el salón ¿Cuál es la probabilidad que sea mujer?</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
            </a:r>
            <a:br>
              <a:rPr kumimoji="0" lang="es-CO" altLang="es-CO" sz="1200" b="0" i="0" u="none" strike="noStrike" cap="none" normalizeH="0" baseline="0" dirty="0" smtClean="0">
                <a:ln>
                  <a:noFill/>
                </a:ln>
                <a:solidFill>
                  <a:srgbClr val="444444"/>
                </a:solidFill>
                <a:effectLst/>
                <a:latin typeface="inherit"/>
                <a:cs typeface="Arial" pitchFamily="34" charset="0"/>
              </a:rPr>
            </a:b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20" y="2060848"/>
            <a:ext cx="40005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688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509764053"/>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3</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PLANTEAMIENTO Y SOLUCIÓN DE PROBLEMAS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900 </a:t>
                      </a:r>
                      <a:r>
                        <a:rPr lang="es-CO" sz="1000" b="1" i="1" kern="1200" dirty="0" smtClean="0">
                          <a:solidFill>
                            <a:schemeClr val="dk1"/>
                          </a:solidFill>
                          <a:effectLst/>
                          <a:latin typeface="+mn-lt"/>
                          <a:ea typeface="+mn-ea"/>
                          <a:cs typeface="+mn-cs"/>
                        </a:rPr>
                        <a:t>CM</a:t>
                      </a:r>
                      <a:r>
                        <a:rPr lang="es-CO" sz="1000" b="1" i="1" kern="1200" baseline="30000" dirty="0" smtClean="0">
                          <a:solidFill>
                            <a:schemeClr val="dk1"/>
                          </a:solidFill>
                          <a:effectLst/>
                          <a:latin typeface="+mn-lt"/>
                          <a:ea typeface="+mn-ea"/>
                          <a:cs typeface="+mn-cs"/>
                        </a:rPr>
                        <a:t>2</a:t>
                      </a:r>
                      <a:r>
                        <a:rPr lang="es-CO" sz="1000" b="1" i="0" kern="1200" baseline="30000" dirty="0" smtClean="0">
                          <a:solidFill>
                            <a:schemeClr val="dk1"/>
                          </a:solidFill>
                          <a:effectLst/>
                          <a:latin typeface="+mn-lt"/>
                          <a:ea typeface="+mn-ea"/>
                          <a:cs typeface="+mn-cs"/>
                        </a:rPr>
                        <a:t> </a:t>
                      </a:r>
                      <a:r>
                        <a:rPr lang="es-CO" sz="1000" b="1" i="0" kern="1200" dirty="0" smtClean="0">
                          <a:solidFill>
                            <a:schemeClr val="dk1"/>
                          </a:solidFill>
                          <a:effectLst/>
                          <a:latin typeface="+mn-lt"/>
                          <a:ea typeface="+mn-ea"/>
                          <a:cs typeface="+mn-cs"/>
                        </a:rPr>
                        <a:t>- 225</a:t>
                      </a:r>
                      <a:r>
                        <a:rPr lang="el-GR" sz="1000" b="1" i="1" kern="1200" dirty="0" smtClean="0">
                          <a:solidFill>
                            <a:schemeClr val="dk1"/>
                          </a:solidFill>
                          <a:effectLst/>
                          <a:latin typeface="+mn-lt"/>
                          <a:ea typeface="+mn-ea"/>
                          <a:cs typeface="+mn-cs"/>
                        </a:rPr>
                        <a:t>Π </a:t>
                      </a:r>
                      <a:r>
                        <a:rPr lang="es-CO" sz="1000" b="1" i="1" kern="1200" dirty="0" smtClean="0">
                          <a:solidFill>
                            <a:schemeClr val="dk1"/>
                          </a:solidFill>
                          <a:effectLst/>
                          <a:latin typeface="+mn-lt"/>
                          <a:ea typeface="+mn-ea"/>
                          <a:cs typeface="+mn-cs"/>
                        </a:rPr>
                        <a:t>CM</a:t>
                      </a:r>
                      <a:r>
                        <a:rPr lang="es-CO" sz="1000" b="1" i="1" kern="1200" baseline="30000" dirty="0" smtClean="0">
                          <a:solidFill>
                            <a:schemeClr val="dk1"/>
                          </a:solidFill>
                          <a:effectLst/>
                          <a:latin typeface="+mn-lt"/>
                          <a:ea typeface="+mn-ea"/>
                          <a:cs typeface="+mn-cs"/>
                        </a:rPr>
                        <a:t>2</a:t>
                      </a:r>
                      <a:endParaRPr lang="es-CO" sz="1000" b="1" dirty="0">
                        <a:solidFill>
                          <a:srgbClr val="FF0000"/>
                        </a:solidFill>
                      </a:endParaRPr>
                    </a:p>
                  </a:txBody>
                  <a:tcPr/>
                </a:tc>
              </a:tr>
            </a:tbl>
          </a:graphicData>
        </a:graphic>
      </p:graphicFrame>
      <p:sp>
        <p:nvSpPr>
          <p:cNvPr id="3" name="2 Rectángulo"/>
          <p:cNvSpPr/>
          <p:nvPr/>
        </p:nvSpPr>
        <p:spPr>
          <a:xfrm>
            <a:off x="323528" y="1268760"/>
            <a:ext cx="4572000" cy="523220"/>
          </a:xfrm>
          <a:prstGeom prst="rect">
            <a:avLst/>
          </a:prstGeom>
        </p:spPr>
        <p:txBody>
          <a:bodyPr>
            <a:spAutoFit/>
          </a:bodyPr>
          <a:lstStyle/>
          <a:p>
            <a:pPr algn="just"/>
            <a:r>
              <a:rPr lang="es-CO" sz="1400" b="1" dirty="0"/>
              <a:t>Jaime mira que las baldosas de un piso tiene la siguiente forma</a:t>
            </a:r>
          </a:p>
        </p:txBody>
      </p:sp>
      <p:pic>
        <p:nvPicPr>
          <p:cNvPr id="45058" name="Picture 2" descr="http://superate20.edu.co/_/editor/images/Febrero/s%C3%A9ptimo/matem%C3%A1ticas/M7U122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68769"/>
            <a:ext cx="312420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superate20.edu.co/_/editor/images/Febrero/s%C3%A9ptimo/matem%C3%A1ticas/img_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31" y="4293096"/>
            <a:ext cx="3819525" cy="5810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817260" y="4169405"/>
            <a:ext cx="2995100" cy="2400657"/>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Si cada baldosa mide 30 </a:t>
            </a:r>
            <a:r>
              <a:rPr kumimoji="0" lang="es-CO" altLang="es-CO" sz="1200" b="0" i="1" u="none" strike="noStrike" cap="none" normalizeH="0" baseline="0" dirty="0" smtClean="0">
                <a:ln>
                  <a:noFill/>
                </a:ln>
                <a:solidFill>
                  <a:schemeClr val="tx1"/>
                </a:solidFill>
                <a:effectLst/>
                <a:latin typeface="inherit"/>
                <a:cs typeface="Arial" pitchFamily="34" charset="0"/>
              </a:rPr>
              <a:t>cm</a:t>
            </a:r>
            <a:r>
              <a:rPr kumimoji="0" lang="es-CO" altLang="es-CO" sz="1200" b="0" i="0" u="none" strike="noStrike" cap="none" normalizeH="0" baseline="0" dirty="0" smtClean="0">
                <a:ln>
                  <a:noFill/>
                </a:ln>
                <a:solidFill>
                  <a:schemeClr val="tx1"/>
                </a:solidFill>
                <a:effectLst/>
                <a:latin typeface="inherit"/>
                <a:cs typeface="Arial" pitchFamily="34" charset="0"/>
              </a:rPr>
              <a:t> x 30 </a:t>
            </a:r>
            <a:r>
              <a:rPr kumimoji="0" lang="es-CO" altLang="es-CO" sz="1200" b="0" i="1" u="none" strike="noStrike" cap="none" normalizeH="0" baseline="0" dirty="0" smtClean="0">
                <a:ln>
                  <a:noFill/>
                </a:ln>
                <a:solidFill>
                  <a:schemeClr val="tx1"/>
                </a:solidFill>
                <a:effectLst/>
                <a:latin typeface="inherit"/>
                <a:cs typeface="Arial" pitchFamily="34" charset="0"/>
              </a:rPr>
              <a:t>cm</a:t>
            </a:r>
            <a:r>
              <a:rPr kumimoji="0" lang="es-CO" altLang="es-CO" sz="1200" b="0" i="0" u="none" strike="noStrike" cap="none" normalizeH="0" baseline="0" dirty="0" smtClean="0">
                <a:ln>
                  <a:noFill/>
                </a:ln>
                <a:solidFill>
                  <a:schemeClr val="tx1"/>
                </a:solidFill>
                <a:effectLst/>
                <a:latin typeface="inherit"/>
                <a:cs typeface="Arial" pitchFamily="34" charset="0"/>
              </a:rPr>
              <a:t> , el área que tiene la parte menos sombreada de la baldosa es: </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225</a:t>
            </a:r>
            <a:r>
              <a:rPr kumimoji="0" lang="es-CO" altLang="es-CO" sz="1200" b="0" i="1" u="none" strike="noStrike" cap="none" normalizeH="0" baseline="0" dirty="0" smtClean="0">
                <a:ln>
                  <a:noFill/>
                </a:ln>
                <a:solidFill>
                  <a:schemeClr val="tx1"/>
                </a:solidFill>
                <a:effectLst/>
                <a:latin typeface="inherit"/>
                <a:cs typeface="Arial" pitchFamily="34" charset="0"/>
              </a:rPr>
              <a:t>π cm</a:t>
            </a:r>
            <a:r>
              <a:rPr kumimoji="0" lang="es-CO" altLang="es-CO" sz="1200" b="0" i="1" u="none" strike="noStrike" cap="none" normalizeH="0" baseline="30000" dirty="0" smtClean="0">
                <a:ln>
                  <a:noFill/>
                </a:ln>
                <a:solidFill>
                  <a:schemeClr val="tx1"/>
                </a:solidFill>
                <a:effectLst/>
                <a:latin typeface="inherit"/>
                <a:cs typeface="Arial" pitchFamily="34" charset="0"/>
              </a:rPr>
              <a:t>2</a:t>
            </a:r>
            <a:r>
              <a:rPr kumimoji="0" lang="es-CO" altLang="es-CO" sz="1200" b="0" i="0" u="none" strike="noStrike" cap="none" normalizeH="0" baseline="30000" dirty="0" smtClean="0">
                <a:ln>
                  <a:noFill/>
                </a:ln>
                <a:solidFill>
                  <a:schemeClr val="tx1"/>
                </a:solidFill>
                <a:effectLst/>
                <a:latin typeface="inherit"/>
                <a:cs typeface="Arial" pitchFamily="34" charset="0"/>
              </a:rPr>
              <a:t> </a:t>
            </a:r>
            <a:r>
              <a:rPr kumimoji="0" lang="es-CO" altLang="es-CO" sz="1200" b="0" i="0" u="none" strike="noStrike" cap="none" normalizeH="0" baseline="0" dirty="0" smtClean="0">
                <a:ln>
                  <a:noFill/>
                </a:ln>
                <a:solidFill>
                  <a:schemeClr val="tx1"/>
                </a:solidFill>
                <a:effectLst/>
                <a:latin typeface="inherit"/>
                <a:cs typeface="Arial" pitchFamily="34" charset="0"/>
              </a:rPr>
              <a:t>- 900 </a:t>
            </a:r>
            <a:r>
              <a:rPr kumimoji="0" lang="es-CO" altLang="es-CO" sz="1200" b="0" i="1" u="none" strike="noStrike" cap="none" normalizeH="0" baseline="0" dirty="0" smtClean="0">
                <a:ln>
                  <a:noFill/>
                </a:ln>
                <a:solidFill>
                  <a:schemeClr val="tx1"/>
                </a:solidFill>
                <a:effectLst/>
                <a:latin typeface="inherit"/>
                <a:cs typeface="Arial" pitchFamily="34" charset="0"/>
              </a:rPr>
              <a:t>cm</a:t>
            </a:r>
            <a:r>
              <a:rPr kumimoji="0" lang="es-CO" altLang="es-CO" sz="1200" b="0" i="1" u="none" strike="noStrike" cap="none" normalizeH="0" baseline="30000" dirty="0" smtClean="0">
                <a:ln>
                  <a:noFill/>
                </a:ln>
                <a:solidFill>
                  <a:schemeClr val="tx1"/>
                </a:solidFill>
                <a:effectLst/>
                <a:latin typeface="inherit"/>
                <a:cs typeface="Arial" pitchFamily="34" charset="0"/>
              </a:rPr>
              <a:t>2</a:t>
            </a:r>
            <a:endParaRPr kumimoji="0" lang="es-CO" altLang="es-CO" sz="1200" b="0" i="0" u="none" strike="noStrike" cap="none" normalizeH="0" baseline="0" dirty="0" smtClean="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225</a:t>
            </a:r>
            <a:r>
              <a:rPr kumimoji="0" lang="es-CO" altLang="es-CO" sz="1200" b="0" i="1" u="none" strike="noStrike" cap="none" normalizeH="0" baseline="0" dirty="0" smtClean="0">
                <a:ln>
                  <a:noFill/>
                </a:ln>
                <a:solidFill>
                  <a:schemeClr val="tx1"/>
                </a:solidFill>
                <a:effectLst/>
                <a:latin typeface="inherit"/>
                <a:cs typeface="Arial" pitchFamily="34" charset="0"/>
              </a:rPr>
              <a:t>π cm</a:t>
            </a:r>
            <a:r>
              <a:rPr kumimoji="0" lang="es-CO" altLang="es-CO" sz="1200" b="0" i="1" u="none" strike="noStrike" cap="none" normalizeH="0" baseline="30000" dirty="0" smtClean="0">
                <a:ln>
                  <a:noFill/>
                </a:ln>
                <a:solidFill>
                  <a:schemeClr val="tx1"/>
                </a:solidFill>
                <a:effectLst/>
                <a:latin typeface="inherit"/>
                <a:cs typeface="Arial" pitchFamily="34" charset="0"/>
              </a:rPr>
              <a:t>2</a:t>
            </a:r>
            <a:endParaRPr kumimoji="0" lang="es-CO" altLang="es-CO" sz="1200" b="0" i="0" u="none" strike="noStrike" cap="none" normalizeH="0" baseline="0" dirty="0" smtClean="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900 </a:t>
            </a:r>
            <a:r>
              <a:rPr kumimoji="0" lang="es-CO" altLang="es-CO" sz="1200" b="0" i="1" u="none" strike="noStrike" cap="none" normalizeH="0" baseline="0" dirty="0" smtClean="0">
                <a:ln>
                  <a:noFill/>
                </a:ln>
                <a:solidFill>
                  <a:schemeClr val="tx1"/>
                </a:solidFill>
                <a:effectLst/>
                <a:latin typeface="inherit"/>
                <a:cs typeface="Arial" pitchFamily="34" charset="0"/>
              </a:rPr>
              <a:t>cm</a:t>
            </a:r>
            <a:r>
              <a:rPr kumimoji="0" lang="es-CO" altLang="es-CO" sz="1200" b="0" i="1" u="none" strike="noStrike" cap="none" normalizeH="0" baseline="30000" dirty="0" smtClean="0">
                <a:ln>
                  <a:noFill/>
                </a:ln>
                <a:solidFill>
                  <a:schemeClr val="tx1"/>
                </a:solidFill>
                <a:effectLst/>
                <a:latin typeface="inherit"/>
                <a:cs typeface="Arial" pitchFamily="34" charset="0"/>
              </a:rPr>
              <a:t>2</a:t>
            </a:r>
            <a:endParaRPr kumimoji="0" lang="es-CO" altLang="es-CO" sz="1200" b="0" i="0" u="none" strike="noStrike" cap="none" normalizeH="0" baseline="0" dirty="0" smtClean="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900 </a:t>
            </a:r>
            <a:r>
              <a:rPr kumimoji="0" lang="es-CO" altLang="es-CO" sz="1200" b="0" i="1" u="none" strike="noStrike" cap="none" normalizeH="0" baseline="0" dirty="0" smtClean="0">
                <a:ln>
                  <a:noFill/>
                </a:ln>
                <a:solidFill>
                  <a:schemeClr val="tx1"/>
                </a:solidFill>
                <a:effectLst/>
                <a:latin typeface="inherit"/>
                <a:cs typeface="Arial" pitchFamily="34" charset="0"/>
              </a:rPr>
              <a:t>cm</a:t>
            </a:r>
            <a:r>
              <a:rPr kumimoji="0" lang="es-CO" altLang="es-CO" sz="1200" b="0" i="1" u="none" strike="noStrike" cap="none" normalizeH="0" baseline="30000" dirty="0" smtClean="0">
                <a:ln>
                  <a:noFill/>
                </a:ln>
                <a:solidFill>
                  <a:schemeClr val="tx1"/>
                </a:solidFill>
                <a:effectLst/>
                <a:latin typeface="inherit"/>
                <a:cs typeface="Arial" pitchFamily="34" charset="0"/>
              </a:rPr>
              <a:t>2</a:t>
            </a:r>
            <a:r>
              <a:rPr kumimoji="0" lang="es-CO" altLang="es-CO" sz="1200" b="0" i="0" u="none" strike="noStrike" cap="none" normalizeH="0" baseline="30000" dirty="0" smtClean="0">
                <a:ln>
                  <a:noFill/>
                </a:ln>
                <a:solidFill>
                  <a:schemeClr val="tx1"/>
                </a:solidFill>
                <a:effectLst/>
                <a:latin typeface="inherit"/>
                <a:cs typeface="Arial" pitchFamily="34" charset="0"/>
              </a:rPr>
              <a:t> </a:t>
            </a:r>
            <a:r>
              <a:rPr kumimoji="0" lang="es-CO" altLang="es-CO" sz="1200" b="0" i="0" u="none" strike="noStrike" cap="none" normalizeH="0" baseline="0" dirty="0" smtClean="0">
                <a:ln>
                  <a:noFill/>
                </a:ln>
                <a:solidFill>
                  <a:schemeClr val="tx1"/>
                </a:solidFill>
                <a:effectLst/>
                <a:latin typeface="inherit"/>
                <a:cs typeface="Arial" pitchFamily="34" charset="0"/>
              </a:rPr>
              <a:t>- 225</a:t>
            </a:r>
            <a:r>
              <a:rPr kumimoji="0" lang="es-CO" altLang="es-CO" sz="1200" b="0" i="1" u="none" strike="noStrike" cap="none" normalizeH="0" baseline="0" dirty="0" smtClean="0">
                <a:ln>
                  <a:noFill/>
                </a:ln>
                <a:solidFill>
                  <a:schemeClr val="tx1"/>
                </a:solidFill>
                <a:effectLst/>
                <a:latin typeface="inherit"/>
                <a:cs typeface="Arial" pitchFamily="34" charset="0"/>
              </a:rPr>
              <a:t>π cm</a:t>
            </a:r>
            <a:r>
              <a:rPr kumimoji="0" lang="es-CO" altLang="es-CO" sz="1200" b="0" i="1" u="none" strike="noStrike" cap="none" normalizeH="0" baseline="30000" dirty="0" smtClean="0">
                <a:ln>
                  <a:noFill/>
                </a:ln>
                <a:solidFill>
                  <a:schemeClr val="tx1"/>
                </a:solidFill>
                <a:effectLst/>
                <a:latin typeface="inherit"/>
                <a:cs typeface="Arial" pitchFamily="34" charset="0"/>
              </a:rPr>
              <a:t>2</a:t>
            </a:r>
            <a:endParaRPr kumimoji="0" lang="es-CO" altLang="es-CO" sz="1200" b="0" i="0" u="none" strike="noStrike" cap="none" normalizeH="0" baseline="0" dirty="0" smtClean="0">
              <a:ln>
                <a:noFill/>
              </a:ln>
              <a:solidFill>
                <a:schemeClr val="tx1"/>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534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470615871"/>
              </p:ext>
            </p:extLst>
          </p:nvPr>
        </p:nvGraphicFramePr>
        <p:xfrm>
          <a:off x="6300192" y="980728"/>
          <a:ext cx="2623840" cy="3870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4</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LOS MAYAS INVENTARON Y EMPLEARON EL CERO EN SUS CÁLCULOS ASTRONÓMICOS MUCHO ANTES QUE REALIZARAN LAS PRIMERAS INSCRIPCIONES O GLIFOS.</a:t>
                      </a:r>
                      <a:endParaRPr lang="es-CO" sz="1000" b="1" dirty="0">
                        <a:solidFill>
                          <a:srgbClr val="FF0000"/>
                        </a:solidFill>
                      </a:endParaRPr>
                    </a:p>
                  </a:txBody>
                  <a:tcPr/>
                </a:tc>
              </a:tr>
            </a:tbl>
          </a:graphicData>
        </a:graphic>
      </p:graphicFrame>
      <p:sp>
        <p:nvSpPr>
          <p:cNvPr id="3" name="2 Rectángulo"/>
          <p:cNvSpPr/>
          <p:nvPr/>
        </p:nvSpPr>
        <p:spPr>
          <a:xfrm>
            <a:off x="251520" y="1268760"/>
            <a:ext cx="4572000" cy="307777"/>
          </a:xfrm>
          <a:prstGeom prst="rect">
            <a:avLst/>
          </a:prstGeom>
        </p:spPr>
        <p:txBody>
          <a:bodyPr>
            <a:spAutoFit/>
          </a:bodyPr>
          <a:lstStyle/>
          <a:p>
            <a:pPr algn="just"/>
            <a:r>
              <a:rPr lang="es-CO" sz="1400" b="1" dirty="0"/>
              <a:t>A partir de la información presentada en la siguiente tabla</a:t>
            </a:r>
          </a:p>
        </p:txBody>
      </p:sp>
      <p:pic>
        <p:nvPicPr>
          <p:cNvPr id="46082" name="Picture 2" descr="http://superate20.edu.co/_/editor/images/Febrero/s%C3%A9ptimo/matem%C3%A1ticas/M7U212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5572507" cy="11424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899592" y="3212976"/>
            <a:ext cx="4836727" cy="3239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posible concluir que</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nacimiento de Euclides se dio antes del descubrimiento del Teorema de Pitágoras.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descubrimiento del Teorema de Pitágoras se llevó a cabo muchos años después que los mayas inventaran y emplearan el cero en sus cálculos astronómicos.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nacimiento de Euclides se dio el mismo año que los mayas realizaron las primeras inscripciones o glifos.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Los mayas inventaron y emplearon el cero en sus cálculos astronómicos mucho antes que realizaran las primeras inscripciones o glifos.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822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25973"/>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178750956"/>
              </p:ext>
            </p:extLst>
          </p:nvPr>
        </p:nvGraphicFramePr>
        <p:xfrm>
          <a:off x="6300192" y="134076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5</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solidFill>
                            <a:srgbClr val="FF0000"/>
                          </a:solidFill>
                        </a:rPr>
                        <a:t>8</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111626" y="1340768"/>
            <a:ext cx="5832648" cy="2500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En una empresa la regla de estímulos es que por cada 3 días trabajado se otorga 1 bono. Juan ha trabajado 24 días.</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¿Cuántos bonos debe recibir?</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1474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48699738"/>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6</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MEDIO ALTO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3135615"/>
            <a:ext cx="3429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67544" y="1412776"/>
            <a:ext cx="4572000" cy="646331"/>
          </a:xfrm>
          <a:prstGeom prst="rect">
            <a:avLst/>
          </a:prstGeom>
        </p:spPr>
        <p:txBody>
          <a:bodyPr>
            <a:spAutoFit/>
          </a:bodyPr>
          <a:lstStyle/>
          <a:p>
            <a:r>
              <a:rPr lang="es-CO" dirty="0"/>
              <a:t>En una fiesta hay 12 mujeres y 8 hombres. La razón entre mujeres y hombres en la fiesta es:</a:t>
            </a:r>
          </a:p>
        </p:txBody>
      </p:sp>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059107"/>
            <a:ext cx="32385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164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574253001"/>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7</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LOS TRIÁNGULOS AFE Y ABC SON SEMEJANTES. </a:t>
                      </a:r>
                      <a:endParaRPr lang="es-CO" sz="1000" b="1" dirty="0">
                        <a:solidFill>
                          <a:srgbClr val="FF0000"/>
                        </a:solidFill>
                      </a:endParaRPr>
                    </a:p>
                  </a:txBody>
                  <a:tcPr/>
                </a:tc>
              </a:tr>
            </a:tbl>
          </a:graphicData>
        </a:graphic>
      </p:graphicFrame>
      <p:sp>
        <p:nvSpPr>
          <p:cNvPr id="3" name="2 Rectángulo"/>
          <p:cNvSpPr/>
          <p:nvPr/>
        </p:nvSpPr>
        <p:spPr>
          <a:xfrm>
            <a:off x="179512" y="1196752"/>
            <a:ext cx="4572000" cy="646331"/>
          </a:xfrm>
          <a:prstGeom prst="rect">
            <a:avLst/>
          </a:prstGeom>
        </p:spPr>
        <p:txBody>
          <a:bodyPr>
            <a:spAutoFit/>
          </a:bodyPr>
          <a:lstStyle/>
          <a:p>
            <a:r>
              <a:rPr lang="es-CO" dirty="0"/>
              <a:t>Observa el triángulo ABC y los segmentos FE y DG paraleles al lado BC</a:t>
            </a:r>
          </a:p>
        </p:txBody>
      </p:sp>
      <p:sp>
        <p:nvSpPr>
          <p:cNvPr id="6" name="AutoShape 2" descr="http://superate20.edu.co/_/editor/images/Febrero/s%C3%A9ptimo/matem%C3%A1ticas/M7U22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 name="AutoShape 4" descr="http://superate20.edu.co/_/editor/images/Febrero/s%C3%A9ptimo/matem%C3%A1ticas/M7U223.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http://superate20.edu.co/_/editor/images/Febrero/s%C3%A9ptimo/matem%C3%A1ticas/M7U223.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Rectangle 7"/>
          <p:cNvSpPr>
            <a:spLocks noChangeArrowheads="1"/>
          </p:cNvSpPr>
          <p:nvPr/>
        </p:nvSpPr>
        <p:spPr bwMode="auto">
          <a:xfrm rot="10800000" flipV="1">
            <a:off x="398427" y="4581128"/>
            <a:ext cx="6012160"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¿Cuál de las siguientes afirmaciones es correcta?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segmento AF es congruente al segmento AE.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Los triángulos ADG y AFE son congruentes.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segmento EG es paralelo al segmento DB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Los triángulos AFE y ABC son semejantes.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8137" name="Picture 9" descr="http://superate20.edu.co/_/editor/images/Febrero/s%C3%A9ptimo/matem%C3%A1ticas/M7U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43083"/>
            <a:ext cx="4563508" cy="26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38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593723"/>
          </a:xfrm>
        </p:spPr>
        <p:txBody>
          <a:bodyPr>
            <a:normAutofit/>
          </a:bodyPr>
          <a:lstStyle/>
          <a:p>
            <a:r>
              <a:rPr lang="es-CO" sz="2000" b="1" dirty="0" smtClean="0"/>
              <a:t>INSTITUCIÓN EDUCATIVA NORMAL SUPERIOR DE SINCELEJO</a:t>
            </a:r>
            <a:endParaRPr lang="es-CO" sz="20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308845800"/>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8</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1" kern="1200" dirty="0" smtClean="0">
                          <a:solidFill>
                            <a:schemeClr val="dk1"/>
                          </a:solidFill>
                          <a:effectLst/>
                          <a:latin typeface="+mn-lt"/>
                          <a:ea typeface="+mn-ea"/>
                          <a:cs typeface="+mn-cs"/>
                        </a:rPr>
                        <a:t>JULIO</a:t>
                      </a:r>
                      <a:r>
                        <a:rPr lang="es-CO" sz="1000" b="1" i="0" kern="1200" dirty="0" smtClean="0">
                          <a:solidFill>
                            <a:schemeClr val="dk1"/>
                          </a:solidFill>
                          <a:effectLst/>
                          <a:latin typeface="+mn-lt"/>
                          <a:ea typeface="+mn-ea"/>
                          <a:cs typeface="+mn-cs"/>
                        </a:rPr>
                        <a:t> FUE EL DOBLE QUE EN </a:t>
                      </a:r>
                      <a:r>
                        <a:rPr lang="es-CO" sz="1000" b="1" i="1" kern="1200" dirty="0" smtClean="0">
                          <a:solidFill>
                            <a:schemeClr val="dk1"/>
                          </a:solidFill>
                          <a:effectLst/>
                          <a:latin typeface="+mn-lt"/>
                          <a:ea typeface="+mn-ea"/>
                          <a:cs typeface="+mn-cs"/>
                        </a:rPr>
                        <a:t>FEBRERO</a:t>
                      </a:r>
                      <a:r>
                        <a:rPr lang="es-CO" sz="1000" b="1" i="0" kern="1200" dirty="0" smtClean="0">
                          <a:solidFill>
                            <a:schemeClr val="dk1"/>
                          </a:solidFill>
                          <a:effectLst/>
                          <a:latin typeface="+mn-lt"/>
                          <a:ea typeface="+mn-ea"/>
                          <a:cs typeface="+mn-cs"/>
                        </a:rPr>
                        <a:t>. </a:t>
                      </a:r>
                      <a:endParaRPr lang="es-CO" sz="1000" b="1" dirty="0">
                        <a:solidFill>
                          <a:srgbClr val="FF0000"/>
                        </a:solidFill>
                      </a:endParaRPr>
                    </a:p>
                  </a:txBody>
                  <a:tcPr/>
                </a:tc>
              </a:tr>
            </a:tbl>
          </a:graphicData>
        </a:graphic>
      </p:graphicFrame>
      <p:sp>
        <p:nvSpPr>
          <p:cNvPr id="3" name="2 Rectángulo"/>
          <p:cNvSpPr/>
          <p:nvPr/>
        </p:nvSpPr>
        <p:spPr>
          <a:xfrm>
            <a:off x="107504" y="748918"/>
            <a:ext cx="4572000" cy="523220"/>
          </a:xfrm>
          <a:prstGeom prst="rect">
            <a:avLst/>
          </a:prstGeom>
        </p:spPr>
        <p:txBody>
          <a:bodyPr>
            <a:spAutoFit/>
          </a:bodyPr>
          <a:lstStyle/>
          <a:p>
            <a:pPr algn="just"/>
            <a:r>
              <a:rPr lang="es-CO" sz="1400" b="1" dirty="0"/>
              <a:t>La siguiente gráfica ilustra el nivel de </a:t>
            </a:r>
            <a:r>
              <a:rPr lang="es-CO" sz="1400" b="1" dirty="0" err="1"/>
              <a:t>lluviosidad</a:t>
            </a:r>
            <a:r>
              <a:rPr lang="es-CO" sz="1400" b="1" dirty="0"/>
              <a:t> mes a mes de una ciudad durante el año 2014</a:t>
            </a:r>
          </a:p>
        </p:txBody>
      </p:sp>
      <p:pic>
        <p:nvPicPr>
          <p:cNvPr id="49154" name="Picture 2" descr="http://superate20.edu.co/_/editor/images/Febrero/s%C3%A9ptimo/matem%C3%A1ticas/M7U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6237484" cy="3550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084036" y="4897753"/>
            <a:ext cx="6156176" cy="1938992"/>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 partir de la gráfica se puede inferir que durante el año 2014, el nivel de lluvias en</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1" u="none" strike="noStrike" cap="none" normalizeH="0" baseline="0" dirty="0" smtClean="0">
                <a:ln>
                  <a:noFill/>
                </a:ln>
                <a:solidFill>
                  <a:srgbClr val="444444"/>
                </a:solidFill>
                <a:effectLst/>
                <a:latin typeface="inherit"/>
                <a:cs typeface="Arial" pitchFamily="34" charset="0"/>
              </a:rPr>
              <a:t>abril</a:t>
            </a:r>
            <a:r>
              <a:rPr kumimoji="0" lang="es-CO" altLang="es-CO" sz="1200" b="0" i="0" u="none" strike="noStrike" cap="none" normalizeH="0" baseline="0" dirty="0" smtClean="0">
                <a:ln>
                  <a:noFill/>
                </a:ln>
                <a:solidFill>
                  <a:srgbClr val="444444"/>
                </a:solidFill>
                <a:effectLst/>
                <a:latin typeface="inherit"/>
                <a:cs typeface="Arial" pitchFamily="34" charset="0"/>
              </a:rPr>
              <a:t> corresponde a la tercera parte del mes de </a:t>
            </a:r>
            <a:r>
              <a:rPr kumimoji="0" lang="es-CO" altLang="es-CO" sz="1200" b="0" i="1" u="none" strike="noStrike" cap="none" normalizeH="0" baseline="0" dirty="0" smtClean="0">
                <a:ln>
                  <a:noFill/>
                </a:ln>
                <a:solidFill>
                  <a:srgbClr val="444444"/>
                </a:solidFill>
                <a:effectLst/>
                <a:latin typeface="inherit"/>
                <a:cs typeface="Arial" pitchFamily="34" charset="0"/>
              </a:rPr>
              <a:t>agosto</a:t>
            </a:r>
            <a:r>
              <a:rPr kumimoji="0" lang="es-CO" altLang="es-CO" sz="1200" b="0" i="0" u="none" strike="noStrike" cap="none" normalizeH="0" baseline="0" dirty="0" smtClean="0">
                <a:ln>
                  <a:noFill/>
                </a:ln>
                <a:solidFill>
                  <a:srgbClr val="444444"/>
                </a:solidFill>
                <a:effectLst/>
                <a:latin typeface="inherit"/>
                <a:cs typeface="Arial" pitchFamily="34" charset="0"/>
              </a:rPr>
              <a:t>.</a:t>
            </a:r>
          </a:p>
          <a:p>
            <a:pPr lvl="1" eaLnBrk="0" fontAlgn="base" hangingPunct="0">
              <a:spcBef>
                <a:spcPct val="0"/>
              </a:spcBef>
              <a:spcAft>
                <a:spcPct val="0"/>
              </a:spcAft>
              <a:buFontTx/>
              <a:buChar char="•"/>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1" u="none" strike="noStrike" cap="none" normalizeH="0" baseline="0" dirty="0" smtClean="0">
                <a:ln>
                  <a:noFill/>
                </a:ln>
                <a:solidFill>
                  <a:srgbClr val="444444"/>
                </a:solidFill>
                <a:effectLst/>
                <a:latin typeface="inherit"/>
                <a:cs typeface="Arial" pitchFamily="34" charset="0"/>
              </a:rPr>
              <a:t>enero </a:t>
            </a:r>
            <a:r>
              <a:rPr kumimoji="0" lang="es-CO" altLang="es-CO" sz="1200" b="0" i="0" u="none" strike="noStrike" cap="none" normalizeH="0" baseline="0" dirty="0" smtClean="0">
                <a:ln>
                  <a:noFill/>
                </a:ln>
                <a:solidFill>
                  <a:srgbClr val="444444"/>
                </a:solidFill>
                <a:effectLst/>
                <a:latin typeface="inherit"/>
                <a:cs typeface="Arial" pitchFamily="34" charset="0"/>
              </a:rPr>
              <a:t>y </a:t>
            </a:r>
            <a:r>
              <a:rPr kumimoji="0" lang="es-CO" altLang="es-CO" sz="1200" b="0" i="1" u="none" strike="noStrike" cap="none" normalizeH="0" baseline="0" dirty="0" smtClean="0">
                <a:ln>
                  <a:noFill/>
                </a:ln>
                <a:solidFill>
                  <a:srgbClr val="444444"/>
                </a:solidFill>
                <a:effectLst/>
                <a:latin typeface="inherit"/>
                <a:cs typeface="Arial" pitchFamily="34" charset="0"/>
              </a:rPr>
              <a:t>diciembre</a:t>
            </a:r>
            <a:r>
              <a:rPr kumimoji="0" lang="es-CO" altLang="es-CO" sz="1200" b="0" i="0" u="none" strike="noStrike" cap="none" normalizeH="0" baseline="0" dirty="0" smtClean="0">
                <a:ln>
                  <a:noFill/>
                </a:ln>
                <a:solidFill>
                  <a:srgbClr val="444444"/>
                </a:solidFill>
                <a:effectLst/>
                <a:latin typeface="inherit"/>
                <a:cs typeface="Arial" pitchFamily="34" charset="0"/>
              </a:rPr>
              <a:t> fue equivalente.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1" u="none" strike="noStrike" cap="none" normalizeH="0" baseline="0" dirty="0" smtClean="0">
                <a:ln>
                  <a:noFill/>
                </a:ln>
                <a:solidFill>
                  <a:srgbClr val="444444"/>
                </a:solidFill>
                <a:effectLst/>
                <a:latin typeface="inherit"/>
                <a:cs typeface="Arial" pitchFamily="34" charset="0"/>
              </a:rPr>
              <a:t>abril </a:t>
            </a:r>
            <a:r>
              <a:rPr kumimoji="0" lang="es-CO" altLang="es-CO" sz="1200" b="0" i="0" u="none" strike="noStrike" cap="none" normalizeH="0" baseline="0" dirty="0" smtClean="0">
                <a:ln>
                  <a:noFill/>
                </a:ln>
                <a:solidFill>
                  <a:srgbClr val="444444"/>
                </a:solidFill>
                <a:effectLst/>
                <a:latin typeface="inherit"/>
                <a:cs typeface="Arial" pitchFamily="34" charset="0"/>
              </a:rPr>
              <a:t>fue menor que en </a:t>
            </a:r>
            <a:r>
              <a:rPr kumimoji="0" lang="es-CO" altLang="es-CO" sz="1200" b="0" i="1" u="none" strike="noStrike" cap="none" normalizeH="0" baseline="0" dirty="0" smtClean="0">
                <a:ln>
                  <a:noFill/>
                </a:ln>
                <a:solidFill>
                  <a:srgbClr val="444444"/>
                </a:solidFill>
                <a:effectLst/>
                <a:latin typeface="inherit"/>
                <a:cs typeface="Arial" pitchFamily="34" charset="0"/>
              </a:rPr>
              <a:t>octubre</a:t>
            </a:r>
            <a:r>
              <a:rPr kumimoji="0" lang="es-CO" altLang="es-CO" sz="1200" b="0" i="0" u="none" strike="noStrike" cap="none" normalizeH="0" baseline="0" dirty="0" smtClean="0">
                <a:ln>
                  <a:noFill/>
                </a:ln>
                <a:solidFill>
                  <a:srgbClr val="444444"/>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1" u="none" strike="noStrike" cap="none" normalizeH="0" baseline="0" dirty="0" smtClean="0">
                <a:ln>
                  <a:noFill/>
                </a:ln>
                <a:solidFill>
                  <a:srgbClr val="444444"/>
                </a:solidFill>
                <a:effectLst/>
                <a:latin typeface="inherit"/>
                <a:cs typeface="Arial" pitchFamily="34" charset="0"/>
              </a:rPr>
              <a:t>julio</a:t>
            </a:r>
            <a:r>
              <a:rPr kumimoji="0" lang="es-CO" altLang="es-CO" sz="1200" b="0" i="0" u="none" strike="noStrike" cap="none" normalizeH="0" baseline="0" dirty="0" smtClean="0">
                <a:ln>
                  <a:noFill/>
                </a:ln>
                <a:solidFill>
                  <a:srgbClr val="444444"/>
                </a:solidFill>
                <a:effectLst/>
                <a:latin typeface="inherit"/>
                <a:cs typeface="Arial" pitchFamily="34" charset="0"/>
              </a:rPr>
              <a:t> fue el doble que en </a:t>
            </a:r>
            <a:r>
              <a:rPr kumimoji="0" lang="es-CO" altLang="es-CO" sz="1200" b="0" i="1" u="none" strike="noStrike" cap="none" normalizeH="0" baseline="0" dirty="0" smtClean="0">
                <a:ln>
                  <a:noFill/>
                </a:ln>
                <a:solidFill>
                  <a:srgbClr val="444444"/>
                </a:solidFill>
                <a:effectLst/>
                <a:latin typeface="inherit"/>
                <a:cs typeface="Arial" pitchFamily="34" charset="0"/>
              </a:rPr>
              <a:t>febrero</a:t>
            </a:r>
            <a:r>
              <a:rPr kumimoji="0" lang="es-CO" altLang="es-CO" sz="1200" b="0" i="0" u="none" strike="noStrike" cap="none" normalizeH="0" baseline="0" dirty="0" smtClean="0">
                <a:ln>
                  <a:noFill/>
                </a:ln>
                <a:solidFill>
                  <a:srgbClr val="444444"/>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243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169787"/>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909623"/>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4</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Formulación y ejecución </a:t>
                      </a:r>
                      <a:endParaRPr lang="es-CO" sz="1000" b="0" i="0" kern="1200" dirty="0" smtClean="0">
                        <a:solidFill>
                          <a:schemeClr val="tx1"/>
                        </a:solidFill>
                        <a:effectLst/>
                        <a:latin typeface="+mn-lt"/>
                        <a:ea typeface="+mn-ea"/>
                        <a:cs typeface="+mn-cs"/>
                      </a:endParaRPr>
                    </a:p>
                    <a:p>
                      <a:pPr algn="just"/>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Medio bajo</a:t>
                      </a:r>
                      <a:endParaRPr lang="es-CO" sz="1000" b="0" dirty="0"/>
                    </a:p>
                  </a:txBody>
                  <a:tcPr/>
                </a:tc>
              </a:tr>
              <a:tr h="370840">
                <a:tc>
                  <a:txBody>
                    <a:bodyPr/>
                    <a:lstStyle/>
                    <a:p>
                      <a:pPr algn="just"/>
                      <a:r>
                        <a:rPr lang="es-CO" sz="1000" b="0" dirty="0" smtClean="0"/>
                        <a:t>RESPUESTA CORRECTA</a:t>
                      </a:r>
                    </a:p>
                    <a:p>
                      <a:pPr algn="just"/>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023" y="2924944"/>
            <a:ext cx="11144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uperate20.edu.co/_/editor/images/Febrero/once/matem%C3%A1ticas/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55353"/>
            <a:ext cx="4616382" cy="30497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309355" y="3789040"/>
            <a:ext cx="7308304" cy="10848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Si el paralelogramo </a:t>
            </a:r>
            <a:r>
              <a:rPr kumimoji="0" lang="es-CO" altLang="es-CO" sz="1000" b="1" i="1" u="none" strike="noStrike" cap="none" normalizeH="0" baseline="0" dirty="0" smtClean="0">
                <a:ln>
                  <a:noFill/>
                </a:ln>
                <a:solidFill>
                  <a:srgbClr val="444444"/>
                </a:solidFill>
                <a:effectLst/>
                <a:latin typeface="inherit"/>
                <a:cs typeface="Arial" pitchFamily="34" charset="0"/>
              </a:rPr>
              <a:t>ABDC</a:t>
            </a:r>
            <a:r>
              <a:rPr kumimoji="0" lang="es-CO" altLang="es-CO" sz="1000" b="0" i="0" u="none" strike="noStrike" cap="none" normalizeH="0" baseline="0" dirty="0" smtClean="0">
                <a:ln>
                  <a:noFill/>
                </a:ln>
                <a:solidFill>
                  <a:srgbClr val="444444"/>
                </a:solidFill>
                <a:effectLst/>
                <a:latin typeface="inherit"/>
                <a:cs typeface="Arial" pitchFamily="34" charset="0"/>
              </a:rPr>
              <a:t> tiene un área de </a:t>
            </a:r>
            <a:r>
              <a:rPr kumimoji="0" lang="es-CO" altLang="es-CO" sz="1000" b="1" i="1" u="none" strike="noStrike" cap="none" normalizeH="0" baseline="0" dirty="0" smtClean="0">
                <a:ln>
                  <a:noFill/>
                </a:ln>
                <a:solidFill>
                  <a:srgbClr val="444444"/>
                </a:solidFill>
                <a:effectLst/>
                <a:latin typeface="inherit"/>
                <a:cs typeface="Arial" pitchFamily="34" charset="0"/>
              </a:rPr>
              <a:t>1</a:t>
            </a:r>
            <a:r>
              <a:rPr kumimoji="0" lang="es-CO" altLang="es-CO" sz="1000" b="0" i="0" u="none" strike="noStrike" cap="none" normalizeH="0" baseline="0" dirty="0" smtClean="0">
                <a:ln>
                  <a:noFill/>
                </a:ln>
                <a:solidFill>
                  <a:srgbClr val="444444"/>
                </a:solidFill>
                <a:effectLst/>
                <a:latin typeface="inherit"/>
                <a:cs typeface="Arial" pitchFamily="34" charset="0"/>
              </a:rPr>
              <a:t> m</a:t>
            </a:r>
            <a:r>
              <a:rPr kumimoji="0" lang="es-CO" altLang="es-CO" sz="1000" b="0" i="0" u="none" strike="noStrike" cap="none" normalizeH="0" baseline="30000" dirty="0" smtClean="0">
                <a:ln>
                  <a:noFill/>
                </a:ln>
                <a:solidFill>
                  <a:srgbClr val="444444"/>
                </a:solidFill>
                <a:effectLst/>
                <a:latin typeface="inherit"/>
                <a:cs typeface="Arial" pitchFamily="34" charset="0"/>
              </a:rPr>
              <a:t>2</a:t>
            </a:r>
            <a:r>
              <a:rPr kumimoji="0" lang="es-CO" altLang="es-CO" sz="1000" b="0" i="0" u="none" strike="noStrike" cap="none" normalizeH="0" baseline="0" dirty="0" smtClean="0">
                <a:ln>
                  <a:noFill/>
                </a:ln>
                <a:solidFill>
                  <a:srgbClr val="444444"/>
                </a:solidFill>
                <a:effectLst/>
                <a:latin typeface="inherit"/>
                <a:cs typeface="Arial" pitchFamily="34" charset="0"/>
              </a:rPr>
              <a:t>, los puntos </a:t>
            </a:r>
            <a:r>
              <a:rPr kumimoji="0" lang="es-CO" altLang="es-CO" sz="1000" b="1" i="1" u="none" strike="noStrike" cap="none" normalizeH="0" baseline="0" dirty="0" smtClean="0">
                <a:ln>
                  <a:noFill/>
                </a:ln>
                <a:solidFill>
                  <a:srgbClr val="444444"/>
                </a:solidFill>
                <a:effectLst/>
                <a:latin typeface="inherit"/>
                <a:cs typeface="Arial" pitchFamily="34" charset="0"/>
              </a:rPr>
              <a:t>E</a:t>
            </a:r>
            <a:r>
              <a:rPr kumimoji="0" lang="es-CO" altLang="es-CO" sz="1000" b="0" i="0" u="none" strike="noStrike" cap="none" normalizeH="0" baseline="0" dirty="0" smtClean="0">
                <a:ln>
                  <a:noFill/>
                </a:ln>
                <a:solidFill>
                  <a:srgbClr val="444444"/>
                </a:solidFill>
                <a:effectLst/>
                <a:latin typeface="inherit"/>
                <a:cs typeface="Arial" pitchFamily="34" charset="0"/>
              </a:rPr>
              <a:t> y </a:t>
            </a:r>
            <a:r>
              <a:rPr kumimoji="0" lang="es-CO" altLang="es-CO" sz="1000" b="1" i="1" u="none" strike="noStrike" cap="none" normalizeH="0" baseline="0" dirty="0" smtClean="0">
                <a:ln>
                  <a:noFill/>
                </a:ln>
                <a:solidFill>
                  <a:srgbClr val="444444"/>
                </a:solidFill>
                <a:effectLst/>
                <a:latin typeface="inherit"/>
                <a:cs typeface="Arial" pitchFamily="34" charset="0"/>
              </a:rPr>
              <a:t>F</a:t>
            </a:r>
            <a:r>
              <a:rPr kumimoji="0" lang="es-CO" altLang="es-CO" sz="1000" b="0" i="0" u="none" strike="noStrike" cap="none" normalizeH="0" baseline="0" dirty="0" smtClean="0">
                <a:ln>
                  <a:noFill/>
                </a:ln>
                <a:solidFill>
                  <a:srgbClr val="444444"/>
                </a:solidFill>
                <a:effectLst/>
                <a:latin typeface="inherit"/>
                <a:cs typeface="Arial" pitchFamily="34" charset="0"/>
              </a:rPr>
              <a:t> son los puntos medios de los lados </a:t>
            </a:r>
            <a:r>
              <a:rPr kumimoji="0" lang="es-CO" altLang="es-CO" sz="1000" b="1" i="1" u="none" strike="noStrike" cap="none" normalizeH="0" baseline="0" dirty="0" smtClean="0">
                <a:ln>
                  <a:noFill/>
                </a:ln>
                <a:solidFill>
                  <a:srgbClr val="444444"/>
                </a:solidFill>
                <a:effectLst/>
                <a:latin typeface="inherit"/>
                <a:cs typeface="Arial" pitchFamily="34" charset="0"/>
              </a:rPr>
              <a:t>AB</a:t>
            </a:r>
            <a:r>
              <a:rPr kumimoji="0" lang="es-CO" altLang="es-CO" sz="1000" b="0" i="0" u="none" strike="noStrike" cap="none" normalizeH="0" baseline="0" dirty="0" smtClean="0">
                <a:ln>
                  <a:noFill/>
                </a:ln>
                <a:solidFill>
                  <a:srgbClr val="444444"/>
                </a:solidFill>
                <a:effectLst/>
                <a:latin typeface="inherit"/>
                <a:cs typeface="Arial" pitchFamily="34" charset="0"/>
              </a:rPr>
              <a:t> </a:t>
            </a:r>
            <a:r>
              <a:rPr kumimoji="0" lang="es-CO" altLang="es-CO" sz="1000" b="0" i="0" u="none" strike="noStrike" cap="none" normalizeH="0" baseline="0" dirty="0" err="1" smtClean="0">
                <a:ln>
                  <a:noFill/>
                </a:ln>
                <a:solidFill>
                  <a:srgbClr val="444444"/>
                </a:solidFill>
                <a:effectLst/>
                <a:latin typeface="inherit"/>
                <a:cs typeface="Arial" pitchFamily="34" charset="0"/>
              </a:rPr>
              <a:t>y</a:t>
            </a:r>
            <a:r>
              <a:rPr kumimoji="0" lang="es-CO" altLang="es-CO" sz="1000" b="1" i="1" u="none" strike="noStrike" cap="none" normalizeH="0" baseline="0" dirty="0" err="1" smtClean="0">
                <a:ln>
                  <a:noFill/>
                </a:ln>
                <a:solidFill>
                  <a:srgbClr val="444444"/>
                </a:solidFill>
                <a:effectLst/>
                <a:latin typeface="inherit"/>
                <a:cs typeface="Arial" pitchFamily="34" charset="0"/>
              </a:rPr>
              <a:t>CD</a:t>
            </a:r>
            <a:r>
              <a:rPr kumimoji="0" lang="es-CO" altLang="es-CO" sz="1000" b="0" i="0" u="none" strike="noStrike" cap="none" normalizeH="0" baseline="0" dirty="0" smtClean="0">
                <a:ln>
                  <a:noFill/>
                </a:ln>
                <a:solidFill>
                  <a:srgbClr val="444444"/>
                </a:solidFill>
                <a:effectLst/>
                <a:latin typeface="inherit"/>
                <a:cs typeface="Arial" pitchFamily="34" charset="0"/>
              </a:rPr>
              <a:t> respectivamente, y los puntos </a:t>
            </a:r>
            <a:r>
              <a:rPr kumimoji="0" lang="es-CO" altLang="es-CO" sz="1000" b="1" i="1" u="none" strike="noStrike" cap="none" normalizeH="0" baseline="0" dirty="0" smtClean="0">
                <a:ln>
                  <a:noFill/>
                </a:ln>
                <a:solidFill>
                  <a:srgbClr val="444444"/>
                </a:solidFill>
                <a:effectLst/>
                <a:latin typeface="inherit"/>
                <a:cs typeface="Arial" pitchFamily="34" charset="0"/>
              </a:rPr>
              <a:t>G</a:t>
            </a:r>
            <a:r>
              <a:rPr kumimoji="0" lang="es-CO" altLang="es-CO" sz="1000" b="0" i="0" u="none" strike="noStrike" cap="none" normalizeH="0" baseline="0" dirty="0" smtClean="0">
                <a:ln>
                  <a:noFill/>
                </a:ln>
                <a:solidFill>
                  <a:srgbClr val="444444"/>
                </a:solidFill>
                <a:effectLst/>
                <a:latin typeface="inherit"/>
                <a:cs typeface="Arial" pitchFamily="34" charset="0"/>
              </a:rPr>
              <a:t> y </a:t>
            </a:r>
            <a:r>
              <a:rPr kumimoji="0" lang="es-CO" altLang="es-CO" sz="1000" b="1" i="1" u="none" strike="noStrike" cap="none" normalizeH="0" baseline="0" dirty="0" smtClean="0">
                <a:ln>
                  <a:noFill/>
                </a:ln>
                <a:solidFill>
                  <a:srgbClr val="444444"/>
                </a:solidFill>
                <a:effectLst/>
                <a:latin typeface="inherit"/>
                <a:cs typeface="Arial" pitchFamily="34" charset="0"/>
              </a:rPr>
              <a:t>H</a:t>
            </a:r>
            <a:r>
              <a:rPr kumimoji="0" lang="es-CO" altLang="es-CO" sz="1000" b="0" i="0" u="none" strike="noStrike" cap="none" normalizeH="0" baseline="0" dirty="0" smtClean="0">
                <a:ln>
                  <a:noFill/>
                </a:ln>
                <a:solidFill>
                  <a:srgbClr val="444444"/>
                </a:solidFill>
                <a:effectLst/>
                <a:latin typeface="inherit"/>
                <a:cs typeface="Arial" pitchFamily="34" charset="0"/>
              </a:rPr>
              <a:t> son los puntos medios de los lados </a:t>
            </a:r>
            <a:r>
              <a:rPr kumimoji="0" lang="es-CO" altLang="es-CO" sz="1000" b="1" i="1" u="none" strike="noStrike" cap="none" normalizeH="0" baseline="0" dirty="0" smtClean="0">
                <a:ln>
                  <a:noFill/>
                </a:ln>
                <a:solidFill>
                  <a:srgbClr val="444444"/>
                </a:solidFill>
                <a:effectLst/>
                <a:latin typeface="inherit"/>
                <a:cs typeface="Arial" pitchFamily="34" charset="0"/>
              </a:rPr>
              <a:t>AC</a:t>
            </a:r>
            <a:r>
              <a:rPr kumimoji="0" lang="es-CO" altLang="es-CO" sz="1000" b="0" i="0" u="none" strike="noStrike" cap="none" normalizeH="0" baseline="0" dirty="0" smtClean="0">
                <a:ln>
                  <a:noFill/>
                </a:ln>
                <a:solidFill>
                  <a:srgbClr val="444444"/>
                </a:solidFill>
                <a:effectLst/>
                <a:latin typeface="inherit"/>
                <a:cs typeface="Arial" pitchFamily="34" charset="0"/>
              </a:rPr>
              <a:t> y </a:t>
            </a:r>
            <a:r>
              <a:rPr kumimoji="0" lang="es-CO" altLang="es-CO" sz="1000" b="1" i="1" u="none" strike="noStrike" cap="none" normalizeH="0" baseline="0" dirty="0" smtClean="0">
                <a:ln>
                  <a:noFill/>
                </a:ln>
                <a:solidFill>
                  <a:srgbClr val="444444"/>
                </a:solidFill>
                <a:effectLst/>
                <a:latin typeface="inherit"/>
                <a:cs typeface="Arial" pitchFamily="34" charset="0"/>
              </a:rPr>
              <a:t>BD</a:t>
            </a:r>
            <a:r>
              <a:rPr kumimoji="0" lang="es-CO" altLang="es-CO" sz="1000" b="0" i="0" u="none" strike="noStrike" cap="none" normalizeH="0" baseline="0" dirty="0" smtClean="0">
                <a:ln>
                  <a:noFill/>
                </a:ln>
                <a:solidFill>
                  <a:srgbClr val="444444"/>
                </a:solidFill>
                <a:effectLst/>
                <a:latin typeface="inherit"/>
                <a:cs typeface="Arial" pitchFamily="34" charset="0"/>
              </a:rPr>
              <a:t> respectivamente. ¿Cuál es el área de la región sombreada?</a:t>
            </a:r>
            <a:endParaRPr kumimoji="0" lang="es-CO" altLang="es-CO"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
            </a:r>
            <a:br>
              <a:rPr kumimoji="0" lang="es-CO" altLang="es-CO" sz="1000" b="0" i="0" u="none" strike="noStrike" cap="none" normalizeH="0" baseline="0" dirty="0" smtClean="0">
                <a:ln>
                  <a:noFill/>
                </a:ln>
                <a:solidFill>
                  <a:srgbClr val="444444"/>
                </a:solidFill>
                <a:effectLst/>
                <a:latin typeface="inherit"/>
                <a:cs typeface="Arial" pitchFamily="34" charset="0"/>
              </a:rPr>
            </a:br>
            <a:endParaRPr kumimoji="0" lang="es-CO" altLang="es-CO" sz="10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201" y="4331466"/>
            <a:ext cx="3233341" cy="232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721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853486381"/>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latin typeface="+mn-lt"/>
                        </a:rPr>
                        <a:t>9</a:t>
                      </a:r>
                      <a:endParaRPr lang="es-CO" sz="1000" b="1"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b="1"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latin typeface="+mn-lt"/>
                      </a:endParaRPr>
                    </a:p>
                  </a:txBody>
                  <a:tcPr/>
                </a:tc>
              </a:tr>
              <a:tr h="370840">
                <a:tc>
                  <a:txBody>
                    <a:bodyPr/>
                    <a:lstStyle/>
                    <a:p>
                      <a:pPr algn="just"/>
                      <a:r>
                        <a:rPr lang="es-CO" sz="1000" b="1" dirty="0" smtClean="0">
                          <a:latin typeface="+mn-lt"/>
                        </a:rPr>
                        <a:t>RESPUESTA CORRECTA</a:t>
                      </a:r>
                      <a:endParaRPr lang="es-CO" sz="1000" b="1"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12,5 %</a:t>
                      </a:r>
                      <a:endParaRPr lang="es-CO" sz="1000" b="1" dirty="0">
                        <a:solidFill>
                          <a:srgbClr val="FF0000"/>
                        </a:solidFill>
                        <a:latin typeface="+mn-lt"/>
                      </a:endParaRPr>
                    </a:p>
                  </a:txBody>
                  <a:tcPr/>
                </a:tc>
              </a:tr>
            </a:tbl>
          </a:graphicData>
        </a:graphic>
      </p:graphicFrame>
      <p:sp>
        <p:nvSpPr>
          <p:cNvPr id="3" name="2 Rectángulo"/>
          <p:cNvSpPr/>
          <p:nvPr/>
        </p:nvSpPr>
        <p:spPr>
          <a:xfrm>
            <a:off x="278236" y="1124744"/>
            <a:ext cx="5805931" cy="954107"/>
          </a:xfrm>
          <a:prstGeom prst="rect">
            <a:avLst/>
          </a:prstGeom>
        </p:spPr>
        <p:txBody>
          <a:bodyPr wrap="square">
            <a:spAutoFit/>
          </a:bodyPr>
          <a:lstStyle/>
          <a:p>
            <a:pPr algn="just"/>
            <a:r>
              <a:rPr lang="es-CO" sz="1400" b="1" dirty="0"/>
              <a:t>Juana tiene 24 lápices de colores en su cartuchera. Algunos lápices tienen colores diferentes y otros son del mismo color pero de diferente tono. Si Juana tiene tres lápices de diferentes tonos de color azul ¿Qué probabilidad tiene de sacar uno de estos lápices?</a:t>
            </a:r>
            <a:endParaRPr lang="es-CO" sz="1400"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76872"/>
            <a:ext cx="38862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828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768312203"/>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10</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TIENE LA MISMA PROBABILIDAD SACAR CUALQUIER NÚMERO. </a:t>
                      </a:r>
                      <a:endParaRPr lang="es-CO" sz="1000" b="1" dirty="0">
                        <a:solidFill>
                          <a:srgbClr val="FF0000"/>
                        </a:solidFill>
                      </a:endParaRPr>
                    </a:p>
                  </a:txBody>
                  <a:tcPr/>
                </a:tc>
              </a:tr>
            </a:tbl>
          </a:graphicData>
        </a:graphic>
      </p:graphicFrame>
      <p:sp>
        <p:nvSpPr>
          <p:cNvPr id="3" name="2 Rectángulo"/>
          <p:cNvSpPr/>
          <p:nvPr/>
        </p:nvSpPr>
        <p:spPr>
          <a:xfrm>
            <a:off x="107504" y="1268760"/>
            <a:ext cx="5832648" cy="646331"/>
          </a:xfrm>
          <a:prstGeom prst="rect">
            <a:avLst/>
          </a:prstGeom>
        </p:spPr>
        <p:txBody>
          <a:bodyPr wrap="square">
            <a:spAutoFit/>
          </a:bodyPr>
          <a:lstStyle/>
          <a:p>
            <a:r>
              <a:rPr lang="es-CO" dirty="0"/>
              <a:t>Camilo registra en una tabla los puntajes que han obtenido durante cinco lanzamientos consecutivos de un dado.</a:t>
            </a:r>
          </a:p>
        </p:txBody>
      </p:sp>
      <p:pic>
        <p:nvPicPr>
          <p:cNvPr id="51202" name="Picture 2" descr="http://superate20.edu.co/_/editor/images/Febrero/s%C3%A9ptimo/matem%C3%A1ticas/M7U2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88840"/>
            <a:ext cx="6097732"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467544" y="4077072"/>
            <a:ext cx="6444208"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De acuerdo con la información de la tabla, en un sexto lanzamiento: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más probable que Camilo saque un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más probable que Julio saque un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Tiene la misma probabilidad sacar cualquier número.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menos probable que alguien saque un 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9658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874234138"/>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11</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ES MÁS PROBABLE SACAR LA CONSONANTE </a:t>
                      </a:r>
                      <a:r>
                        <a:rPr lang="es-CO" sz="1000" b="1" i="1" kern="1200" dirty="0" smtClean="0">
                          <a:solidFill>
                            <a:schemeClr val="dk1"/>
                          </a:solidFill>
                          <a:effectLst/>
                          <a:latin typeface="+mn-lt"/>
                          <a:ea typeface="+mn-ea"/>
                          <a:cs typeface="+mn-cs"/>
                        </a:rPr>
                        <a:t>L </a:t>
                      </a:r>
                      <a:r>
                        <a:rPr lang="es-CO" sz="1000" b="0" i="0" kern="1200" dirty="0" smtClean="0">
                          <a:solidFill>
                            <a:schemeClr val="dk1"/>
                          </a:solidFill>
                          <a:effectLst/>
                          <a:latin typeface="+mn-lt"/>
                          <a:ea typeface="+mn-ea"/>
                          <a:cs typeface="+mn-cs"/>
                        </a:rPr>
                        <a:t>QUE LA VOCAL </a:t>
                      </a:r>
                      <a:r>
                        <a:rPr lang="es-CO" sz="1000" b="1" i="1" kern="1200" dirty="0" smtClean="0">
                          <a:solidFill>
                            <a:schemeClr val="dk1"/>
                          </a:solidFill>
                          <a:effectLst/>
                          <a:latin typeface="+mn-lt"/>
                          <a:ea typeface="+mn-ea"/>
                          <a:cs typeface="+mn-cs"/>
                        </a:rPr>
                        <a:t>E</a:t>
                      </a:r>
                      <a:r>
                        <a:rPr lang="es-CO" sz="1000" b="0" i="0" kern="1200" dirty="0" smtClean="0">
                          <a:solidFill>
                            <a:schemeClr val="dk1"/>
                          </a:solidFill>
                          <a:effectLst/>
                          <a:latin typeface="+mn-lt"/>
                          <a:ea typeface="+mn-ea"/>
                          <a:cs typeface="+mn-cs"/>
                        </a:rPr>
                        <a:t>.</a:t>
                      </a:r>
                      <a:endParaRPr lang="es-CO" sz="1000" b="1" dirty="0">
                        <a:solidFill>
                          <a:srgbClr val="FF0000"/>
                        </a:solidFill>
                      </a:endParaRPr>
                    </a:p>
                  </a:txBody>
                  <a:tcPr/>
                </a:tc>
              </a:tr>
            </a:tbl>
          </a:graphicData>
        </a:graphic>
      </p:graphicFrame>
      <p:sp>
        <p:nvSpPr>
          <p:cNvPr id="3" name="2 Rectángulo"/>
          <p:cNvSpPr/>
          <p:nvPr/>
        </p:nvSpPr>
        <p:spPr>
          <a:xfrm>
            <a:off x="251520" y="1196752"/>
            <a:ext cx="5760640" cy="369332"/>
          </a:xfrm>
          <a:prstGeom prst="rect">
            <a:avLst/>
          </a:prstGeom>
        </p:spPr>
        <p:txBody>
          <a:bodyPr wrap="square">
            <a:spAutoFit/>
          </a:bodyPr>
          <a:lstStyle/>
          <a:p>
            <a:r>
              <a:rPr lang="es-CO" dirty="0"/>
              <a:t>En una caja se ponen las letras de la palabra paralelepípedo</a:t>
            </a:r>
          </a:p>
        </p:txBody>
      </p:sp>
      <p:pic>
        <p:nvPicPr>
          <p:cNvPr id="52226" name="Picture 2" descr="http://superate20.edu.co/_/editor/images/Febrero/s%C3%A9ptimo/matem%C3%A1ticas/M7U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355" y="2060848"/>
            <a:ext cx="5624970" cy="8121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55576" y="3580567"/>
            <a:ext cx="4536504" cy="2400657"/>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l extraer de la caja una letra NO se puede concluir que </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la probabilidad de sacar una vocal es la misma que sacar una consonante.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es menos probable sacar la vocal </a:t>
            </a:r>
            <a:r>
              <a:rPr kumimoji="0" lang="es-CO" altLang="es-CO" sz="1200" b="1" i="1" u="none" strike="noStrike" cap="none" normalizeH="0" baseline="0" dirty="0" smtClean="0">
                <a:ln>
                  <a:noFill/>
                </a:ln>
                <a:solidFill>
                  <a:schemeClr val="tx1"/>
                </a:solidFill>
                <a:effectLst/>
                <a:latin typeface="inherit"/>
                <a:cs typeface="Arial" pitchFamily="34" charset="0"/>
              </a:rPr>
              <a:t>I </a:t>
            </a:r>
            <a:r>
              <a:rPr kumimoji="0" lang="es-CO" altLang="es-CO" sz="1200" b="0" i="0" u="none" strike="noStrike" cap="none" normalizeH="0" baseline="0" dirty="0" smtClean="0">
                <a:ln>
                  <a:noFill/>
                </a:ln>
                <a:solidFill>
                  <a:schemeClr val="tx1"/>
                </a:solidFill>
                <a:effectLst/>
                <a:latin typeface="inherit"/>
                <a:cs typeface="Arial" pitchFamily="34" charset="0"/>
              </a:rPr>
              <a:t>que la vocal </a:t>
            </a:r>
            <a:r>
              <a:rPr kumimoji="0" lang="es-CO" altLang="es-CO" sz="1200" b="1" i="1" u="none" strike="noStrike" cap="none" normalizeH="0" baseline="0" dirty="0" smtClean="0">
                <a:ln>
                  <a:noFill/>
                </a:ln>
                <a:solidFill>
                  <a:schemeClr val="tx1"/>
                </a:solidFill>
                <a:effectLst/>
                <a:latin typeface="inherit"/>
                <a:cs typeface="Arial" pitchFamily="34" charset="0"/>
              </a:rPr>
              <a:t>A</a:t>
            </a:r>
            <a:r>
              <a:rPr kumimoji="0" lang="es-CO" altLang="es-CO" sz="1200" b="0" i="0" u="none" strike="noStrike" cap="none" normalizeH="0" baseline="0" dirty="0" smtClean="0">
                <a:ln>
                  <a:noFill/>
                </a:ln>
                <a:solidFill>
                  <a:schemeClr val="tx1"/>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la probabilidad de sacar la letra </a:t>
            </a:r>
            <a:r>
              <a:rPr kumimoji="0" lang="es-CO" altLang="es-CO" sz="1200" b="1" i="1" u="none" strike="noStrike" cap="none" normalizeH="0" baseline="0" dirty="0" smtClean="0">
                <a:ln>
                  <a:noFill/>
                </a:ln>
                <a:solidFill>
                  <a:schemeClr val="tx1"/>
                </a:solidFill>
                <a:effectLst/>
                <a:latin typeface="inherit"/>
                <a:cs typeface="Arial" pitchFamily="34" charset="0"/>
              </a:rPr>
              <a:t>P</a:t>
            </a:r>
            <a:r>
              <a:rPr kumimoji="0" lang="es-CO" altLang="es-CO" sz="1200" b="0" i="0" u="none" strike="noStrike" cap="none" normalizeH="0" baseline="0" dirty="0" smtClean="0">
                <a:ln>
                  <a:noFill/>
                </a:ln>
                <a:solidFill>
                  <a:schemeClr val="tx1"/>
                </a:solidFill>
                <a:effectLst/>
                <a:latin typeface="inherit"/>
                <a:cs typeface="Arial" pitchFamily="34" charset="0"/>
              </a:rPr>
              <a:t> es la misma que sacar la vocal </a:t>
            </a:r>
            <a:r>
              <a:rPr kumimoji="0" lang="es-CO" altLang="es-CO" sz="1200" b="1" i="1" u="none" strike="noStrike" cap="none" normalizeH="0" baseline="0" dirty="0" smtClean="0">
                <a:ln>
                  <a:noFill/>
                </a:ln>
                <a:solidFill>
                  <a:schemeClr val="tx1"/>
                </a:solidFill>
                <a:effectLst/>
                <a:latin typeface="inherit"/>
                <a:cs typeface="Arial" pitchFamily="34" charset="0"/>
              </a:rPr>
              <a:t>E</a:t>
            </a:r>
            <a:r>
              <a:rPr kumimoji="0" lang="es-CO" altLang="es-CO" sz="1200" b="0" i="0" u="none" strike="noStrike" cap="none" normalizeH="0" baseline="0" dirty="0" smtClean="0">
                <a:ln>
                  <a:noFill/>
                </a:ln>
                <a:solidFill>
                  <a:schemeClr val="tx1"/>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es más probable sacar la consonante </a:t>
            </a:r>
            <a:r>
              <a:rPr kumimoji="0" lang="es-CO" altLang="es-CO" sz="1200" b="1" i="1" u="none" strike="noStrike" cap="none" normalizeH="0" baseline="0" dirty="0" smtClean="0">
                <a:ln>
                  <a:noFill/>
                </a:ln>
                <a:solidFill>
                  <a:schemeClr val="tx1"/>
                </a:solidFill>
                <a:effectLst/>
                <a:latin typeface="inherit"/>
                <a:cs typeface="Arial" pitchFamily="34" charset="0"/>
              </a:rPr>
              <a:t>L </a:t>
            </a:r>
            <a:r>
              <a:rPr kumimoji="0" lang="es-CO" altLang="es-CO" sz="1200" b="0" i="0" u="none" strike="noStrike" cap="none" normalizeH="0" baseline="0" dirty="0" smtClean="0">
                <a:ln>
                  <a:noFill/>
                </a:ln>
                <a:solidFill>
                  <a:schemeClr val="tx1"/>
                </a:solidFill>
                <a:effectLst/>
                <a:latin typeface="inherit"/>
                <a:cs typeface="Arial" pitchFamily="34" charset="0"/>
              </a:rPr>
              <a:t>que la vocal </a:t>
            </a:r>
            <a:r>
              <a:rPr kumimoji="0" lang="es-CO" altLang="es-CO" sz="1200" b="1" i="1" u="none" strike="noStrike" cap="none" normalizeH="0" baseline="0" dirty="0" smtClean="0">
                <a:ln>
                  <a:noFill/>
                </a:ln>
                <a:solidFill>
                  <a:schemeClr val="tx1"/>
                </a:solidFill>
                <a:effectLst/>
                <a:latin typeface="inherit"/>
                <a:cs typeface="Arial" pitchFamily="34" charset="0"/>
              </a:rPr>
              <a:t>E</a:t>
            </a:r>
            <a:r>
              <a:rPr kumimoji="0" lang="es-CO" altLang="es-CO" sz="1200" b="0" i="0" u="none" strike="noStrike" cap="none" normalizeH="0" baseline="0" dirty="0" smtClean="0">
                <a:ln>
                  <a:noFill/>
                </a:ln>
                <a:solidFill>
                  <a:schemeClr val="tx1"/>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485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88550193"/>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12</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12</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323528" y="1595055"/>
            <a:ext cx="5976664"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 obreros pintan una pared en 4 horas. ¿Cuántas horas tardarán 2 obreros haciendo el mismo trabajo?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2592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724506554"/>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latin typeface="+mn-lt"/>
                        </a:rPr>
                        <a:t>13</a:t>
                      </a:r>
                      <a:endParaRPr lang="es-CO" sz="1000" b="1"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latin typeface="+mn-lt"/>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BAJO</a:t>
                      </a:r>
                      <a:endParaRPr lang="es-CO" sz="1000" b="1" dirty="0">
                        <a:latin typeface="+mn-lt"/>
                      </a:endParaRPr>
                    </a:p>
                  </a:txBody>
                  <a:tcPr/>
                </a:tc>
              </a:tr>
              <a:tr h="370840">
                <a:tc>
                  <a:txBody>
                    <a:bodyPr/>
                    <a:lstStyle/>
                    <a:p>
                      <a:pPr algn="just"/>
                      <a:r>
                        <a:rPr lang="es-CO" sz="1000" b="1" dirty="0" smtClean="0">
                          <a:latin typeface="+mn-lt"/>
                        </a:rPr>
                        <a:t>RESPUESTA CORRECTA</a:t>
                      </a:r>
                      <a:endParaRPr lang="es-CO" sz="1000" b="1" dirty="0">
                        <a:latin typeface="+mn-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LAS FIGURAS A Y B TIENEN LA MISMA ÁREA Y EL MISMO PERÍMETRO.</a:t>
                      </a:r>
                      <a:endParaRPr lang="es-CO" sz="1000" b="1" dirty="0">
                        <a:solidFill>
                          <a:srgbClr val="FF0000"/>
                        </a:solidFill>
                        <a:latin typeface="+mn-lt"/>
                      </a:endParaRPr>
                    </a:p>
                  </a:txBody>
                  <a:tcPr/>
                </a:tc>
              </a:tr>
            </a:tbl>
          </a:graphicData>
        </a:graphic>
      </p:graphicFrame>
      <p:sp>
        <p:nvSpPr>
          <p:cNvPr id="3" name="2 Rectángulo"/>
          <p:cNvSpPr/>
          <p:nvPr/>
        </p:nvSpPr>
        <p:spPr>
          <a:xfrm>
            <a:off x="395536" y="980728"/>
            <a:ext cx="2849883" cy="369332"/>
          </a:xfrm>
          <a:prstGeom prst="rect">
            <a:avLst/>
          </a:prstGeom>
        </p:spPr>
        <p:txBody>
          <a:bodyPr wrap="none">
            <a:spAutoFit/>
          </a:bodyPr>
          <a:lstStyle/>
          <a:p>
            <a:r>
              <a:rPr lang="es-CO" dirty="0"/>
              <a:t>Observa las siguiente figuras</a:t>
            </a:r>
          </a:p>
        </p:txBody>
      </p:sp>
      <p:pic>
        <p:nvPicPr>
          <p:cNvPr id="54274" name="Picture 2" descr="http://superate20.edu.co/_/editor/images/Febrero/s%C3%A9ptimo/matem%C3%A1ticas/M7U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99" y="1350060"/>
            <a:ext cx="5234866" cy="27236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21383" y="4365104"/>
            <a:ext cx="6156176"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¿Qué se puede decir de las figuras A y B?</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Las figuras A y B tienen la misma área y el mismo perímetro.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Las figuras A y B tienen la misma área pero distinto perímetro.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Las figuras A y B tienen el mismo perímetro pero distintas áreas.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Las figuras A y B tienen distintas áreas y distintos perímetros.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9297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887771716"/>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14</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LIMA Y SIDNEY.</a:t>
                      </a:r>
                      <a:endParaRPr lang="es-CO" sz="1000" b="1" dirty="0">
                        <a:solidFill>
                          <a:srgbClr val="FF0000"/>
                        </a:solidFill>
                      </a:endParaRPr>
                    </a:p>
                  </a:txBody>
                  <a:tcPr/>
                </a:tc>
              </a:tr>
            </a:tbl>
          </a:graphicData>
        </a:graphic>
      </p:graphicFrame>
      <p:sp>
        <p:nvSpPr>
          <p:cNvPr id="3" name="2 Rectángulo"/>
          <p:cNvSpPr/>
          <p:nvPr/>
        </p:nvSpPr>
        <p:spPr>
          <a:xfrm>
            <a:off x="251520" y="1196752"/>
            <a:ext cx="5832648" cy="461665"/>
          </a:xfrm>
          <a:prstGeom prst="rect">
            <a:avLst/>
          </a:prstGeom>
        </p:spPr>
        <p:txBody>
          <a:bodyPr wrap="square">
            <a:spAutoFit/>
          </a:bodyPr>
          <a:lstStyle/>
          <a:p>
            <a:pPr algn="just"/>
            <a:r>
              <a:rPr lang="es-CO" sz="1200" dirty="0"/>
              <a:t>En el gráfico se presentan las temperaturas registradas en un día a las 6 am, en diferentes capitales del mundo.</a:t>
            </a:r>
          </a:p>
        </p:txBody>
      </p:sp>
      <p:pic>
        <p:nvPicPr>
          <p:cNvPr id="55298" name="Picture 2" descr="http://superate20.edu.co/_/editor/images/Febrero/s%C3%A9ptimo/matem%C3%A1ticas/M7U211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4" y="1670319"/>
            <a:ext cx="5988514" cy="31068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802599" y="4509120"/>
            <a:ext cx="3347864" cy="21928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Si durante ese día en Buenos Aires y </a:t>
            </a:r>
            <a:r>
              <a:rPr kumimoji="0" lang="es-CO" altLang="es-CO" sz="1000" b="0" i="0" u="none" strike="noStrike" cap="none" normalizeH="0" baseline="0" dirty="0" err="1" smtClean="0">
                <a:ln>
                  <a:noFill/>
                </a:ln>
                <a:solidFill>
                  <a:srgbClr val="444444"/>
                </a:solidFill>
                <a:effectLst/>
                <a:latin typeface="inherit"/>
                <a:cs typeface="Arial" pitchFamily="34" charset="0"/>
              </a:rPr>
              <a:t>Sidney</a:t>
            </a:r>
            <a:r>
              <a:rPr kumimoji="0" lang="es-CO" altLang="es-CO" sz="1000" b="0" i="0" u="none" strike="noStrike" cap="none" normalizeH="0" baseline="0" dirty="0" smtClean="0">
                <a:ln>
                  <a:noFill/>
                </a:ln>
                <a:solidFill>
                  <a:srgbClr val="444444"/>
                </a:solidFill>
                <a:effectLst/>
                <a:latin typeface="inherit"/>
                <a:cs typeface="Arial" pitchFamily="34" charset="0"/>
              </a:rPr>
              <a:t> aumenta la temperatura alrededor de 2°C por hora, y en Paris y Lima disminuye 1°C aproximadamente por hora; las dos ciudades cuya temperatura es la misma a las 10 am son</a:t>
            </a:r>
            <a:endParaRPr kumimoji="0" lang="es-CO" altLang="es-CO"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Buenos Aires y París.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Lima y </a:t>
            </a:r>
            <a:r>
              <a:rPr kumimoji="0" lang="es-CO" altLang="es-CO" sz="1000" b="0" i="0" u="none" strike="noStrike" cap="none" normalizeH="0" baseline="0" dirty="0" err="1" smtClean="0">
                <a:ln>
                  <a:noFill/>
                </a:ln>
                <a:solidFill>
                  <a:srgbClr val="444444"/>
                </a:solidFill>
                <a:effectLst/>
                <a:latin typeface="inherit"/>
                <a:cs typeface="Arial" pitchFamily="34" charset="0"/>
              </a:rPr>
              <a:t>Sidney</a:t>
            </a:r>
            <a:r>
              <a:rPr kumimoji="0" lang="es-CO" altLang="es-CO" sz="1000" b="0" i="0" u="none" strike="noStrike" cap="none" normalizeH="0" baseline="0" dirty="0" smtClean="0">
                <a:ln>
                  <a:noFill/>
                </a:ln>
                <a:solidFill>
                  <a:srgbClr val="444444"/>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Buenos Aires y </a:t>
            </a:r>
            <a:r>
              <a:rPr kumimoji="0" lang="es-CO" altLang="es-CO" sz="1000" b="0" i="0" u="none" strike="noStrike" cap="none" normalizeH="0" baseline="0" dirty="0" err="1" smtClean="0">
                <a:ln>
                  <a:noFill/>
                </a:ln>
                <a:solidFill>
                  <a:srgbClr val="444444"/>
                </a:solidFill>
                <a:effectLst/>
                <a:latin typeface="inherit"/>
                <a:cs typeface="Arial" pitchFamily="34" charset="0"/>
              </a:rPr>
              <a:t>Sidney</a:t>
            </a:r>
            <a:r>
              <a:rPr kumimoji="0" lang="es-CO" altLang="es-CO" sz="1000" b="0" i="0" u="none" strike="noStrike" cap="none" normalizeH="0" baseline="0" dirty="0" smtClean="0">
                <a:ln>
                  <a:noFill/>
                </a:ln>
                <a:solidFill>
                  <a:srgbClr val="444444"/>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0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rgbClr val="444444"/>
                </a:solidFill>
                <a:effectLst/>
                <a:latin typeface="inherit"/>
                <a:cs typeface="Arial" pitchFamily="34" charset="0"/>
              </a:rPr>
              <a:t>Lima y París.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7486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041197373"/>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15</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58</a:t>
                      </a:r>
                      <a:endParaRPr lang="es-CO" sz="1000" b="1" dirty="0">
                        <a:solidFill>
                          <a:srgbClr val="FF0000"/>
                        </a:solidFill>
                      </a:endParaRPr>
                    </a:p>
                  </a:txBody>
                  <a:tcPr/>
                </a:tc>
              </a:tr>
            </a:tbl>
          </a:graphicData>
        </a:graphic>
      </p:graphicFrame>
      <p:sp>
        <p:nvSpPr>
          <p:cNvPr id="3" name="2 Rectángulo"/>
          <p:cNvSpPr/>
          <p:nvPr/>
        </p:nvSpPr>
        <p:spPr>
          <a:xfrm>
            <a:off x="179512" y="1268760"/>
            <a:ext cx="5832648" cy="646331"/>
          </a:xfrm>
          <a:prstGeom prst="rect">
            <a:avLst/>
          </a:prstGeom>
        </p:spPr>
        <p:txBody>
          <a:bodyPr wrap="square">
            <a:spAutoFit/>
          </a:bodyPr>
          <a:lstStyle/>
          <a:p>
            <a:r>
              <a:rPr lang="es-CO" dirty="0"/>
              <a:t>A continuación se muestra una secuencia de triángulos formados por letras X y O. </a:t>
            </a:r>
          </a:p>
        </p:txBody>
      </p:sp>
      <p:pic>
        <p:nvPicPr>
          <p:cNvPr id="56322" name="Picture 2" descr="http://superate20.edu.co/_/editor/images/Febrero/s%C3%A9ptimo/matem%C3%A1ticas/M7U2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824"/>
            <a:ext cx="6143625" cy="22812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79512" y="4221088"/>
            <a:ext cx="7380312"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¿Cuántas letras x hay en el triángulo que corresponde al 20 de julio?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58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2274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640135015"/>
              </p:ext>
            </p:extLst>
          </p:nvPr>
        </p:nvGraphicFramePr>
        <p:xfrm>
          <a:off x="6300192" y="134076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16</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SACAR UN NÚMERO PAR O IMPAR ES IGUAL DE PROBABLE.</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251520" y="1628800"/>
            <a:ext cx="5940152" cy="2500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Camilo juega a los dados con su hermano Julio. Camilo quiere ganarle a Julio y por eso le dice que ganará el juego quien obtenga un número par al lanzar un dado. Cada uno puede hacer sólo un lanzamiento. ¿Cuál de las siguientes afirmaciones es correcta?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Camilo no ganará a Julio porque es más probable obtener un número impar.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Julio ganará a Camilo porque es más probable él saque un número par.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 número par o impar es igual de probable.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 número impar tiene el doble de la probabilidad de sacar uno par.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6120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499715765"/>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17</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5 </a:t>
                      </a:r>
                      <a:r>
                        <a:rPr lang="es-CO" sz="1000" b="0" i="1" kern="1200" dirty="0" smtClean="0">
                          <a:solidFill>
                            <a:schemeClr val="dk1"/>
                          </a:solidFill>
                          <a:effectLst/>
                          <a:latin typeface="+mn-lt"/>
                          <a:ea typeface="+mn-ea"/>
                          <a:cs typeface="+mn-cs"/>
                        </a:rPr>
                        <a:t>M</a:t>
                      </a:r>
                      <a:r>
                        <a:rPr lang="es-CO" sz="1000" b="0" i="0" kern="1200" dirty="0" smtClean="0">
                          <a:solidFill>
                            <a:schemeClr val="dk1"/>
                          </a:solidFill>
                          <a:effectLst/>
                          <a:latin typeface="+mn-lt"/>
                          <a:ea typeface="+mn-ea"/>
                          <a:cs typeface="+mn-cs"/>
                        </a:rPr>
                        <a:t>.</a:t>
                      </a:r>
                      <a:endParaRPr lang="es-CO" sz="1000" b="1" dirty="0">
                        <a:solidFill>
                          <a:srgbClr val="FF0000"/>
                        </a:solidFill>
                      </a:endParaRPr>
                    </a:p>
                  </a:txBody>
                  <a:tcPr/>
                </a:tc>
              </a:tr>
            </a:tbl>
          </a:graphicData>
        </a:graphic>
      </p:graphicFrame>
      <p:sp>
        <p:nvSpPr>
          <p:cNvPr id="3" name="2 Rectángulo"/>
          <p:cNvSpPr/>
          <p:nvPr/>
        </p:nvSpPr>
        <p:spPr>
          <a:xfrm>
            <a:off x="251520" y="1196752"/>
            <a:ext cx="4572000" cy="738664"/>
          </a:xfrm>
          <a:prstGeom prst="rect">
            <a:avLst/>
          </a:prstGeom>
        </p:spPr>
        <p:txBody>
          <a:bodyPr>
            <a:spAutoFit/>
          </a:bodyPr>
          <a:lstStyle/>
          <a:p>
            <a:pPr algn="just"/>
            <a:r>
              <a:rPr lang="es-CO" sz="1400" dirty="0"/>
              <a:t>Carolina tiene un terreno de 15 </a:t>
            </a:r>
            <a:r>
              <a:rPr lang="es-CO" sz="1400" i="1" dirty="0"/>
              <a:t>m</a:t>
            </a:r>
            <a:r>
              <a:rPr lang="es-CO" sz="1400" dirty="0"/>
              <a:t> de largo por 60 </a:t>
            </a:r>
            <a:r>
              <a:rPr lang="es-CO" sz="1400" i="1" dirty="0"/>
              <a:t>m </a:t>
            </a:r>
            <a:r>
              <a:rPr lang="es-CO" sz="1400" dirty="0"/>
              <a:t>de ancho. Ella desea extender el ancho de su terreno 20 </a:t>
            </a:r>
            <a:r>
              <a:rPr lang="es-CO" sz="1400" i="1" dirty="0"/>
              <a:t>m. </a:t>
            </a:r>
            <a:r>
              <a:rPr lang="es-CO" sz="1400" dirty="0"/>
              <a:t>Como muestra la figura:</a:t>
            </a:r>
          </a:p>
        </p:txBody>
      </p:sp>
      <p:pic>
        <p:nvPicPr>
          <p:cNvPr id="58370" name="Picture 2" descr="http://superate20.edu.co/_/editor/images/Febrero/s%C3%A9ptimo/matem%C3%A1ticas/M7U121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35416"/>
            <a:ext cx="5351934" cy="166985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61646" y="3589265"/>
            <a:ext cx="5750513" cy="461665"/>
          </a:xfrm>
          <a:prstGeom prst="rect">
            <a:avLst/>
          </a:prstGeom>
        </p:spPr>
        <p:txBody>
          <a:bodyPr wrap="square">
            <a:spAutoFit/>
          </a:bodyPr>
          <a:lstStyle/>
          <a:p>
            <a:pPr algn="just"/>
            <a:r>
              <a:rPr lang="es-CO" sz="1200" b="1" dirty="0"/>
              <a:t>¿Cuántos metros de largo debe extender su terreno para que conserve la misma proporción que se extendió de ancho.?</a:t>
            </a:r>
          </a:p>
        </p:txBody>
      </p:sp>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221088"/>
            <a:ext cx="12954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5409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719719676"/>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18</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122 M</a:t>
                      </a:r>
                      <a:r>
                        <a:rPr lang="es-CO" sz="1000" b="0" i="0" kern="1200" baseline="30000" dirty="0" smtClean="0">
                          <a:solidFill>
                            <a:schemeClr val="dk1"/>
                          </a:solidFill>
                          <a:effectLst/>
                          <a:latin typeface="+mn-lt"/>
                          <a:ea typeface="+mn-ea"/>
                          <a:cs typeface="+mn-cs"/>
                        </a:rPr>
                        <a:t>3</a:t>
                      </a:r>
                      <a:r>
                        <a:rPr lang="es-CO" sz="1000" b="0" i="0" kern="1200" dirty="0" smtClean="0">
                          <a:solidFill>
                            <a:schemeClr val="dk1"/>
                          </a:solidFill>
                          <a:effectLst/>
                          <a:latin typeface="+mn-lt"/>
                          <a:ea typeface="+mn-ea"/>
                          <a:cs typeface="+mn-cs"/>
                        </a:rPr>
                        <a:t> DE AGUA</a:t>
                      </a:r>
                      <a:endParaRPr lang="es-CO" sz="1000" b="1" dirty="0">
                        <a:solidFill>
                          <a:srgbClr val="FF0000"/>
                        </a:solidFill>
                      </a:endParaRPr>
                    </a:p>
                  </a:txBody>
                  <a:tcPr/>
                </a:tc>
              </a:tr>
            </a:tbl>
          </a:graphicData>
        </a:graphic>
      </p:graphicFrame>
      <p:pic>
        <p:nvPicPr>
          <p:cNvPr id="59395" name="Picture 3" descr="http://superate20.edu.co/_/editor/images/Febrero/s%C3%A9ptimo/matem%C3%A1ticas/img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2850" y="-517525"/>
            <a:ext cx="2381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593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12776"/>
            <a:ext cx="5508104" cy="129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996952"/>
            <a:ext cx="18669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38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147024041"/>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5</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que está entre $170.000 y 180.000.</a:t>
                      </a:r>
                      <a:endParaRPr lang="es-CO" sz="1000" b="1" dirty="0">
                        <a:solidFill>
                          <a:srgbClr val="FF0000"/>
                        </a:solidFill>
                      </a:endParaRPr>
                    </a:p>
                  </a:txBody>
                  <a:tcPr/>
                </a:tc>
              </a:tr>
            </a:tbl>
          </a:graphicData>
        </a:graphic>
      </p:graphicFrame>
      <p:sp>
        <p:nvSpPr>
          <p:cNvPr id="3" name="2 Rectángulo"/>
          <p:cNvSpPr/>
          <p:nvPr/>
        </p:nvSpPr>
        <p:spPr>
          <a:xfrm>
            <a:off x="251520" y="1268760"/>
            <a:ext cx="5400600" cy="369332"/>
          </a:xfrm>
          <a:prstGeom prst="rect">
            <a:avLst/>
          </a:prstGeom>
        </p:spPr>
        <p:txBody>
          <a:bodyPr wrap="square">
            <a:spAutoFit/>
          </a:bodyPr>
          <a:lstStyle/>
          <a:p>
            <a:pPr algn="just"/>
            <a:r>
              <a:rPr lang="es-CO" sz="1000" dirty="0"/>
              <a:t>La gráfica representa los ingresos diarios de la tienda “</a:t>
            </a:r>
            <a:r>
              <a:rPr lang="es-CO" sz="1000" dirty="0" err="1"/>
              <a:t>Elektronics</a:t>
            </a:r>
            <a:r>
              <a:rPr lang="es-CO" sz="1000" dirty="0"/>
              <a:t>” durante una semana</a:t>
            </a:r>
            <a:r>
              <a:rPr lang="es-CO" dirty="0"/>
              <a:t> </a:t>
            </a:r>
          </a:p>
        </p:txBody>
      </p:sp>
      <p:pic>
        <p:nvPicPr>
          <p:cNvPr id="7170" name="Picture 2" descr="http://superate20.edu.co/_/editor/images/Febrero/once/matem%C3%A1ticas/m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92" y="1772816"/>
            <a:ext cx="5668455" cy="17395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395536" y="3789040"/>
            <a:ext cx="8124765"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promedio de los ingresos mensuales de la tienda corresponde a un valor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menor que $160.000.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que está entre $160.000 y 170.000.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que está entre $170.000 y 180.000.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mayor que $180.000.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4338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346988"/>
          </a:xfrm>
        </p:spPr>
        <p:txBody>
          <a:bodyPr>
            <a:normAutofit/>
          </a:bodyPr>
          <a:lstStyle/>
          <a:p>
            <a:r>
              <a:rPr lang="es-CO" sz="1600" b="1" dirty="0" smtClean="0"/>
              <a:t>INSTITUCIÓN EDUCATIVA NORMAL SUPERIOR DE SINCELEJO</a:t>
            </a:r>
            <a:endParaRPr lang="es-CO" sz="16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647887093"/>
              </p:ext>
            </p:extLst>
          </p:nvPr>
        </p:nvGraphicFramePr>
        <p:xfrm>
          <a:off x="6452839" y="518366"/>
          <a:ext cx="2623840" cy="3413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19</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a:t>
                      </a:r>
                      <a:r>
                        <a:rPr lang="es-CO" sz="1000" b="1" i="0" kern="1200" baseline="0" dirty="0" smtClean="0">
                          <a:solidFill>
                            <a:schemeClr val="tx1"/>
                          </a:solidFill>
                          <a:effectLst/>
                          <a:latin typeface="+mn-lt"/>
                          <a:ea typeface="+mn-ea"/>
                          <a:cs typeface="+mn-cs"/>
                        </a:rPr>
                        <a:t>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CORRECTA, PORQUE PARA REFLEJAR CON EL </a:t>
                      </a:r>
                      <a:r>
                        <a:rPr lang="es-CO" sz="1000" b="1" i="1" kern="1200" dirty="0" smtClean="0">
                          <a:solidFill>
                            <a:schemeClr val="dk1"/>
                          </a:solidFill>
                          <a:effectLst/>
                          <a:latin typeface="+mn-lt"/>
                          <a:ea typeface="+mn-ea"/>
                          <a:cs typeface="+mn-cs"/>
                        </a:rPr>
                        <a:t>EJE X</a:t>
                      </a:r>
                      <a:r>
                        <a:rPr lang="es-CO" sz="1000" b="0" i="0" kern="1200" dirty="0" smtClean="0">
                          <a:solidFill>
                            <a:schemeClr val="dk1"/>
                          </a:solidFill>
                          <a:effectLst/>
                          <a:latin typeface="+mn-lt"/>
                          <a:ea typeface="+mn-ea"/>
                          <a:cs typeface="+mn-cs"/>
                        </a:rPr>
                        <a:t> SE MANTIENEN LAS </a:t>
                      </a:r>
                      <a:r>
                        <a:rPr lang="es-CO" sz="1000" b="1" i="1" kern="1200" dirty="0" smtClean="0">
                          <a:solidFill>
                            <a:schemeClr val="dk1"/>
                          </a:solidFill>
                          <a:effectLst/>
                          <a:latin typeface="+mn-lt"/>
                          <a:ea typeface="+mn-ea"/>
                          <a:cs typeface="+mn-cs"/>
                        </a:rPr>
                        <a:t>ABSCISAS</a:t>
                      </a:r>
                      <a:r>
                        <a:rPr lang="es-CO" sz="1000" b="0" i="0" kern="1200" dirty="0" smtClean="0">
                          <a:solidFill>
                            <a:schemeClr val="dk1"/>
                          </a:solidFill>
                          <a:effectLst/>
                          <a:latin typeface="+mn-lt"/>
                          <a:ea typeface="+mn-ea"/>
                          <a:cs typeface="+mn-cs"/>
                        </a:rPr>
                        <a:t> Y SE CAMBIAN LAS </a:t>
                      </a:r>
                      <a:r>
                        <a:rPr lang="es-CO" sz="1000" b="1" i="1" kern="1200" dirty="0" smtClean="0">
                          <a:solidFill>
                            <a:schemeClr val="dk1"/>
                          </a:solidFill>
                          <a:effectLst/>
                          <a:latin typeface="+mn-lt"/>
                          <a:ea typeface="+mn-ea"/>
                          <a:cs typeface="+mn-cs"/>
                        </a:rPr>
                        <a:t>ORDENADAS</a:t>
                      </a:r>
                      <a:r>
                        <a:rPr lang="es-CO" sz="1000" b="0" i="0" kern="1200" dirty="0" smtClean="0">
                          <a:solidFill>
                            <a:schemeClr val="dk1"/>
                          </a:solidFill>
                          <a:effectLst/>
                          <a:latin typeface="+mn-lt"/>
                          <a:ea typeface="+mn-ea"/>
                          <a:cs typeface="+mn-cs"/>
                        </a:rPr>
                        <a:t> POR EL INVERSO ADITIVO</a:t>
                      </a:r>
                      <a:endParaRPr lang="es-CO" sz="1000" b="1" dirty="0">
                        <a:solidFill>
                          <a:srgbClr val="FF0000"/>
                        </a:solidFill>
                      </a:endParaRPr>
                    </a:p>
                  </a:txBody>
                  <a:tcPr/>
                </a:tc>
              </a:tr>
            </a:tbl>
          </a:graphicData>
        </a:graphic>
      </p:graphicFrame>
      <p:sp>
        <p:nvSpPr>
          <p:cNvPr id="3" name="2 Rectángulo"/>
          <p:cNvSpPr/>
          <p:nvPr/>
        </p:nvSpPr>
        <p:spPr>
          <a:xfrm>
            <a:off x="107504" y="721933"/>
            <a:ext cx="6048672" cy="338554"/>
          </a:xfrm>
          <a:prstGeom prst="rect">
            <a:avLst/>
          </a:prstGeom>
        </p:spPr>
        <p:txBody>
          <a:bodyPr wrap="square">
            <a:spAutoFit/>
          </a:bodyPr>
          <a:lstStyle/>
          <a:p>
            <a:pPr algn="just" fontAlgn="base"/>
            <a:r>
              <a:rPr lang="es-CO" sz="800" i="1" dirty="0"/>
              <a:t>Julián</a:t>
            </a:r>
            <a:r>
              <a:rPr lang="es-CO" sz="800" dirty="0"/>
              <a:t> y </a:t>
            </a:r>
            <a:r>
              <a:rPr lang="es-CO" sz="800" i="1" dirty="0"/>
              <a:t>Daniela</a:t>
            </a:r>
            <a:r>
              <a:rPr lang="es-CO" sz="800" dirty="0"/>
              <a:t> están jugando </a:t>
            </a:r>
            <a:r>
              <a:rPr lang="es-CO" sz="800" i="1" dirty="0"/>
              <a:t>Astucia Naval</a:t>
            </a:r>
            <a:r>
              <a:rPr lang="es-CO" sz="800" dirty="0"/>
              <a:t>, un juego de estrategia cuyo objetivo consiste en hundir los diez (10) barcos del oponente.</a:t>
            </a:r>
          </a:p>
          <a:p>
            <a:pPr algn="just" fontAlgn="base"/>
            <a:r>
              <a:rPr lang="es-CO" sz="800" dirty="0"/>
              <a:t>Cada jugador tiene una flotilla de barcos compuesta por:</a:t>
            </a:r>
          </a:p>
        </p:txBody>
      </p:sp>
      <p:pic>
        <p:nvPicPr>
          <p:cNvPr id="60418" name="Picture 2" descr="http://superate20.edu.co/_/editor/images/Febrero/s%C3%A9ptimo/matem%C3%A1ticas/224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77" y="1060487"/>
            <a:ext cx="4200525" cy="172402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79512" y="2784512"/>
            <a:ext cx="5904655" cy="1569660"/>
          </a:xfrm>
          <a:prstGeom prst="rect">
            <a:avLst/>
          </a:prstGeom>
        </p:spPr>
        <p:txBody>
          <a:bodyPr wrap="square">
            <a:spAutoFit/>
          </a:bodyPr>
          <a:lstStyle/>
          <a:p>
            <a:pPr algn="just" fontAlgn="base"/>
            <a:r>
              <a:rPr lang="es-CO" sz="800" b="1" dirty="0"/>
              <a:t>Para iniciar el juego, cada jugador coloca sus barcos en las casillas del tablero (Un plano cartesiano). El primer jugador dice las coordenadas a la cual desea atacar, si en las coordenadas se encuentra un barco o parte de él, entonces el barco recibe el daño y el jugador da una nueva coordenada</a:t>
            </a:r>
            <a:r>
              <a:rPr lang="es-CO" sz="800" b="1" dirty="0" smtClean="0"/>
              <a:t>.</a:t>
            </a:r>
          </a:p>
          <a:p>
            <a:pPr algn="just" fontAlgn="base"/>
            <a:r>
              <a:rPr lang="es-CO" sz="800" b="1" dirty="0"/>
              <a:t/>
            </a:r>
            <a:br>
              <a:rPr lang="es-CO" sz="800" b="1" dirty="0"/>
            </a:br>
            <a:r>
              <a:rPr lang="es-CO" sz="800" b="1" dirty="0"/>
              <a:t>Si en las coordenadas no se encuentra un barco, entonces el otro jugador dice "AGUA" y habrá fallado el tiro y cederá el turno a su oponente</a:t>
            </a:r>
            <a:r>
              <a:rPr lang="es-CO" sz="800" b="1" dirty="0" smtClean="0"/>
              <a:t>.</a:t>
            </a:r>
          </a:p>
          <a:p>
            <a:pPr algn="just" fontAlgn="base"/>
            <a:endParaRPr lang="es-CO" sz="800" b="1" dirty="0"/>
          </a:p>
          <a:p>
            <a:pPr algn="just" fontAlgn="base"/>
            <a:r>
              <a:rPr lang="es-CO" sz="800" b="1" dirty="0"/>
              <a:t>Cuando un barco ha recibido un daño en cada casilla que ocupa, entonces se debe decir "BARCO HUNDIDO</a:t>
            </a:r>
            <a:r>
              <a:rPr lang="es-CO" sz="800" b="1" dirty="0" smtClean="0"/>
              <a:t>".</a:t>
            </a:r>
          </a:p>
          <a:p>
            <a:pPr algn="just" fontAlgn="base"/>
            <a:r>
              <a:rPr lang="es-CO" sz="800" b="1" dirty="0"/>
              <a:t/>
            </a:r>
            <a:br>
              <a:rPr lang="es-CO" sz="800" b="1" dirty="0"/>
            </a:br>
            <a:r>
              <a:rPr lang="es-CO" sz="800" b="1" dirty="0"/>
              <a:t>Gana el jugador que hunda primero los 10 barcos de su enemigo</a:t>
            </a:r>
            <a:r>
              <a:rPr lang="es-CO" sz="800" b="1" dirty="0" smtClean="0"/>
              <a:t>.</a:t>
            </a:r>
          </a:p>
          <a:p>
            <a:pPr algn="just" fontAlgn="base"/>
            <a:endParaRPr lang="es-CO" sz="800" b="1" dirty="0"/>
          </a:p>
          <a:p>
            <a:pPr algn="just" fontAlgn="base"/>
            <a:r>
              <a:rPr lang="es-CO" sz="800" b="1" i="1" dirty="0"/>
              <a:t>Julián</a:t>
            </a:r>
            <a:r>
              <a:rPr lang="es-CO" sz="800" b="1" dirty="0"/>
              <a:t> desea ubicar estratégicamente su flotilla, inicia ubicando un crucero tal como se muestra en la figura.</a:t>
            </a:r>
          </a:p>
        </p:txBody>
      </p:sp>
      <p:pic>
        <p:nvPicPr>
          <p:cNvPr id="60420" name="Picture 4" descr="http://superate20.edu.co/_/editor/images/Febrero/s%C3%A9ptimo/matem%C3%A1ticas/224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14" y="4354172"/>
            <a:ext cx="2750473" cy="220486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283968" y="5229200"/>
            <a:ext cx="4572000" cy="646331"/>
          </a:xfrm>
          <a:prstGeom prst="rect">
            <a:avLst/>
          </a:prstGeom>
        </p:spPr>
        <p:txBody>
          <a:bodyPr>
            <a:spAutoFit/>
          </a:bodyPr>
          <a:lstStyle/>
          <a:p>
            <a:r>
              <a:rPr lang="es-CO" dirty="0"/>
              <a:t>El segundo crucero quiere que sea el reflejo del primero con el </a:t>
            </a:r>
            <a:r>
              <a:rPr lang="es-CO" b="1" i="1" dirty="0"/>
              <a:t>eje x</a:t>
            </a:r>
            <a:r>
              <a:rPr lang="es-CO" dirty="0"/>
              <a:t>, y lo ubica así:</a:t>
            </a:r>
          </a:p>
        </p:txBody>
      </p:sp>
    </p:spTree>
    <p:extLst>
      <p:ext uri="{BB962C8B-B14F-4D97-AF65-F5344CB8AC3E}">
        <p14:creationId xmlns:p14="http://schemas.microsoft.com/office/powerpoint/2010/main" val="1766357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346988"/>
          </a:xfrm>
        </p:spPr>
        <p:txBody>
          <a:bodyPr>
            <a:normAutofit/>
          </a:bodyPr>
          <a:lstStyle/>
          <a:p>
            <a:r>
              <a:rPr lang="es-CO" sz="1600" b="1" dirty="0" smtClean="0"/>
              <a:t>INSTITUCIÓN EDUCATIVA NORMAL SUPERIOR DE SINCELEJO</a:t>
            </a:r>
            <a:endParaRPr lang="es-CO" sz="16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073206645"/>
              </p:ext>
            </p:extLst>
          </p:nvPr>
        </p:nvGraphicFramePr>
        <p:xfrm>
          <a:off x="6452839" y="518366"/>
          <a:ext cx="2623840" cy="3413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19</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a:t>
                      </a:r>
                      <a:r>
                        <a:rPr lang="es-CO" sz="1000" b="1" i="0" kern="1200" baseline="0" dirty="0" smtClean="0">
                          <a:solidFill>
                            <a:schemeClr val="tx1"/>
                          </a:solidFill>
                          <a:effectLst/>
                          <a:latin typeface="+mn-lt"/>
                          <a:ea typeface="+mn-ea"/>
                          <a:cs typeface="+mn-cs"/>
                        </a:rPr>
                        <a:t>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CORRECTA, PORQUE PARA REFLEJAR CON EL </a:t>
                      </a:r>
                      <a:r>
                        <a:rPr lang="es-CO" sz="1000" b="1" i="1" kern="1200" dirty="0" smtClean="0">
                          <a:solidFill>
                            <a:schemeClr val="dk1"/>
                          </a:solidFill>
                          <a:effectLst/>
                          <a:latin typeface="+mn-lt"/>
                          <a:ea typeface="+mn-ea"/>
                          <a:cs typeface="+mn-cs"/>
                        </a:rPr>
                        <a:t>EJE X</a:t>
                      </a:r>
                      <a:r>
                        <a:rPr lang="es-CO" sz="1000" b="0" i="0" kern="1200" dirty="0" smtClean="0">
                          <a:solidFill>
                            <a:schemeClr val="dk1"/>
                          </a:solidFill>
                          <a:effectLst/>
                          <a:latin typeface="+mn-lt"/>
                          <a:ea typeface="+mn-ea"/>
                          <a:cs typeface="+mn-cs"/>
                        </a:rPr>
                        <a:t> SE MANTIENEN LAS </a:t>
                      </a:r>
                      <a:r>
                        <a:rPr lang="es-CO" sz="1000" b="1" i="1" kern="1200" dirty="0" smtClean="0">
                          <a:solidFill>
                            <a:schemeClr val="dk1"/>
                          </a:solidFill>
                          <a:effectLst/>
                          <a:latin typeface="+mn-lt"/>
                          <a:ea typeface="+mn-ea"/>
                          <a:cs typeface="+mn-cs"/>
                        </a:rPr>
                        <a:t>ABSCISAS</a:t>
                      </a:r>
                      <a:r>
                        <a:rPr lang="es-CO" sz="1000" b="0" i="0" kern="1200" dirty="0" smtClean="0">
                          <a:solidFill>
                            <a:schemeClr val="dk1"/>
                          </a:solidFill>
                          <a:effectLst/>
                          <a:latin typeface="+mn-lt"/>
                          <a:ea typeface="+mn-ea"/>
                          <a:cs typeface="+mn-cs"/>
                        </a:rPr>
                        <a:t> Y SE CAMBIAN LAS </a:t>
                      </a:r>
                      <a:r>
                        <a:rPr lang="es-CO" sz="1000" b="1" i="1" kern="1200" dirty="0" smtClean="0">
                          <a:solidFill>
                            <a:schemeClr val="dk1"/>
                          </a:solidFill>
                          <a:effectLst/>
                          <a:latin typeface="+mn-lt"/>
                          <a:ea typeface="+mn-ea"/>
                          <a:cs typeface="+mn-cs"/>
                        </a:rPr>
                        <a:t>ORDENADAS</a:t>
                      </a:r>
                      <a:r>
                        <a:rPr lang="es-CO" sz="1000" b="0" i="0" kern="1200" dirty="0" smtClean="0">
                          <a:solidFill>
                            <a:schemeClr val="dk1"/>
                          </a:solidFill>
                          <a:effectLst/>
                          <a:latin typeface="+mn-lt"/>
                          <a:ea typeface="+mn-ea"/>
                          <a:cs typeface="+mn-cs"/>
                        </a:rPr>
                        <a:t> POR EL INVERSO ADITIVO</a:t>
                      </a:r>
                      <a:endParaRPr lang="es-CO" sz="1000" b="1" dirty="0">
                        <a:solidFill>
                          <a:srgbClr val="FF0000"/>
                        </a:solidFill>
                      </a:endParaRPr>
                    </a:p>
                  </a:txBody>
                  <a:tcPr/>
                </a:tc>
              </a:tr>
            </a:tbl>
          </a:graphicData>
        </a:graphic>
      </p:graphicFrame>
      <p:sp>
        <p:nvSpPr>
          <p:cNvPr id="7" name="6 Rectángulo"/>
          <p:cNvSpPr/>
          <p:nvPr/>
        </p:nvSpPr>
        <p:spPr>
          <a:xfrm>
            <a:off x="251520" y="836712"/>
            <a:ext cx="4572000" cy="461665"/>
          </a:xfrm>
          <a:prstGeom prst="rect">
            <a:avLst/>
          </a:prstGeom>
        </p:spPr>
        <p:txBody>
          <a:bodyPr>
            <a:spAutoFit/>
          </a:bodyPr>
          <a:lstStyle/>
          <a:p>
            <a:pPr algn="just"/>
            <a:r>
              <a:rPr lang="es-CO" sz="1200" dirty="0"/>
              <a:t>El segundo crucero quiere que sea el reflejo del primero con el </a:t>
            </a:r>
            <a:r>
              <a:rPr lang="es-CO" sz="1200" b="1" i="1" dirty="0"/>
              <a:t>eje x</a:t>
            </a:r>
            <a:r>
              <a:rPr lang="es-CO" sz="1200" dirty="0"/>
              <a:t>, y lo ubica así:</a:t>
            </a:r>
          </a:p>
        </p:txBody>
      </p:sp>
      <p:pic>
        <p:nvPicPr>
          <p:cNvPr id="61442" name="Picture 2" descr="http://superate20.edu.co/_/editor/images/Febrero/s%C3%A9ptimo/matem%C3%A1ticas/224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68760"/>
            <a:ext cx="3486150" cy="2676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23528" y="4077072"/>
            <a:ext cx="6228184" cy="2308324"/>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ubicación del nuevo crucero 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correcta, porque para reflejar con el </a:t>
            </a:r>
            <a:r>
              <a:rPr kumimoji="0" lang="es-CO" altLang="es-CO" sz="1200" b="1" i="1" u="none" strike="noStrike" cap="none" normalizeH="0" baseline="0" dirty="0" smtClean="0">
                <a:ln>
                  <a:noFill/>
                </a:ln>
                <a:solidFill>
                  <a:srgbClr val="444444"/>
                </a:solidFill>
                <a:effectLst/>
                <a:latin typeface="inherit"/>
                <a:cs typeface="Arial" pitchFamily="34" charset="0"/>
              </a:rPr>
              <a:t>eje x</a:t>
            </a:r>
            <a:r>
              <a:rPr kumimoji="0" lang="es-CO" altLang="es-CO" sz="1200" b="0" i="0" u="none" strike="noStrike" cap="none" normalizeH="0" baseline="0" dirty="0" smtClean="0">
                <a:ln>
                  <a:noFill/>
                </a:ln>
                <a:solidFill>
                  <a:srgbClr val="444444"/>
                </a:solidFill>
                <a:effectLst/>
                <a:latin typeface="inherit"/>
                <a:cs typeface="Arial" pitchFamily="34" charset="0"/>
              </a:rPr>
              <a:t> se mantienen las </a:t>
            </a:r>
            <a:r>
              <a:rPr kumimoji="0" lang="es-CO" altLang="es-CO" sz="1200" b="1" i="1" u="none" strike="noStrike" cap="none" normalizeH="0" baseline="0" dirty="0" smtClean="0">
                <a:ln>
                  <a:noFill/>
                </a:ln>
                <a:solidFill>
                  <a:srgbClr val="444444"/>
                </a:solidFill>
                <a:effectLst/>
                <a:latin typeface="inherit"/>
                <a:cs typeface="Arial" pitchFamily="34" charset="0"/>
              </a:rPr>
              <a:t>ordenadas</a:t>
            </a:r>
            <a:r>
              <a:rPr kumimoji="0" lang="es-CO" altLang="es-CO" sz="1200" b="0" i="0" u="none" strike="noStrike" cap="none" normalizeH="0" baseline="0" dirty="0" smtClean="0">
                <a:ln>
                  <a:noFill/>
                </a:ln>
                <a:solidFill>
                  <a:srgbClr val="444444"/>
                </a:solidFill>
                <a:effectLst/>
                <a:latin typeface="inherit"/>
                <a:cs typeface="Arial" pitchFamily="34" charset="0"/>
              </a:rPr>
              <a:t> y se cambian </a:t>
            </a:r>
            <a:r>
              <a:rPr kumimoji="0" lang="es-CO" altLang="es-CO" sz="1200" b="0" i="0" u="none" strike="noStrike" cap="none" normalizeH="0" baseline="0" dirty="0" err="1" smtClean="0">
                <a:ln>
                  <a:noFill/>
                </a:ln>
                <a:solidFill>
                  <a:srgbClr val="444444"/>
                </a:solidFill>
                <a:effectLst/>
                <a:latin typeface="inherit"/>
                <a:cs typeface="Arial" pitchFamily="34" charset="0"/>
              </a:rPr>
              <a:t>las</a:t>
            </a:r>
            <a:r>
              <a:rPr kumimoji="0" lang="es-CO" altLang="es-CO" sz="1200" b="1" i="1" u="none" strike="noStrike" cap="none" normalizeH="0" baseline="0" dirty="0" err="1" smtClean="0">
                <a:ln>
                  <a:noFill/>
                </a:ln>
                <a:solidFill>
                  <a:srgbClr val="444444"/>
                </a:solidFill>
                <a:effectLst/>
                <a:latin typeface="inherit"/>
                <a:cs typeface="Arial" pitchFamily="34" charset="0"/>
              </a:rPr>
              <a:t>abscisas</a:t>
            </a:r>
            <a:r>
              <a:rPr kumimoji="0" lang="es-CO" altLang="es-CO" sz="1200" b="0" i="0" u="none" strike="noStrike" cap="none" normalizeH="0" baseline="0" dirty="0" smtClean="0">
                <a:ln>
                  <a:noFill/>
                </a:ln>
                <a:solidFill>
                  <a:srgbClr val="444444"/>
                </a:solidFill>
                <a:effectLst/>
                <a:latin typeface="inherit"/>
                <a:cs typeface="Arial" pitchFamily="34" charset="0"/>
              </a:rPr>
              <a:t> por el inverso aditivo.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incorrecta, porque la ubicación corresponde al reflejo del primer crucero con el </a:t>
            </a:r>
            <a:r>
              <a:rPr kumimoji="0" lang="es-CO" altLang="es-CO" sz="1200" b="1" i="1" u="none" strike="noStrike" cap="none" normalizeH="0" baseline="0" dirty="0" smtClean="0">
                <a:ln>
                  <a:noFill/>
                </a:ln>
                <a:solidFill>
                  <a:srgbClr val="444444"/>
                </a:solidFill>
                <a:effectLst/>
                <a:latin typeface="inherit"/>
                <a:cs typeface="Arial" pitchFamily="34" charset="0"/>
              </a:rPr>
              <a:t>eje y</a:t>
            </a:r>
            <a:r>
              <a:rPr kumimoji="0" lang="es-CO" altLang="es-CO" sz="1200" b="0" i="0" u="none" strike="noStrike" cap="none" normalizeH="0" baseline="0" dirty="0" smtClean="0">
                <a:ln>
                  <a:noFill/>
                </a:ln>
                <a:solidFill>
                  <a:srgbClr val="444444"/>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correcta, porque para reflejar con el </a:t>
            </a:r>
            <a:r>
              <a:rPr kumimoji="0" lang="es-CO" altLang="es-CO" sz="1200" b="1" i="1" u="none" strike="noStrike" cap="none" normalizeH="0" baseline="0" dirty="0" smtClean="0">
                <a:ln>
                  <a:noFill/>
                </a:ln>
                <a:solidFill>
                  <a:srgbClr val="444444"/>
                </a:solidFill>
                <a:effectLst/>
                <a:latin typeface="inherit"/>
                <a:cs typeface="Arial" pitchFamily="34" charset="0"/>
              </a:rPr>
              <a:t>eje x</a:t>
            </a:r>
            <a:r>
              <a:rPr kumimoji="0" lang="es-CO" altLang="es-CO" sz="1200" b="0" i="0" u="none" strike="noStrike" cap="none" normalizeH="0" baseline="0" dirty="0" smtClean="0">
                <a:ln>
                  <a:noFill/>
                </a:ln>
                <a:solidFill>
                  <a:srgbClr val="444444"/>
                </a:solidFill>
                <a:effectLst/>
                <a:latin typeface="inherit"/>
                <a:cs typeface="Arial" pitchFamily="34" charset="0"/>
              </a:rPr>
              <a:t> se mantienen las </a:t>
            </a:r>
            <a:r>
              <a:rPr kumimoji="0" lang="es-CO" altLang="es-CO" sz="1200" b="1" i="1" u="none" strike="noStrike" cap="none" normalizeH="0" baseline="0" dirty="0" smtClean="0">
                <a:ln>
                  <a:noFill/>
                </a:ln>
                <a:solidFill>
                  <a:srgbClr val="444444"/>
                </a:solidFill>
                <a:effectLst/>
                <a:latin typeface="inherit"/>
                <a:cs typeface="Arial" pitchFamily="34" charset="0"/>
              </a:rPr>
              <a:t>abscisas</a:t>
            </a:r>
            <a:r>
              <a:rPr kumimoji="0" lang="es-CO" altLang="es-CO" sz="1200" b="0" i="0" u="none" strike="noStrike" cap="none" normalizeH="0" baseline="0" dirty="0" smtClean="0">
                <a:ln>
                  <a:noFill/>
                </a:ln>
                <a:solidFill>
                  <a:srgbClr val="444444"/>
                </a:solidFill>
                <a:effectLst/>
                <a:latin typeface="inherit"/>
                <a:cs typeface="Arial" pitchFamily="34" charset="0"/>
              </a:rPr>
              <a:t> y se cambian </a:t>
            </a:r>
            <a:r>
              <a:rPr kumimoji="0" lang="es-CO" altLang="es-CO" sz="1200" b="0" i="0" u="none" strike="noStrike" cap="none" normalizeH="0" baseline="0" dirty="0" err="1" smtClean="0">
                <a:ln>
                  <a:noFill/>
                </a:ln>
                <a:solidFill>
                  <a:srgbClr val="444444"/>
                </a:solidFill>
                <a:effectLst/>
                <a:latin typeface="inherit"/>
                <a:cs typeface="Arial" pitchFamily="34" charset="0"/>
              </a:rPr>
              <a:t>las</a:t>
            </a:r>
            <a:r>
              <a:rPr kumimoji="0" lang="es-CO" altLang="es-CO" sz="1200" b="1" i="1" u="none" strike="noStrike" cap="none" normalizeH="0" baseline="0" dirty="0" err="1" smtClean="0">
                <a:ln>
                  <a:noFill/>
                </a:ln>
                <a:solidFill>
                  <a:srgbClr val="444444"/>
                </a:solidFill>
                <a:effectLst/>
                <a:latin typeface="inherit"/>
                <a:cs typeface="Arial" pitchFamily="34" charset="0"/>
              </a:rPr>
              <a:t>ordenadas</a:t>
            </a:r>
            <a:r>
              <a:rPr kumimoji="0" lang="es-CO" altLang="es-CO" sz="1200" b="0" i="0" u="none" strike="noStrike" cap="none" normalizeH="0" baseline="0" dirty="0" smtClean="0">
                <a:ln>
                  <a:noFill/>
                </a:ln>
                <a:solidFill>
                  <a:srgbClr val="444444"/>
                </a:solidFill>
                <a:effectLst/>
                <a:latin typeface="inherit"/>
                <a:cs typeface="Arial" pitchFamily="34" charset="0"/>
              </a:rPr>
              <a:t> por el inverso aditivo.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incorrecta, porque la ubicación corresponde a la rotación del primer crucero con </a:t>
            </a:r>
            <a:r>
              <a:rPr kumimoji="0" lang="es-CO" altLang="es-CO" sz="1200" b="0" i="0" u="none" strike="noStrike" cap="none" normalizeH="0" baseline="0" dirty="0" err="1" smtClean="0">
                <a:ln>
                  <a:noFill/>
                </a:ln>
                <a:solidFill>
                  <a:srgbClr val="444444"/>
                </a:solidFill>
                <a:effectLst/>
                <a:latin typeface="inherit"/>
                <a:cs typeface="Arial" pitchFamily="34" charset="0"/>
              </a:rPr>
              <a:t>el</a:t>
            </a:r>
            <a:r>
              <a:rPr kumimoji="0" lang="es-CO" altLang="es-CO" sz="1200" b="1" i="1" u="none" strike="noStrike" cap="none" normalizeH="0" baseline="0" dirty="0" err="1" smtClean="0">
                <a:ln>
                  <a:noFill/>
                </a:ln>
                <a:solidFill>
                  <a:srgbClr val="444444"/>
                </a:solidFill>
                <a:effectLst/>
                <a:latin typeface="inherit"/>
                <a:cs typeface="Arial" pitchFamily="34" charset="0"/>
              </a:rPr>
              <a:t>origen</a:t>
            </a:r>
            <a:r>
              <a:rPr kumimoji="0" lang="es-CO" altLang="es-CO" sz="1200" b="0" i="0" u="none" strike="noStrike" cap="none" normalizeH="0" baseline="0" dirty="0" smtClean="0">
                <a:ln>
                  <a:noFill/>
                </a:ln>
                <a:solidFill>
                  <a:srgbClr val="444444"/>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01440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320171212"/>
              </p:ext>
            </p:extLst>
          </p:nvPr>
        </p:nvGraphicFramePr>
        <p:xfrm>
          <a:off x="6300192" y="980728"/>
          <a:ext cx="2623840" cy="3108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20</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a:solidFill>
                          <a:srgbClr val="FF0000"/>
                        </a:solidFill>
                      </a:endParaRPr>
                    </a:p>
                  </a:txBody>
                  <a:tcPr/>
                </a:tc>
              </a:tr>
            </a:tbl>
          </a:graphicData>
        </a:graphic>
      </p:graphicFrame>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284984"/>
            <a:ext cx="7143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23528" y="1196752"/>
            <a:ext cx="4572000" cy="523220"/>
          </a:xfrm>
          <a:prstGeom prst="rect">
            <a:avLst/>
          </a:prstGeom>
        </p:spPr>
        <p:txBody>
          <a:bodyPr>
            <a:spAutoFit/>
          </a:bodyPr>
          <a:lstStyle/>
          <a:p>
            <a:pPr algn="just"/>
            <a:r>
              <a:rPr lang="es-CO" sz="1400" dirty="0"/>
              <a:t>Se lanzan dos dados. ¿Cuál es la probabilidad que la suma de los dos valores resultantes sea un número primo?  </a:t>
            </a:r>
          </a:p>
        </p:txBody>
      </p:sp>
      <p:pic>
        <p:nvPicPr>
          <p:cNvPr id="62468" name="Picture 4" descr="http://superate20.edu.co/_/editor/images/Febrero/s%C3%A9ptimo/matem%C3%A1ticas/M7U133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28800"/>
            <a:ext cx="31242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077072"/>
            <a:ext cx="2815580" cy="2367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554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 5º </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6" name="5 Tabla"/>
          <p:cNvGraphicFramePr>
            <a:graphicFrameLocks noGrp="1"/>
          </p:cNvGraphicFramePr>
          <p:nvPr>
            <p:extLst>
              <p:ext uri="{D42A27DB-BD31-4B8C-83A1-F6EECF244321}">
                <p14:modId xmlns:p14="http://schemas.microsoft.com/office/powerpoint/2010/main" val="692383761"/>
              </p:ext>
            </p:extLst>
          </p:nvPr>
        </p:nvGraphicFramePr>
        <p:xfrm>
          <a:off x="6372200" y="980728"/>
          <a:ext cx="2623840" cy="256032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algn="just" fontAlgn="base"/>
                      <a:r>
                        <a:rPr lang="es-CO" sz="1000" dirty="0" smtClean="0">
                          <a:effectLst/>
                          <a:latin typeface="inherit"/>
                        </a:rPr>
                        <a:t/>
                      </a:r>
                      <a:br>
                        <a:rPr lang="es-CO" sz="1000" dirty="0" smtClean="0">
                          <a:effectLst/>
                          <a:latin typeface="inherit"/>
                        </a:rPr>
                      </a:br>
                      <a:r>
                        <a:rPr lang="es-CO" sz="1000" dirty="0" smtClean="0">
                          <a:effectLst/>
                          <a:latin typeface="inherit"/>
                        </a:rPr>
                        <a:t>25 CM</a:t>
                      </a:r>
                      <a:r>
                        <a:rPr lang="es-CO" sz="1000" baseline="30000" dirty="0" smtClean="0">
                          <a:effectLst/>
                          <a:latin typeface="inherit"/>
                        </a:rPr>
                        <a:t>2</a:t>
                      </a:r>
                      <a:endParaRPr lang="es-CO" sz="1000" dirty="0">
                        <a:effectLst/>
                        <a:latin typeface="inherit"/>
                      </a:endParaRPr>
                    </a:p>
                  </a:txBody>
                  <a:tcPr marL="95250" marR="95250" marT="76200" marB="76200" anchor="ctr"/>
                </a:tc>
              </a:tr>
            </a:tbl>
          </a:graphicData>
        </a:graphic>
      </p:graphicFrame>
      <p:sp>
        <p:nvSpPr>
          <p:cNvPr id="3" name="2 Rectángulo"/>
          <p:cNvSpPr/>
          <p:nvPr/>
        </p:nvSpPr>
        <p:spPr>
          <a:xfrm>
            <a:off x="358827" y="1124744"/>
            <a:ext cx="2785763" cy="369332"/>
          </a:xfrm>
          <a:prstGeom prst="rect">
            <a:avLst/>
          </a:prstGeom>
        </p:spPr>
        <p:txBody>
          <a:bodyPr wrap="none">
            <a:spAutoFit/>
          </a:bodyPr>
          <a:lstStyle/>
          <a:p>
            <a:r>
              <a:rPr lang="es-CO" dirty="0"/>
              <a:t>Observa la siguiente figura: </a:t>
            </a:r>
          </a:p>
        </p:txBody>
      </p:sp>
      <p:pic>
        <p:nvPicPr>
          <p:cNvPr id="63490" name="Picture 2" descr="http://superate20.edu.co/_/editor/images/Febrero/quinto/matem%C3%A1ticas/m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25" y="1481221"/>
            <a:ext cx="4181475" cy="24003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37658" y="3881522"/>
            <a:ext cx="6588224" cy="2123658"/>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¿Cuál es el área del triángulo ACF si las dimensionadas dadas inicialmente se disminuyen a la mitad?</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25 cm</a:t>
            </a:r>
            <a:r>
              <a:rPr kumimoji="0" lang="es-CO" altLang="es-CO" sz="1200" b="0" i="0" u="none" strike="noStrike" cap="none" normalizeH="0" baseline="30000" dirty="0" smtClean="0">
                <a:ln>
                  <a:noFill/>
                </a:ln>
                <a:solidFill>
                  <a:srgbClr val="444444"/>
                </a:solidFill>
                <a:effectLst/>
                <a:latin typeface="inherit"/>
                <a:cs typeface="Arial" pitchFamily="34" charset="0"/>
              </a:rPr>
              <a:t>2</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50 cm</a:t>
            </a:r>
            <a:r>
              <a:rPr kumimoji="0" lang="es-CO" altLang="es-CO" sz="1200" b="0" i="0" u="none" strike="noStrike" cap="none" normalizeH="0" baseline="30000" dirty="0" smtClean="0">
                <a:ln>
                  <a:noFill/>
                </a:ln>
                <a:solidFill>
                  <a:srgbClr val="444444"/>
                </a:solidFill>
                <a:effectLst/>
                <a:latin typeface="inherit"/>
                <a:cs typeface="Arial" pitchFamily="34" charset="0"/>
              </a:rPr>
              <a:t>2</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100 cm</a:t>
            </a:r>
            <a:r>
              <a:rPr kumimoji="0" lang="es-CO" altLang="es-CO" sz="1200" b="0" i="0" u="none" strike="noStrike" cap="none" normalizeH="0" baseline="30000" dirty="0" smtClean="0">
                <a:ln>
                  <a:noFill/>
                </a:ln>
                <a:solidFill>
                  <a:srgbClr val="444444"/>
                </a:solidFill>
                <a:effectLst/>
                <a:latin typeface="inherit"/>
                <a:cs typeface="Arial" pitchFamily="34" charset="0"/>
              </a:rPr>
              <a:t>2</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200 cm</a:t>
            </a:r>
            <a:r>
              <a:rPr kumimoji="0" lang="es-CO" altLang="es-CO" sz="1200" b="0" i="0" u="none" strike="noStrike" cap="none" normalizeH="0" baseline="30000" dirty="0" smtClean="0">
                <a:ln>
                  <a:noFill/>
                </a:ln>
                <a:solidFill>
                  <a:srgbClr val="444444"/>
                </a:solidFill>
                <a:effectLst/>
                <a:latin typeface="inherit"/>
                <a:cs typeface="Arial" pitchFamily="34" charset="0"/>
              </a:rPr>
              <a:t>2</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2969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979661309"/>
              </p:ext>
            </p:extLst>
          </p:nvPr>
        </p:nvGraphicFramePr>
        <p:xfrm>
          <a:off x="6372200" y="980728"/>
          <a:ext cx="2623840" cy="3108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2</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EL ÁREA DEL RECTÁNGULO AFED ES IGUAL A DOS VECES EL ÁREA DEL TRIÁNGULO FEC </a:t>
                      </a:r>
                      <a:endParaRPr lang="es-CO" sz="1000" b="1" dirty="0">
                        <a:solidFill>
                          <a:srgbClr val="FF0000"/>
                        </a:solidFill>
                      </a:endParaRPr>
                    </a:p>
                  </a:txBody>
                  <a:tcPr/>
                </a:tc>
              </a:tr>
            </a:tbl>
          </a:graphicData>
        </a:graphic>
      </p:graphicFrame>
      <p:sp>
        <p:nvSpPr>
          <p:cNvPr id="3" name="2 Rectángulo"/>
          <p:cNvSpPr/>
          <p:nvPr/>
        </p:nvSpPr>
        <p:spPr>
          <a:xfrm>
            <a:off x="375239" y="1052736"/>
            <a:ext cx="2785763" cy="369332"/>
          </a:xfrm>
          <a:prstGeom prst="rect">
            <a:avLst/>
          </a:prstGeom>
        </p:spPr>
        <p:txBody>
          <a:bodyPr wrap="none">
            <a:spAutoFit/>
          </a:bodyPr>
          <a:lstStyle/>
          <a:p>
            <a:r>
              <a:rPr lang="es-CO" dirty="0"/>
              <a:t>Observa la siguiente figura: </a:t>
            </a:r>
          </a:p>
        </p:txBody>
      </p:sp>
      <p:pic>
        <p:nvPicPr>
          <p:cNvPr id="64514" name="Picture 2" descr="http://superate20.edu.co/_/editor/images/Febrero/quinto/matem%C3%A1ticas/m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78" y="1124744"/>
            <a:ext cx="4181475" cy="24003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69977" y="4293096"/>
            <a:ext cx="6948264"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¿Cuál de las siguientes afirmaciones </a:t>
            </a:r>
            <a:r>
              <a:rPr kumimoji="0" lang="es-CO" altLang="es-CO" sz="1200" b="1" i="0" u="none" strike="noStrike" cap="none" normalizeH="0" baseline="0" dirty="0" smtClean="0">
                <a:ln>
                  <a:noFill/>
                </a:ln>
                <a:solidFill>
                  <a:srgbClr val="444444"/>
                </a:solidFill>
                <a:effectLst/>
                <a:latin typeface="inherit"/>
                <a:cs typeface="Arial" pitchFamily="34" charset="0"/>
              </a:rPr>
              <a:t>no </a:t>
            </a:r>
            <a:r>
              <a:rPr kumimoji="0" lang="es-CO" altLang="es-CO" sz="1200" b="0" i="0" u="none" strike="noStrike" cap="none" normalizeH="0" baseline="0" dirty="0" smtClean="0">
                <a:ln>
                  <a:noFill/>
                </a:ln>
                <a:solidFill>
                  <a:srgbClr val="444444"/>
                </a:solidFill>
                <a:effectLst/>
                <a:latin typeface="inherit"/>
                <a:cs typeface="Arial" pitchFamily="34" charset="0"/>
              </a:rPr>
              <a:t>es correcta?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área del triángulo AFC es igual al dos veces el área del triángulo ABC.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área del trapecio AFEC es igual a tres veces el área del triángulo BFC.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área del cuadrado BFEC es igual a dos veces el área del triángulo ACD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área del rectángulo AFED es igual a dos veces el área del triángulo FEC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2688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90897781"/>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0" i="0" kern="1200" dirty="0" smtClean="0">
                          <a:solidFill>
                            <a:schemeClr val="tx1"/>
                          </a:solidFill>
                          <a:effectLst/>
                          <a:latin typeface="+mn-lt"/>
                          <a:ea typeface="+mn-ea"/>
                          <a:cs typeface="+mn-cs"/>
                        </a:rPr>
                        <a:t>TIPO DE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LENGUAJE   </a:t>
                      </a:r>
                      <a:endParaRPr lang="es-CO" sz="10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CÓDIGO DE LA PREGUNTA</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TER-7-15-I </a:t>
                      </a:r>
                      <a:endParaRPr lang="es-CO" sz="10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t>3</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TIPO DE EVALUACIÓN</a:t>
                      </a:r>
                      <a:br>
                        <a:rPr lang="es-CO" sz="1000" b="0" i="0" kern="1200" dirty="0" smtClean="0">
                          <a:solidFill>
                            <a:schemeClr val="tx1"/>
                          </a:solidFill>
                          <a:effectLst/>
                          <a:latin typeface="+mn-lt"/>
                          <a:ea typeface="+mn-ea"/>
                          <a:cs typeface="+mn-cs"/>
                        </a:rPr>
                      </a:br>
                      <a:r>
                        <a:rPr lang="es-CO" sz="1000" b="0" i="0" kern="1200" dirty="0" smtClean="0">
                          <a:solidFill>
                            <a:schemeClr val="tx1"/>
                          </a:solidFill>
                          <a:effectLst/>
                          <a:latin typeface="+mn-lt"/>
                          <a:ea typeface="+mn-ea"/>
                          <a:cs typeface="+mn-cs"/>
                        </a:rPr>
                        <a:t>COMPETENCIA</a:t>
                      </a:r>
                      <a:endParaRPr lang="es-CO" sz="10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COMPETENCIA EVALUADA</a:t>
                      </a:r>
                      <a:br>
                        <a:rPr lang="es-CO" sz="1000" b="0"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PLANTEAMIENTO Y SOLUCIÓN DE PROBLEMAS </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mn-lt"/>
                          <a:ea typeface="+mn-ea"/>
                          <a:cs typeface="+mn-cs"/>
                        </a:rPr>
                        <a:t>NIVEL DE DIFICULTAD DE LA PREGUNTA</a:t>
                      </a:r>
                      <a:br>
                        <a:rPr lang="es-CO" sz="1000" b="0" i="0" kern="1200" dirty="0" smtClean="0">
                          <a:solidFill>
                            <a:schemeClr val="tx1"/>
                          </a:solidFill>
                          <a:effectLst/>
                          <a:latin typeface="+mn-lt"/>
                          <a:ea typeface="+mn-ea"/>
                          <a:cs typeface="+mn-cs"/>
                        </a:rPr>
                      </a:br>
                      <a:endParaRPr lang="es-CO" sz="10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MEDIO ALTO</a:t>
                      </a:r>
                      <a:endParaRPr lang="es-CO" sz="1000" b="0" dirty="0"/>
                    </a:p>
                  </a:txBody>
                  <a:tcPr/>
                </a:tc>
              </a:tr>
              <a:tr h="370840">
                <a:tc>
                  <a:txBody>
                    <a:bodyPr/>
                    <a:lstStyle/>
                    <a:p>
                      <a:pPr algn="just"/>
                      <a:r>
                        <a:rPr lang="es-CO" sz="1000" b="0" dirty="0" smtClean="0"/>
                        <a:t>RESPUESTA CORRECTA</a:t>
                      </a:r>
                      <a:endParaRPr lang="es-CO" sz="10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dirty="0">
                        <a:solidFill>
                          <a:srgbClr val="FF0000"/>
                        </a:solidFill>
                      </a:endParaRPr>
                    </a:p>
                  </a:txBody>
                  <a:tcPr/>
                </a:tc>
              </a:tr>
            </a:tbl>
          </a:graphicData>
        </a:graphic>
      </p:graphicFrame>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2895600"/>
            <a:ext cx="4476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635377" y="1196752"/>
            <a:ext cx="2861937" cy="369332"/>
          </a:xfrm>
          <a:prstGeom prst="rect">
            <a:avLst/>
          </a:prstGeom>
        </p:spPr>
        <p:txBody>
          <a:bodyPr wrap="none">
            <a:spAutoFit/>
          </a:bodyPr>
          <a:lstStyle/>
          <a:p>
            <a:r>
              <a:rPr lang="es-CO" dirty="0"/>
              <a:t>Paola está lanzando un dado</a:t>
            </a:r>
          </a:p>
        </p:txBody>
      </p:sp>
      <p:pic>
        <p:nvPicPr>
          <p:cNvPr id="65540" name="Picture 4" descr="http://superate20.edu.co/_/editor/images/Febrero/quinto/matem%C3%A1ticas/m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2900" y="1566084"/>
            <a:ext cx="1457325" cy="1476375"/>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67544" y="3042459"/>
            <a:ext cx="4572000" cy="369332"/>
          </a:xfrm>
          <a:prstGeom prst="rect">
            <a:avLst/>
          </a:prstGeom>
        </p:spPr>
        <p:txBody>
          <a:bodyPr>
            <a:spAutoFit/>
          </a:bodyPr>
          <a:lstStyle/>
          <a:p>
            <a:pPr algn="just"/>
            <a:r>
              <a:rPr lang="es-CO" dirty="0"/>
              <a:t>¿</a:t>
            </a:r>
            <a:r>
              <a:rPr lang="es-CO" sz="1200" dirty="0"/>
              <a:t>Cuál es la probabilidad de sacar un número mayor o igual a 2?</a:t>
            </a:r>
          </a:p>
        </p:txBody>
      </p:sp>
      <p:pic>
        <p:nvPicPr>
          <p:cNvPr id="655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490" y="3431665"/>
            <a:ext cx="2011945" cy="303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34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72817901"/>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4</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SACAR UN NÚMERO MÚLTIPLO DE 3.</a:t>
                      </a:r>
                      <a:endParaRPr lang="es-CO" sz="1000" b="1" dirty="0">
                        <a:solidFill>
                          <a:srgbClr val="FF0000"/>
                        </a:solidFill>
                      </a:endParaRPr>
                    </a:p>
                  </a:txBody>
                  <a:tcPr/>
                </a:tc>
              </a:tr>
            </a:tbl>
          </a:graphicData>
        </a:graphic>
      </p:graphicFrame>
      <p:sp>
        <p:nvSpPr>
          <p:cNvPr id="3" name="2 Rectángulo"/>
          <p:cNvSpPr/>
          <p:nvPr/>
        </p:nvSpPr>
        <p:spPr>
          <a:xfrm>
            <a:off x="608024" y="1196752"/>
            <a:ext cx="2861937" cy="369332"/>
          </a:xfrm>
          <a:prstGeom prst="rect">
            <a:avLst/>
          </a:prstGeom>
        </p:spPr>
        <p:txBody>
          <a:bodyPr wrap="none">
            <a:spAutoFit/>
          </a:bodyPr>
          <a:lstStyle/>
          <a:p>
            <a:r>
              <a:rPr lang="es-CO" dirty="0"/>
              <a:t>Paola está lanzando un dado</a:t>
            </a:r>
          </a:p>
        </p:txBody>
      </p:sp>
      <p:pic>
        <p:nvPicPr>
          <p:cNvPr id="68610" name="Picture 2" descr="http://superate20.edu.co/_/editor/images/Febrero/quinto/matem%C3%A1ticas/m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636" y="2304271"/>
            <a:ext cx="1457325" cy="1476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9358" y="4221088"/>
            <a:ext cx="7668344"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¿Cuál de los siguientes casos es el menos probable si se lanza el dado 1 </a:t>
            </a:r>
            <a:r>
              <a:rPr kumimoji="0" lang="es-CO" altLang="es-CO" sz="1200" b="0" i="0" u="none" strike="noStrike" cap="none" normalizeH="0" baseline="0" dirty="0" err="1" smtClean="0">
                <a:ln>
                  <a:noFill/>
                </a:ln>
                <a:solidFill>
                  <a:srgbClr val="444444"/>
                </a:solidFill>
                <a:effectLst/>
                <a:latin typeface="inherit"/>
                <a:cs typeface="Arial" pitchFamily="34" charset="0"/>
              </a:rPr>
              <a:t>sóla</a:t>
            </a:r>
            <a:r>
              <a:rPr kumimoji="0" lang="es-CO" altLang="es-CO" sz="1200" b="0" i="0" u="none" strike="noStrike" cap="none" normalizeH="0" baseline="0" dirty="0" smtClean="0">
                <a:ln>
                  <a:noFill/>
                </a:ln>
                <a:solidFill>
                  <a:srgbClr val="444444"/>
                </a:solidFill>
                <a:effectLst/>
                <a:latin typeface="inherit"/>
                <a:cs typeface="Arial" pitchFamily="34" charset="0"/>
              </a:rPr>
              <a:t> vez?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 número par.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 número menor que 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 número impar.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 número múltiplo de 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822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974487254"/>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5</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PARA PASAR DE </a:t>
                      </a:r>
                      <a:r>
                        <a:rPr lang="es-CO" sz="1000" b="1" i="0" kern="1200" dirty="0" smtClean="0">
                          <a:solidFill>
                            <a:schemeClr val="dk1"/>
                          </a:solidFill>
                          <a:effectLst/>
                          <a:latin typeface="+mn-lt"/>
                          <a:ea typeface="+mn-ea"/>
                          <a:cs typeface="+mn-cs"/>
                        </a:rPr>
                        <a:t>ℓ</a:t>
                      </a:r>
                      <a:r>
                        <a:rPr lang="es-CO" sz="1000" b="0" i="0" kern="1200" dirty="0" smtClean="0">
                          <a:solidFill>
                            <a:schemeClr val="dk1"/>
                          </a:solidFill>
                          <a:effectLst/>
                          <a:latin typeface="+mn-lt"/>
                          <a:ea typeface="+mn-ea"/>
                          <a:cs typeface="+mn-cs"/>
                        </a:rPr>
                        <a:t> A </a:t>
                      </a:r>
                      <a:r>
                        <a:rPr lang="es-CO" sz="1000" b="0" i="1" kern="1200" dirty="0" smtClean="0">
                          <a:solidFill>
                            <a:schemeClr val="dk1"/>
                          </a:solidFill>
                          <a:effectLst/>
                          <a:latin typeface="+mn-lt"/>
                          <a:ea typeface="+mn-ea"/>
                          <a:cs typeface="+mn-cs"/>
                        </a:rPr>
                        <a:t>D</a:t>
                      </a:r>
                      <a:r>
                        <a:rPr lang="es-CO" sz="1000" b="1" i="0" kern="1200" dirty="0" smtClean="0">
                          <a:solidFill>
                            <a:schemeClr val="dk1"/>
                          </a:solidFill>
                          <a:effectLst/>
                          <a:latin typeface="+mn-lt"/>
                          <a:ea typeface="+mn-ea"/>
                          <a:cs typeface="+mn-cs"/>
                        </a:rPr>
                        <a:t>ℓ</a:t>
                      </a:r>
                      <a:r>
                        <a:rPr lang="es-CO" sz="1000" b="0" i="0" kern="1200" dirty="0" smtClean="0">
                          <a:solidFill>
                            <a:schemeClr val="dk1"/>
                          </a:solidFill>
                          <a:effectLst/>
                          <a:latin typeface="+mn-lt"/>
                          <a:ea typeface="+mn-ea"/>
                          <a:cs typeface="+mn-cs"/>
                        </a:rPr>
                        <a:t> SE TIENE QUE MULTIPLICAR POR 10.</a:t>
                      </a:r>
                      <a:endParaRPr lang="es-CO" sz="1000" b="1" dirty="0">
                        <a:solidFill>
                          <a:srgbClr val="FF0000"/>
                        </a:solidFill>
                      </a:endParaRPr>
                    </a:p>
                  </a:txBody>
                  <a:tcPr/>
                </a:tc>
              </a:tr>
            </a:tbl>
          </a:graphicData>
        </a:graphic>
      </p:graphicFrame>
      <p:pic>
        <p:nvPicPr>
          <p:cNvPr id="69634" name="Picture 2" descr="http://superate20.edu.co/_/editor/images/Febrero/quinto/matem%C3%A1ticas/m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85" y="2132856"/>
            <a:ext cx="6043141" cy="15479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51520" y="4077072"/>
            <a:ext cx="6300192" cy="2123658"/>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 partir de la información presentada es correcto afirmar</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para pasar de </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a:t>
            </a:r>
            <a:r>
              <a:rPr kumimoji="0" lang="es-CO" altLang="es-CO" sz="1200" b="0" i="0" u="none" strike="noStrike" cap="none" normalizeH="0" baseline="0" dirty="0" smtClean="0">
                <a:ln>
                  <a:noFill/>
                </a:ln>
                <a:solidFill>
                  <a:srgbClr val="444444"/>
                </a:solidFill>
                <a:effectLst/>
                <a:latin typeface="inherit"/>
                <a:cs typeface="Arial" pitchFamily="34" charset="0"/>
              </a:rPr>
              <a:t> a </a:t>
            </a:r>
            <a:r>
              <a:rPr kumimoji="0" lang="es-CO" altLang="es-CO" sz="1200" b="0" i="1" u="none" strike="noStrike" cap="none" normalizeH="0" baseline="0" dirty="0" smtClean="0">
                <a:ln>
                  <a:noFill/>
                </a:ln>
                <a:solidFill>
                  <a:srgbClr val="444444"/>
                </a:solidFill>
                <a:effectLst/>
                <a:latin typeface="inherit"/>
                <a:cs typeface="Arial" pitchFamily="34" charset="0"/>
              </a:rPr>
              <a:t>d</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a:t>
            </a:r>
            <a:r>
              <a:rPr kumimoji="0" lang="es-CO" altLang="es-CO" sz="1200" b="0" i="0" u="none" strike="noStrike" cap="none" normalizeH="0" baseline="0" dirty="0" smtClean="0">
                <a:ln>
                  <a:noFill/>
                </a:ln>
                <a:solidFill>
                  <a:srgbClr val="444444"/>
                </a:solidFill>
                <a:effectLst/>
                <a:latin typeface="inherit"/>
                <a:cs typeface="Arial" pitchFamily="34" charset="0"/>
              </a:rPr>
              <a:t> se tiene que multiplicar por 10.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para pasar de </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a:t>
            </a:r>
            <a:r>
              <a:rPr kumimoji="0" lang="es-CO" altLang="es-CO" sz="1200" b="0" i="0" u="none" strike="noStrike" cap="none" normalizeH="0" baseline="0" dirty="0" smtClean="0">
                <a:ln>
                  <a:noFill/>
                </a:ln>
                <a:solidFill>
                  <a:srgbClr val="444444"/>
                </a:solidFill>
                <a:effectLst/>
                <a:latin typeface="inherit"/>
                <a:cs typeface="Arial" pitchFamily="34" charset="0"/>
              </a:rPr>
              <a:t> a </a:t>
            </a:r>
            <a:r>
              <a:rPr kumimoji="0" lang="es-CO" altLang="es-CO" sz="1200" b="0" i="1" u="none" strike="noStrike" cap="none" normalizeH="0" baseline="0" dirty="0" smtClean="0">
                <a:ln>
                  <a:noFill/>
                </a:ln>
                <a:solidFill>
                  <a:srgbClr val="444444"/>
                </a:solidFill>
                <a:effectLst/>
                <a:latin typeface="inherit"/>
                <a:cs typeface="Arial" pitchFamily="34" charset="0"/>
              </a:rPr>
              <a:t>c</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a:t>
            </a:r>
            <a:r>
              <a:rPr kumimoji="0" lang="es-CO" altLang="es-CO" sz="1200" b="0" i="0" u="none" strike="noStrike" cap="none" normalizeH="0" baseline="0" dirty="0" smtClean="0">
                <a:ln>
                  <a:noFill/>
                </a:ln>
                <a:solidFill>
                  <a:srgbClr val="444444"/>
                </a:solidFill>
                <a:effectLst/>
                <a:latin typeface="inherit"/>
                <a:cs typeface="Arial" pitchFamily="34" charset="0"/>
              </a:rPr>
              <a:t> se tiene que multiplicar por 1.000.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para pasar de </a:t>
            </a:r>
            <a:r>
              <a:rPr kumimoji="0" lang="es-CO" altLang="es-CO" sz="1200" b="0" i="1" u="none" strike="noStrike" cap="none" normalizeH="0" baseline="0" dirty="0" smtClean="0">
                <a:ln>
                  <a:noFill/>
                </a:ln>
                <a:solidFill>
                  <a:srgbClr val="444444"/>
                </a:solidFill>
                <a:effectLst/>
                <a:latin typeface="inherit"/>
                <a:cs typeface="Arial" pitchFamily="34" charset="0"/>
              </a:rPr>
              <a:t>m</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a:t>
            </a:r>
            <a:r>
              <a:rPr kumimoji="0" lang="es-CO" altLang="es-CO" sz="1200" b="0" i="0" u="none" strike="noStrike" cap="none" normalizeH="0" baseline="0" dirty="0" smtClean="0">
                <a:ln>
                  <a:noFill/>
                </a:ln>
                <a:solidFill>
                  <a:srgbClr val="444444"/>
                </a:solidFill>
                <a:effectLst/>
                <a:latin typeface="inherit"/>
                <a:cs typeface="Arial" pitchFamily="34" charset="0"/>
              </a:rPr>
              <a:t> a </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a:t>
            </a:r>
            <a:r>
              <a:rPr kumimoji="0" lang="es-CO" altLang="es-CO" sz="1200" b="0" i="0" u="none" strike="noStrike" cap="none" normalizeH="0" baseline="0" dirty="0" smtClean="0">
                <a:ln>
                  <a:noFill/>
                </a:ln>
                <a:solidFill>
                  <a:srgbClr val="444444"/>
                </a:solidFill>
                <a:effectLst/>
                <a:latin typeface="inherit"/>
                <a:cs typeface="Arial" pitchFamily="34" charset="0"/>
              </a:rPr>
              <a:t> se tiene que dividir entre 10.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para pasar de </a:t>
            </a:r>
            <a:r>
              <a:rPr kumimoji="0" lang="es-CO" altLang="es-CO" sz="1200" b="0" i="1" u="none" strike="noStrike" cap="none" normalizeH="0" baseline="0" dirty="0" smtClean="0">
                <a:ln>
                  <a:noFill/>
                </a:ln>
                <a:solidFill>
                  <a:srgbClr val="444444"/>
                </a:solidFill>
                <a:effectLst/>
                <a:latin typeface="inherit"/>
                <a:cs typeface="Arial" pitchFamily="34" charset="0"/>
              </a:rPr>
              <a:t>c</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a:t>
            </a:r>
            <a:r>
              <a:rPr kumimoji="0" lang="es-CO" altLang="es-CO" sz="1200" b="0" i="0" u="none" strike="noStrike" cap="none" normalizeH="0" baseline="0" dirty="0" smtClean="0">
                <a:ln>
                  <a:noFill/>
                </a:ln>
                <a:solidFill>
                  <a:srgbClr val="444444"/>
                </a:solidFill>
                <a:effectLst/>
                <a:latin typeface="inherit"/>
                <a:cs typeface="Arial" pitchFamily="34" charset="0"/>
              </a:rPr>
              <a:t> a </a:t>
            </a:r>
            <a:r>
              <a:rPr kumimoji="0" lang="es-CO" altLang="es-CO" sz="1000" b="1" i="0" u="none" strike="noStrike" cap="none" normalizeH="0" baseline="0" dirty="0" smtClean="0">
                <a:ln>
                  <a:noFill/>
                </a:ln>
                <a:solidFill>
                  <a:srgbClr val="252525"/>
                </a:solidFill>
                <a:effectLst/>
                <a:latin typeface="Arial" pitchFamily="34" charset="0"/>
                <a:cs typeface="Arial" pitchFamily="34" charset="0"/>
              </a:rPr>
              <a:t>ℓ </a:t>
            </a:r>
            <a:r>
              <a:rPr kumimoji="0" lang="es-CO" altLang="es-CO" sz="1200" b="0" i="0" u="none" strike="noStrike" cap="none" normalizeH="0" baseline="0" dirty="0" smtClean="0">
                <a:ln>
                  <a:noFill/>
                </a:ln>
                <a:solidFill>
                  <a:srgbClr val="444444"/>
                </a:solidFill>
                <a:effectLst/>
                <a:latin typeface="inherit"/>
                <a:cs typeface="Arial" pitchFamily="34" charset="0"/>
              </a:rPr>
              <a:t>se tiene que multiplicar por 100.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1474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694968"/>
          </a:xfrm>
        </p:spPr>
        <p:txBody>
          <a:bodyPr>
            <a:normAutofit/>
          </a:bodyPr>
          <a:lstStyle/>
          <a:p>
            <a:r>
              <a:rPr lang="es-CO" sz="2000" b="1" dirty="0" smtClean="0"/>
              <a:t>INSTITUCIÓN EDUCATIVA NORMAL SUPERIOR DE SINCELEJO</a:t>
            </a:r>
            <a:endParaRPr lang="es-CO" sz="20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209438690"/>
              </p:ext>
            </p:extLst>
          </p:nvPr>
        </p:nvGraphicFramePr>
        <p:xfrm>
          <a:off x="6300192" y="980728"/>
          <a:ext cx="2623840" cy="3108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6</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CON LO QUE CUESTAN 5 KILOS DE QUESO DOBLE CREMA PUEDO COMPRAR 4 KILOS DE CUAJADA</a:t>
                      </a:r>
                      <a:endParaRPr lang="es-CO" sz="1000" b="1" dirty="0">
                        <a:solidFill>
                          <a:srgbClr val="FF0000"/>
                        </a:solidFill>
                      </a:endParaRPr>
                    </a:p>
                  </a:txBody>
                  <a:tcPr/>
                </a:tc>
              </a:tr>
            </a:tbl>
          </a:graphicData>
        </a:graphic>
      </p:graphicFrame>
      <p:sp>
        <p:nvSpPr>
          <p:cNvPr id="3" name="2 Rectángulo"/>
          <p:cNvSpPr/>
          <p:nvPr/>
        </p:nvSpPr>
        <p:spPr>
          <a:xfrm>
            <a:off x="0" y="734548"/>
            <a:ext cx="6015836" cy="523220"/>
          </a:xfrm>
          <a:prstGeom prst="rect">
            <a:avLst/>
          </a:prstGeom>
        </p:spPr>
        <p:txBody>
          <a:bodyPr wrap="square">
            <a:spAutoFit/>
          </a:bodyPr>
          <a:lstStyle/>
          <a:p>
            <a:pPr algn="just"/>
            <a:r>
              <a:rPr lang="es-CO" sz="1400" dirty="0"/>
              <a:t>Luis necesita comprar unos quesos para preparar una comida especial. Al llegar al supermercado observa la siguiente tabla:</a:t>
            </a:r>
          </a:p>
        </p:txBody>
      </p:sp>
      <p:pic>
        <p:nvPicPr>
          <p:cNvPr id="70658" name="Picture 2" descr="http://superate20.edu.co/_/editor/images/Febrero/quinto/matem%C3%A1ticas/m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9" y="1373256"/>
            <a:ext cx="5785485" cy="24155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675273" y="3788811"/>
            <a:ext cx="4968552" cy="296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De las siguientes afirmaciones que hizo Luis, ¿cuál </a:t>
            </a:r>
            <a:r>
              <a:rPr kumimoji="0" lang="es-CO" altLang="es-CO" sz="1200" b="1" i="0" u="none" strike="noStrike" cap="none" normalizeH="0" baseline="0" dirty="0" smtClean="0">
                <a:ln>
                  <a:noFill/>
                </a:ln>
                <a:solidFill>
                  <a:schemeClr val="tx1"/>
                </a:solidFill>
                <a:effectLst/>
                <a:latin typeface="inherit"/>
                <a:cs typeface="Arial" pitchFamily="34" charset="0"/>
              </a:rPr>
              <a:t>no</a:t>
            </a:r>
            <a:r>
              <a:rPr kumimoji="0" lang="es-CO" altLang="es-CO" sz="1200" b="0" i="0" u="none" strike="noStrike" cap="none" normalizeH="0" baseline="0" dirty="0" smtClean="0">
                <a:ln>
                  <a:noFill/>
                </a:ln>
                <a:solidFill>
                  <a:schemeClr val="tx1"/>
                </a:solidFill>
                <a:effectLst/>
                <a:latin typeface="inherit"/>
                <a:cs typeface="Arial" pitchFamily="34" charset="0"/>
              </a:rPr>
              <a:t> es correcta?</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con lo que cuesta 1 kilo de queso pera puedo comprar 2 kilos de queso campesino.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con lo que cuestan 5 kilos de queso doble crema puedo comprar 4 kilos de cuajada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con lo que cuesta 1 kilo de queso </a:t>
            </a:r>
            <a:r>
              <a:rPr kumimoji="0" lang="es-CO" altLang="es-CO" sz="1200" b="0" i="0" u="none" strike="noStrike" cap="none" normalizeH="0" baseline="0" dirty="0" err="1" smtClean="0">
                <a:ln>
                  <a:noFill/>
                </a:ln>
                <a:solidFill>
                  <a:schemeClr val="tx1"/>
                </a:solidFill>
                <a:effectLst/>
                <a:latin typeface="inherit"/>
                <a:cs typeface="Arial" pitchFamily="34" charset="0"/>
              </a:rPr>
              <a:t>paipa</a:t>
            </a:r>
            <a:r>
              <a:rPr kumimoji="0" lang="es-CO" altLang="es-CO" sz="1200" b="0" i="0" u="none" strike="noStrike" cap="none" normalizeH="0" baseline="0" dirty="0" smtClean="0">
                <a:ln>
                  <a:noFill/>
                </a:ln>
                <a:solidFill>
                  <a:schemeClr val="tx1"/>
                </a:solidFill>
                <a:effectLst/>
                <a:latin typeface="inherit"/>
                <a:cs typeface="Arial" pitchFamily="34" charset="0"/>
              </a:rPr>
              <a:t> puedo comprar 1 kilo de cuajada y 1 kilo de queso campesino.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con lo que cuestan 3 kilos de queso doble crema puedo comprar 2 kilos de queso </a:t>
            </a:r>
            <a:r>
              <a:rPr kumimoji="0" lang="es-CO" altLang="es-CO" sz="1200" b="0" i="0" u="none" strike="noStrike" cap="none" normalizeH="0" baseline="0" dirty="0" err="1" smtClean="0">
                <a:ln>
                  <a:noFill/>
                </a:ln>
                <a:solidFill>
                  <a:schemeClr val="tx1"/>
                </a:solidFill>
                <a:effectLst/>
                <a:latin typeface="inherit"/>
                <a:cs typeface="Arial" pitchFamily="34" charset="0"/>
              </a:rPr>
              <a:t>paipa</a:t>
            </a:r>
            <a:r>
              <a:rPr kumimoji="0" lang="es-CO" altLang="es-CO" sz="1200" b="0" i="0" u="none" strike="noStrike" cap="none" normalizeH="0" baseline="0" dirty="0" smtClean="0">
                <a:ln>
                  <a:noFill/>
                </a:ln>
                <a:solidFill>
                  <a:schemeClr val="tx1"/>
                </a:solidFill>
                <a:effectLst/>
                <a:latin typeface="inherit"/>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1164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498483596"/>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7</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a:solidFill>
                          <a:srgbClr val="FF0000"/>
                        </a:solidFill>
                      </a:endParaRPr>
                    </a:p>
                  </a:txBody>
                  <a:tcPr/>
                </a:tc>
              </a:tr>
            </a:tbl>
          </a:graphicData>
        </a:graphic>
      </p:graphicFrame>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3162300"/>
            <a:ext cx="12382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466" y="1700808"/>
            <a:ext cx="551370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3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031798632"/>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6</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Formulación y ejecución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a:solidFill>
                          <a:srgbClr val="FF0000"/>
                        </a:solidFill>
                      </a:endParaRPr>
                    </a:p>
                  </a:txBody>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244" y="2996952"/>
            <a:ext cx="5048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69" y="1268760"/>
            <a:ext cx="51149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338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57249"/>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229222445"/>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8</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TODOS LOS CUATRO NÚMEROS TIENEN LA MISMA CANTIDAD DE DECENAS DE MIL</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a:off x="149009" y="1412776"/>
            <a:ext cx="57911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Arial" pitchFamily="34" charset="0"/>
                <a:cs typeface="Arial" pitchFamily="34" charset="0"/>
              </a:rPr>
              <a:t>En clase de matemática la maestra presenta los siguientes cuatro números: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Arial" pitchFamily="34" charset="0"/>
                <a:cs typeface="Arial" pitchFamily="34" charset="0"/>
              </a:rPr>
              <a:t>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Arial" pitchFamily="34" charset="0"/>
                <a:cs typeface="Arial" pitchFamily="34" charset="0"/>
              </a:rPr>
              <a:t>¿Cuál de las siguientes afirmaciones es correcta?</a:t>
            </a:r>
            <a:endParaRPr kumimoji="0" lang="es-CO" altLang="es-CO" sz="1700" b="0" i="0" u="none" strike="noStrike" cap="none" normalizeH="0" baseline="0" dirty="0" smtClean="0">
              <a:ln>
                <a:noFill/>
              </a:ln>
              <a:solidFill>
                <a:srgbClr val="444444"/>
              </a:solidFill>
              <a:effectLst/>
              <a:latin typeface="Arial" pitchFamily="34" charset="0"/>
              <a:cs typeface="Arial" pitchFamily="34" charset="0"/>
            </a:endParaRPr>
          </a:p>
        </p:txBody>
      </p:sp>
      <p:pic>
        <p:nvPicPr>
          <p:cNvPr id="71682" name="Picture 2" descr="http://superate20.edu.co/_/editor/images/Febrero/quinto/matem%C3%A1ticas/img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54851"/>
            <a:ext cx="3429000" cy="276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683568" y="2708920"/>
            <a:ext cx="4127154" cy="296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¿Cuál de las siguientes afirmaciones es correcta?</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todos los cuatro números tienen la misma cantidad de decenas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todos los cuatro números tienen la misma cantidad de centenas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todos los cuatro números tienen la misma cantidad de unidades mil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todos los cuatro números tienen la misma cantidad de decenas de mil</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2435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900858133"/>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9</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a:solidFill>
                          <a:srgbClr val="FF0000"/>
                        </a:solidFill>
                      </a:endParaRPr>
                    </a:p>
                  </a:txBody>
                  <a:tcPr/>
                </a:tc>
              </a:tr>
            </a:tbl>
          </a:graphicData>
        </a:graphic>
      </p:graphicFrame>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3205163"/>
            <a:ext cx="7524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23528" y="1124744"/>
            <a:ext cx="3205686" cy="369332"/>
          </a:xfrm>
          <a:prstGeom prst="rect">
            <a:avLst/>
          </a:prstGeom>
        </p:spPr>
        <p:txBody>
          <a:bodyPr wrap="none">
            <a:spAutoFit/>
          </a:bodyPr>
          <a:lstStyle/>
          <a:p>
            <a:r>
              <a:rPr lang="es-CO" dirty="0"/>
              <a:t>Observa la siguientes secuencia:</a:t>
            </a:r>
          </a:p>
        </p:txBody>
      </p:sp>
      <p:pic>
        <p:nvPicPr>
          <p:cNvPr id="67588" name="Picture 4" descr="http://superate20.edu.co/_/editor/images/Febrero/quinto/matem%C3%A1ticas/m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42" y="1494076"/>
            <a:ext cx="42767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75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12" y="2492896"/>
            <a:ext cx="3107444" cy="372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828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492139243"/>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10</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LA SUPERFICIE DE UN TERRENO. </a:t>
                      </a:r>
                      <a:endParaRPr lang="es-CO" sz="1000" b="1" dirty="0">
                        <a:solidFill>
                          <a:srgbClr val="FF0000"/>
                        </a:solidFill>
                      </a:endParaRPr>
                    </a:p>
                  </a:txBody>
                  <a:tcPr/>
                </a:tc>
              </a:tr>
            </a:tbl>
          </a:graphicData>
        </a:graphic>
      </p:graphicFrame>
      <p:sp>
        <p:nvSpPr>
          <p:cNvPr id="3" name="2 Rectángulo"/>
          <p:cNvSpPr/>
          <p:nvPr/>
        </p:nvSpPr>
        <p:spPr>
          <a:xfrm>
            <a:off x="412098" y="1268760"/>
            <a:ext cx="2776016" cy="369332"/>
          </a:xfrm>
          <a:prstGeom prst="rect">
            <a:avLst/>
          </a:prstGeom>
        </p:spPr>
        <p:txBody>
          <a:bodyPr wrap="none">
            <a:spAutoFit/>
          </a:bodyPr>
          <a:lstStyle/>
          <a:p>
            <a:r>
              <a:rPr lang="es-CO" dirty="0"/>
              <a:t>la superficie de un terreno. </a:t>
            </a:r>
          </a:p>
        </p:txBody>
      </p:sp>
      <p:sp>
        <p:nvSpPr>
          <p:cNvPr id="6" name="Rectangle 1"/>
          <p:cNvSpPr>
            <a:spLocks noChangeArrowheads="1"/>
          </p:cNvSpPr>
          <p:nvPr/>
        </p:nvSpPr>
        <p:spPr bwMode="auto">
          <a:xfrm>
            <a:off x="251520" y="1844824"/>
            <a:ext cx="4176464"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100 m</a:t>
            </a:r>
            <a:r>
              <a:rPr kumimoji="0" lang="es-CO" altLang="es-CO" sz="1200" b="0" i="0" u="none" strike="noStrike" cap="none" normalizeH="0" baseline="30000" dirty="0" smtClean="0">
                <a:ln>
                  <a:noFill/>
                </a:ln>
                <a:solidFill>
                  <a:srgbClr val="444444"/>
                </a:solidFill>
                <a:effectLst/>
                <a:latin typeface="inherit"/>
                <a:cs typeface="Arial" pitchFamily="34" charset="0"/>
              </a:rPr>
              <a:t>2</a:t>
            </a:r>
            <a:r>
              <a:rPr kumimoji="0" lang="es-CO" altLang="es-CO" sz="1200" b="0" i="0" u="none" strike="noStrike" cap="none" normalizeH="0" baseline="0" dirty="0" smtClean="0">
                <a:ln>
                  <a:noFill/>
                </a:ln>
                <a:solidFill>
                  <a:srgbClr val="444444"/>
                </a:solidFill>
                <a:effectLst/>
                <a:latin typeface="inherit"/>
                <a:cs typeface="Arial" pitchFamily="34" charset="0"/>
              </a:rPr>
              <a:t> puede corresponder a la medida de:</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distancia  entre dos objetos.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superficie de un terreno.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cantidad de líquido en una botella.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el volumen que ocupa una caja.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96582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4227011579"/>
              </p:ext>
            </p:extLst>
          </p:nvPr>
        </p:nvGraphicFramePr>
        <p:xfrm>
          <a:off x="5940150" y="1052736"/>
          <a:ext cx="3185554" cy="3413760"/>
        </p:xfrm>
        <a:graphic>
          <a:graphicData uri="http://schemas.openxmlformats.org/drawingml/2006/table">
            <a:tbl>
              <a:tblPr firstRow="1" bandRow="1">
                <a:tableStyleId>{F5AB1C69-6EDB-4FF4-983F-18BD219EF322}</a:tableStyleId>
              </a:tblPr>
              <a:tblGrid>
                <a:gridCol w="1592777"/>
                <a:gridCol w="1592777"/>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11</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a:solidFill>
                          <a:srgbClr val="FF0000"/>
                        </a:solidFill>
                      </a:endParaRPr>
                    </a:p>
                  </a:txBody>
                  <a:tcPr/>
                </a:tc>
              </a:tr>
            </a:tbl>
          </a:graphicData>
        </a:graphic>
      </p:graphicFrame>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696" y="3212976"/>
            <a:ext cx="1669009" cy="111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79512" y="836712"/>
            <a:ext cx="2670346" cy="369332"/>
          </a:xfrm>
          <a:prstGeom prst="rect">
            <a:avLst/>
          </a:prstGeom>
        </p:spPr>
        <p:txBody>
          <a:bodyPr wrap="none">
            <a:spAutoFit/>
          </a:bodyPr>
          <a:lstStyle/>
          <a:p>
            <a:r>
              <a:rPr lang="es-CO" dirty="0"/>
              <a:t>Observa la siguiente figura</a:t>
            </a:r>
          </a:p>
        </p:txBody>
      </p:sp>
      <p:pic>
        <p:nvPicPr>
          <p:cNvPr id="73732" name="Picture 4" descr="http://superate20.edu.co/_/editor/images/Febrero/quinto/matem%C3%A1ticas/m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02" y="1074198"/>
            <a:ext cx="1735661" cy="172036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51520" y="2794567"/>
            <a:ext cx="3794885" cy="369332"/>
          </a:xfrm>
          <a:prstGeom prst="rect">
            <a:avLst/>
          </a:prstGeom>
        </p:spPr>
        <p:txBody>
          <a:bodyPr wrap="none">
            <a:spAutoFit/>
          </a:bodyPr>
          <a:lstStyle/>
          <a:p>
            <a:r>
              <a:rPr lang="es-CO" dirty="0"/>
              <a:t>Las piezas que conforman la figura son</a:t>
            </a:r>
          </a:p>
        </p:txBody>
      </p:sp>
      <p:pic>
        <p:nvPicPr>
          <p:cNvPr id="737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55" y="3212976"/>
            <a:ext cx="22574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9858" y="3323055"/>
            <a:ext cx="21336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85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881755"/>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800337713"/>
              </p:ext>
            </p:extLst>
          </p:nvPr>
        </p:nvGraphicFramePr>
        <p:xfrm>
          <a:off x="3779912" y="980728"/>
          <a:ext cx="5144120" cy="2254880"/>
        </p:xfrm>
        <a:graphic>
          <a:graphicData uri="http://schemas.openxmlformats.org/drawingml/2006/table">
            <a:tbl>
              <a:tblPr firstRow="1" bandRow="1">
                <a:tableStyleId>{F5AB1C69-6EDB-4FF4-983F-18BD219EF322}</a:tableStyleId>
              </a:tblPr>
              <a:tblGrid>
                <a:gridCol w="2572060"/>
                <a:gridCol w="2572060"/>
              </a:tblGrid>
              <a:tr h="360040">
                <a:tc>
                  <a:txBody>
                    <a:bodyPr/>
                    <a:lstStyle/>
                    <a:p>
                      <a:pPr algn="just" fontAlgn="ctr"/>
                      <a:r>
                        <a:rPr lang="es-CO" sz="800" b="1" i="0" kern="1200" dirty="0" smtClean="0">
                          <a:solidFill>
                            <a:schemeClr val="tx1"/>
                          </a:solidFill>
                          <a:effectLst/>
                          <a:latin typeface="+mn-lt"/>
                          <a:ea typeface="+mn-ea"/>
                          <a:cs typeface="+mn-cs"/>
                        </a:rPr>
                        <a:t>TIPO DE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LENGUAJE   </a:t>
                      </a:r>
                      <a:endParaRPr lang="es-CO" sz="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CÓDIGO DE LA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TER-7-15-I </a:t>
                      </a:r>
                      <a:endParaRPr lang="es-CO" sz="8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800" dirty="0" smtClean="0"/>
                        <a:t>12</a:t>
                      </a:r>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TIPO DE EVALUACIÓN</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COMPETENCIA</a:t>
                      </a:r>
                      <a:endParaRPr lang="es-CO" sz="8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COMPETENCIA EVALUADA</a:t>
                      </a:r>
                      <a:br>
                        <a:rPr lang="es-CO" sz="800" b="1" i="0" kern="1200" dirty="0" smtClean="0">
                          <a:solidFill>
                            <a:schemeClr val="tx1"/>
                          </a:solidFill>
                          <a:effectLst/>
                          <a:latin typeface="+mn-lt"/>
                          <a:ea typeface="+mn-ea"/>
                          <a:cs typeface="+mn-cs"/>
                        </a:rPr>
                      </a:br>
                      <a:endParaRPr lang="es-CO" sz="800" b="1" i="0" kern="1200" dirty="0" smtClean="0">
                        <a:solidFill>
                          <a:schemeClr val="tx1"/>
                        </a:solidFill>
                        <a:effectLst/>
                        <a:latin typeface="+mn-lt"/>
                        <a:ea typeface="+mn-ea"/>
                        <a:cs typeface="+mn-cs"/>
                      </a:endParaRPr>
                    </a:p>
                    <a:p>
                      <a:pPr algn="just"/>
                      <a:r>
                        <a:rPr lang="es-CO" sz="800" b="0" i="0" kern="1200" dirty="0" smtClean="0">
                          <a:solidFill>
                            <a:schemeClr val="dk1"/>
                          </a:solidFill>
                          <a:effectLst/>
                          <a:latin typeface="+mn-lt"/>
                          <a:ea typeface="+mn-ea"/>
                          <a:cs typeface="+mn-cs"/>
                        </a:rPr>
                        <a:t>PLANTEAMIENTO Y SOLUCIÓN DE PROBLEMAS </a:t>
                      </a:r>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NIVEL DE DIFICULTAD DE LA PREGUNTA</a:t>
                      </a:r>
                      <a:br>
                        <a:rPr lang="es-CO" sz="800" b="1" i="0" kern="1200" dirty="0" smtClean="0">
                          <a:solidFill>
                            <a:schemeClr val="tx1"/>
                          </a:solidFill>
                          <a:effectLst/>
                          <a:latin typeface="+mn-lt"/>
                          <a:ea typeface="+mn-ea"/>
                          <a:cs typeface="+mn-cs"/>
                        </a:rPr>
                      </a:br>
                      <a:endParaRPr lang="es-CO" sz="8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ALTO</a:t>
                      </a:r>
                      <a:endParaRPr lang="es-CO" sz="800" dirty="0"/>
                    </a:p>
                  </a:txBody>
                  <a:tcPr/>
                </a:tc>
              </a:tr>
              <a:tr h="370840">
                <a:tc>
                  <a:txBody>
                    <a:bodyPr/>
                    <a:lstStyle/>
                    <a:p>
                      <a:pPr algn="just"/>
                      <a:r>
                        <a:rPr lang="es-CO" sz="800" dirty="0" smtClean="0"/>
                        <a:t>RESPUESTA CORRECTA</a:t>
                      </a:r>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a:solidFill>
                          <a:srgbClr val="FF0000"/>
                        </a:solidFill>
                      </a:endParaRPr>
                    </a:p>
                  </a:txBody>
                  <a:tcPr/>
                </a:tc>
              </a:tr>
            </a:tbl>
          </a:graphicData>
        </a:graphic>
      </p:graphicFrame>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790" y="2276872"/>
            <a:ext cx="2826379" cy="88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68760"/>
            <a:ext cx="3456384" cy="274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09590"/>
            <a:ext cx="3384376" cy="213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592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694968"/>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841371569"/>
              </p:ext>
            </p:extLst>
          </p:nvPr>
        </p:nvGraphicFramePr>
        <p:xfrm>
          <a:off x="6228184" y="476672"/>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13</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420 CM</a:t>
                      </a:r>
                      <a:endParaRPr lang="es-CO" sz="1000" b="1" dirty="0">
                        <a:solidFill>
                          <a:srgbClr val="FF0000"/>
                        </a:solidFill>
                      </a:endParaRPr>
                    </a:p>
                  </a:txBody>
                  <a:tcPr/>
                </a:tc>
              </a:tr>
            </a:tbl>
          </a:graphicData>
        </a:graphic>
      </p:graphicFrame>
      <p:sp>
        <p:nvSpPr>
          <p:cNvPr id="3" name="2 Rectángulo"/>
          <p:cNvSpPr/>
          <p:nvPr/>
        </p:nvSpPr>
        <p:spPr>
          <a:xfrm>
            <a:off x="259943" y="908720"/>
            <a:ext cx="4572000" cy="646331"/>
          </a:xfrm>
          <a:prstGeom prst="rect">
            <a:avLst/>
          </a:prstGeom>
        </p:spPr>
        <p:txBody>
          <a:bodyPr>
            <a:spAutoFit/>
          </a:bodyPr>
          <a:lstStyle/>
          <a:p>
            <a:pPr algn="just"/>
            <a:r>
              <a:rPr lang="es-CO" dirty="0"/>
              <a:t>El papá de Pablo va a colocar en el baño baldosas que miden 30cm×30cm</a:t>
            </a:r>
          </a:p>
        </p:txBody>
      </p:sp>
      <p:pic>
        <p:nvPicPr>
          <p:cNvPr id="76802" name="Picture 2" descr="http://superate20.edu.co/_/editor/images/Febrero/quinto/matem%C3%A1ticas/m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5051"/>
            <a:ext cx="1981200" cy="2600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35377" y="4293096"/>
            <a:ext cx="7236296"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en la superficie del piso caben 12 baldosas como se muestra en la figura, el perímetro (medida del contorno) de la habitación 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10.800 cm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420 cm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1.440 cm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210 cm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92975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694968"/>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4264040634"/>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14</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ALBERTO, PORQUE LA FRACCIÓN CINCO CUARTOS ES IMPROPIA.</a:t>
                      </a:r>
                      <a:endParaRPr lang="es-CO" sz="1000" b="1" dirty="0">
                        <a:solidFill>
                          <a:srgbClr val="FF0000"/>
                        </a:solidFill>
                      </a:endParaRPr>
                    </a:p>
                  </a:txBody>
                  <a:tcPr/>
                </a:tc>
              </a:tr>
            </a:tbl>
          </a:graphicData>
        </a:graphic>
      </p:graphicFrame>
      <p:sp>
        <p:nvSpPr>
          <p:cNvPr id="3" name="2 Rectángulo"/>
          <p:cNvSpPr/>
          <p:nvPr/>
        </p:nvSpPr>
        <p:spPr>
          <a:xfrm>
            <a:off x="251520" y="736430"/>
            <a:ext cx="4572000" cy="307777"/>
          </a:xfrm>
          <a:prstGeom prst="rect">
            <a:avLst/>
          </a:prstGeom>
        </p:spPr>
        <p:txBody>
          <a:bodyPr>
            <a:spAutoFit/>
          </a:bodyPr>
          <a:lstStyle/>
          <a:p>
            <a:pPr algn="just"/>
            <a:r>
              <a:rPr lang="es-CO" sz="1400" dirty="0"/>
              <a:t>Diana y Alberto tienen cada uno una botella de gaseosa.</a:t>
            </a:r>
          </a:p>
        </p:txBody>
      </p:sp>
      <p:pic>
        <p:nvPicPr>
          <p:cNvPr id="77826" name="Picture 2" descr="http://superate20.edu.co/_/editor/images/Febrero/quinto/matem%C3%A1ticas/m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44207"/>
            <a:ext cx="2905606" cy="30621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39552" y="4106321"/>
            <a:ext cx="7164288" cy="2500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Diana dice que ha bebido tres cuartos de su botella y Alberto indica que ha tomado cinco cuartos de la suya.</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¿Cuál de los dos está equivocado?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Diana, porque no termino de tomarse toda la gaseosa.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Alberto, porque la fracción cinco cuartos es impropia.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Diana, porque la fracción tres cuartos es propia.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Alberto, porque tomó un poco más del contenido de la gaseosa.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7486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953763"/>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61555153"/>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15</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a:solidFill>
                          <a:srgbClr val="FF0000"/>
                        </a:solidFill>
                      </a:endParaRPr>
                    </a:p>
                  </a:txBody>
                  <a:tcPr/>
                </a:tc>
              </a:tr>
            </a:tbl>
          </a:graphicData>
        </a:graphic>
      </p:graphicFrame>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3162019"/>
            <a:ext cx="3238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0172" y="908720"/>
            <a:ext cx="5544616" cy="738664"/>
          </a:xfrm>
          <a:prstGeom prst="rect">
            <a:avLst/>
          </a:prstGeom>
        </p:spPr>
        <p:txBody>
          <a:bodyPr wrap="square">
            <a:spAutoFit/>
          </a:bodyPr>
          <a:lstStyle/>
          <a:p>
            <a:pPr algn="just"/>
            <a:r>
              <a:rPr lang="es-CO" sz="1400" dirty="0"/>
              <a:t>Alberto y </a:t>
            </a:r>
            <a:r>
              <a:rPr lang="es-CO" sz="1400" dirty="0" smtClean="0"/>
              <a:t>Andrés </a:t>
            </a:r>
            <a:r>
              <a:rPr lang="es-CO" sz="1400" dirty="0"/>
              <a:t>están jugando con un dado que tiene ocho caras iguales,  el dado en sus caras tiene marcado un número del 1 al 8, como el que se muestra a continuación:</a:t>
            </a:r>
          </a:p>
        </p:txBody>
      </p:sp>
      <p:pic>
        <p:nvPicPr>
          <p:cNvPr id="75780" name="Picture 4" descr="http://superate20.edu.co/_/editor/images/Febrero/quinto/matem%C3%A1ticas/img_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27" y="1647384"/>
            <a:ext cx="3459510" cy="234543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51520" y="4052431"/>
            <a:ext cx="5617972" cy="461665"/>
          </a:xfrm>
          <a:prstGeom prst="rect">
            <a:avLst/>
          </a:prstGeom>
        </p:spPr>
        <p:txBody>
          <a:bodyPr wrap="square">
            <a:spAutoFit/>
          </a:bodyPr>
          <a:lstStyle/>
          <a:p>
            <a:pPr algn="just"/>
            <a:r>
              <a:rPr lang="es-CO" sz="1200" b="1" dirty="0"/>
              <a:t>¿Cuál es la probabilidad de que al tirar el dado, la cara que queda tapada sea un número par?</a:t>
            </a:r>
          </a:p>
        </p:txBody>
      </p:sp>
      <p:pic>
        <p:nvPicPr>
          <p:cNvPr id="757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365104"/>
            <a:ext cx="2393814" cy="2344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274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881755"/>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195620188"/>
              </p:ext>
            </p:extLst>
          </p:nvPr>
        </p:nvGraphicFramePr>
        <p:xfrm>
          <a:off x="6228184" y="548680"/>
          <a:ext cx="2623840" cy="29565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16</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PLANTEAMIENTO Y SOLUCIÓN DE PROBLEMAS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4 MONEDAS DE </a:t>
                      </a:r>
                      <a:r>
                        <a:rPr lang="es-CO" sz="1000" b="1" i="1" kern="1200" dirty="0" smtClean="0">
                          <a:solidFill>
                            <a:schemeClr val="dk1"/>
                          </a:solidFill>
                          <a:effectLst/>
                          <a:latin typeface="+mn-lt"/>
                          <a:ea typeface="+mn-ea"/>
                          <a:cs typeface="+mn-cs"/>
                        </a:rPr>
                        <a:t>$1.000</a:t>
                      </a:r>
                      <a:r>
                        <a:rPr lang="es-CO" sz="1000" b="1" i="0" kern="1200" dirty="0" smtClean="0">
                          <a:solidFill>
                            <a:schemeClr val="dk1"/>
                          </a:solidFill>
                          <a:effectLst/>
                          <a:latin typeface="+mn-lt"/>
                          <a:ea typeface="+mn-ea"/>
                          <a:cs typeface="+mn-cs"/>
                        </a:rPr>
                        <a:t>, 7 MONEDA DE </a:t>
                      </a:r>
                      <a:r>
                        <a:rPr lang="es-CO" sz="1000" b="1" i="1" kern="1200" dirty="0" smtClean="0">
                          <a:solidFill>
                            <a:schemeClr val="dk1"/>
                          </a:solidFill>
                          <a:effectLst/>
                          <a:latin typeface="+mn-lt"/>
                          <a:ea typeface="+mn-ea"/>
                          <a:cs typeface="+mn-cs"/>
                        </a:rPr>
                        <a:t>$500</a:t>
                      </a:r>
                      <a:r>
                        <a:rPr lang="es-CO" sz="1000" b="1" i="0" kern="1200" dirty="0" smtClean="0">
                          <a:solidFill>
                            <a:schemeClr val="dk1"/>
                          </a:solidFill>
                          <a:effectLst/>
                          <a:latin typeface="+mn-lt"/>
                          <a:ea typeface="+mn-ea"/>
                          <a:cs typeface="+mn-cs"/>
                        </a:rPr>
                        <a:t>, 1 MONEDA DE </a:t>
                      </a:r>
                      <a:r>
                        <a:rPr lang="es-CO" sz="1000" b="1" i="1" kern="1200" dirty="0" smtClean="0">
                          <a:solidFill>
                            <a:schemeClr val="dk1"/>
                          </a:solidFill>
                          <a:effectLst/>
                          <a:latin typeface="+mn-lt"/>
                          <a:ea typeface="+mn-ea"/>
                          <a:cs typeface="+mn-cs"/>
                        </a:rPr>
                        <a:t>$200</a:t>
                      </a:r>
                      <a:r>
                        <a:rPr lang="es-CO" sz="1000" b="1" i="0" kern="1200" dirty="0" smtClean="0">
                          <a:solidFill>
                            <a:schemeClr val="dk1"/>
                          </a:solidFill>
                          <a:effectLst/>
                          <a:latin typeface="+mn-lt"/>
                          <a:ea typeface="+mn-ea"/>
                          <a:cs typeface="+mn-cs"/>
                        </a:rPr>
                        <a:t> Y 1 MONEDA DE </a:t>
                      </a:r>
                      <a:r>
                        <a:rPr lang="es-CO" sz="1000" b="1" i="1" kern="1200" dirty="0" smtClean="0">
                          <a:solidFill>
                            <a:schemeClr val="dk1"/>
                          </a:solidFill>
                          <a:effectLst/>
                          <a:latin typeface="+mn-lt"/>
                          <a:ea typeface="+mn-ea"/>
                          <a:cs typeface="+mn-cs"/>
                        </a:rPr>
                        <a:t>$100</a:t>
                      </a:r>
                      <a:endParaRPr lang="es-CO" sz="1000" b="1" dirty="0">
                        <a:solidFill>
                          <a:srgbClr val="FF0000"/>
                        </a:solidFill>
                      </a:endParaRPr>
                    </a:p>
                  </a:txBody>
                  <a:tcPr/>
                </a:tc>
              </a:tr>
            </a:tbl>
          </a:graphicData>
        </a:graphic>
      </p:graphicFrame>
      <p:sp>
        <p:nvSpPr>
          <p:cNvPr id="3" name="2 Rectángulo"/>
          <p:cNvSpPr/>
          <p:nvPr/>
        </p:nvSpPr>
        <p:spPr>
          <a:xfrm>
            <a:off x="251520" y="908720"/>
            <a:ext cx="5616624" cy="523220"/>
          </a:xfrm>
          <a:prstGeom prst="rect">
            <a:avLst/>
          </a:prstGeom>
        </p:spPr>
        <p:txBody>
          <a:bodyPr wrap="square">
            <a:spAutoFit/>
          </a:bodyPr>
          <a:lstStyle/>
          <a:p>
            <a:pPr algn="just"/>
            <a:r>
              <a:rPr lang="es-CO" sz="1400" b="1" dirty="0"/>
              <a:t>Juliana ha reunido en la semana cierta cantidad de monedas como se muestra en la figura y quiere comprar un helado.</a:t>
            </a:r>
          </a:p>
        </p:txBody>
      </p:sp>
      <p:pic>
        <p:nvPicPr>
          <p:cNvPr id="78850" name="Picture 2" descr="http://superate20.edu.co/_/editor/images/Febrero/quinto/matem%C3%A1tica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09848"/>
            <a:ext cx="3381375" cy="18192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1520" y="3645024"/>
            <a:ext cx="6156176" cy="1938992"/>
          </a:xfrm>
          <a:prstGeom prst="rect">
            <a:avLst/>
          </a:prstGeom>
          <a:solidFill>
            <a:srgbClr val="E1E9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Juliana debe pagar en la heladería $7.800, ¿Cómo podría pagar?</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8 monedas de </a:t>
            </a:r>
            <a:r>
              <a:rPr kumimoji="0" lang="es-CO" altLang="es-CO" sz="1200" b="0" i="1" u="none" strike="noStrike" cap="none" normalizeH="0" baseline="0" dirty="0" smtClean="0">
                <a:ln>
                  <a:noFill/>
                </a:ln>
                <a:solidFill>
                  <a:srgbClr val="444444"/>
                </a:solidFill>
                <a:effectLst/>
                <a:latin typeface="inherit"/>
                <a:cs typeface="Arial" pitchFamily="34" charset="0"/>
              </a:rPr>
              <a:t>$1.000</a:t>
            </a:r>
            <a:r>
              <a:rPr kumimoji="0" lang="es-CO" altLang="es-CO" sz="1200" b="0" i="0" u="none" strike="noStrike" cap="none" normalizeH="0" baseline="0" dirty="0" smtClean="0">
                <a:ln>
                  <a:noFill/>
                </a:ln>
                <a:solidFill>
                  <a:srgbClr val="444444"/>
                </a:solidFill>
                <a:effectLst/>
                <a:latin typeface="inherit"/>
                <a:cs typeface="Arial" pitchFamily="34" charset="0"/>
              </a:rPr>
              <a:t>, 1 moneda de </a:t>
            </a:r>
            <a:r>
              <a:rPr kumimoji="0" lang="es-CO" altLang="es-CO" sz="1200" b="0" i="1" u="none" strike="noStrike" cap="none" normalizeH="0" baseline="0" dirty="0" smtClean="0">
                <a:ln>
                  <a:noFill/>
                </a:ln>
                <a:solidFill>
                  <a:srgbClr val="444444"/>
                </a:solidFill>
                <a:effectLst/>
                <a:latin typeface="inherit"/>
                <a:cs typeface="Arial" pitchFamily="34" charset="0"/>
              </a:rPr>
              <a:t>$500</a:t>
            </a:r>
            <a:r>
              <a:rPr kumimoji="0" lang="es-CO" altLang="es-CO" sz="1200" b="0" i="0" u="none" strike="noStrike" cap="none" normalizeH="0" baseline="0" dirty="0" smtClean="0">
                <a:ln>
                  <a:noFill/>
                </a:ln>
                <a:solidFill>
                  <a:srgbClr val="444444"/>
                </a:solidFill>
                <a:effectLst/>
                <a:latin typeface="inherit"/>
                <a:cs typeface="Arial" pitchFamily="34" charset="0"/>
              </a:rPr>
              <a:t>, 1 moneda de </a:t>
            </a:r>
            <a:r>
              <a:rPr kumimoji="0" lang="es-CO" altLang="es-CO" sz="1200" b="0" i="1" u="none" strike="noStrike" cap="none" normalizeH="0" baseline="0" dirty="0" smtClean="0">
                <a:ln>
                  <a:noFill/>
                </a:ln>
                <a:solidFill>
                  <a:srgbClr val="444444"/>
                </a:solidFill>
                <a:effectLst/>
                <a:latin typeface="inherit"/>
                <a:cs typeface="Arial" pitchFamily="34" charset="0"/>
              </a:rPr>
              <a:t>$200</a:t>
            </a:r>
            <a:r>
              <a:rPr kumimoji="0" lang="es-CO" altLang="es-CO" sz="1200" b="0" i="0" u="none" strike="noStrike" cap="none" normalizeH="0" baseline="0" dirty="0" smtClean="0">
                <a:ln>
                  <a:noFill/>
                </a:ln>
                <a:solidFill>
                  <a:srgbClr val="444444"/>
                </a:solidFill>
                <a:effectLst/>
                <a:latin typeface="inherit"/>
                <a:cs typeface="Arial" pitchFamily="34" charset="0"/>
              </a:rPr>
              <a:t> y 1 moneda de </a:t>
            </a:r>
            <a:r>
              <a:rPr kumimoji="0" lang="es-CO" altLang="es-CO" sz="1200" b="0" i="1" u="none" strike="noStrike" cap="none" normalizeH="0" baseline="0" dirty="0" smtClean="0">
                <a:ln>
                  <a:noFill/>
                </a:ln>
                <a:solidFill>
                  <a:srgbClr val="444444"/>
                </a:solidFill>
                <a:effectLst/>
                <a:latin typeface="inherit"/>
                <a:cs typeface="Arial" pitchFamily="34" charset="0"/>
              </a:rPr>
              <a:t>$100</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 monedas de </a:t>
            </a:r>
            <a:r>
              <a:rPr kumimoji="0" lang="es-CO" altLang="es-CO" sz="1200" b="0" i="1" u="none" strike="noStrike" cap="none" normalizeH="0" baseline="0" dirty="0" smtClean="0">
                <a:ln>
                  <a:noFill/>
                </a:ln>
                <a:solidFill>
                  <a:srgbClr val="444444"/>
                </a:solidFill>
                <a:effectLst/>
                <a:latin typeface="inherit"/>
                <a:cs typeface="Arial" pitchFamily="34" charset="0"/>
              </a:rPr>
              <a:t>$1.000</a:t>
            </a:r>
            <a:r>
              <a:rPr kumimoji="0" lang="es-CO" altLang="es-CO" sz="1200" b="0" i="0" u="none" strike="noStrike" cap="none" normalizeH="0" baseline="0" dirty="0" smtClean="0">
                <a:ln>
                  <a:noFill/>
                </a:ln>
                <a:solidFill>
                  <a:srgbClr val="444444"/>
                </a:solidFill>
                <a:effectLst/>
                <a:latin typeface="inherit"/>
                <a:cs typeface="Arial" pitchFamily="34" charset="0"/>
              </a:rPr>
              <a:t>, 3 moneda de </a:t>
            </a:r>
            <a:r>
              <a:rPr kumimoji="0" lang="es-CO" altLang="es-CO" sz="1200" b="0" i="1" u="none" strike="noStrike" cap="none" normalizeH="0" baseline="0" dirty="0" smtClean="0">
                <a:ln>
                  <a:noFill/>
                </a:ln>
                <a:solidFill>
                  <a:srgbClr val="444444"/>
                </a:solidFill>
                <a:effectLst/>
                <a:latin typeface="inherit"/>
                <a:cs typeface="Arial" pitchFamily="34" charset="0"/>
              </a:rPr>
              <a:t>$500</a:t>
            </a:r>
            <a:r>
              <a:rPr kumimoji="0" lang="es-CO" altLang="es-CO" sz="1200" b="0" i="0" u="none" strike="noStrike" cap="none" normalizeH="0" baseline="0" dirty="0" smtClean="0">
                <a:ln>
                  <a:noFill/>
                </a:ln>
                <a:solidFill>
                  <a:srgbClr val="444444"/>
                </a:solidFill>
                <a:effectLst/>
                <a:latin typeface="inherit"/>
                <a:cs typeface="Arial" pitchFamily="34" charset="0"/>
              </a:rPr>
              <a:t>, 2 moneda de </a:t>
            </a:r>
            <a:r>
              <a:rPr kumimoji="0" lang="es-CO" altLang="es-CO" sz="1200" b="0" i="1" u="none" strike="noStrike" cap="none" normalizeH="0" baseline="0" dirty="0" smtClean="0">
                <a:ln>
                  <a:noFill/>
                </a:ln>
                <a:solidFill>
                  <a:srgbClr val="444444"/>
                </a:solidFill>
                <a:effectLst/>
                <a:latin typeface="inherit"/>
                <a:cs typeface="Arial" pitchFamily="34" charset="0"/>
              </a:rPr>
              <a:t>$200</a:t>
            </a:r>
            <a:r>
              <a:rPr kumimoji="0" lang="es-CO" altLang="es-CO" sz="1200" b="0" i="0" u="none" strike="noStrike" cap="none" normalizeH="0" baseline="0" dirty="0" smtClean="0">
                <a:ln>
                  <a:noFill/>
                </a:ln>
                <a:solidFill>
                  <a:srgbClr val="444444"/>
                </a:solidFill>
                <a:effectLst/>
                <a:latin typeface="inherit"/>
                <a:cs typeface="Arial" pitchFamily="34" charset="0"/>
              </a:rPr>
              <a:t> y 1 moneda de </a:t>
            </a:r>
            <a:r>
              <a:rPr kumimoji="0" lang="es-CO" altLang="es-CO" sz="1200" b="0" i="1" u="none" strike="noStrike" cap="none" normalizeH="0" baseline="0" dirty="0" smtClean="0">
                <a:ln>
                  <a:noFill/>
                </a:ln>
                <a:solidFill>
                  <a:srgbClr val="444444"/>
                </a:solidFill>
                <a:effectLst/>
                <a:latin typeface="inherit"/>
                <a:cs typeface="Arial" pitchFamily="34" charset="0"/>
              </a:rPr>
              <a:t>$100</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 monedas de </a:t>
            </a:r>
            <a:r>
              <a:rPr kumimoji="0" lang="es-CO" altLang="es-CO" sz="1200" b="0" i="1" u="none" strike="noStrike" cap="none" normalizeH="0" baseline="0" dirty="0" smtClean="0">
                <a:ln>
                  <a:noFill/>
                </a:ln>
                <a:solidFill>
                  <a:srgbClr val="444444"/>
                </a:solidFill>
                <a:effectLst/>
                <a:latin typeface="inherit"/>
                <a:cs typeface="Arial" pitchFamily="34" charset="0"/>
              </a:rPr>
              <a:t>$1.000</a:t>
            </a:r>
            <a:r>
              <a:rPr kumimoji="0" lang="es-CO" altLang="es-CO" sz="1200" b="0" i="0" u="none" strike="noStrike" cap="none" normalizeH="0" baseline="0" dirty="0" smtClean="0">
                <a:ln>
                  <a:noFill/>
                </a:ln>
                <a:solidFill>
                  <a:srgbClr val="444444"/>
                </a:solidFill>
                <a:effectLst/>
                <a:latin typeface="inherit"/>
                <a:cs typeface="Arial" pitchFamily="34" charset="0"/>
              </a:rPr>
              <a:t>, 7 moneda de </a:t>
            </a:r>
            <a:r>
              <a:rPr kumimoji="0" lang="es-CO" altLang="es-CO" sz="1200" b="0" i="1" u="none" strike="noStrike" cap="none" normalizeH="0" baseline="0" dirty="0" smtClean="0">
                <a:ln>
                  <a:noFill/>
                </a:ln>
                <a:solidFill>
                  <a:srgbClr val="444444"/>
                </a:solidFill>
                <a:effectLst/>
                <a:latin typeface="inherit"/>
                <a:cs typeface="Arial" pitchFamily="34" charset="0"/>
              </a:rPr>
              <a:t>$500</a:t>
            </a:r>
            <a:r>
              <a:rPr kumimoji="0" lang="es-CO" altLang="es-CO" sz="1200" b="0" i="0" u="none" strike="noStrike" cap="none" normalizeH="0" baseline="0" dirty="0" smtClean="0">
                <a:ln>
                  <a:noFill/>
                </a:ln>
                <a:solidFill>
                  <a:srgbClr val="444444"/>
                </a:solidFill>
                <a:effectLst/>
                <a:latin typeface="inherit"/>
                <a:cs typeface="Arial" pitchFamily="34" charset="0"/>
              </a:rPr>
              <a:t>, 1 moneda de </a:t>
            </a:r>
            <a:r>
              <a:rPr kumimoji="0" lang="es-CO" altLang="es-CO" sz="1200" b="0" i="1" u="none" strike="noStrike" cap="none" normalizeH="0" baseline="0" dirty="0" smtClean="0">
                <a:ln>
                  <a:noFill/>
                </a:ln>
                <a:solidFill>
                  <a:srgbClr val="444444"/>
                </a:solidFill>
                <a:effectLst/>
                <a:latin typeface="inherit"/>
                <a:cs typeface="Arial" pitchFamily="34" charset="0"/>
              </a:rPr>
              <a:t>$200</a:t>
            </a:r>
            <a:r>
              <a:rPr kumimoji="0" lang="es-CO" altLang="es-CO" sz="1200" b="0" i="0" u="none" strike="noStrike" cap="none" normalizeH="0" baseline="0" dirty="0" smtClean="0">
                <a:ln>
                  <a:noFill/>
                </a:ln>
                <a:solidFill>
                  <a:srgbClr val="444444"/>
                </a:solidFill>
                <a:effectLst/>
                <a:latin typeface="inherit"/>
                <a:cs typeface="Arial" pitchFamily="34" charset="0"/>
              </a:rPr>
              <a:t> y 1 moneda de </a:t>
            </a:r>
            <a:r>
              <a:rPr kumimoji="0" lang="es-CO" altLang="es-CO" sz="1200" b="0" i="1" u="none" strike="noStrike" cap="none" normalizeH="0" baseline="0" dirty="0" smtClean="0">
                <a:ln>
                  <a:noFill/>
                </a:ln>
                <a:solidFill>
                  <a:srgbClr val="444444"/>
                </a:solidFill>
                <a:effectLst/>
                <a:latin typeface="inherit"/>
                <a:cs typeface="Arial" pitchFamily="34" charset="0"/>
              </a:rPr>
              <a:t>$100</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 monedas de </a:t>
            </a:r>
            <a:r>
              <a:rPr kumimoji="0" lang="es-CO" altLang="es-CO" sz="1200" b="0" i="1" u="none" strike="noStrike" cap="none" normalizeH="0" baseline="0" dirty="0" smtClean="0">
                <a:ln>
                  <a:noFill/>
                </a:ln>
                <a:solidFill>
                  <a:srgbClr val="444444"/>
                </a:solidFill>
                <a:effectLst/>
                <a:latin typeface="inherit"/>
                <a:cs typeface="Arial" pitchFamily="34" charset="0"/>
              </a:rPr>
              <a:t>$1.000</a:t>
            </a:r>
            <a:r>
              <a:rPr kumimoji="0" lang="es-CO" altLang="es-CO" sz="1200" b="0" i="0" u="none" strike="noStrike" cap="none" normalizeH="0" baseline="0" dirty="0" smtClean="0">
                <a:ln>
                  <a:noFill/>
                </a:ln>
                <a:solidFill>
                  <a:srgbClr val="444444"/>
                </a:solidFill>
                <a:effectLst/>
                <a:latin typeface="inherit"/>
                <a:cs typeface="Arial" pitchFamily="34" charset="0"/>
              </a:rPr>
              <a:t>, 8 moneda de </a:t>
            </a:r>
            <a:r>
              <a:rPr kumimoji="0" lang="es-CO" altLang="es-CO" sz="1200" b="0" i="1" u="none" strike="noStrike" cap="none" normalizeH="0" baseline="0" dirty="0" smtClean="0">
                <a:ln>
                  <a:noFill/>
                </a:ln>
                <a:solidFill>
                  <a:srgbClr val="444444"/>
                </a:solidFill>
                <a:effectLst/>
                <a:latin typeface="inherit"/>
                <a:cs typeface="Arial" pitchFamily="34" charset="0"/>
              </a:rPr>
              <a:t>$500</a:t>
            </a:r>
            <a:r>
              <a:rPr kumimoji="0" lang="es-CO" altLang="es-CO" sz="1200" b="0" i="0" u="none" strike="noStrike" cap="none" normalizeH="0" baseline="0" dirty="0" smtClean="0">
                <a:ln>
                  <a:noFill/>
                </a:ln>
                <a:solidFill>
                  <a:srgbClr val="444444"/>
                </a:solidFill>
                <a:effectLst/>
                <a:latin typeface="inherit"/>
                <a:cs typeface="Arial" pitchFamily="34" charset="0"/>
              </a:rPr>
              <a:t>, 1 moneda de </a:t>
            </a:r>
            <a:r>
              <a:rPr kumimoji="0" lang="es-CO" altLang="es-CO" sz="1200" b="0" i="1" u="none" strike="noStrike" cap="none" normalizeH="0" baseline="0" dirty="0" smtClean="0">
                <a:ln>
                  <a:noFill/>
                </a:ln>
                <a:solidFill>
                  <a:srgbClr val="444444"/>
                </a:solidFill>
                <a:effectLst/>
                <a:latin typeface="inherit"/>
                <a:cs typeface="Arial" pitchFamily="34" charset="0"/>
              </a:rPr>
              <a:t>$200</a:t>
            </a:r>
            <a:r>
              <a:rPr kumimoji="0" lang="es-CO" altLang="es-CO" sz="1200" b="0" i="0" u="none" strike="noStrike" cap="none" normalizeH="0" baseline="0" dirty="0" smtClean="0">
                <a:ln>
                  <a:noFill/>
                </a:ln>
                <a:solidFill>
                  <a:srgbClr val="444444"/>
                </a:solidFill>
                <a:effectLst/>
                <a:latin typeface="inherit"/>
                <a:cs typeface="Arial" pitchFamily="34" charset="0"/>
              </a:rPr>
              <a:t> y 1 moneda de </a:t>
            </a:r>
            <a:r>
              <a:rPr kumimoji="0" lang="es-CO" altLang="es-CO" sz="1200" b="0" i="1" u="none" strike="noStrike" cap="none" normalizeH="0" baseline="0" dirty="0" smtClean="0">
                <a:ln>
                  <a:noFill/>
                </a:ln>
                <a:solidFill>
                  <a:srgbClr val="444444"/>
                </a:solidFill>
                <a:effectLst/>
                <a:latin typeface="inherit"/>
                <a:cs typeface="Arial" pitchFamily="34" charset="0"/>
              </a:rPr>
              <a:t>$100</a:t>
            </a:r>
            <a:endParaRPr kumimoji="0" lang="es-CO" altLang="es-CO" sz="1200" b="0" i="0" u="none" strike="noStrike" cap="none" normalizeH="0" baseline="0" dirty="0" smtClean="0">
              <a:ln>
                <a:noFill/>
              </a:ln>
              <a:solidFill>
                <a:srgbClr val="444444"/>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61209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38283652"/>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17</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57</a:t>
                      </a:r>
                      <a:endParaRPr lang="es-CO" sz="1000" b="1" dirty="0">
                        <a:solidFill>
                          <a:srgbClr val="FF0000"/>
                        </a:solidFill>
                      </a:endParaRPr>
                    </a:p>
                  </a:txBody>
                  <a:tcPr/>
                </a:tc>
              </a:tr>
            </a:tbl>
          </a:graphicData>
        </a:graphic>
      </p:graphicFrame>
      <p:sp>
        <p:nvSpPr>
          <p:cNvPr id="3" name="2 Rectángulo"/>
          <p:cNvSpPr/>
          <p:nvPr/>
        </p:nvSpPr>
        <p:spPr>
          <a:xfrm>
            <a:off x="251520" y="1196752"/>
            <a:ext cx="4572000" cy="738664"/>
          </a:xfrm>
          <a:prstGeom prst="rect">
            <a:avLst/>
          </a:prstGeom>
        </p:spPr>
        <p:txBody>
          <a:bodyPr>
            <a:spAutoFit/>
          </a:bodyPr>
          <a:lstStyle/>
          <a:p>
            <a:pPr algn="just"/>
            <a:r>
              <a:rPr lang="es-CO" sz="1400" dirty="0"/>
              <a:t>Fabio y su hermana Sandra están coleccionando llaveros. Sandra tiene 25 llaveros y Fabio tiene 7 llaveros más que su hermana.</a:t>
            </a:r>
          </a:p>
        </p:txBody>
      </p:sp>
      <p:pic>
        <p:nvPicPr>
          <p:cNvPr id="79874" name="Picture 2" descr="http://superate20.edu.co/_/editor/images/Febrero/quinto/matem%C3%A1ticas/m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73" y="1935416"/>
            <a:ext cx="3400425"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175473" y="4149080"/>
            <a:ext cx="7596336"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¿Cuántos llaveros tienen entre los dos?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57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7454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12860254"/>
              </p:ext>
            </p:extLst>
          </p:nvPr>
        </p:nvGraphicFramePr>
        <p:xfrm>
          <a:off x="6300192" y="980728"/>
          <a:ext cx="2623840" cy="3261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7</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FALSA, PORQUE LA CANTIDAD DE BACTERIAS NO AUMENTA A LA MISMA RAZÓN CONFORME TRANSCURRE EL TIEMPO.</a:t>
                      </a:r>
                      <a:endParaRPr lang="es-CO" sz="1000" b="1" dirty="0">
                        <a:solidFill>
                          <a:srgbClr val="FF0000"/>
                        </a:solidFill>
                      </a:endParaRPr>
                    </a:p>
                  </a:txBody>
                  <a:tcPr/>
                </a:tc>
              </a:tr>
            </a:tbl>
          </a:graphicData>
        </a:graphic>
      </p:graphicFrame>
      <p:sp>
        <p:nvSpPr>
          <p:cNvPr id="3" name="2 Rectángulo"/>
          <p:cNvSpPr/>
          <p:nvPr/>
        </p:nvSpPr>
        <p:spPr>
          <a:xfrm>
            <a:off x="323528" y="1243271"/>
            <a:ext cx="4572000" cy="600164"/>
          </a:xfrm>
          <a:prstGeom prst="rect">
            <a:avLst/>
          </a:prstGeom>
        </p:spPr>
        <p:txBody>
          <a:bodyPr>
            <a:spAutoFit/>
          </a:bodyPr>
          <a:lstStyle/>
          <a:p>
            <a:pPr algn="just"/>
            <a:r>
              <a:rPr lang="es-CO" sz="1100" b="1" dirty="0"/>
              <a:t>En un laboratorio se observa el cambio en el crecimiento de una población de bacterias, sometida a un experimento con una sustancia química. Los datos registrados se presentan en la siguiente tabla.</a:t>
            </a:r>
          </a:p>
        </p:txBody>
      </p:sp>
      <p:pic>
        <p:nvPicPr>
          <p:cNvPr id="8194" name="Picture 2" descr="http://superate20.edu.co/_/editor/images/Febrero/once/matem%C3%A1ticas/m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302" y="1988840"/>
            <a:ext cx="5719054" cy="21153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326302" y="4221088"/>
            <a:ext cx="6732240" cy="2492990"/>
          </a:xfrm>
          <a:prstGeom prst="rect">
            <a:avLst/>
          </a:prstGeom>
          <a:solidFill>
            <a:srgbClr val="8DBE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Uno de los científicos afirma que la cantidad de bacterias en un periodo de tiempo t está dada por la expresión</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1.000</a:t>
            </a:r>
            <a:r>
              <a:rPr kumimoji="0" lang="es-CO" altLang="es-CO" sz="1200" b="0" i="1" u="none" strike="noStrike" cap="none" normalizeH="0" baseline="0" dirty="0" smtClean="0">
                <a:ln>
                  <a:noFill/>
                </a:ln>
                <a:solidFill>
                  <a:srgbClr val="444444"/>
                </a:solidFill>
                <a:effectLst/>
                <a:latin typeface="inherit"/>
                <a:cs typeface="Arial" pitchFamily="34" charset="0"/>
              </a:rPr>
              <a:t>t </a:t>
            </a:r>
            <a:r>
              <a:rPr kumimoji="0" lang="es-CO" altLang="es-CO" sz="1200" b="0" i="0" u="none" strike="noStrike" cap="none" normalizeH="0" baseline="0" dirty="0" smtClean="0">
                <a:ln>
                  <a:noFill/>
                </a:ln>
                <a:solidFill>
                  <a:srgbClr val="444444"/>
                </a:solidFill>
                <a:effectLst/>
                <a:latin typeface="inherit"/>
                <a:cs typeface="Arial" pitchFamily="34" charset="0"/>
              </a:rPr>
              <a:t>+ 500</a:t>
            </a:r>
            <a:br>
              <a:rPr kumimoji="0" lang="es-CO" altLang="es-CO" sz="1200" b="0" i="0" u="none" strike="noStrike" cap="none" normalizeH="0" baseline="0" dirty="0" smtClean="0">
                <a:ln>
                  <a:noFill/>
                </a:ln>
                <a:solidFill>
                  <a:srgbClr val="444444"/>
                </a:solidFill>
                <a:effectLst/>
                <a:latin typeface="inherit"/>
                <a:cs typeface="Arial" pitchFamily="34" charset="0"/>
              </a:rPr>
            </a:br>
            <a:r>
              <a:rPr kumimoji="0" lang="es-CO" altLang="es-CO" sz="1200" b="0" i="0" u="none" strike="noStrike" cap="none" normalizeH="0" baseline="0" dirty="0" smtClean="0">
                <a:ln>
                  <a:noFill/>
                </a:ln>
                <a:solidFill>
                  <a:srgbClr val="444444"/>
                </a:solidFill>
                <a:effectLst/>
                <a:latin typeface="inherit"/>
                <a:cs typeface="Arial" pitchFamily="34" charset="0"/>
              </a:rPr>
              <a:t>Esta afirmación 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verdadera, porque para </a:t>
            </a:r>
            <a:r>
              <a:rPr kumimoji="0" lang="es-CO" altLang="es-CO" sz="1200" b="0" i="1" u="none" strike="noStrike" cap="none" normalizeH="0" baseline="0" dirty="0" smtClean="0">
                <a:ln>
                  <a:noFill/>
                </a:ln>
                <a:solidFill>
                  <a:srgbClr val="444444"/>
                </a:solidFill>
                <a:effectLst/>
                <a:latin typeface="inherit"/>
                <a:cs typeface="Arial" pitchFamily="34" charset="0"/>
              </a:rPr>
              <a:t>t </a:t>
            </a:r>
            <a:r>
              <a:rPr kumimoji="0" lang="es-CO" altLang="es-CO" sz="1200" b="0" i="0" u="none" strike="noStrike" cap="none" normalizeH="0" baseline="0" dirty="0" smtClean="0">
                <a:ln>
                  <a:noFill/>
                </a:ln>
                <a:solidFill>
                  <a:srgbClr val="444444"/>
                </a:solidFill>
                <a:effectLst/>
                <a:latin typeface="inherit"/>
                <a:cs typeface="Arial" pitchFamily="34" charset="0"/>
              </a:rPr>
              <a:t>= 1, se obtienen 1500  bacterias y para </a:t>
            </a:r>
            <a:r>
              <a:rPr kumimoji="0" lang="es-CO" altLang="es-CO" sz="1200" b="0" i="1" u="none" strike="noStrike" cap="none" normalizeH="0" baseline="0" dirty="0" smtClean="0">
                <a:ln>
                  <a:noFill/>
                </a:ln>
                <a:solidFill>
                  <a:srgbClr val="444444"/>
                </a:solidFill>
                <a:effectLst/>
                <a:latin typeface="inherit"/>
                <a:cs typeface="Arial" pitchFamily="34" charset="0"/>
              </a:rPr>
              <a:t>t </a:t>
            </a:r>
            <a:r>
              <a:rPr kumimoji="0" lang="es-CO" altLang="es-CO" sz="1200" b="0" i="0" u="none" strike="noStrike" cap="none" normalizeH="0" baseline="0" dirty="0" smtClean="0">
                <a:ln>
                  <a:noFill/>
                </a:ln>
                <a:solidFill>
                  <a:srgbClr val="444444"/>
                </a:solidFill>
                <a:effectLst/>
                <a:latin typeface="inherit"/>
                <a:cs typeface="Arial" pitchFamily="34" charset="0"/>
              </a:rPr>
              <a:t>= 2, se obtienen 2.500.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falsa, porque la cantidad de bacterias no aumenta a la misma razón conforme transcurre el tiempo.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verdadera, porque el número de bacterias está aumentando en múltiplos de 500.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falsa, porque el número de bacterias conforme transcurre el tiempo va disminuyendo.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4338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177721617"/>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18</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MODERADAMENTE LLUVIOSA </a:t>
                      </a:r>
                      <a:endParaRPr lang="es-CO" sz="1000" b="1" dirty="0">
                        <a:solidFill>
                          <a:srgbClr val="FF0000"/>
                        </a:solidFill>
                      </a:endParaRPr>
                    </a:p>
                  </a:txBody>
                  <a:tcPr/>
                </a:tc>
              </a:tr>
            </a:tbl>
          </a:graphicData>
        </a:graphic>
      </p:graphicFrame>
      <p:sp>
        <p:nvSpPr>
          <p:cNvPr id="3" name="Rectangle 1"/>
          <p:cNvSpPr>
            <a:spLocks noChangeArrowheads="1"/>
          </p:cNvSpPr>
          <p:nvPr/>
        </p:nvSpPr>
        <p:spPr bwMode="auto">
          <a:xfrm rot="10800000" flipV="1">
            <a:off x="236635" y="1340768"/>
            <a:ext cx="5508104" cy="49012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Lee el siguiente texto:</a:t>
            </a:r>
            <a:br>
              <a:rPr kumimoji="0" lang="es-CO" altLang="es-CO" sz="1200" b="0" i="0" u="none" strike="noStrike" cap="none" normalizeH="0" baseline="0" dirty="0" smtClean="0">
                <a:ln>
                  <a:noFill/>
                </a:ln>
                <a:solidFill>
                  <a:srgbClr val="444444"/>
                </a:solidFill>
                <a:effectLst/>
                <a:latin typeface="inherit"/>
                <a:cs typeface="Arial" pitchFamily="34" charset="0"/>
              </a:rPr>
            </a:br>
            <a:r>
              <a:rPr kumimoji="0" lang="es-CO" altLang="es-CO" sz="1200" b="1" i="0" u="none" strike="noStrike" cap="none" normalizeH="0" baseline="0" dirty="0" smtClean="0">
                <a:ln>
                  <a:noFill/>
                </a:ln>
                <a:solidFill>
                  <a:srgbClr val="444444"/>
                </a:solidFill>
                <a:effectLst/>
                <a:latin typeface="inherit"/>
                <a:cs typeface="Arial" pitchFamily="34" charset="0"/>
              </a:rPr>
              <a:t>Los niveles de lluvia en Colombia</a:t>
            </a:r>
            <a:r>
              <a:rPr kumimoji="0" lang="es-CO" altLang="es-CO" sz="1200" b="0" i="0" u="none" strike="noStrike" cap="none" normalizeH="0" baseline="0" dirty="0" smtClean="0">
                <a:ln>
                  <a:noFill/>
                </a:ln>
                <a:solidFill>
                  <a:srgbClr val="444444"/>
                </a:solidFill>
                <a:effectLst/>
                <a:latin typeface="inherit"/>
                <a:cs typeface="Arial" pitchFamily="34" charset="0"/>
              </a:rPr>
              <a:t/>
            </a:r>
            <a:br>
              <a:rPr kumimoji="0" lang="es-CO" altLang="es-CO" sz="1200" b="0" i="0" u="none" strike="noStrike" cap="none" normalizeH="0" baseline="0" dirty="0" smtClean="0">
                <a:ln>
                  <a:noFill/>
                </a:ln>
                <a:solidFill>
                  <a:srgbClr val="444444"/>
                </a:solidFill>
                <a:effectLst/>
                <a:latin typeface="inherit"/>
                <a:cs typeface="Arial" pitchFamily="34" charset="0"/>
              </a:rPr>
            </a:br>
            <a:r>
              <a:rPr kumimoji="0" lang="es-CO" altLang="es-CO" sz="1200" b="0" i="0" u="none" strike="noStrike" cap="none" normalizeH="0" baseline="0" dirty="0" smtClean="0">
                <a:ln>
                  <a:noFill/>
                </a:ln>
                <a:solidFill>
                  <a:srgbClr val="444444"/>
                </a:solidFill>
                <a:effectLst/>
                <a:latin typeface="inherit"/>
                <a:cs typeface="Arial" pitchFamily="34" charset="0"/>
              </a:rPr>
              <a:t>En Colombia los niveles de lluvia son muy variables, con promedios que van desde los 500mm anuales en la Guajira (muy seco), hasta los 12.000mm anuales en algunas regiones del Chocó (extremadamente lluvioso). En la región Caribe las lluvias registran niveles entre 500 y 2000mm al año, siendo una de las zonas más secas en el país. Los Llanos Orientales y la Orinoquía presentan niveles muy variables de precipitación que pueden ir desde los 1500mm al año hasta los 3500mm al año; mientras que en la Amazonía existen registros de 3000mm a 4000mm anuales.</a:t>
            </a:r>
            <a:br>
              <a:rPr kumimoji="0" lang="es-CO" altLang="es-CO" sz="1200" b="0" i="0" u="none" strike="noStrike" cap="none" normalizeH="0" baseline="0" dirty="0" smtClean="0">
                <a:ln>
                  <a:noFill/>
                </a:ln>
                <a:solidFill>
                  <a:srgbClr val="444444"/>
                </a:solidFill>
                <a:effectLst/>
                <a:latin typeface="inherit"/>
                <a:cs typeface="Arial" pitchFamily="34" charset="0"/>
              </a:rPr>
            </a:br>
            <a:r>
              <a:rPr kumimoji="0" lang="es-CO" altLang="es-CO" sz="1200" b="0" i="0" u="none" strike="noStrike" cap="none" normalizeH="0" baseline="0" dirty="0" smtClean="0">
                <a:ln>
                  <a:noFill/>
                </a:ln>
                <a:solidFill>
                  <a:srgbClr val="444444"/>
                </a:solidFill>
                <a:effectLst/>
                <a:latin typeface="inherit"/>
                <a:cs typeface="Arial" pitchFamily="34" charset="0"/>
              </a:rPr>
              <a:t>Recuperado de: http://comunidadplanetaazul.com/agua/sabias-que/los-niveles-de-lluvia-en-colombia/ </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
            </a:r>
            <a:br>
              <a:rPr kumimoji="0" lang="es-CO" altLang="es-CO" sz="1200" b="0" i="0" u="none" strike="noStrike" cap="none" normalizeH="0" baseline="0" dirty="0" smtClean="0">
                <a:ln>
                  <a:noFill/>
                </a:ln>
                <a:solidFill>
                  <a:srgbClr val="444444"/>
                </a:solidFill>
                <a:effectLst/>
                <a:latin typeface="inherit"/>
                <a:cs typeface="Arial" pitchFamily="34" charset="0"/>
              </a:rPr>
            </a:br>
            <a:r>
              <a:rPr kumimoji="0" lang="es-CO" altLang="es-CO" sz="1200" b="0" i="0" u="none" strike="noStrike" cap="none" normalizeH="0" baseline="0" dirty="0" smtClean="0">
                <a:ln>
                  <a:noFill/>
                </a:ln>
                <a:solidFill>
                  <a:srgbClr val="444444"/>
                </a:solidFill>
                <a:effectLst/>
                <a:latin typeface="inherit"/>
                <a:cs typeface="Arial" pitchFamily="34" charset="0"/>
              </a:rPr>
              <a:t>Del anterior texto podemos inferir que 6.000 mm de lluvia al año corresponde a una región </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seca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extremadamente lluvioso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extremadamente seca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moderadamente lluviosa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7388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913345912"/>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19</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SACAR UNA BOLA AMARILLA ES MÁS PROBABLE QUE SACAR UNA BOLA AZUL.</a:t>
                      </a:r>
                      <a:endParaRPr lang="es-CO" sz="1000" b="1" dirty="0">
                        <a:solidFill>
                          <a:srgbClr val="FF0000"/>
                        </a:solidFill>
                      </a:endParaRPr>
                    </a:p>
                  </a:txBody>
                  <a:tcPr/>
                </a:tc>
              </a:tr>
            </a:tbl>
          </a:graphicData>
        </a:graphic>
      </p:graphicFrame>
      <p:sp>
        <p:nvSpPr>
          <p:cNvPr id="3" name="2 Rectángulo"/>
          <p:cNvSpPr/>
          <p:nvPr/>
        </p:nvSpPr>
        <p:spPr>
          <a:xfrm>
            <a:off x="263174" y="1052736"/>
            <a:ext cx="4572000" cy="523220"/>
          </a:xfrm>
          <a:prstGeom prst="rect">
            <a:avLst/>
          </a:prstGeom>
        </p:spPr>
        <p:txBody>
          <a:bodyPr>
            <a:spAutoFit/>
          </a:bodyPr>
          <a:lstStyle/>
          <a:p>
            <a:pPr algn="just"/>
            <a:r>
              <a:rPr lang="es-CO" sz="1400" dirty="0"/>
              <a:t>Marlene, tiene una tómbola con bolas de color amarillo, azul, rojo y verde</a:t>
            </a:r>
          </a:p>
        </p:txBody>
      </p:sp>
      <p:pic>
        <p:nvPicPr>
          <p:cNvPr id="81922" name="Picture 2" descr="http://superate20.edu.co/_/editor/images/Febrero/quinto/matem%C3%A1ticas/m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75956"/>
            <a:ext cx="1661844" cy="17564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07504" y="3645024"/>
            <a:ext cx="6156176"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 partir de la información presentada en la gráfica se puede afirmar que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una bola roja es menos probable que sacar una bola azul.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una bola verde es menos probable que sacar una bola azul.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una bola azul es más probable que sacar una bola amarilla.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sacar una bola amarilla es más probable que sacar una bola azul.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66357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470165492"/>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20</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1"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6 POSIBILIDADES</a:t>
                      </a:r>
                      <a:endParaRPr lang="es-CO" sz="1000" b="1" dirty="0">
                        <a:solidFill>
                          <a:srgbClr val="FF0000"/>
                        </a:solidFill>
                      </a:endParaRPr>
                    </a:p>
                  </a:txBody>
                  <a:tcPr/>
                </a:tc>
              </a:tr>
            </a:tbl>
          </a:graphicData>
        </a:graphic>
      </p:graphicFrame>
      <p:sp>
        <p:nvSpPr>
          <p:cNvPr id="3" name="2 Rectángulo"/>
          <p:cNvSpPr/>
          <p:nvPr/>
        </p:nvSpPr>
        <p:spPr>
          <a:xfrm>
            <a:off x="270884" y="1268760"/>
            <a:ext cx="4572000" cy="646331"/>
          </a:xfrm>
          <a:prstGeom prst="rect">
            <a:avLst/>
          </a:prstGeom>
        </p:spPr>
        <p:txBody>
          <a:bodyPr>
            <a:spAutoFit/>
          </a:bodyPr>
          <a:lstStyle/>
          <a:p>
            <a:r>
              <a:rPr lang="es-CO" dirty="0"/>
              <a:t>En la heladería “Polo Norte” venden los siguientes 4 sabores  helado:</a:t>
            </a:r>
          </a:p>
        </p:txBody>
      </p:sp>
      <p:pic>
        <p:nvPicPr>
          <p:cNvPr id="82946" name="Picture 2" descr="http://superate20.edu.co/_/editor/images/Febrero/quinto/matem%C3%A1ticas/m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2562225" cy="18764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34651" y="3861048"/>
            <a:ext cx="6258247"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Si Julia pide un helado de 2 sabores distintos ¿Cuántas posibilidades tiene para escoger?</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12 posibilidades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8 posibilidades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16 posibilidades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 posibilidades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05544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 3º </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6" name="5 Tabla"/>
          <p:cNvGraphicFramePr>
            <a:graphicFrameLocks noGrp="1"/>
          </p:cNvGraphicFramePr>
          <p:nvPr>
            <p:extLst>
              <p:ext uri="{D42A27DB-BD31-4B8C-83A1-F6EECF244321}">
                <p14:modId xmlns:p14="http://schemas.microsoft.com/office/powerpoint/2010/main" val="2917663312"/>
              </p:ext>
            </p:extLst>
          </p:nvPr>
        </p:nvGraphicFramePr>
        <p:xfrm>
          <a:off x="6372200"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20 + 5 = 10 + 15</a:t>
                      </a:r>
                      <a:endParaRPr lang="es-CO" sz="1000" b="1" dirty="0">
                        <a:solidFill>
                          <a:srgbClr val="FF0000"/>
                        </a:solidFill>
                      </a:endParaRPr>
                    </a:p>
                  </a:txBody>
                  <a:tcPr/>
                </a:tc>
              </a:tr>
            </a:tbl>
          </a:graphicData>
        </a:graphic>
      </p:graphicFrame>
      <p:sp>
        <p:nvSpPr>
          <p:cNvPr id="3" name="2 Rectángulo"/>
          <p:cNvSpPr/>
          <p:nvPr/>
        </p:nvSpPr>
        <p:spPr>
          <a:xfrm>
            <a:off x="107504" y="1196752"/>
            <a:ext cx="6048672" cy="523220"/>
          </a:xfrm>
          <a:prstGeom prst="rect">
            <a:avLst/>
          </a:prstGeom>
        </p:spPr>
        <p:txBody>
          <a:bodyPr wrap="square">
            <a:spAutoFit/>
          </a:bodyPr>
          <a:lstStyle/>
          <a:p>
            <a:pPr algn="just"/>
            <a:r>
              <a:rPr lang="es-CO" sz="1400" b="1" dirty="0" smtClean="0"/>
              <a:t>una </a:t>
            </a:r>
            <a:r>
              <a:rPr lang="es-CO" sz="1400" b="1" dirty="0"/>
              <a:t>caja contiene dulces de distintos sabores. Hay 20 de fresa, 10 de chocolate, 5 de mora y 15 de leche.</a:t>
            </a:r>
          </a:p>
        </p:txBody>
      </p:sp>
      <p:pic>
        <p:nvPicPr>
          <p:cNvPr id="84994" name="Picture 2" descr="http://superate20.edu.co/_/editor/images/Febrero/tercero/matem%C3%A1ticas/m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885" y="1437234"/>
            <a:ext cx="2718832" cy="27725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59129" y="4293096"/>
            <a:ext cx="7668344"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Una igualdad que se puede representar con estas cantidades de dulces es</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 + 5 = 15 + 20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20 + 10 = 5 + 15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20 + 15 = 10 + 5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20 + 5 = 10 + 15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29694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714898467"/>
              </p:ext>
            </p:extLst>
          </p:nvPr>
        </p:nvGraphicFramePr>
        <p:xfrm>
          <a:off x="6372200"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2</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FRESA</a:t>
                      </a:r>
                      <a:endParaRPr lang="es-CO" sz="1000" b="1" dirty="0">
                        <a:solidFill>
                          <a:srgbClr val="FF0000"/>
                        </a:solidFill>
                      </a:endParaRPr>
                    </a:p>
                  </a:txBody>
                  <a:tcPr/>
                </a:tc>
              </a:tr>
            </a:tbl>
          </a:graphicData>
        </a:graphic>
      </p:graphicFrame>
      <p:sp>
        <p:nvSpPr>
          <p:cNvPr id="6" name="5 Rectángulo"/>
          <p:cNvSpPr/>
          <p:nvPr/>
        </p:nvSpPr>
        <p:spPr>
          <a:xfrm>
            <a:off x="107504" y="1196752"/>
            <a:ext cx="6048672" cy="523220"/>
          </a:xfrm>
          <a:prstGeom prst="rect">
            <a:avLst/>
          </a:prstGeom>
        </p:spPr>
        <p:txBody>
          <a:bodyPr wrap="square">
            <a:spAutoFit/>
          </a:bodyPr>
          <a:lstStyle/>
          <a:p>
            <a:pPr algn="just"/>
            <a:r>
              <a:rPr lang="es-CO" sz="1400" b="1" dirty="0" smtClean="0"/>
              <a:t>una </a:t>
            </a:r>
            <a:r>
              <a:rPr lang="es-CO" sz="1400" b="1" dirty="0"/>
              <a:t>caja contiene dulces de distintos sabores. Hay 20 de fresa, 10 de chocolate, 5 de mora y 15 de leche.</a:t>
            </a:r>
          </a:p>
        </p:txBody>
      </p:sp>
      <p:pic>
        <p:nvPicPr>
          <p:cNvPr id="7" name="Picture 2" descr="http://superate20.edu.co/_/editor/images/Febrero/tercero/matem%C3%A1ticas/m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3885" y="1437234"/>
            <a:ext cx="2718832" cy="27725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251520" y="4509120"/>
            <a:ext cx="7812360"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Diego sacó un dulce de la caja, es más probable que éste sea de</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fresa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chocolate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mora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leche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26881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607523917"/>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3</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70</a:t>
                      </a:r>
                      <a:endParaRPr lang="es-CO" sz="1000" b="1" dirty="0">
                        <a:solidFill>
                          <a:srgbClr val="FF0000"/>
                        </a:solidFill>
                      </a:endParaRPr>
                    </a:p>
                  </a:txBody>
                  <a:tcPr/>
                </a:tc>
              </a:tr>
            </a:tbl>
          </a:graphicData>
        </a:graphic>
      </p:graphicFrame>
      <p:sp>
        <p:nvSpPr>
          <p:cNvPr id="3" name="2 Rectángulo"/>
          <p:cNvSpPr/>
          <p:nvPr/>
        </p:nvSpPr>
        <p:spPr>
          <a:xfrm>
            <a:off x="230350" y="1340768"/>
            <a:ext cx="5853817" cy="461665"/>
          </a:xfrm>
          <a:prstGeom prst="rect">
            <a:avLst/>
          </a:prstGeom>
        </p:spPr>
        <p:txBody>
          <a:bodyPr wrap="square">
            <a:spAutoFit/>
          </a:bodyPr>
          <a:lstStyle/>
          <a:p>
            <a:pPr algn="just"/>
            <a:r>
              <a:rPr lang="es-CO" sz="1200" b="1" dirty="0"/>
              <a:t>A continuación se registra la información de las paletas que vendió la heladería </a:t>
            </a:r>
            <a:r>
              <a:rPr lang="es-CO" sz="1200" b="1" dirty="0" err="1"/>
              <a:t>Fruticrema</a:t>
            </a:r>
            <a:r>
              <a:rPr lang="es-CO" sz="1200" b="1" dirty="0"/>
              <a:t> del lunes al sábado de la semana pasada:</a:t>
            </a:r>
          </a:p>
        </p:txBody>
      </p:sp>
      <p:pic>
        <p:nvPicPr>
          <p:cNvPr id="87042" name="Picture 2" descr="http://superate20.edu.co/_/editor/images/Febrero/tercero/matem%C3%A1ticas/im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47" y="1802433"/>
            <a:ext cx="3821664" cy="36252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339752" y="4673731"/>
            <a:ext cx="6732240"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¿Cuántas paletas en total se vendieron entre lunes y martes?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7</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45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70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5345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025771"/>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183697477"/>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4</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JUEVES</a:t>
                      </a:r>
                      <a:endParaRPr lang="es-CO" sz="1000" b="1" dirty="0">
                        <a:solidFill>
                          <a:srgbClr val="FF0000"/>
                        </a:solidFill>
                      </a:endParaRPr>
                    </a:p>
                  </a:txBody>
                  <a:tcPr/>
                </a:tc>
              </a:tr>
            </a:tbl>
          </a:graphicData>
        </a:graphic>
      </p:graphicFrame>
      <p:sp>
        <p:nvSpPr>
          <p:cNvPr id="6" name="5 Rectángulo"/>
          <p:cNvSpPr/>
          <p:nvPr/>
        </p:nvSpPr>
        <p:spPr>
          <a:xfrm>
            <a:off x="251520" y="980728"/>
            <a:ext cx="5760640" cy="430887"/>
          </a:xfrm>
          <a:prstGeom prst="rect">
            <a:avLst/>
          </a:prstGeom>
        </p:spPr>
        <p:txBody>
          <a:bodyPr wrap="square">
            <a:spAutoFit/>
          </a:bodyPr>
          <a:lstStyle/>
          <a:p>
            <a:pPr algn="just"/>
            <a:r>
              <a:rPr lang="es-CO" sz="1100" b="1" dirty="0"/>
              <a:t>A continuación se registra la información de las paletas que vendió la heladería </a:t>
            </a:r>
            <a:r>
              <a:rPr lang="es-CO" sz="1100" b="1" dirty="0" err="1"/>
              <a:t>Fruticrema</a:t>
            </a:r>
            <a:r>
              <a:rPr lang="es-CO" sz="1100" b="1" dirty="0"/>
              <a:t> del lunes al sábado de la semana pasada:</a:t>
            </a:r>
          </a:p>
        </p:txBody>
      </p:sp>
      <p:pic>
        <p:nvPicPr>
          <p:cNvPr id="88066" name="Picture 2" descr="http://superate20.edu.co/_/editor/images/Febrero/tercero/matem%C3%A1ticas/im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57" y="1402535"/>
            <a:ext cx="3932512" cy="44886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903751" y="4703420"/>
            <a:ext cx="5220072"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¿Qué día se vendieron más paletas?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Lunes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Jueves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Sábado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Viernes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8221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634357393"/>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5</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RAZONAMIENTO Y ARGUMENTACIÓN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MEDIO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9 DOCENAS.</a:t>
                      </a:r>
                      <a:endParaRPr lang="es-CO" sz="1000" b="1" dirty="0">
                        <a:solidFill>
                          <a:srgbClr val="FF0000"/>
                        </a:solidFill>
                      </a:endParaRPr>
                    </a:p>
                  </a:txBody>
                  <a:tcPr/>
                </a:tc>
              </a:tr>
            </a:tbl>
          </a:graphicData>
        </a:graphic>
      </p:graphicFrame>
      <p:sp>
        <p:nvSpPr>
          <p:cNvPr id="3" name="2 Rectángulo"/>
          <p:cNvSpPr/>
          <p:nvPr/>
        </p:nvSpPr>
        <p:spPr>
          <a:xfrm>
            <a:off x="323528" y="1124744"/>
            <a:ext cx="5760640" cy="523220"/>
          </a:xfrm>
          <a:prstGeom prst="rect">
            <a:avLst/>
          </a:prstGeom>
        </p:spPr>
        <p:txBody>
          <a:bodyPr wrap="square">
            <a:spAutoFit/>
          </a:bodyPr>
          <a:lstStyle/>
          <a:p>
            <a:pPr algn="just"/>
            <a:r>
              <a:rPr lang="es-CO" sz="1400" dirty="0"/>
              <a:t>En la floristería de Doña Margarita se venden decenas y docenas de rosas. Las decenas a $18.000 y las docenas a $20.000. </a:t>
            </a:r>
          </a:p>
        </p:txBody>
      </p:sp>
      <p:pic>
        <p:nvPicPr>
          <p:cNvPr id="89090" name="Picture 2" descr="http://superate20.edu.co/_/editor/images/Febrero/tercero/matem%C3%A1ticas/ro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564" y="1619968"/>
            <a:ext cx="2637284" cy="25862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66564" y="4365104"/>
            <a:ext cx="3074814" cy="222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El precio de 10 decenas equivale al de</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10 docenas.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9 docenas.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8 docenas.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6 docenas.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14749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201782166"/>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6</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RAZONAMIENTO Y ARGUMENTACIÓN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FALSA, PORQUE LOS PRECIOS SERÍAN $1.800 Y $1.667</a:t>
                      </a:r>
                      <a:endParaRPr lang="es-CO" sz="1000" b="1" dirty="0">
                        <a:solidFill>
                          <a:srgbClr val="FF0000"/>
                        </a:solidFill>
                      </a:endParaRPr>
                    </a:p>
                  </a:txBody>
                  <a:tcPr/>
                </a:tc>
              </a:tr>
            </a:tbl>
          </a:graphicData>
        </a:graphic>
      </p:graphicFrame>
      <p:sp>
        <p:nvSpPr>
          <p:cNvPr id="3" name="2 Rectángulo"/>
          <p:cNvSpPr/>
          <p:nvPr/>
        </p:nvSpPr>
        <p:spPr>
          <a:xfrm>
            <a:off x="107504" y="1196752"/>
            <a:ext cx="5976664" cy="523220"/>
          </a:xfrm>
          <a:prstGeom prst="rect">
            <a:avLst/>
          </a:prstGeom>
        </p:spPr>
        <p:txBody>
          <a:bodyPr wrap="square">
            <a:spAutoFit/>
          </a:bodyPr>
          <a:lstStyle/>
          <a:p>
            <a:pPr algn="just"/>
            <a:r>
              <a:rPr lang="es-CO" sz="1400" dirty="0"/>
              <a:t>En la floristería de Doña Margarita se venden decenas y docenas de rosas. Las decenas a $18.000 y las docenas a $20.000. </a:t>
            </a:r>
          </a:p>
        </p:txBody>
      </p:sp>
      <p:pic>
        <p:nvPicPr>
          <p:cNvPr id="6" name="Picture 2" descr="http://superate20.edu.co/_/editor/images/Febrero/tercero/matem%C3%A1ticas/ro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61" y="1719972"/>
            <a:ext cx="2637284" cy="25862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539552" y="4312055"/>
            <a:ext cx="7164288"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Lina afirma que el costo por unidad es el mismo si se compra una docena que si se compra una decena. Esta afirmación es</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falsa, porque los precios serían $1.800 y $2.000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falsa, porque los precios serían $1.800 y $1.667</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verdadera, porque el precio por unidad sería $1.800</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verdadera, porque el precio por unidad sería $2.000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11649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19235" y="149099"/>
            <a:ext cx="7772400" cy="449707"/>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802687547"/>
              </p:ext>
            </p:extLst>
          </p:nvPr>
        </p:nvGraphicFramePr>
        <p:xfrm>
          <a:off x="5364088" y="980728"/>
          <a:ext cx="3559944" cy="2986400"/>
        </p:xfrm>
        <a:graphic>
          <a:graphicData uri="http://schemas.openxmlformats.org/drawingml/2006/table">
            <a:tbl>
              <a:tblPr firstRow="1" bandRow="1">
                <a:tableStyleId>{F5AB1C69-6EDB-4FF4-983F-18BD219EF322}</a:tableStyleId>
              </a:tblPr>
              <a:tblGrid>
                <a:gridCol w="1367775"/>
                <a:gridCol w="2192169"/>
              </a:tblGrid>
              <a:tr h="360040">
                <a:tc>
                  <a:txBody>
                    <a:bodyPr/>
                    <a:lstStyle/>
                    <a:p>
                      <a:pPr algn="just" fontAlgn="ctr"/>
                      <a:r>
                        <a:rPr lang="es-CO" sz="800" b="1" i="0" kern="1200" dirty="0" smtClean="0">
                          <a:solidFill>
                            <a:schemeClr val="tx1"/>
                          </a:solidFill>
                          <a:effectLst/>
                          <a:latin typeface="+mn-lt"/>
                          <a:ea typeface="+mn-ea"/>
                          <a:cs typeface="+mn-cs"/>
                        </a:rPr>
                        <a:t>TIPO DE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LENGUAJE   </a:t>
                      </a:r>
                      <a:endParaRPr lang="es-CO" sz="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CÓDIGO DE LA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TER-7-15-I </a:t>
                      </a:r>
                      <a:endParaRPr lang="es-CO" sz="8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800" dirty="0" smtClean="0"/>
                        <a:t>7</a:t>
                      </a:r>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TIPO DE EVALUACIÓN</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COMPETENCIA</a:t>
                      </a:r>
                      <a:endParaRPr lang="es-CO" sz="8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COMPETENCIA EVALUADA</a:t>
                      </a:r>
                      <a:br>
                        <a:rPr lang="es-CO" sz="800" b="1" i="0" kern="1200" dirty="0" smtClean="0">
                          <a:solidFill>
                            <a:schemeClr val="tx1"/>
                          </a:solidFill>
                          <a:effectLst/>
                          <a:latin typeface="+mn-lt"/>
                          <a:ea typeface="+mn-ea"/>
                          <a:cs typeface="+mn-cs"/>
                        </a:rPr>
                      </a:br>
                      <a:r>
                        <a:rPr lang="es-CO" sz="800" b="0" i="0" kern="1200" dirty="0" smtClean="0">
                          <a:solidFill>
                            <a:schemeClr val="dk1"/>
                          </a:solidFill>
                          <a:effectLst/>
                          <a:latin typeface="+mn-lt"/>
                          <a:ea typeface="+mn-ea"/>
                          <a:cs typeface="+mn-cs"/>
                        </a:rPr>
                        <a:t>PLANTEAMIENTO Y SOLUCIÓN DE PROBLEMAS </a:t>
                      </a:r>
                      <a:endParaRPr lang="es-CO" sz="800" b="1" i="0" kern="1200" dirty="0" smtClean="0">
                        <a:solidFill>
                          <a:schemeClr val="tx1"/>
                        </a:solidFill>
                        <a:effectLst/>
                        <a:latin typeface="+mn-lt"/>
                        <a:ea typeface="+mn-ea"/>
                        <a:cs typeface="+mn-cs"/>
                      </a:endParaRPr>
                    </a:p>
                    <a:p>
                      <a:pPr algn="just"/>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NIVEL DE DIFICULTAD DE LA PREGUNTA</a:t>
                      </a:r>
                      <a:br>
                        <a:rPr lang="es-CO" sz="800" b="1" i="0" kern="1200" dirty="0" smtClean="0">
                          <a:solidFill>
                            <a:schemeClr val="tx1"/>
                          </a:solidFill>
                          <a:effectLst/>
                          <a:latin typeface="+mn-lt"/>
                          <a:ea typeface="+mn-ea"/>
                          <a:cs typeface="+mn-cs"/>
                        </a:rPr>
                      </a:br>
                      <a:endParaRPr lang="es-CO" sz="8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ALTO</a:t>
                      </a:r>
                      <a:endParaRPr lang="es-CO" sz="800" dirty="0"/>
                    </a:p>
                  </a:txBody>
                  <a:tcPr/>
                </a:tc>
              </a:tr>
              <a:tr h="370840">
                <a:tc>
                  <a:txBody>
                    <a:bodyPr/>
                    <a:lstStyle/>
                    <a:p>
                      <a:pPr algn="just"/>
                      <a:r>
                        <a:rPr lang="es-CO" sz="800" dirty="0" smtClean="0"/>
                        <a:t>RESPUESTA CORRECTA</a:t>
                      </a:r>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a:solidFill>
                          <a:srgbClr val="FF0000"/>
                        </a:solidFill>
                      </a:endParaRPr>
                    </a:p>
                  </a:txBody>
                  <a:tcPr/>
                </a:tc>
              </a:tr>
            </a:tbl>
          </a:graphicData>
        </a:graphic>
      </p:graphicFrame>
      <p:pic>
        <p:nvPicPr>
          <p:cNvPr id="83970" name="Picture 2" descr="http://superate20.edu.co/_/editor/images/Febrero/tercero/matem%C3%A1ticas/m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348880"/>
            <a:ext cx="1595264" cy="159526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51520" y="764704"/>
            <a:ext cx="2149114" cy="369332"/>
          </a:xfrm>
          <a:prstGeom prst="rect">
            <a:avLst/>
          </a:prstGeom>
        </p:spPr>
        <p:txBody>
          <a:bodyPr wrap="none">
            <a:spAutoFit/>
          </a:bodyPr>
          <a:lstStyle/>
          <a:p>
            <a:r>
              <a:rPr lang="es-CO" dirty="0"/>
              <a:t>Observa la secuencia</a:t>
            </a:r>
          </a:p>
        </p:txBody>
      </p:sp>
      <p:pic>
        <p:nvPicPr>
          <p:cNvPr id="83972" name="Picture 4" descr="http://superate20.edu.co/_/editor/images/Febrero/tercero/matem%C3%A1ticas/m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61781"/>
            <a:ext cx="5390958" cy="1574887"/>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18519" y="2702093"/>
            <a:ext cx="2829685" cy="369332"/>
          </a:xfrm>
          <a:prstGeom prst="rect">
            <a:avLst/>
          </a:prstGeom>
        </p:spPr>
        <p:txBody>
          <a:bodyPr wrap="none">
            <a:spAutoFit/>
          </a:bodyPr>
          <a:lstStyle/>
          <a:p>
            <a:r>
              <a:rPr lang="es-CO" dirty="0"/>
              <a:t>¿Cuál es la figura que sigue?</a:t>
            </a:r>
          </a:p>
        </p:txBody>
      </p:sp>
      <p:pic>
        <p:nvPicPr>
          <p:cNvPr id="839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18" y="3146512"/>
            <a:ext cx="2182115" cy="145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86" y="3071425"/>
            <a:ext cx="2303068" cy="145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264" y="4725144"/>
            <a:ext cx="2333625"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1001" y="4650755"/>
            <a:ext cx="2665693" cy="172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3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169181687"/>
              </p:ext>
            </p:extLst>
          </p:nvPr>
        </p:nvGraphicFramePr>
        <p:xfrm>
          <a:off x="6300192" y="980728"/>
          <a:ext cx="2623840" cy="23469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8</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FORMULACIÓN Y EJECUCIÓN</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dirty="0">
                        <a:solidFill>
                          <a:srgbClr val="FF0000"/>
                        </a:solidFill>
                      </a:endParaRPr>
                    </a:p>
                  </a:txBody>
                  <a:tcPr/>
                </a:tc>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924944"/>
            <a:ext cx="12096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539552" y="1200928"/>
            <a:ext cx="5400600" cy="954107"/>
          </a:xfrm>
          <a:prstGeom prst="rect">
            <a:avLst/>
          </a:prstGeom>
        </p:spPr>
        <p:txBody>
          <a:bodyPr wrap="square">
            <a:spAutoFit/>
          </a:bodyPr>
          <a:lstStyle/>
          <a:p>
            <a:pPr algn="just"/>
            <a:r>
              <a:rPr lang="es-CO" sz="1400" b="1" dirty="0"/>
              <a:t>La figura muestra un círculo inscrito en un cuadrado, el cual a su vez inscrito en un círculo mayor. Sea R el radio del círculo mayor. Halle el área de la región sombreada (la región dentro del cuadrado y fuera del círculo menor), en términos de R.</a:t>
            </a:r>
          </a:p>
        </p:txBody>
      </p:sp>
      <p:pic>
        <p:nvPicPr>
          <p:cNvPr id="6148" name="Picture 4" descr="http://superate20.edu.co/_/editor/images/Febrero/once/matem%C3%A1ticas/img_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157065"/>
            <a:ext cx="32766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645024"/>
            <a:ext cx="44386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3385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891137659"/>
              </p:ext>
            </p:extLst>
          </p:nvPr>
        </p:nvGraphicFramePr>
        <p:xfrm>
          <a:off x="6300192" y="980728"/>
          <a:ext cx="2623840" cy="28041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8</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ES MÁS FÁCIL OBTENER BOLAS AMARILLAS EN A QUE EN B.</a:t>
                      </a:r>
                      <a:endParaRPr lang="es-CO" sz="1000" b="1" dirty="0">
                        <a:solidFill>
                          <a:srgbClr val="FF0000"/>
                        </a:solidFill>
                      </a:endParaRPr>
                    </a:p>
                  </a:txBody>
                  <a:tcPr/>
                </a:tc>
              </a:tr>
            </a:tbl>
          </a:graphicData>
        </a:graphic>
      </p:graphicFrame>
      <p:sp>
        <p:nvSpPr>
          <p:cNvPr id="3" name="2 Rectángulo"/>
          <p:cNvSpPr/>
          <p:nvPr/>
        </p:nvSpPr>
        <p:spPr>
          <a:xfrm>
            <a:off x="467544" y="1268760"/>
            <a:ext cx="5544616" cy="276999"/>
          </a:xfrm>
          <a:prstGeom prst="rect">
            <a:avLst/>
          </a:prstGeom>
        </p:spPr>
        <p:txBody>
          <a:bodyPr wrap="square">
            <a:spAutoFit/>
          </a:bodyPr>
          <a:lstStyle/>
          <a:p>
            <a:pPr algn="just"/>
            <a:r>
              <a:rPr lang="es-CO" sz="1200" dirty="0"/>
              <a:t>La figura representa cuatro cajas que contienen bolas de color azul y amarillo.</a:t>
            </a:r>
          </a:p>
        </p:txBody>
      </p:sp>
      <p:pic>
        <p:nvPicPr>
          <p:cNvPr id="91138" name="Picture 2" descr="http://superate20.edu.co/_/editor/images/Febrero/tercero/matem%C3%A1ticas/m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611" y="1545759"/>
            <a:ext cx="5189127" cy="2007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53392" y="4221088"/>
            <a:ext cx="7380312"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A partir de la información presentada se puede concluir que</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más fácil obtener bolas amarillas en A que en 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más fácil obtener bolas amarillas en B que en 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más fácil obtener bolas amarillas en A que en 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es más fácil obtener bolas amarillas en B que en 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24350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926192159"/>
              </p:ext>
            </p:extLst>
          </p:nvPr>
        </p:nvGraphicFramePr>
        <p:xfrm>
          <a:off x="6300192" y="980728"/>
          <a:ext cx="2623840" cy="26517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t>9</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1" i="0" kern="1200" dirty="0" smtClean="0">
                          <a:solidFill>
                            <a:schemeClr val="dk1"/>
                          </a:solidFill>
                          <a:effectLst/>
                          <a:latin typeface="+mn-lt"/>
                          <a:ea typeface="+mn-ea"/>
                          <a:cs typeface="+mn-cs"/>
                        </a:rPr>
                        <a:t>RAZONAMIENTO Y ARGUMENTACIÓN </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b="1" dirty="0"/>
                    </a:p>
                  </a:txBody>
                  <a:tcPr/>
                </a:tc>
              </a:tr>
              <a:tr h="370840">
                <a:tc>
                  <a:txBody>
                    <a:bodyPr/>
                    <a:lstStyle/>
                    <a:p>
                      <a:pPr algn="just"/>
                      <a:r>
                        <a:rPr lang="es-CO" sz="1000" b="1" dirty="0" smtClean="0"/>
                        <a:t>RESPUESTA CORRECTA</a:t>
                      </a:r>
                      <a:endParaRPr lang="es-CO" sz="10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dk1"/>
                          </a:solidFill>
                          <a:effectLst/>
                          <a:latin typeface="+mn-lt"/>
                          <a:ea typeface="+mn-ea"/>
                          <a:cs typeface="+mn-cs"/>
                        </a:rPr>
                        <a:t>DOS CUADRAS AL ORIENTE Y UNA AL SUR.</a:t>
                      </a:r>
                      <a:endParaRPr lang="es-CO" sz="1000" b="1" dirty="0">
                        <a:solidFill>
                          <a:srgbClr val="FF0000"/>
                        </a:solidFill>
                      </a:endParaRPr>
                    </a:p>
                  </a:txBody>
                  <a:tcPr/>
                </a:tc>
              </a:tr>
            </a:tbl>
          </a:graphicData>
        </a:graphic>
      </p:graphicFrame>
      <p:sp>
        <p:nvSpPr>
          <p:cNvPr id="3" name="2 Rectángulo"/>
          <p:cNvSpPr/>
          <p:nvPr/>
        </p:nvSpPr>
        <p:spPr>
          <a:xfrm>
            <a:off x="283886" y="1196752"/>
            <a:ext cx="4572000" cy="307777"/>
          </a:xfrm>
          <a:prstGeom prst="rect">
            <a:avLst/>
          </a:prstGeom>
        </p:spPr>
        <p:txBody>
          <a:bodyPr>
            <a:spAutoFit/>
          </a:bodyPr>
          <a:lstStyle/>
          <a:p>
            <a:pPr algn="just"/>
            <a:r>
              <a:rPr lang="es-CO" sz="1400" dirty="0"/>
              <a:t>El siguiente mapa representa el barrio donde vive Diana.</a:t>
            </a:r>
          </a:p>
        </p:txBody>
      </p:sp>
      <p:pic>
        <p:nvPicPr>
          <p:cNvPr id="92162" name="Picture 2" descr="http://superate20.edu.co/_/editor/images/Febrero/tercero/matem%C3%A1ticas/m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69" y="1481389"/>
            <a:ext cx="5193592" cy="26235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53274" y="4293096"/>
            <a:ext cx="5580112"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Desde la casa de Diana, el cinema queda a</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tres cuadras al sur y una al occidente.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una cuadra al oriente y una al norte.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una cuadra al norte y dos al oriente.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dos cuadras al oriente y una al sur.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678287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619358389"/>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10</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CARRERA 5 CON CALLE 1</a:t>
                      </a:r>
                      <a:endParaRPr lang="es-CO" sz="1000" b="1" dirty="0">
                        <a:solidFill>
                          <a:srgbClr val="FF0000"/>
                        </a:solidFill>
                      </a:endParaRPr>
                    </a:p>
                  </a:txBody>
                  <a:tcPr/>
                </a:tc>
              </a:tr>
            </a:tbl>
          </a:graphicData>
        </a:graphic>
      </p:graphicFrame>
      <p:sp>
        <p:nvSpPr>
          <p:cNvPr id="3" name="2 Rectángulo"/>
          <p:cNvSpPr/>
          <p:nvPr/>
        </p:nvSpPr>
        <p:spPr>
          <a:xfrm>
            <a:off x="251520" y="1340768"/>
            <a:ext cx="5616624" cy="461665"/>
          </a:xfrm>
          <a:prstGeom prst="rect">
            <a:avLst/>
          </a:prstGeom>
        </p:spPr>
        <p:txBody>
          <a:bodyPr wrap="square">
            <a:spAutoFit/>
          </a:bodyPr>
          <a:lstStyle/>
          <a:p>
            <a:pPr algn="just"/>
            <a:r>
              <a:rPr lang="es-CO" sz="1200" b="1" dirty="0"/>
              <a:t>María se encuentra en la carrera 2 con  calle 3  y debe caminar 2 cuadras hacia el sur y 3 hacia el oriente para encontrarse con su hermano </a:t>
            </a:r>
          </a:p>
        </p:txBody>
      </p:sp>
      <p:pic>
        <p:nvPicPr>
          <p:cNvPr id="93186" name="Picture 2" descr="http://superate20.edu.co/_/editor/images/Febrero/tercero/matem%C3%A1ticas/im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02433"/>
            <a:ext cx="3947592" cy="3237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468517" y="4581128"/>
            <a:ext cx="4423963" cy="21312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¿Dónde se van a encontrar María y su hermano?</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Carrera 5 con calle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Carrera 5 con calle 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Carrera 0 con calle 1</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Carrera 1 con calle 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96582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809747"/>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246530485"/>
              </p:ext>
            </p:extLst>
          </p:nvPr>
        </p:nvGraphicFramePr>
        <p:xfrm>
          <a:off x="5868144" y="980729"/>
          <a:ext cx="3055888" cy="2284659"/>
        </p:xfrm>
        <a:graphic>
          <a:graphicData uri="http://schemas.openxmlformats.org/drawingml/2006/table">
            <a:tbl>
              <a:tblPr firstRow="1" bandRow="1">
                <a:tableStyleId>{F5AB1C69-6EDB-4FF4-983F-18BD219EF322}</a:tableStyleId>
              </a:tblPr>
              <a:tblGrid>
                <a:gridCol w="1512168"/>
                <a:gridCol w="1543720"/>
              </a:tblGrid>
              <a:tr h="26771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26771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11</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47364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algn="just"/>
                      <a:r>
                        <a:rPr lang="es-CO" sz="1000" b="0" i="0" kern="1200" dirty="0" smtClean="0">
                          <a:solidFill>
                            <a:schemeClr val="dk1"/>
                          </a:solidFill>
                          <a:effectLst/>
                          <a:latin typeface="+mn-lt"/>
                          <a:ea typeface="+mn-ea"/>
                          <a:cs typeface="+mn-cs"/>
                        </a:rPr>
                        <a:t>Planteamiento y solución de problemas </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Alto</a:t>
                      </a:r>
                      <a:endParaRPr lang="es-CO" sz="1000" dirty="0"/>
                    </a:p>
                  </a:txBody>
                  <a:tcPr/>
                </a:tc>
              </a:tr>
              <a:tr h="791139">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dirty="0" smtClean="0">
                          <a:solidFill>
                            <a:srgbClr val="FF0000"/>
                          </a:solidFill>
                        </a:rPr>
                        <a:t>8</a:t>
                      </a:r>
                      <a:endParaRPr lang="es-CO" sz="1000" b="1" dirty="0">
                        <a:solidFill>
                          <a:srgbClr val="FF0000"/>
                        </a:solidFill>
                      </a:endParaRPr>
                    </a:p>
                  </a:txBody>
                  <a:tcPr/>
                </a:tc>
              </a:tr>
            </a:tbl>
          </a:graphicData>
        </a:graphic>
      </p:graphicFrame>
      <p:sp>
        <p:nvSpPr>
          <p:cNvPr id="3" name="2 Rectángulo"/>
          <p:cNvSpPr/>
          <p:nvPr/>
        </p:nvSpPr>
        <p:spPr>
          <a:xfrm>
            <a:off x="107504" y="908720"/>
            <a:ext cx="4572000" cy="646331"/>
          </a:xfrm>
          <a:prstGeom prst="rect">
            <a:avLst/>
          </a:prstGeom>
        </p:spPr>
        <p:txBody>
          <a:bodyPr>
            <a:spAutoFit/>
          </a:bodyPr>
          <a:lstStyle/>
          <a:p>
            <a:r>
              <a:rPr lang="es-CO" dirty="0" err="1"/>
              <a:t>Gepetto</a:t>
            </a:r>
            <a:r>
              <a:rPr lang="es-CO" dirty="0"/>
              <a:t> construye bicicletas, automóviles y trenes de madera.</a:t>
            </a:r>
          </a:p>
        </p:txBody>
      </p:sp>
      <p:pic>
        <p:nvPicPr>
          <p:cNvPr id="94212" name="Picture 4" descr="http://superate20.edu.co/_/editor/images/Febrero/tercero/matem%C3%A1ticas/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5" y="1570006"/>
            <a:ext cx="4025725" cy="22521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827584" y="4077072"/>
            <a:ext cx="4572000" cy="25006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Las bicicletas tienen 2 ruedas, los automóviles 4 ruedas y los trenes 8 ruedas. Si tiene que entregar un pedido de 5 bicicletas, 2 automóviles y 5 trenes, el número de ruedas que debe construir es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28</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58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485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694968"/>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975988261"/>
              </p:ext>
            </p:extLst>
          </p:nvPr>
        </p:nvGraphicFramePr>
        <p:xfrm>
          <a:off x="4211960" y="980728"/>
          <a:ext cx="4712072" cy="2620640"/>
        </p:xfrm>
        <a:graphic>
          <a:graphicData uri="http://schemas.openxmlformats.org/drawingml/2006/table">
            <a:tbl>
              <a:tblPr firstRow="1" bandRow="1">
                <a:tableStyleId>{F5AB1C69-6EDB-4FF4-983F-18BD219EF322}</a:tableStyleId>
              </a:tblPr>
              <a:tblGrid>
                <a:gridCol w="1810436"/>
                <a:gridCol w="2901636"/>
              </a:tblGrid>
              <a:tr h="360040">
                <a:tc>
                  <a:txBody>
                    <a:bodyPr/>
                    <a:lstStyle/>
                    <a:p>
                      <a:pPr algn="just" fontAlgn="ctr"/>
                      <a:r>
                        <a:rPr lang="es-CO" sz="800" b="1" i="0" kern="1200" dirty="0" smtClean="0">
                          <a:solidFill>
                            <a:schemeClr val="tx1"/>
                          </a:solidFill>
                          <a:effectLst/>
                          <a:latin typeface="+mn-lt"/>
                          <a:ea typeface="+mn-ea"/>
                          <a:cs typeface="+mn-cs"/>
                        </a:rPr>
                        <a:t>TIPO DE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LENGUAJE   </a:t>
                      </a:r>
                      <a:endParaRPr lang="es-CO" sz="8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CÓDIGO DE LA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TER-7-15-I </a:t>
                      </a:r>
                      <a:endParaRPr lang="es-CO" sz="8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800" dirty="0" smtClean="0"/>
                        <a:t>12</a:t>
                      </a:r>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TIPO DE EVALUACIÓN</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COMPETENCIA</a:t>
                      </a:r>
                      <a:endParaRPr lang="es-CO" sz="8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COMPETENCIA EVALUADA</a:t>
                      </a:r>
                      <a:br>
                        <a:rPr lang="es-CO" sz="800" b="1" i="0" kern="1200" dirty="0" smtClean="0">
                          <a:solidFill>
                            <a:schemeClr val="tx1"/>
                          </a:solidFill>
                          <a:effectLst/>
                          <a:latin typeface="+mn-lt"/>
                          <a:ea typeface="+mn-ea"/>
                          <a:cs typeface="+mn-cs"/>
                        </a:rPr>
                      </a:br>
                      <a:r>
                        <a:rPr lang="es-CO" sz="800" b="0" i="0" kern="1200" dirty="0" smtClean="0">
                          <a:solidFill>
                            <a:schemeClr val="dk1"/>
                          </a:solidFill>
                          <a:effectLst/>
                          <a:latin typeface="+mn-lt"/>
                          <a:ea typeface="+mn-ea"/>
                          <a:cs typeface="+mn-cs"/>
                        </a:rPr>
                        <a:t>PLANTEAMIENTO Y SOLUCIÓN DE PROBLEMAS </a:t>
                      </a:r>
                      <a:endParaRPr lang="es-CO" sz="800" b="1" i="0" kern="1200" dirty="0" smtClean="0">
                        <a:solidFill>
                          <a:schemeClr val="tx1"/>
                        </a:solidFill>
                        <a:effectLst/>
                        <a:latin typeface="+mn-lt"/>
                        <a:ea typeface="+mn-ea"/>
                        <a:cs typeface="+mn-cs"/>
                      </a:endParaRPr>
                    </a:p>
                    <a:p>
                      <a:pPr algn="just"/>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800" b="1" i="0" kern="1200" dirty="0" smtClean="0">
                          <a:solidFill>
                            <a:schemeClr val="tx1"/>
                          </a:solidFill>
                          <a:effectLst/>
                          <a:latin typeface="+mn-lt"/>
                          <a:ea typeface="+mn-ea"/>
                          <a:cs typeface="+mn-cs"/>
                        </a:rPr>
                        <a:t>NIVEL DE DIFICULTAD DE LA PREGUNTA</a:t>
                      </a:r>
                      <a:br>
                        <a:rPr lang="es-CO" sz="800" b="1" i="0" kern="1200" dirty="0" smtClean="0">
                          <a:solidFill>
                            <a:schemeClr val="tx1"/>
                          </a:solidFill>
                          <a:effectLst/>
                          <a:latin typeface="+mn-lt"/>
                          <a:ea typeface="+mn-ea"/>
                          <a:cs typeface="+mn-cs"/>
                        </a:rPr>
                      </a:br>
                      <a:r>
                        <a:rPr lang="es-CO" sz="800" b="1" i="0" kern="1200" dirty="0" smtClean="0">
                          <a:solidFill>
                            <a:schemeClr val="tx1"/>
                          </a:solidFill>
                          <a:effectLst/>
                          <a:latin typeface="+mn-lt"/>
                          <a:ea typeface="+mn-ea"/>
                          <a:cs typeface="+mn-cs"/>
                        </a:rPr>
                        <a:t>MEDIO</a:t>
                      </a:r>
                      <a:r>
                        <a:rPr lang="es-CO" sz="800" b="1" i="0" kern="1200" baseline="0" dirty="0" smtClean="0">
                          <a:solidFill>
                            <a:schemeClr val="tx1"/>
                          </a:solidFill>
                          <a:effectLst/>
                          <a:latin typeface="+mn-lt"/>
                          <a:ea typeface="+mn-ea"/>
                          <a:cs typeface="+mn-cs"/>
                        </a:rPr>
                        <a:t> ALTO</a:t>
                      </a:r>
                      <a:endParaRPr lang="es-CO" sz="800" dirty="0"/>
                    </a:p>
                  </a:txBody>
                  <a:tcPr/>
                </a:tc>
              </a:tr>
              <a:tr h="370840">
                <a:tc>
                  <a:txBody>
                    <a:bodyPr/>
                    <a:lstStyle/>
                    <a:p>
                      <a:pPr algn="just"/>
                      <a:r>
                        <a:rPr lang="es-CO" sz="800" dirty="0" smtClean="0"/>
                        <a:t>RESPUESTA CORRECTA</a:t>
                      </a:r>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smtClean="0"/>
                    </a:p>
                    <a:p>
                      <a:pPr algn="just"/>
                      <a:endParaRPr lang="es-CO" sz="8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800" b="1" dirty="0">
                        <a:solidFill>
                          <a:srgbClr val="FF0000"/>
                        </a:solidFill>
                      </a:endParaRPr>
                    </a:p>
                  </a:txBody>
                  <a:tcPr/>
                </a:tc>
              </a:tr>
            </a:tbl>
          </a:graphicData>
        </a:graphic>
      </p:graphicFrame>
      <p:pic>
        <p:nvPicPr>
          <p:cNvPr id="6" name="Picture 2" descr="http://superate20.edu.co/_/editor/images/Febrero/tercero/matem%C3%A1ticas/m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3594" y="2276872"/>
            <a:ext cx="3160456" cy="134972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79512" y="836712"/>
            <a:ext cx="2824235" cy="369332"/>
          </a:xfrm>
          <a:prstGeom prst="rect">
            <a:avLst/>
          </a:prstGeom>
        </p:spPr>
        <p:txBody>
          <a:bodyPr wrap="none">
            <a:spAutoFit/>
          </a:bodyPr>
          <a:lstStyle/>
          <a:p>
            <a:r>
              <a:rPr lang="es-CO" dirty="0"/>
              <a:t>Observa la siguiente pecera.</a:t>
            </a:r>
          </a:p>
        </p:txBody>
      </p:sp>
      <p:pic>
        <p:nvPicPr>
          <p:cNvPr id="95234" name="Picture 2" descr="http://superate20.edu.co/_/editor/images/Febrero/tercero/matem%C3%A1ticas/m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35528"/>
            <a:ext cx="3403032" cy="276318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51520" y="3717032"/>
            <a:ext cx="8064896" cy="276999"/>
          </a:xfrm>
          <a:prstGeom prst="rect">
            <a:avLst/>
          </a:prstGeom>
        </p:spPr>
        <p:txBody>
          <a:bodyPr wrap="square">
            <a:spAutoFit/>
          </a:bodyPr>
          <a:lstStyle/>
          <a:p>
            <a:pPr algn="just"/>
            <a:r>
              <a:rPr lang="es-CO" sz="1200" dirty="0"/>
              <a:t>El dueño de la pecera vende a Teresa una cantidad de peces, representados en la siguiente figura:</a:t>
            </a:r>
          </a:p>
        </p:txBody>
      </p:sp>
      <p:pic>
        <p:nvPicPr>
          <p:cNvPr id="95236" name="Picture 4" descr="http://superate20.edu.co/_/editor/images/Febrero/tercero/matem%C3%A1ticas/m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955" y="3885590"/>
            <a:ext cx="2635347" cy="3001715"/>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286000" y="3105835"/>
            <a:ext cx="4572000" cy="646331"/>
          </a:xfrm>
          <a:prstGeom prst="rect">
            <a:avLst/>
          </a:prstGeom>
        </p:spPr>
        <p:txBody>
          <a:bodyPr>
            <a:spAutoFit/>
          </a:bodyPr>
          <a:lstStyle/>
          <a:p>
            <a:r>
              <a:rPr lang="es-CO" dirty="0"/>
              <a:t>La tabla que representa la cantidad de peces que quedaron en la pecera es</a:t>
            </a:r>
          </a:p>
        </p:txBody>
      </p:sp>
    </p:spTree>
    <p:extLst>
      <p:ext uri="{BB962C8B-B14F-4D97-AF65-F5344CB8AC3E}">
        <p14:creationId xmlns:p14="http://schemas.microsoft.com/office/powerpoint/2010/main" val="2922592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694968"/>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pic>
        <p:nvPicPr>
          <p:cNvPr id="96258" name="Picture 2" descr="http://superate20.edu.co/_/editor/images/Febrero/tercero/matem%C3%A1ticas/m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82" y="1268760"/>
            <a:ext cx="3731905" cy="1593776"/>
          </a:xfrm>
          <a:prstGeom prst="rect">
            <a:avLst/>
          </a:prstGeom>
          <a:noFill/>
          <a:extLst>
            <a:ext uri="{909E8E84-426E-40DD-AFC4-6F175D3DCCD1}">
              <a14:hiddenFill xmlns:a14="http://schemas.microsoft.com/office/drawing/2010/main">
                <a:solidFill>
                  <a:srgbClr val="FFFFFF"/>
                </a:solidFill>
              </a14:hiddenFill>
            </a:ext>
          </a:extLst>
        </p:spPr>
      </p:pic>
      <p:pic>
        <p:nvPicPr>
          <p:cNvPr id="96260" name="Picture 4" descr="http://superate20.edu.co/_/editor/images/Febrero/tercero/matem%C3%A1ticas/m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439" y="1275740"/>
            <a:ext cx="3715562" cy="1586796"/>
          </a:xfrm>
          <a:prstGeom prst="rect">
            <a:avLst/>
          </a:prstGeom>
          <a:noFill/>
          <a:extLst>
            <a:ext uri="{909E8E84-426E-40DD-AFC4-6F175D3DCCD1}">
              <a14:hiddenFill xmlns:a14="http://schemas.microsoft.com/office/drawing/2010/main">
                <a:solidFill>
                  <a:srgbClr val="FFFFFF"/>
                </a:solidFill>
              </a14:hiddenFill>
            </a:ext>
          </a:extLst>
        </p:spPr>
      </p:pic>
      <p:pic>
        <p:nvPicPr>
          <p:cNvPr id="96262" name="Picture 6" descr="http://superate20.edu.co/_/editor/images/Febrero/tercero/matem%C3%A1ticas/m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791" y="3785326"/>
            <a:ext cx="3751328" cy="1602071"/>
          </a:xfrm>
          <a:prstGeom prst="rect">
            <a:avLst/>
          </a:prstGeom>
          <a:noFill/>
          <a:extLst>
            <a:ext uri="{909E8E84-426E-40DD-AFC4-6F175D3DCCD1}">
              <a14:hiddenFill xmlns:a14="http://schemas.microsoft.com/office/drawing/2010/main">
                <a:solidFill>
                  <a:srgbClr val="FFFFFF"/>
                </a:solidFill>
              </a14:hiddenFill>
            </a:ext>
          </a:extLst>
        </p:spPr>
      </p:pic>
      <p:pic>
        <p:nvPicPr>
          <p:cNvPr id="96264" name="Picture 8" descr="http://superate20.edu.co/_/editor/images/Febrero/tercero/matem%C3%A1ticas/m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8923" y="3725978"/>
            <a:ext cx="4029255" cy="1720765"/>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793820" y="3212976"/>
            <a:ext cx="1394750" cy="369332"/>
          </a:xfrm>
          <a:prstGeom prst="rect">
            <a:avLst/>
          </a:prstGeom>
          <a:noFill/>
        </p:spPr>
        <p:txBody>
          <a:bodyPr wrap="square" rtlCol="0">
            <a:spAutoFit/>
          </a:bodyPr>
          <a:lstStyle/>
          <a:p>
            <a:r>
              <a:rPr lang="es-CO" dirty="0" smtClean="0"/>
              <a:t>C</a:t>
            </a:r>
            <a:endParaRPr lang="es-CO" dirty="0"/>
          </a:p>
        </p:txBody>
      </p:sp>
      <p:sp>
        <p:nvSpPr>
          <p:cNvPr id="16" name="15 CuadroTexto"/>
          <p:cNvSpPr txBox="1"/>
          <p:nvPr/>
        </p:nvSpPr>
        <p:spPr>
          <a:xfrm>
            <a:off x="4838923" y="871211"/>
            <a:ext cx="1394750" cy="369332"/>
          </a:xfrm>
          <a:prstGeom prst="rect">
            <a:avLst/>
          </a:prstGeom>
          <a:noFill/>
        </p:spPr>
        <p:txBody>
          <a:bodyPr wrap="square" rtlCol="0">
            <a:spAutoFit/>
          </a:bodyPr>
          <a:lstStyle/>
          <a:p>
            <a:r>
              <a:rPr lang="es-CO" dirty="0"/>
              <a:t>B</a:t>
            </a:r>
          </a:p>
        </p:txBody>
      </p:sp>
      <p:sp>
        <p:nvSpPr>
          <p:cNvPr id="17" name="16 CuadroTexto"/>
          <p:cNvSpPr txBox="1"/>
          <p:nvPr/>
        </p:nvSpPr>
        <p:spPr>
          <a:xfrm>
            <a:off x="953386" y="989112"/>
            <a:ext cx="1394750" cy="369332"/>
          </a:xfrm>
          <a:prstGeom prst="rect">
            <a:avLst/>
          </a:prstGeom>
          <a:noFill/>
        </p:spPr>
        <p:txBody>
          <a:bodyPr wrap="square" rtlCol="0">
            <a:spAutoFit/>
          </a:bodyPr>
          <a:lstStyle/>
          <a:p>
            <a:r>
              <a:rPr lang="es-CO" dirty="0"/>
              <a:t>A</a:t>
            </a:r>
          </a:p>
        </p:txBody>
      </p:sp>
      <p:sp>
        <p:nvSpPr>
          <p:cNvPr id="18" name="17 CuadroTexto"/>
          <p:cNvSpPr txBox="1"/>
          <p:nvPr/>
        </p:nvSpPr>
        <p:spPr>
          <a:xfrm>
            <a:off x="4883874" y="3212976"/>
            <a:ext cx="1394750" cy="369332"/>
          </a:xfrm>
          <a:prstGeom prst="rect">
            <a:avLst/>
          </a:prstGeom>
          <a:noFill/>
        </p:spPr>
        <p:txBody>
          <a:bodyPr wrap="square" rtlCol="0">
            <a:spAutoFit/>
          </a:bodyPr>
          <a:lstStyle/>
          <a:p>
            <a:r>
              <a:rPr lang="es-CO" dirty="0" smtClean="0"/>
              <a:t>D</a:t>
            </a:r>
            <a:endParaRPr lang="es-CO" dirty="0"/>
          </a:p>
        </p:txBody>
      </p:sp>
    </p:spTree>
    <p:extLst>
      <p:ext uri="{BB962C8B-B14F-4D97-AF65-F5344CB8AC3E}">
        <p14:creationId xmlns:p14="http://schemas.microsoft.com/office/powerpoint/2010/main" val="20668189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593723"/>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248023119"/>
              </p:ext>
            </p:extLst>
          </p:nvPr>
        </p:nvGraphicFramePr>
        <p:xfrm>
          <a:off x="6300192" y="980728"/>
          <a:ext cx="2623840" cy="2880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100" b="1" i="0" kern="1200" dirty="0" smtClean="0">
                          <a:solidFill>
                            <a:schemeClr val="tx1"/>
                          </a:solidFill>
                          <a:effectLst/>
                          <a:latin typeface="+mn-lt"/>
                          <a:ea typeface="+mn-ea"/>
                          <a:cs typeface="+mn-cs"/>
                        </a:rPr>
                        <a:t>TIPO DE PREGUNTA</a:t>
                      </a:r>
                      <a:br>
                        <a:rPr lang="es-CO" sz="1100" b="1" i="0" kern="1200" dirty="0" smtClean="0">
                          <a:solidFill>
                            <a:schemeClr val="tx1"/>
                          </a:solidFill>
                          <a:effectLst/>
                          <a:latin typeface="+mn-lt"/>
                          <a:ea typeface="+mn-ea"/>
                          <a:cs typeface="+mn-cs"/>
                        </a:rPr>
                      </a:br>
                      <a:r>
                        <a:rPr lang="es-CO" sz="1100" b="1" i="0" kern="1200" dirty="0" smtClean="0">
                          <a:solidFill>
                            <a:schemeClr val="tx1"/>
                          </a:solidFill>
                          <a:effectLst/>
                          <a:latin typeface="+mn-lt"/>
                          <a:ea typeface="+mn-ea"/>
                          <a:cs typeface="+mn-cs"/>
                        </a:rPr>
                        <a:t>LENGUAJE   </a:t>
                      </a:r>
                      <a:endParaRPr lang="es-CO" sz="11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CÓDIGO DE LA PREGUNTA</a:t>
                      </a:r>
                      <a:br>
                        <a:rPr lang="es-CO" sz="1100" b="1" i="0" kern="1200" dirty="0" smtClean="0">
                          <a:solidFill>
                            <a:schemeClr val="tx1"/>
                          </a:solidFill>
                          <a:effectLst/>
                          <a:latin typeface="+mn-lt"/>
                          <a:ea typeface="+mn-ea"/>
                          <a:cs typeface="+mn-cs"/>
                        </a:rPr>
                      </a:br>
                      <a:r>
                        <a:rPr lang="es-CO" sz="1100" b="1" i="0" kern="1200" dirty="0" smtClean="0">
                          <a:solidFill>
                            <a:schemeClr val="tx1"/>
                          </a:solidFill>
                          <a:effectLst/>
                          <a:latin typeface="+mn-lt"/>
                          <a:ea typeface="+mn-ea"/>
                          <a:cs typeface="+mn-cs"/>
                        </a:rPr>
                        <a:t>TER-7-15-I </a:t>
                      </a:r>
                      <a:endParaRPr lang="es-CO" sz="11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dirty="0" smtClean="0"/>
                        <a:t>13</a:t>
                      </a:r>
                      <a:endParaRPr lang="es-CO" sz="11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TIPO DE EVALUACIÓN</a:t>
                      </a:r>
                      <a:br>
                        <a:rPr lang="es-CO" sz="1100" b="1" i="0" kern="1200" dirty="0" smtClean="0">
                          <a:solidFill>
                            <a:schemeClr val="tx1"/>
                          </a:solidFill>
                          <a:effectLst/>
                          <a:latin typeface="+mn-lt"/>
                          <a:ea typeface="+mn-ea"/>
                          <a:cs typeface="+mn-cs"/>
                        </a:rPr>
                      </a:br>
                      <a:r>
                        <a:rPr lang="es-CO" sz="1100" b="1" i="0" kern="1200" dirty="0" smtClean="0">
                          <a:solidFill>
                            <a:schemeClr val="tx1"/>
                          </a:solidFill>
                          <a:effectLst/>
                          <a:latin typeface="+mn-lt"/>
                          <a:ea typeface="+mn-ea"/>
                          <a:cs typeface="+mn-cs"/>
                        </a:rPr>
                        <a:t>COMPETENCIA</a:t>
                      </a:r>
                      <a:endParaRPr lang="es-CO" sz="1100" b="1"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COMPETENCIA EVALUADA</a:t>
                      </a:r>
                      <a:br>
                        <a:rPr lang="es-CO" sz="1100" b="1" i="0" kern="1200" dirty="0" smtClean="0">
                          <a:solidFill>
                            <a:schemeClr val="tx1"/>
                          </a:solidFill>
                          <a:effectLst/>
                          <a:latin typeface="+mn-lt"/>
                          <a:ea typeface="+mn-ea"/>
                          <a:cs typeface="+mn-cs"/>
                        </a:rPr>
                      </a:br>
                      <a:endParaRPr lang="es-CO" sz="1100" b="1" i="0" kern="1200" dirty="0" smtClean="0">
                        <a:solidFill>
                          <a:schemeClr val="tx1"/>
                        </a:solidFill>
                        <a:effectLst/>
                        <a:latin typeface="+mn-lt"/>
                        <a:ea typeface="+mn-ea"/>
                        <a:cs typeface="+mn-cs"/>
                      </a:endParaRPr>
                    </a:p>
                    <a:p>
                      <a:pPr algn="just"/>
                      <a:r>
                        <a:rPr lang="es-CO" sz="1100" b="1" i="0" kern="1200" dirty="0" smtClean="0">
                          <a:solidFill>
                            <a:schemeClr val="dk1"/>
                          </a:solidFill>
                          <a:effectLst/>
                          <a:latin typeface="+mn-lt"/>
                          <a:ea typeface="+mn-ea"/>
                          <a:cs typeface="+mn-cs"/>
                        </a:rPr>
                        <a:t>RAZONAMIENTO Y ARGUMENTACIÓN </a:t>
                      </a:r>
                      <a:endParaRPr lang="es-CO" sz="11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NIVEL DE DIFICULTAD DE LA PREGUNTA</a:t>
                      </a:r>
                      <a:br>
                        <a:rPr lang="es-CO" sz="1100" b="1" i="0" kern="1200" dirty="0" smtClean="0">
                          <a:solidFill>
                            <a:schemeClr val="tx1"/>
                          </a:solidFill>
                          <a:effectLst/>
                          <a:latin typeface="+mn-lt"/>
                          <a:ea typeface="+mn-ea"/>
                          <a:cs typeface="+mn-cs"/>
                        </a:rPr>
                      </a:br>
                      <a:endParaRPr lang="es-CO" sz="11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ALTO</a:t>
                      </a:r>
                      <a:endParaRPr lang="es-CO" sz="1100" b="1" dirty="0"/>
                    </a:p>
                  </a:txBody>
                  <a:tcPr/>
                </a:tc>
              </a:tr>
              <a:tr h="370840">
                <a:tc>
                  <a:txBody>
                    <a:bodyPr/>
                    <a:lstStyle/>
                    <a:p>
                      <a:pPr algn="just"/>
                      <a:r>
                        <a:rPr lang="es-CO" sz="1100" b="1" dirty="0" smtClean="0"/>
                        <a:t>RESPUESTA CORRECTA</a:t>
                      </a:r>
                      <a:endParaRPr lang="es-CO" sz="11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dk1"/>
                          </a:solidFill>
                          <a:effectLst/>
                          <a:latin typeface="+mn-lt"/>
                          <a:ea typeface="+mn-ea"/>
                          <a:cs typeface="+mn-cs"/>
                        </a:rPr>
                        <a:t>LA SUMA DE LA MEDIDA DE SUS ÁNGULOS INTERNOS ES 180º </a:t>
                      </a:r>
                      <a:endParaRPr lang="es-CO" sz="1100" b="1" dirty="0">
                        <a:solidFill>
                          <a:srgbClr val="FF0000"/>
                        </a:solidFill>
                      </a:endParaRPr>
                    </a:p>
                  </a:txBody>
                  <a:tcPr/>
                </a:tc>
              </a:tr>
            </a:tbl>
          </a:graphicData>
        </a:graphic>
      </p:graphicFrame>
      <p:sp>
        <p:nvSpPr>
          <p:cNvPr id="3" name="2 Rectángulo"/>
          <p:cNvSpPr/>
          <p:nvPr/>
        </p:nvSpPr>
        <p:spPr>
          <a:xfrm>
            <a:off x="107504" y="860374"/>
            <a:ext cx="5760640" cy="523220"/>
          </a:xfrm>
          <a:prstGeom prst="rect">
            <a:avLst/>
          </a:prstGeom>
        </p:spPr>
        <p:txBody>
          <a:bodyPr wrap="square">
            <a:spAutoFit/>
          </a:bodyPr>
          <a:lstStyle/>
          <a:p>
            <a:pPr algn="just"/>
            <a:r>
              <a:rPr lang="es-CO" sz="1400" b="1" dirty="0"/>
              <a:t>El cuadrado pertenece a varios conjuntos de polígonos con características especiales. </a:t>
            </a:r>
          </a:p>
        </p:txBody>
      </p:sp>
      <p:pic>
        <p:nvPicPr>
          <p:cNvPr id="97282" name="Picture 2" descr="http://superate20.edu.co/_/editor/images/Febrero/tercero/matem%C3%A1ticas/m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97557"/>
            <a:ext cx="2581900" cy="2581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72484" y="4221088"/>
            <a:ext cx="5580112" cy="23159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Una característica que NO tiene el cuadrado es </a:t>
            </a:r>
            <a:endParaRPr kumimoji="0" lang="es-CO" altLang="es-CO" sz="1200" b="0" i="0" u="none" strike="noStrike" cap="none" normalizeH="0" baseline="0" dirty="0" smtClean="0">
              <a:ln>
                <a:noFill/>
              </a:ln>
              <a:solidFill>
                <a:srgbClr val="444444"/>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 </a:t>
            </a:r>
            <a:endParaRPr kumimoji="0" lang="es-CO" altLang="es-CO"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sus ángulos miden 90º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sus lados son iguales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la suma de la medida de sus ángulos internos es 180º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pertenece a la familia de los rectángulos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92975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3182424346"/>
              </p:ext>
            </p:extLst>
          </p:nvPr>
        </p:nvGraphicFramePr>
        <p:xfrm>
          <a:off x="6300192" y="980728"/>
          <a:ext cx="2623840" cy="249936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14</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LANTEAMIENTO Y SOLUCIÓN DE PROBLEMAS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MEDIO ALTO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dk1"/>
                          </a:solidFill>
                          <a:effectLst/>
                          <a:latin typeface="+mn-lt"/>
                          <a:ea typeface="+mn-ea"/>
                          <a:cs typeface="+mn-cs"/>
                        </a:rPr>
                        <a:t>6</a:t>
                      </a:r>
                      <a:endParaRPr lang="es-CO" sz="1000" b="1" dirty="0">
                        <a:solidFill>
                          <a:srgbClr val="FF0000"/>
                        </a:solidFill>
                      </a:endParaRPr>
                    </a:p>
                  </a:txBody>
                  <a:tcPr/>
                </a:tc>
              </a:tr>
            </a:tbl>
          </a:graphicData>
        </a:graphic>
      </p:graphicFrame>
      <p:sp>
        <p:nvSpPr>
          <p:cNvPr id="3" name="2 Rectángulo"/>
          <p:cNvSpPr/>
          <p:nvPr/>
        </p:nvSpPr>
        <p:spPr>
          <a:xfrm>
            <a:off x="226406" y="1124744"/>
            <a:ext cx="5857761" cy="553998"/>
          </a:xfrm>
          <a:prstGeom prst="rect">
            <a:avLst/>
          </a:prstGeom>
        </p:spPr>
        <p:txBody>
          <a:bodyPr wrap="square">
            <a:spAutoFit/>
          </a:bodyPr>
          <a:lstStyle/>
          <a:p>
            <a:pPr algn="just"/>
            <a:r>
              <a:rPr lang="es-CO" sz="1000" b="1" dirty="0"/>
              <a:t>Gonzalo colecciona láminas de colores; tiene 12 rojas, 24 verdes  y 18 amarillas. Él las quiere agrupar de manera que se formen grupos con igual cantidad de láminas y en cada grupo no haya láminas de distinto color. ¿Cuál es la mayor cantidad de láminas que puede tener cada grupo?</a:t>
            </a:r>
          </a:p>
        </p:txBody>
      </p:sp>
      <p:pic>
        <p:nvPicPr>
          <p:cNvPr id="98306" name="Picture 2" descr="http://superate20.edu.co/_/editor/images/Febrero/tercero/matem%C3%A1ticas/lamin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678742"/>
            <a:ext cx="2937233" cy="28804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323528" y="4619382"/>
            <a:ext cx="8124765" cy="22236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12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rgbClr val="444444"/>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rgbClr val="444444"/>
                </a:solidFill>
                <a:effectLst/>
                <a:latin typeface="inherit"/>
                <a:cs typeface="Arial" pitchFamily="34" charset="0"/>
              </a:rPr>
              <a:t>24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74867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5"/>
            <a:ext cx="7772400" cy="1470025"/>
          </a:xfrm>
        </p:spPr>
        <p:txBody>
          <a:bodyPr>
            <a:normAutofit/>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63863784"/>
              </p:ext>
            </p:extLst>
          </p:nvPr>
        </p:nvGraphicFramePr>
        <p:xfrm>
          <a:off x="6300192" y="980728"/>
          <a:ext cx="2623840" cy="3108960"/>
        </p:xfrm>
        <a:graphic>
          <a:graphicData uri="http://schemas.openxmlformats.org/drawingml/2006/table">
            <a:tbl>
              <a:tblPr firstRow="1" bandRow="1">
                <a:tableStyleId>{F5AB1C69-6EDB-4FF4-983F-18BD219EF322}</a:tableStyleId>
              </a:tblPr>
              <a:tblGrid>
                <a:gridCol w="1080120"/>
                <a:gridCol w="1543720"/>
              </a:tblGrid>
              <a:tr h="360040">
                <a:tc>
                  <a:txBody>
                    <a:bodyPr/>
                    <a:lstStyle/>
                    <a:p>
                      <a:pPr algn="just" fontAlgn="ctr"/>
                      <a:r>
                        <a:rPr lang="es-CO" sz="900" b="0" i="0" kern="1200" dirty="0" smtClean="0">
                          <a:solidFill>
                            <a:schemeClr val="tx1"/>
                          </a:solidFill>
                          <a:effectLst/>
                          <a:latin typeface="+mn-lt"/>
                          <a:ea typeface="+mn-ea"/>
                          <a:cs typeface="+mn-cs"/>
                        </a:rPr>
                        <a:t>TIPO DE PREGUNTA</a:t>
                      </a:r>
                      <a:br>
                        <a:rPr lang="es-CO" sz="900" b="0" i="0" kern="1200" dirty="0" smtClean="0">
                          <a:solidFill>
                            <a:schemeClr val="tx1"/>
                          </a:solidFill>
                          <a:effectLst/>
                          <a:latin typeface="+mn-lt"/>
                          <a:ea typeface="+mn-ea"/>
                          <a:cs typeface="+mn-cs"/>
                        </a:rPr>
                      </a:br>
                      <a:r>
                        <a:rPr lang="es-CO" sz="900" b="0" i="0" kern="1200" dirty="0" smtClean="0">
                          <a:solidFill>
                            <a:schemeClr val="tx1"/>
                          </a:solidFill>
                          <a:effectLst/>
                          <a:latin typeface="+mn-lt"/>
                          <a:ea typeface="+mn-ea"/>
                          <a:cs typeface="+mn-cs"/>
                        </a:rPr>
                        <a:t>LENGUAJE   </a:t>
                      </a:r>
                      <a:endParaRPr lang="es-CO" sz="900" b="0"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0" i="0" kern="1200" dirty="0" smtClean="0">
                          <a:solidFill>
                            <a:schemeClr val="tx1"/>
                          </a:solidFill>
                          <a:effectLst/>
                          <a:latin typeface="+mn-lt"/>
                          <a:ea typeface="+mn-ea"/>
                          <a:cs typeface="+mn-cs"/>
                        </a:rPr>
                        <a:t>CÓDIGO DE LA PREGUNTA</a:t>
                      </a:r>
                      <a:br>
                        <a:rPr lang="es-CO" sz="900" b="0" i="0" kern="1200" dirty="0" smtClean="0">
                          <a:solidFill>
                            <a:schemeClr val="tx1"/>
                          </a:solidFill>
                          <a:effectLst/>
                          <a:latin typeface="+mn-lt"/>
                          <a:ea typeface="+mn-ea"/>
                          <a:cs typeface="+mn-cs"/>
                        </a:rPr>
                      </a:br>
                      <a:r>
                        <a:rPr lang="es-CO" sz="900" b="0" i="0" kern="1200" dirty="0" smtClean="0">
                          <a:solidFill>
                            <a:schemeClr val="tx1"/>
                          </a:solidFill>
                          <a:effectLst/>
                          <a:latin typeface="+mn-lt"/>
                          <a:ea typeface="+mn-ea"/>
                          <a:cs typeface="+mn-cs"/>
                        </a:rPr>
                        <a:t>TER-7-15-I </a:t>
                      </a:r>
                      <a:endParaRPr lang="es-CO" sz="900" b="0"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0"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900" b="0" dirty="0" smtClean="0"/>
                        <a:t>15</a:t>
                      </a:r>
                      <a:endParaRPr lang="es-CO" sz="9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0" i="0" kern="1200" dirty="0" smtClean="0">
                          <a:solidFill>
                            <a:schemeClr val="tx1"/>
                          </a:solidFill>
                          <a:effectLst/>
                          <a:latin typeface="+mn-lt"/>
                          <a:ea typeface="+mn-ea"/>
                          <a:cs typeface="+mn-cs"/>
                        </a:rPr>
                        <a:t>TIPO DE EVALUACIÓN</a:t>
                      </a:r>
                      <a:br>
                        <a:rPr lang="es-CO" sz="900" b="0" i="0" kern="1200" dirty="0" smtClean="0">
                          <a:solidFill>
                            <a:schemeClr val="tx1"/>
                          </a:solidFill>
                          <a:effectLst/>
                          <a:latin typeface="+mn-lt"/>
                          <a:ea typeface="+mn-ea"/>
                          <a:cs typeface="+mn-cs"/>
                        </a:rPr>
                      </a:br>
                      <a:r>
                        <a:rPr lang="es-CO" sz="900" b="0" i="0" kern="1200" dirty="0" smtClean="0">
                          <a:solidFill>
                            <a:schemeClr val="tx1"/>
                          </a:solidFill>
                          <a:effectLst/>
                          <a:latin typeface="+mn-lt"/>
                          <a:ea typeface="+mn-ea"/>
                          <a:cs typeface="+mn-cs"/>
                        </a:rPr>
                        <a:t>COMPETENCIA</a:t>
                      </a:r>
                      <a:endParaRPr lang="es-CO" sz="900" b="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0" i="0" kern="1200" dirty="0" smtClean="0">
                          <a:solidFill>
                            <a:schemeClr val="tx1"/>
                          </a:solidFill>
                          <a:effectLst/>
                          <a:latin typeface="+mn-lt"/>
                          <a:ea typeface="+mn-ea"/>
                          <a:cs typeface="+mn-cs"/>
                        </a:rPr>
                        <a:t>COMPETENCIA EVALUADA</a:t>
                      </a:r>
                      <a:br>
                        <a:rPr lang="es-CO" sz="900" b="0" i="0" kern="1200" dirty="0" smtClean="0">
                          <a:solidFill>
                            <a:schemeClr val="tx1"/>
                          </a:solidFill>
                          <a:effectLst/>
                          <a:latin typeface="+mn-lt"/>
                          <a:ea typeface="+mn-ea"/>
                          <a:cs typeface="+mn-cs"/>
                        </a:rPr>
                      </a:br>
                      <a:endParaRPr lang="es-CO" sz="900" b="0" i="0" kern="1200" dirty="0" smtClean="0">
                        <a:solidFill>
                          <a:schemeClr val="tx1"/>
                        </a:solidFill>
                        <a:effectLst/>
                        <a:latin typeface="+mn-lt"/>
                        <a:ea typeface="+mn-ea"/>
                        <a:cs typeface="+mn-cs"/>
                      </a:endParaRPr>
                    </a:p>
                    <a:p>
                      <a:pPr algn="just"/>
                      <a:r>
                        <a:rPr lang="es-CO" sz="900" b="0" i="0" kern="1200" dirty="0" smtClean="0">
                          <a:solidFill>
                            <a:schemeClr val="dk1"/>
                          </a:solidFill>
                          <a:effectLst/>
                          <a:latin typeface="+mn-lt"/>
                          <a:ea typeface="+mn-ea"/>
                          <a:cs typeface="+mn-cs"/>
                        </a:rPr>
                        <a:t>PLANTEAMIENTO Y SOLUCIÓN DE PROBLEMAS </a:t>
                      </a:r>
                      <a:endParaRPr lang="es-CO" sz="9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900" b="0" i="0" kern="1200" dirty="0" smtClean="0">
                          <a:solidFill>
                            <a:schemeClr val="tx1"/>
                          </a:solidFill>
                          <a:effectLst/>
                          <a:latin typeface="+mn-lt"/>
                          <a:ea typeface="+mn-ea"/>
                          <a:cs typeface="+mn-cs"/>
                        </a:rPr>
                        <a:t>NIVEL DE DIFICULTAD DE LA PREGUNTA</a:t>
                      </a:r>
                      <a:br>
                        <a:rPr lang="es-CO" sz="900" b="0" i="0" kern="1200" dirty="0" smtClean="0">
                          <a:solidFill>
                            <a:schemeClr val="tx1"/>
                          </a:solidFill>
                          <a:effectLst/>
                          <a:latin typeface="+mn-lt"/>
                          <a:ea typeface="+mn-ea"/>
                          <a:cs typeface="+mn-cs"/>
                        </a:rPr>
                      </a:br>
                      <a:endParaRPr lang="es-CO" sz="9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900" b="0" i="0" kern="1200" dirty="0" smtClean="0">
                          <a:solidFill>
                            <a:schemeClr val="tx1"/>
                          </a:solidFill>
                          <a:effectLst/>
                          <a:latin typeface="+mn-lt"/>
                          <a:ea typeface="+mn-ea"/>
                          <a:cs typeface="+mn-cs"/>
                        </a:rPr>
                        <a:t>ALTO</a:t>
                      </a:r>
                      <a:endParaRPr lang="es-CO" sz="900" b="0" dirty="0"/>
                    </a:p>
                  </a:txBody>
                  <a:tcPr/>
                </a:tc>
              </a:tr>
              <a:tr h="370840">
                <a:tc>
                  <a:txBody>
                    <a:bodyPr/>
                    <a:lstStyle/>
                    <a:p>
                      <a:pPr algn="just"/>
                      <a:r>
                        <a:rPr lang="es-CO" sz="900" b="0" dirty="0" smtClean="0"/>
                        <a:t>RESPUESTA CORRECTA</a:t>
                      </a:r>
                      <a:endParaRPr lang="es-CO" sz="900" b="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smtClean="0">
                        <a:solidFill>
                          <a:srgbClr val="FF0000"/>
                        </a:solidFill>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900" b="0" dirty="0">
                        <a:solidFill>
                          <a:srgbClr val="FF0000"/>
                        </a:solidFill>
                      </a:endParaRPr>
                    </a:p>
                  </a:txBody>
                  <a:tcPr/>
                </a:tc>
              </a:tr>
            </a:tbl>
          </a:graphicData>
        </a:graphic>
      </p:graphicFrame>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924944"/>
            <a:ext cx="1387944" cy="104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1520" y="1124744"/>
            <a:ext cx="5904656" cy="646331"/>
          </a:xfrm>
          <a:prstGeom prst="rect">
            <a:avLst/>
          </a:prstGeom>
        </p:spPr>
        <p:txBody>
          <a:bodyPr wrap="square">
            <a:spAutoFit/>
          </a:bodyPr>
          <a:lstStyle/>
          <a:p>
            <a:pPr algn="just"/>
            <a:r>
              <a:rPr lang="es-CO" sz="1200" dirty="0"/>
              <a:t>Ximena está armando un rompecabezas con fichas geométricas. Para completar una figura, le hace falta una ficha que tiene dos de sus tres lados iguales entre sí. ¿Cuál figura puede ser la que le falta a Ximena?</a:t>
            </a:r>
          </a:p>
        </p:txBody>
      </p:sp>
      <p:pic>
        <p:nvPicPr>
          <p:cNvPr id="993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4824"/>
            <a:ext cx="2866800" cy="239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844824"/>
            <a:ext cx="2808312" cy="239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2749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36716" y="26966"/>
            <a:ext cx="7772400" cy="694968"/>
          </a:xfrm>
        </p:spPr>
        <p:txBody>
          <a:bodyPr>
            <a:normAutofit fontScale="90000"/>
          </a:bodyPr>
          <a:lstStyle/>
          <a:p>
            <a:r>
              <a:rPr lang="es-CO" sz="2800" b="1" dirty="0" smtClean="0"/>
              <a:t>INSTITUCIÓN EDUCATIVA NORMAL SUPERIOR DE SINCELEJO</a:t>
            </a:r>
            <a:endParaRPr lang="es-CO" sz="2800" b="1"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973"/>
            <a:ext cx="767715" cy="695960"/>
          </a:xfrm>
          <a:prstGeom prst="rect">
            <a:avLst/>
          </a:prstGeom>
          <a:noFill/>
        </p:spPr>
      </p:pic>
      <p:graphicFrame>
        <p:nvGraphicFramePr>
          <p:cNvPr id="5" name="4 Tabla"/>
          <p:cNvGraphicFramePr>
            <a:graphicFrameLocks noGrp="1"/>
          </p:cNvGraphicFramePr>
          <p:nvPr>
            <p:extLst>
              <p:ext uri="{D42A27DB-BD31-4B8C-83A1-F6EECF244321}">
                <p14:modId xmlns:p14="http://schemas.microsoft.com/office/powerpoint/2010/main" val="254842282"/>
              </p:ext>
            </p:extLst>
          </p:nvPr>
        </p:nvGraphicFramePr>
        <p:xfrm>
          <a:off x="6300192" y="980728"/>
          <a:ext cx="2623840" cy="2560320"/>
        </p:xfrm>
        <a:graphic>
          <a:graphicData uri="http://schemas.openxmlformats.org/drawingml/2006/table">
            <a:tbl>
              <a:tblPr firstRow="1" bandRow="1">
                <a:tableStyleId>{F5AB1C69-6EDB-4FF4-983F-18BD219EF322}</a:tableStyleId>
              </a:tblPr>
              <a:tblGrid>
                <a:gridCol w="1311920"/>
                <a:gridCol w="1311920"/>
              </a:tblGrid>
              <a:tr h="360040">
                <a:tc>
                  <a:txBody>
                    <a:bodyPr/>
                    <a:lstStyle/>
                    <a:p>
                      <a:pPr algn="just" fontAlgn="ctr"/>
                      <a:r>
                        <a:rPr lang="es-CO" sz="1000" b="1" i="0" kern="1200" dirty="0" smtClean="0">
                          <a:solidFill>
                            <a:schemeClr val="tx1"/>
                          </a:solidFill>
                          <a:effectLst/>
                          <a:latin typeface="+mn-lt"/>
                          <a:ea typeface="+mn-ea"/>
                          <a:cs typeface="+mn-cs"/>
                        </a:rPr>
                        <a:t>TIPO DE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LENGUAJE   </a:t>
                      </a:r>
                      <a:endParaRPr lang="es-CO" sz="1000" b="1" dirty="0">
                        <a:solidFill>
                          <a:schemeClr val="tx1"/>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CÓDIGO DE LA PREGUNTA</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TER-7-15-I </a:t>
                      </a:r>
                      <a:endParaRPr lang="es-CO" sz="1000" b="1" dirty="0">
                        <a:solidFill>
                          <a:schemeClr val="tx1"/>
                        </a:solidFill>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NÚMERO DE LA PREGUNTA</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t>16</a:t>
                      </a:r>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TIPO DE EVALUACIÓN</a:t>
                      </a:r>
                      <a:br>
                        <a:rPr lang="es-CO" sz="1000" b="1" i="0" kern="1200" dirty="0" smtClean="0">
                          <a:solidFill>
                            <a:schemeClr val="tx1"/>
                          </a:solidFill>
                          <a:effectLst/>
                          <a:latin typeface="+mn-lt"/>
                          <a:ea typeface="+mn-ea"/>
                          <a:cs typeface="+mn-cs"/>
                        </a:rPr>
                      </a:br>
                      <a:r>
                        <a:rPr lang="es-CO" sz="1000" b="1" i="0" kern="1200" dirty="0" smtClean="0">
                          <a:solidFill>
                            <a:schemeClr val="tx1"/>
                          </a:solidFill>
                          <a:effectLst/>
                          <a:latin typeface="+mn-lt"/>
                          <a:ea typeface="+mn-ea"/>
                          <a:cs typeface="+mn-cs"/>
                        </a:rPr>
                        <a:t>COMPETENCIA</a:t>
                      </a:r>
                      <a:endParaRPr lang="es-CO" sz="10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COMPETENCIA EVALUADA</a:t>
                      </a:r>
                      <a:br>
                        <a:rPr lang="es-CO" sz="1000" b="1" i="0" kern="1200" dirty="0" smtClean="0">
                          <a:solidFill>
                            <a:schemeClr val="tx1"/>
                          </a:solidFill>
                          <a:effectLst/>
                          <a:latin typeface="+mn-lt"/>
                          <a:ea typeface="+mn-ea"/>
                          <a:cs typeface="+mn-cs"/>
                        </a:rPr>
                      </a:br>
                      <a:r>
                        <a:rPr lang="es-CO" sz="1000" b="0" i="0" kern="1200" dirty="0" smtClean="0">
                          <a:solidFill>
                            <a:schemeClr val="dk1"/>
                          </a:solidFill>
                          <a:effectLst/>
                          <a:latin typeface="+mn-lt"/>
                          <a:ea typeface="+mn-ea"/>
                          <a:cs typeface="+mn-cs"/>
                        </a:rPr>
                        <a:t>PLANTEAMIENTO Y SOLUCIÓN DE PROBLEMAS </a:t>
                      </a:r>
                      <a:endParaRPr lang="es-CO" sz="1000" b="1" i="0" kern="1200" dirty="0" smtClean="0">
                        <a:solidFill>
                          <a:schemeClr val="tx1"/>
                        </a:solidFill>
                        <a:effectLst/>
                        <a:latin typeface="+mn-lt"/>
                        <a:ea typeface="+mn-ea"/>
                        <a:cs typeface="+mn-cs"/>
                      </a:endParaRPr>
                    </a:p>
                    <a:p>
                      <a:pPr algn="just"/>
                      <a:endParaRPr lang="es-CO" sz="1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NIVEL DE DIFICULTAD DE LA PREGUNTA</a:t>
                      </a:r>
                      <a:br>
                        <a:rPr lang="es-CO" sz="1000" b="1" i="0" kern="1200" dirty="0" smtClean="0">
                          <a:solidFill>
                            <a:schemeClr val="tx1"/>
                          </a:solidFill>
                          <a:effectLst/>
                          <a:latin typeface="+mn-lt"/>
                          <a:ea typeface="+mn-ea"/>
                          <a:cs typeface="+mn-cs"/>
                        </a:rPr>
                      </a:br>
                      <a:endParaRPr lang="es-CO" sz="1000" b="1"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mn-lt"/>
                          <a:ea typeface="+mn-ea"/>
                          <a:cs typeface="+mn-cs"/>
                        </a:rPr>
                        <a:t>BAJO</a:t>
                      </a:r>
                      <a:endParaRPr lang="es-CO" sz="1000" dirty="0"/>
                    </a:p>
                  </a:txBody>
                  <a:tcPr/>
                </a:tc>
              </a:tr>
              <a:tr h="370840">
                <a:tc>
                  <a:txBody>
                    <a:bodyPr/>
                    <a:lstStyle/>
                    <a:p>
                      <a:pPr algn="just"/>
                      <a:r>
                        <a:rPr lang="es-CO" sz="1000" dirty="0" smtClean="0"/>
                        <a:t>RESPUESTA CORRECTA</a:t>
                      </a:r>
                      <a:endParaRPr lang="es-CO" sz="1000" dirty="0"/>
                    </a:p>
                  </a:txBody>
                  <a:tcPr/>
                </a:tc>
                <a:tc>
                  <a:txBody>
                    <a:bodyPr/>
                    <a:lstStyle/>
                    <a:p>
                      <a:pPr algn="just" fontAlgn="base"/>
                      <a:r>
                        <a:rPr lang="es-CO" sz="1000" dirty="0" smtClean="0">
                          <a:effectLst/>
                          <a:latin typeface="inherit"/>
                        </a:rPr>
                        <a:t/>
                      </a:r>
                      <a:br>
                        <a:rPr lang="es-CO" sz="1000" dirty="0" smtClean="0">
                          <a:effectLst/>
                          <a:latin typeface="inherit"/>
                        </a:rPr>
                      </a:br>
                      <a:r>
                        <a:rPr lang="es-CO" sz="1000" dirty="0" smtClean="0">
                          <a:effectLst/>
                          <a:latin typeface="inherit"/>
                        </a:rPr>
                        <a:t>6</a:t>
                      </a:r>
                      <a:endParaRPr lang="es-CO" sz="1000" dirty="0">
                        <a:effectLst/>
                        <a:latin typeface="inherit"/>
                      </a:endParaRPr>
                    </a:p>
                  </a:txBody>
                  <a:tcPr marL="95250" marR="95250" marT="76200" marB="76200" anchor="ctr"/>
                </a:tc>
              </a:tr>
            </a:tbl>
          </a:graphicData>
        </a:graphic>
      </p:graphicFrame>
      <p:pic>
        <p:nvPicPr>
          <p:cNvPr id="100354" name="Picture 2" descr="http://superate20.edu.co/_/editor/images/Febrero/tercero/matem%C3%A1ticas/img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2" y="1396806"/>
            <a:ext cx="2437968" cy="209703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7504" y="873586"/>
            <a:ext cx="5976664" cy="523220"/>
          </a:xfrm>
          <a:prstGeom prst="rect">
            <a:avLst/>
          </a:prstGeom>
        </p:spPr>
        <p:txBody>
          <a:bodyPr wrap="square">
            <a:spAutoFit/>
          </a:bodyPr>
          <a:lstStyle/>
          <a:p>
            <a:pPr algn="just"/>
            <a:r>
              <a:rPr lang="es-CO" sz="1400" dirty="0"/>
              <a:t>Se quiere diseñar una bandera de tres franjas horizontales, con los colores blanco, azul y rojo</a:t>
            </a:r>
          </a:p>
        </p:txBody>
      </p:sp>
      <p:sp>
        <p:nvSpPr>
          <p:cNvPr id="7" name="Rectangle 3"/>
          <p:cNvSpPr>
            <a:spLocks noChangeArrowheads="1"/>
          </p:cNvSpPr>
          <p:nvPr/>
        </p:nvSpPr>
        <p:spPr bwMode="auto">
          <a:xfrm rot="10800000" flipV="1">
            <a:off x="395536" y="3850015"/>
            <a:ext cx="2263724" cy="240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 ¿Cuántas banderas distintas se pueden diseñar?</a:t>
            </a:r>
            <a:endParaRPr kumimoji="0" lang="es-CO" altLang="es-CO"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 B.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6</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200" b="0" i="0" u="none" strike="noStrike" cap="none" normalizeH="0" baseline="0" dirty="0" smtClean="0">
                <a:ln>
                  <a:noFill/>
                </a:ln>
                <a:solidFill>
                  <a:schemeClr val="tx1"/>
                </a:solidFill>
                <a:effectLst/>
                <a:latin typeface="inherit"/>
                <a:cs typeface="Arial" pitchFamily="34" charset="0"/>
              </a:rPr>
              <a:t>D. </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inherit"/>
                <a:cs typeface="Arial" pitchFamily="34" charset="0"/>
              </a:rPr>
              <a:t>9</a:t>
            </a: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600" b="0" i="0" u="none" strike="noStrike" cap="none" normalizeH="0" baseline="0" dirty="0" smtClean="0">
                <a:ln>
                  <a:noFill/>
                </a:ln>
                <a:solidFill>
                  <a:schemeClr val="tx1"/>
                </a:solidFill>
                <a:effectLst/>
                <a:latin typeface="inherit"/>
                <a:cs typeface="Arial" pitchFamily="34" charset="0"/>
              </a:rPr>
              <a:t/>
            </a:r>
            <a:br>
              <a:rPr kumimoji="0" lang="es-CO" altLang="es-CO" sz="600" b="0" i="0" u="none" strike="noStrike" cap="none" normalizeH="0" baseline="0" dirty="0" smtClean="0">
                <a:ln>
                  <a:noFill/>
                </a:ln>
                <a:solidFill>
                  <a:schemeClr val="tx1"/>
                </a:solidFill>
                <a:effectLst/>
                <a:latin typeface="inherit"/>
                <a:cs typeface="Arial" pitchFamily="34" charset="0"/>
              </a:rPr>
            </a:br>
            <a:endParaRPr kumimoji="0" lang="es-CO" alt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61209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6793</Words>
  <Application>Microsoft Office PowerPoint</Application>
  <PresentationFormat>Presentación en pantalla (4:3)</PresentationFormat>
  <Paragraphs>2121</Paragraphs>
  <Slides>103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103</vt:i4>
      </vt:variant>
    </vt:vector>
  </HeadingPairs>
  <TitlesOfParts>
    <vt:vector size="107" baseType="lpstr">
      <vt:lpstr>Arial</vt:lpstr>
      <vt:lpstr>Calibri</vt:lpstr>
      <vt:lpstr>inherit</vt:lpstr>
      <vt:lpstr>Tema de Office</vt:lpstr>
      <vt:lpstr>INSTITUCIÓN EDUCATIVA NORMAL SUPERIOR DE SINCELEJO</vt:lpstr>
      <vt:lpstr>INSTITUCIÓN EDUCATIVA NORMAL SUPERIOR DE SINCELEJO 11º </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 9º </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 7º </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 5º </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 3º </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lpstr>INSTITUCIÓN EDUCATIVA NORMAL SUPERIOR DE SINCELEJO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NORMAL SUPERIOR DE SINCELEJO</dc:title>
  <dc:creator>Maritza</dc:creator>
  <cp:lastModifiedBy>USUARIO</cp:lastModifiedBy>
  <cp:revision>30</cp:revision>
  <dcterms:created xsi:type="dcterms:W3CDTF">2016-04-03T00:27:15Z</dcterms:created>
  <dcterms:modified xsi:type="dcterms:W3CDTF">2016-04-19T04:54:03Z</dcterms:modified>
</cp:coreProperties>
</file>