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9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0.xml" ContentType="application/vnd.openxmlformats-officedocument.theme+xml"/>
  <Override PartName="/ppt/slideLayouts/slideLayout46.xml" ContentType="application/vnd.openxmlformats-officedocument.presentationml.slideLayout+xml"/>
  <Override PartName="/ppt/theme/theme11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2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55" r:id="rId6"/>
    <p:sldMasterId id="2147483659" r:id="rId7"/>
    <p:sldMasterId id="2147483665" r:id="rId8"/>
    <p:sldMasterId id="2147483672" r:id="rId9"/>
    <p:sldMasterId id="2147483678" r:id="rId10"/>
    <p:sldMasterId id="2147483684" r:id="rId11"/>
    <p:sldMasterId id="2147483691" r:id="rId12"/>
    <p:sldMasterId id="2147483698" r:id="rId13"/>
    <p:sldMasterId id="2147483707" r:id="rId14"/>
    <p:sldMasterId id="2147483724" r:id="rId15"/>
    <p:sldMasterId id="2147483768" r:id="rId16"/>
    <p:sldMasterId id="2147483772" r:id="rId17"/>
  </p:sldMasterIdLst>
  <p:notesMasterIdLst>
    <p:notesMasterId r:id="rId28"/>
  </p:notesMasterIdLst>
  <p:handoutMasterIdLst>
    <p:handoutMasterId r:id="rId29"/>
  </p:handoutMasterIdLst>
  <p:sldIdLst>
    <p:sldId id="2157" r:id="rId18"/>
    <p:sldId id="2158" r:id="rId19"/>
    <p:sldId id="2161" r:id="rId20"/>
    <p:sldId id="1839" r:id="rId21"/>
    <p:sldId id="2159" r:id="rId22"/>
    <p:sldId id="2162" r:id="rId23"/>
    <p:sldId id="2163" r:id="rId24"/>
    <p:sldId id="2154" r:id="rId25"/>
    <p:sldId id="2160" r:id="rId26"/>
    <p:sldId id="2164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C0000"/>
    <a:srgbClr val="680000"/>
    <a:srgbClr val="990099"/>
    <a:srgbClr val="AA72D4"/>
    <a:srgbClr val="8C3FC5"/>
    <a:srgbClr val="FFFF66"/>
    <a:srgbClr val="CC99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Énfasi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3669" autoAdjust="0"/>
  </p:normalViewPr>
  <p:slideViewPr>
    <p:cSldViewPr>
      <p:cViewPr>
        <p:scale>
          <a:sx n="109" d="100"/>
          <a:sy n="109" d="100"/>
        </p:scale>
        <p:origin x="-157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Master" Target="slideMasters/slideMaster13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E3A85-0164-40E4-BCBB-48D5403C9A98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2B7BEF2-60D0-43EA-A786-FB0ECB43472C}">
      <dgm:prSet phldrT="[Texto]"/>
      <dgm:spPr/>
      <dgm:t>
        <a:bodyPr/>
        <a:lstStyle/>
        <a:p>
          <a:r>
            <a:rPr lang="es-CO" dirty="0" smtClean="0"/>
            <a:t>Propuesta Curricular</a:t>
          </a:r>
          <a:endParaRPr lang="es-CO" dirty="0"/>
        </a:p>
      </dgm:t>
    </dgm:pt>
    <dgm:pt modelId="{B3A95C95-B45D-48B4-9C87-2480853A1D06}" type="parTrans" cxnId="{C7EC91E2-98EA-4BC8-8486-2A10FD868CD3}">
      <dgm:prSet/>
      <dgm:spPr/>
      <dgm:t>
        <a:bodyPr/>
        <a:lstStyle/>
        <a:p>
          <a:endParaRPr lang="es-CO"/>
        </a:p>
      </dgm:t>
    </dgm:pt>
    <dgm:pt modelId="{F2B91DCC-C7DF-4BB9-9C71-C42FFA51A0CD}" type="sibTrans" cxnId="{C7EC91E2-98EA-4BC8-8486-2A10FD868CD3}">
      <dgm:prSet/>
      <dgm:spPr/>
      <dgm:t>
        <a:bodyPr/>
        <a:lstStyle/>
        <a:p>
          <a:endParaRPr lang="es-CO"/>
        </a:p>
      </dgm:t>
    </dgm:pt>
    <dgm:pt modelId="{7F43ED10-1777-499C-92F1-D19D553ED3AB}">
      <dgm:prSet phldrT="[Texto]"/>
      <dgm:spPr/>
      <dgm:t>
        <a:bodyPr/>
        <a:lstStyle/>
        <a:p>
          <a:r>
            <a:rPr lang="es-CO" dirty="0" smtClean="0"/>
            <a:t>Evaluación Formativa: sentido pedagógico</a:t>
          </a:r>
          <a:endParaRPr lang="es-CO" dirty="0"/>
        </a:p>
      </dgm:t>
    </dgm:pt>
    <dgm:pt modelId="{1148C734-5A86-49AA-8737-062A975EE1B0}" type="parTrans" cxnId="{DC4AAADB-85A2-4E31-8C73-03BC2E99E941}">
      <dgm:prSet/>
      <dgm:spPr/>
      <dgm:t>
        <a:bodyPr/>
        <a:lstStyle/>
        <a:p>
          <a:endParaRPr lang="es-CO"/>
        </a:p>
      </dgm:t>
    </dgm:pt>
    <dgm:pt modelId="{B524A3CF-709D-44BF-9697-7643010C79E9}" type="sibTrans" cxnId="{DC4AAADB-85A2-4E31-8C73-03BC2E99E941}">
      <dgm:prSet/>
      <dgm:spPr/>
      <dgm:t>
        <a:bodyPr/>
        <a:lstStyle/>
        <a:p>
          <a:endParaRPr lang="es-CO"/>
        </a:p>
      </dgm:t>
    </dgm:pt>
    <dgm:pt modelId="{4DE4E825-5A3B-4833-980B-AE09EFDF3C72}">
      <dgm:prSet phldrT="[Texto]"/>
      <dgm:spPr/>
      <dgm:t>
        <a:bodyPr/>
        <a:lstStyle/>
        <a:p>
          <a:r>
            <a:rPr lang="es-CO" dirty="0" smtClean="0"/>
            <a:t>Holística, integral y procesual</a:t>
          </a:r>
          <a:endParaRPr lang="es-CO" dirty="0"/>
        </a:p>
      </dgm:t>
    </dgm:pt>
    <dgm:pt modelId="{9294E452-75B1-4E2F-B100-2D341DC4543C}" type="parTrans" cxnId="{E650A1BA-4337-4815-B046-1DFCD5090ACE}">
      <dgm:prSet/>
      <dgm:spPr/>
      <dgm:t>
        <a:bodyPr/>
        <a:lstStyle/>
        <a:p>
          <a:endParaRPr lang="es-CO"/>
        </a:p>
      </dgm:t>
    </dgm:pt>
    <dgm:pt modelId="{5D8048FE-01DE-40AF-81ED-D22F4A9105E4}" type="sibTrans" cxnId="{E650A1BA-4337-4815-B046-1DFCD5090ACE}">
      <dgm:prSet/>
      <dgm:spPr/>
      <dgm:t>
        <a:bodyPr/>
        <a:lstStyle/>
        <a:p>
          <a:endParaRPr lang="es-CO"/>
        </a:p>
      </dgm:t>
    </dgm:pt>
    <dgm:pt modelId="{CC029DE6-BAD8-4B26-BCB5-9B0BC469EED2}" type="pres">
      <dgm:prSet presAssocID="{D60E3A85-0164-40E4-BCBB-48D5403C9A9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F4F583D-C285-49D7-B79A-DEBE96B516F7}" type="pres">
      <dgm:prSet presAssocID="{82B7BEF2-60D0-43EA-A786-FB0ECB43472C}" presName="circle1" presStyleLbl="node1" presStyleIdx="0" presStyleCnt="3"/>
      <dgm:spPr/>
    </dgm:pt>
    <dgm:pt modelId="{33D53376-3123-4C2E-B1B7-F88B9DCE9BED}" type="pres">
      <dgm:prSet presAssocID="{82B7BEF2-60D0-43EA-A786-FB0ECB43472C}" presName="space" presStyleCnt="0"/>
      <dgm:spPr/>
    </dgm:pt>
    <dgm:pt modelId="{D654DD8A-4851-4683-B3AD-21272DB10F35}" type="pres">
      <dgm:prSet presAssocID="{82B7BEF2-60D0-43EA-A786-FB0ECB43472C}" presName="rect1" presStyleLbl="alignAcc1" presStyleIdx="0" presStyleCnt="3"/>
      <dgm:spPr/>
      <dgm:t>
        <a:bodyPr/>
        <a:lstStyle/>
        <a:p>
          <a:endParaRPr lang="es-CO"/>
        </a:p>
      </dgm:t>
    </dgm:pt>
    <dgm:pt modelId="{9525CC95-6637-4FCA-9B28-9296C165BDAD}" type="pres">
      <dgm:prSet presAssocID="{7F43ED10-1777-499C-92F1-D19D553ED3AB}" presName="vertSpace2" presStyleLbl="node1" presStyleIdx="0" presStyleCnt="3"/>
      <dgm:spPr/>
    </dgm:pt>
    <dgm:pt modelId="{26A5462C-834E-45D4-BEFC-41B83F1AA15C}" type="pres">
      <dgm:prSet presAssocID="{7F43ED10-1777-499C-92F1-D19D553ED3AB}" presName="circle2" presStyleLbl="node1" presStyleIdx="1" presStyleCnt="3"/>
      <dgm:spPr/>
    </dgm:pt>
    <dgm:pt modelId="{1C295A57-7D30-4E98-BFEE-7B023A57C1E3}" type="pres">
      <dgm:prSet presAssocID="{7F43ED10-1777-499C-92F1-D19D553ED3AB}" presName="rect2" presStyleLbl="alignAcc1" presStyleIdx="1" presStyleCnt="3" custScaleY="99761"/>
      <dgm:spPr/>
      <dgm:t>
        <a:bodyPr/>
        <a:lstStyle/>
        <a:p>
          <a:endParaRPr lang="es-CO"/>
        </a:p>
      </dgm:t>
    </dgm:pt>
    <dgm:pt modelId="{87388BAB-6785-457E-BE1F-05D03B8E67E1}" type="pres">
      <dgm:prSet presAssocID="{4DE4E825-5A3B-4833-980B-AE09EFDF3C72}" presName="vertSpace3" presStyleLbl="node1" presStyleIdx="1" presStyleCnt="3"/>
      <dgm:spPr/>
    </dgm:pt>
    <dgm:pt modelId="{89166806-8ED5-407C-95FE-8B96234CD186}" type="pres">
      <dgm:prSet presAssocID="{4DE4E825-5A3B-4833-980B-AE09EFDF3C72}" presName="circle3" presStyleLbl="node1" presStyleIdx="2" presStyleCnt="3"/>
      <dgm:spPr/>
    </dgm:pt>
    <dgm:pt modelId="{B4D9AF3B-27A2-4ABD-8ED7-090675761DE0}" type="pres">
      <dgm:prSet presAssocID="{4DE4E825-5A3B-4833-980B-AE09EFDF3C72}" presName="rect3" presStyleLbl="alignAcc1" presStyleIdx="2" presStyleCnt="3"/>
      <dgm:spPr/>
      <dgm:t>
        <a:bodyPr/>
        <a:lstStyle/>
        <a:p>
          <a:endParaRPr lang="es-CO"/>
        </a:p>
      </dgm:t>
    </dgm:pt>
    <dgm:pt modelId="{BC3BFCCF-143A-4FA8-8132-EE11273AB0AB}" type="pres">
      <dgm:prSet presAssocID="{82B7BEF2-60D0-43EA-A786-FB0ECB43472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A5EF5E9-6B51-4A6F-8452-51F68782FD15}" type="pres">
      <dgm:prSet presAssocID="{7F43ED10-1777-499C-92F1-D19D553ED3A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C4DD47A-4466-4775-A97C-AB656DC98F06}" type="pres">
      <dgm:prSet presAssocID="{4DE4E825-5A3B-4833-980B-AE09EFDF3C7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30245BE-404B-4F96-86C3-AA5818E75DB6}" type="presOf" srcId="{4DE4E825-5A3B-4833-980B-AE09EFDF3C72}" destId="{0C4DD47A-4466-4775-A97C-AB656DC98F06}" srcOrd="1" destOrd="0" presId="urn:microsoft.com/office/officeart/2005/8/layout/target3"/>
    <dgm:cxn modelId="{CE4D3F09-CD81-490B-8417-1686DCF5AC5F}" type="presOf" srcId="{7F43ED10-1777-499C-92F1-D19D553ED3AB}" destId="{1C295A57-7D30-4E98-BFEE-7B023A57C1E3}" srcOrd="0" destOrd="0" presId="urn:microsoft.com/office/officeart/2005/8/layout/target3"/>
    <dgm:cxn modelId="{DC4AAADB-85A2-4E31-8C73-03BC2E99E941}" srcId="{D60E3A85-0164-40E4-BCBB-48D5403C9A98}" destId="{7F43ED10-1777-499C-92F1-D19D553ED3AB}" srcOrd="1" destOrd="0" parTransId="{1148C734-5A86-49AA-8737-062A975EE1B0}" sibTransId="{B524A3CF-709D-44BF-9697-7643010C79E9}"/>
    <dgm:cxn modelId="{67B8F7A4-E67D-4855-A7FB-E11C3FAD09ED}" type="presOf" srcId="{4DE4E825-5A3B-4833-980B-AE09EFDF3C72}" destId="{B4D9AF3B-27A2-4ABD-8ED7-090675761DE0}" srcOrd="0" destOrd="0" presId="urn:microsoft.com/office/officeart/2005/8/layout/target3"/>
    <dgm:cxn modelId="{C7EC91E2-98EA-4BC8-8486-2A10FD868CD3}" srcId="{D60E3A85-0164-40E4-BCBB-48D5403C9A98}" destId="{82B7BEF2-60D0-43EA-A786-FB0ECB43472C}" srcOrd="0" destOrd="0" parTransId="{B3A95C95-B45D-48B4-9C87-2480853A1D06}" sibTransId="{F2B91DCC-C7DF-4BB9-9C71-C42FFA51A0CD}"/>
    <dgm:cxn modelId="{E650A1BA-4337-4815-B046-1DFCD5090ACE}" srcId="{D60E3A85-0164-40E4-BCBB-48D5403C9A98}" destId="{4DE4E825-5A3B-4833-980B-AE09EFDF3C72}" srcOrd="2" destOrd="0" parTransId="{9294E452-75B1-4E2F-B100-2D341DC4543C}" sibTransId="{5D8048FE-01DE-40AF-81ED-D22F4A9105E4}"/>
    <dgm:cxn modelId="{D526F8B4-8A9F-4F11-A2FB-A65225FFF42D}" type="presOf" srcId="{82B7BEF2-60D0-43EA-A786-FB0ECB43472C}" destId="{D654DD8A-4851-4683-B3AD-21272DB10F35}" srcOrd="0" destOrd="0" presId="urn:microsoft.com/office/officeart/2005/8/layout/target3"/>
    <dgm:cxn modelId="{EFDEF82C-054E-42A3-81A7-9E296C4CF511}" type="presOf" srcId="{82B7BEF2-60D0-43EA-A786-FB0ECB43472C}" destId="{BC3BFCCF-143A-4FA8-8132-EE11273AB0AB}" srcOrd="1" destOrd="0" presId="urn:microsoft.com/office/officeart/2005/8/layout/target3"/>
    <dgm:cxn modelId="{7018BEB2-643E-4D47-841F-3F19A72AB385}" type="presOf" srcId="{D60E3A85-0164-40E4-BCBB-48D5403C9A98}" destId="{CC029DE6-BAD8-4B26-BCB5-9B0BC469EED2}" srcOrd="0" destOrd="0" presId="urn:microsoft.com/office/officeart/2005/8/layout/target3"/>
    <dgm:cxn modelId="{20F9CF08-ECAB-41D0-A453-DF8F33DCC0C8}" type="presOf" srcId="{7F43ED10-1777-499C-92F1-D19D553ED3AB}" destId="{4A5EF5E9-6B51-4A6F-8452-51F68782FD15}" srcOrd="1" destOrd="0" presId="urn:microsoft.com/office/officeart/2005/8/layout/target3"/>
    <dgm:cxn modelId="{BE10C88C-3DD8-47B9-AFD9-5671C95C754F}" type="presParOf" srcId="{CC029DE6-BAD8-4B26-BCB5-9B0BC469EED2}" destId="{8F4F583D-C285-49D7-B79A-DEBE96B516F7}" srcOrd="0" destOrd="0" presId="urn:microsoft.com/office/officeart/2005/8/layout/target3"/>
    <dgm:cxn modelId="{FE4AFC14-744E-4212-B939-A73D62460B1F}" type="presParOf" srcId="{CC029DE6-BAD8-4B26-BCB5-9B0BC469EED2}" destId="{33D53376-3123-4C2E-B1B7-F88B9DCE9BED}" srcOrd="1" destOrd="0" presId="urn:microsoft.com/office/officeart/2005/8/layout/target3"/>
    <dgm:cxn modelId="{7C3C18A4-601C-4C47-9230-014868C71AC5}" type="presParOf" srcId="{CC029DE6-BAD8-4B26-BCB5-9B0BC469EED2}" destId="{D654DD8A-4851-4683-B3AD-21272DB10F35}" srcOrd="2" destOrd="0" presId="urn:microsoft.com/office/officeart/2005/8/layout/target3"/>
    <dgm:cxn modelId="{106D7CBA-4BE4-4E73-B810-8148B7DBD047}" type="presParOf" srcId="{CC029DE6-BAD8-4B26-BCB5-9B0BC469EED2}" destId="{9525CC95-6637-4FCA-9B28-9296C165BDAD}" srcOrd="3" destOrd="0" presId="urn:microsoft.com/office/officeart/2005/8/layout/target3"/>
    <dgm:cxn modelId="{A7BBBD09-FF3C-4345-8C69-F3CA1801F1D0}" type="presParOf" srcId="{CC029DE6-BAD8-4B26-BCB5-9B0BC469EED2}" destId="{26A5462C-834E-45D4-BEFC-41B83F1AA15C}" srcOrd="4" destOrd="0" presId="urn:microsoft.com/office/officeart/2005/8/layout/target3"/>
    <dgm:cxn modelId="{1F76801F-EC70-4462-A9D0-525AB8B1D01A}" type="presParOf" srcId="{CC029DE6-BAD8-4B26-BCB5-9B0BC469EED2}" destId="{1C295A57-7D30-4E98-BFEE-7B023A57C1E3}" srcOrd="5" destOrd="0" presId="urn:microsoft.com/office/officeart/2005/8/layout/target3"/>
    <dgm:cxn modelId="{268461C4-9047-4E8F-9A7B-31B250B65BB6}" type="presParOf" srcId="{CC029DE6-BAD8-4B26-BCB5-9B0BC469EED2}" destId="{87388BAB-6785-457E-BE1F-05D03B8E67E1}" srcOrd="6" destOrd="0" presId="urn:microsoft.com/office/officeart/2005/8/layout/target3"/>
    <dgm:cxn modelId="{8498CE6B-AD8D-4B50-B04E-D57CFA590B64}" type="presParOf" srcId="{CC029DE6-BAD8-4B26-BCB5-9B0BC469EED2}" destId="{89166806-8ED5-407C-95FE-8B96234CD186}" srcOrd="7" destOrd="0" presId="urn:microsoft.com/office/officeart/2005/8/layout/target3"/>
    <dgm:cxn modelId="{C6157669-B653-491C-B527-869AA316CC15}" type="presParOf" srcId="{CC029DE6-BAD8-4B26-BCB5-9B0BC469EED2}" destId="{B4D9AF3B-27A2-4ABD-8ED7-090675761DE0}" srcOrd="8" destOrd="0" presId="urn:microsoft.com/office/officeart/2005/8/layout/target3"/>
    <dgm:cxn modelId="{2DF55D71-AFF1-421E-A54E-2DD1BB0E280A}" type="presParOf" srcId="{CC029DE6-BAD8-4B26-BCB5-9B0BC469EED2}" destId="{BC3BFCCF-143A-4FA8-8132-EE11273AB0AB}" srcOrd="9" destOrd="0" presId="urn:microsoft.com/office/officeart/2005/8/layout/target3"/>
    <dgm:cxn modelId="{B9D664C2-BB6C-4A77-B84E-8DE96CB81533}" type="presParOf" srcId="{CC029DE6-BAD8-4B26-BCB5-9B0BC469EED2}" destId="{4A5EF5E9-6B51-4A6F-8452-51F68782FD15}" srcOrd="10" destOrd="0" presId="urn:microsoft.com/office/officeart/2005/8/layout/target3"/>
    <dgm:cxn modelId="{88C88F07-FA45-4450-9954-CF08920D699F}" type="presParOf" srcId="{CC029DE6-BAD8-4B26-BCB5-9B0BC469EED2}" destId="{0C4DD47A-4466-4775-A97C-AB656DC98F0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F583D-C285-49D7-B79A-DEBE96B516F7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4DD8A-4851-4683-B3AD-21272DB10F35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Propuesta Curricular</a:t>
          </a:r>
          <a:endParaRPr lang="es-CO" sz="3000" kern="1200" dirty="0"/>
        </a:p>
      </dsp:txBody>
      <dsp:txXfrm>
        <a:off x="1828800" y="203199"/>
        <a:ext cx="4267200" cy="1097282"/>
      </dsp:txXfrm>
    </dsp:sp>
    <dsp:sp modelId="{26A5462C-834E-45D4-BEFC-41B83F1AA15C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95A57-7D30-4E98-BFEE-7B023A57C1E3}">
      <dsp:nvSpPr>
        <dsp:cNvPr id="0" name=""/>
        <dsp:cNvSpPr/>
      </dsp:nvSpPr>
      <dsp:spPr>
        <a:xfrm>
          <a:off x="1828800" y="1303323"/>
          <a:ext cx="4267200" cy="2371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Evaluación Formativa: sentido pedagógico</a:t>
          </a:r>
          <a:endParaRPr lang="es-CO" sz="3000" kern="1200" dirty="0"/>
        </a:p>
      </dsp:txBody>
      <dsp:txXfrm>
        <a:off x="1828800" y="1303323"/>
        <a:ext cx="4267200" cy="1094656"/>
      </dsp:txXfrm>
    </dsp:sp>
    <dsp:sp modelId="{89166806-8ED5-407C-95FE-8B96234CD186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9AF3B-27A2-4ABD-8ED7-090675761DE0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 smtClean="0"/>
            <a:t>Holística, integral y procesual</a:t>
          </a:r>
          <a:endParaRPr lang="es-CO" sz="3000" kern="1200" dirty="0"/>
        </a:p>
      </dsp:txBody>
      <dsp:txXfrm>
        <a:off x="1828800" y="2397761"/>
        <a:ext cx="4267200" cy="109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0CFD836-79F2-4A4D-8D94-07AC08A89A73}" type="datetime1">
              <a:rPr lang="es-ES"/>
              <a:pPr>
                <a:defRPr/>
              </a:pPr>
              <a:t>14/11/2015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ACB95A-F589-7946-9FE8-F10A77590B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44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A4B56A3-AAB9-AF49-B123-87D137BCFED6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15" tIns="46457" rIns="92915" bIns="464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wrap="square" lIns="92915" tIns="46457" rIns="92915" bIns="464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915" tIns="46457" rIns="92915" bIns="464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56C2FDE-8DA6-204B-BB08-B3CFAB70D2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8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8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1.jpe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21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11/14/2015</a:t>
            </a:fld>
            <a:endParaRPr lang="en-US" dirty="0"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78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9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11/14/2015</a:t>
            </a:fld>
            <a:endParaRPr lang="en-US" dirty="0">
              <a:latin typeface="Calibri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83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5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3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7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8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26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8872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5" y="1196989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11/14/2015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85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" y="26194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7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32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7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4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9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3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52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2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617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2" y="1196983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11/14/2015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83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" y="26194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7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8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6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40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43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/>
              <a:pPr/>
              <a:t>11/14/2015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30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2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00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 userDrawn="1"/>
        </p:nvSpPr>
        <p:spPr>
          <a:xfrm>
            <a:off x="179388" y="119697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611188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10/12/2012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>
                <a:solidFill>
                  <a:prstClr val="white"/>
                </a:solidFill>
              </a:rPr>
              <a:t>Pie de pagina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64197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10C58-6090-5445-B997-95021DE0873D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3EA58-9C1A-3C46-BEB9-7AC9F1915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626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7BD8-28B0-A144-AF85-D5F5A96E87A6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1D0F-AAEF-964E-B775-D99AF95302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7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42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DAE6-37D6-0F46-850C-6F2082E8A562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61D-C7CE-0448-A9C2-7DF4E3381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37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32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3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s-CO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C7F5-4188-C746-9701-5FD786A8BCAE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2466-7F29-134E-AA5F-C0797988CB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2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0579-939A-464E-938B-30DB221719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698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8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9047-153E-5342-954E-AA2DD4836EB9}" type="datetime1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EEE0-AFA3-B540-910C-05D7CE607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5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>
            <a:grpSpLocks/>
          </p:cNvGrpSpPr>
          <p:nvPr userDrawn="1"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3" name="39 Imagen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41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1619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 userDrawn="1"/>
        </p:nvSpPr>
        <p:spPr>
          <a:xfrm>
            <a:off x="179388" y="1196975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611188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10/12/2012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>
                <a:solidFill>
                  <a:prstClr val="white"/>
                </a:solidFill>
              </a:rPr>
              <a:t>Pie de pagina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9252705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CO">
              <a:solidFill>
                <a:prstClr val="white"/>
              </a:solidFill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10C58-6090-5445-B997-95021DE0873D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3EA58-9C1A-3C46-BEB9-7AC9F1915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843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7BD8-28B0-A144-AF85-D5F5A96E87A6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1D0F-AAEF-964E-B775-D99AF95302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088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DAE6-37D6-0F46-850C-6F2082E8A562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161D-C7CE-0448-A9C2-7DF4E33819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7432-2DBF-4F4C-A44E-7BFCFC90EEAB}" type="datetime1">
              <a:rPr lang="es-CO"/>
              <a:pPr>
                <a:defRPr/>
              </a:pPr>
              <a:t>14/11/2015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6FE6-26F0-6144-A3D2-364C5B731F2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46612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0344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42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13" name="39 Imagen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14" name="41 Imagen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0751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3E85-10B1-48E4-870A-27A6DF1B4433}" type="datetimeFigureOut">
              <a:rPr lang="es-CO"/>
              <a:pPr/>
              <a:t>14/11/2015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222F-80C9-4A9C-9DA0-833DE85BEB3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6008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1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s-CO" sz="1800" b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1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2A3A4-38A7-FA42-9E29-B682E8FF98BE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213B0-6FC6-8E47-8F8F-73960BF6B54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4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D3102-B300-BB43-BF54-C496A8CBEB54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31A24-C5AE-4C4D-A6E8-56E4312B589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598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1" y="4800601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1" y="1428736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399" indent="0">
              <a:buNone/>
              <a:defRPr sz="2400"/>
            </a:lvl3pPr>
            <a:lvl4pPr marL="1371599" indent="0">
              <a:buNone/>
              <a:defRPr sz="2000"/>
            </a:lvl4pPr>
            <a:lvl5pPr marL="1828798" indent="0">
              <a:buNone/>
              <a:defRPr sz="2000"/>
            </a:lvl5pPr>
            <a:lvl6pPr marL="2285998" indent="0">
              <a:buNone/>
              <a:defRPr sz="2000"/>
            </a:lvl6pPr>
            <a:lvl7pPr marL="2743197" indent="0">
              <a:buNone/>
              <a:defRPr sz="2000"/>
            </a:lvl7pPr>
            <a:lvl8pPr marL="3200397" indent="0">
              <a:buNone/>
              <a:defRPr sz="2000"/>
            </a:lvl8pPr>
            <a:lvl9pPr marL="3657596" indent="0">
              <a:buNone/>
              <a:defRPr sz="2000"/>
            </a:lvl9pPr>
          </a:lstStyle>
          <a:p>
            <a:pPr lvl="0"/>
            <a:r>
              <a:rPr lang="es-ES_tradnl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1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399" indent="0">
              <a:buNone/>
              <a:defRPr sz="1000"/>
            </a:lvl3pPr>
            <a:lvl4pPr marL="1371599" indent="0">
              <a:buNone/>
              <a:defRPr sz="900"/>
            </a:lvl4pPr>
            <a:lvl5pPr marL="1828798" indent="0">
              <a:buNone/>
              <a:defRPr sz="900"/>
            </a:lvl5pPr>
            <a:lvl6pPr marL="2285998" indent="0">
              <a:buNone/>
              <a:defRPr sz="900"/>
            </a:lvl6pPr>
            <a:lvl7pPr marL="2743197" indent="0">
              <a:buNone/>
              <a:defRPr sz="900"/>
            </a:lvl7pPr>
            <a:lvl8pPr marL="3200397" indent="0">
              <a:buNone/>
              <a:defRPr sz="900"/>
            </a:lvl8pPr>
            <a:lvl9pPr marL="3657596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32B5A-08B2-D340-8EE0-3E0D02A447AF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C6406-A2AE-2A46-BD5F-B3476459B5F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70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FED0-332D-447B-8436-EE83ACDA9DC2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14/11/2015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CF1A-7CA7-48C8-8543-55943BA362C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242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FED0-332D-447B-8436-EE83ACDA9DC2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14/11/2015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CF1A-7CA7-48C8-8543-55943BA362C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083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A615DE-3D0F-4EE1-B1A7-DED8F4937CF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14/11/2015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055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261938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s-CO" smtClean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0" y="114300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FA2F-9444-C04C-B3ED-71C742F911FB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15073-1BA8-C443-B099-1BBDDC78AE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" y="261940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endParaRPr lang="es-CO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7 Grupo"/>
          <p:cNvGrpSpPr>
            <a:grpSpLocks/>
          </p:cNvGrpSpPr>
          <p:nvPr userDrawn="1"/>
        </p:nvGrpSpPr>
        <p:grpSpPr bwMode="auto">
          <a:xfrm>
            <a:off x="431801" y="114302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2"/>
            <a:ext cx="8229600" cy="3411543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FA2F-9444-C04C-B3ED-71C742F911FB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15073-1BA8-C443-B099-1BBDDC78AE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61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4A6C8-45D1-A141-AE95-FD53418D6291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3E03-2728-254B-AB42-C028C378DF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82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F250-3B68-054F-AA34-E53CB6824719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CA1-CE4E-CE4A-919F-8AEAD16748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3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7432-2DBF-4F4C-A44E-7BFCFC90EEAB}" type="datetime1">
              <a:rPr lang="es-CO"/>
              <a:pPr>
                <a:defRPr/>
              </a:pPr>
              <a:t>14/11/2015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6FE6-26F0-6144-A3D2-364C5B731F29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7354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DBB8-D14F-49CF-B762-92DFE78F869A}" type="datetime1">
              <a:rPr lang="es-ES" altLang="es-CO"/>
              <a:pPr>
                <a:defRPr/>
              </a:pPr>
              <a:t>14/11/2015</a:t>
            </a:fld>
            <a:endParaRPr lang="es-ES" alt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42B2-DB93-43EB-A3B5-0E43F0BB200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935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4A6C8-45D1-A141-AE95-FD53418D6291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3E03-2728-254B-AB42-C028C378DF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7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1F250-3B68-054F-AA34-E53CB6824719}" type="datetime1">
              <a:rPr lang="en-US"/>
              <a:pPr/>
              <a:t>11/14/2015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C0CA1-CE4E-CE4A-919F-8AEAD16748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9390" y="1196979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611190" y="1047750"/>
            <a:ext cx="4432300" cy="1155700"/>
            <a:chOff x="6189257" y="6093296"/>
            <a:chExt cx="2919247" cy="757382"/>
          </a:xfrm>
        </p:grpSpPr>
        <p:pic>
          <p:nvPicPr>
            <p:cNvPr id="7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E5913C49-45AE-4926-BFC9-EBF79FA12E5C}" type="datetimeFigureOut">
              <a:rPr lang="en-US" smtClean="0">
                <a:solidFill>
                  <a:prstClr val="white"/>
                </a:solidFill>
              </a:rPr>
              <a:pPr/>
              <a:t>11/14/2015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84B31C-C8E6-4C46-847A-471BE8E42805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‹Nº›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4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" y="261942"/>
            <a:ext cx="5616575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CO" sz="1800" b="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5" name="7 Grupo"/>
          <p:cNvGrpSpPr>
            <a:grpSpLocks/>
          </p:cNvGrpSpPr>
          <p:nvPr/>
        </p:nvGrpSpPr>
        <p:grpSpPr bwMode="auto">
          <a:xfrm>
            <a:off x="431802" y="114304"/>
            <a:ext cx="4432300" cy="1154113"/>
            <a:chOff x="6189257" y="6093296"/>
            <a:chExt cx="2919247" cy="757382"/>
          </a:xfrm>
        </p:grpSpPr>
        <p:pic>
          <p:nvPicPr>
            <p:cNvPr id="6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4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13C49-45AE-4926-BFC9-EBF79FA12E5C}" type="datetimeFigureOut">
              <a:rPr lang="en-US" smtClean="0">
                <a:latin typeface="Calibri"/>
              </a:rPr>
              <a:pPr/>
              <a:t>11/14/2015</a:t>
            </a:fld>
            <a:endParaRPr lang="en-US" dirty="0">
              <a:latin typeface="Calibri"/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B31C-C8E6-4C46-847A-471BE8E42805}" type="slidenum">
              <a:rPr lang="en-US" smtClean="0">
                <a:latin typeface="Calibri"/>
              </a:rPr>
              <a:pPr/>
              <a:t>‹Nº›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37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Relationship Id="rId9" Type="http://schemas.openxmlformats.org/officeDocument/2006/relationships/image" Target="../media/image26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.jpe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89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481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174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8B6B906-A622-DC44-AA5B-2E620D3E350B}" type="datetime1">
              <a:rPr lang="en-US" b="0">
                <a:latin typeface="Calibri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s-CO" b="0"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B88286A-355E-934B-89E5-FD6BAB4740A9}" type="slidenum">
              <a:rPr lang="en-US" b="0">
                <a:latin typeface="Calibri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>
              <a:latin typeface="Calibri"/>
              <a:ea typeface="+mn-ea"/>
              <a:cs typeface="+mn-cs"/>
            </a:endParaRPr>
          </a:p>
        </p:txBody>
      </p:sp>
      <p:pic>
        <p:nvPicPr>
          <p:cNvPr id="31751" name="1 Imagen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s-ES" sz="1800" b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31753" name="68 Grupo"/>
          <p:cNvGrpSpPr>
            <a:grpSpLocks noChangeAspect="1"/>
          </p:cNvGrpSpPr>
          <p:nvPr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31754" name="69 Imagen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5" name="70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483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9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9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4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598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7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7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6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6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ECFED0-332D-447B-8436-EE83ACDA9DC2}" type="datetimeFigureOut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14/11/2015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3BCF1A-7CA7-48C8-8543-55943BA362C0}" type="slidenum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5766" y="839485"/>
            <a:ext cx="4566062" cy="48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8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10" name="9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11" name="10 Imagen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405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ECFED0-332D-447B-8436-EE83ACDA9DC2}" type="datetimeFigureOut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14/11/2015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B3BCF1A-7CA7-48C8-8543-55943BA362C0}" type="slidenum">
              <a:rPr lang="es-CO" b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 b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5766" y="839485"/>
            <a:ext cx="4566062" cy="48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8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10" name="9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11" name="10 Imagen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845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28576CB9-94BB-124B-8B8A-72C585444A3D}" type="datetime1">
              <a:rPr lang="en-US" smtClean="0"/>
              <a:pPr/>
              <a:t>11/14/2015</a:t>
            </a:fld>
            <a:endParaRPr lang="en-U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es-CO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E0513A6-9A6E-3C4B-9909-F8BB227A99F2}" type="slidenum">
              <a:rPr lang="en-US" smtClean="0"/>
              <a:pPr/>
              <a:t>‹Nº›</a:t>
            </a:fld>
            <a:endParaRPr lang="en-US" smtClean="0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79388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68 Grupo"/>
          <p:cNvGrpSpPr>
            <a:grpSpLocks noChangeAspect="1"/>
          </p:cNvGrpSpPr>
          <p:nvPr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1034" name="69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70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13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28576CB9-94BB-124B-8B8A-72C585444A3D}" type="datetime1">
              <a:rPr lang="en-US" smtClean="0"/>
              <a:pPr/>
              <a:t>11/14/2015</a:t>
            </a:fld>
            <a:endParaRPr lang="en-U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es-CO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EE0513A6-9A6E-3C4B-9909-F8BB227A99F2}" type="slidenum">
              <a:rPr lang="en-US" smtClean="0"/>
              <a:pPr/>
              <a:t>‹Nº›</a:t>
            </a:fld>
            <a:endParaRPr lang="en-US" smtClean="0"/>
          </a:p>
        </p:txBody>
      </p:sp>
      <p:pic>
        <p:nvPicPr>
          <p:cNvPr id="1031" name="1 Imagen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89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smtClean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33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1034" name="69 Imagen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70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19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 dirty="0"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ea typeface="+mn-ea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9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91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690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 dirty="0">
              <a:latin typeface="Calibri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913C49-45AE-4926-BFC9-EBF79FA12E5C}" type="datetimeFigureOut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11/14/2015</a:t>
            </a:fld>
            <a:endParaRPr lang="en-US" b="0" dirty="0">
              <a:latin typeface="Calibri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584B31C-C8E6-4C46-847A-471BE8E42805}" type="slidenum">
              <a:rPr lang="en-US" b="0" smtClean="0"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US" b="0" dirty="0">
              <a:latin typeface="Calibri"/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6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9DA47C-E8A4-A54A-8D9B-31FDFEAB56CC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99FA05-0DD4-4243-A6DF-DE60C35C66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51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21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663D9047-153E-5342-954E-AA2DD4836EB9}" type="datetime1">
              <a:rPr lang="en-US"/>
              <a:pPr eaLnBrk="0" hangingPunct="0">
                <a:defRPr/>
              </a:pPr>
              <a:t>11/14/2015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30001D8F-ED46-2540-9F40-714EC8A6FBF3}" type="slidenum">
              <a:rPr lang="en-US"/>
              <a:pPr eaLnBrk="0" hangingPunct="0">
                <a:defRPr/>
              </a:pPr>
              <a:t>‹Nº›</a:t>
            </a:fld>
            <a:endParaRPr lang="en-US"/>
          </a:p>
        </p:txBody>
      </p:sp>
      <p:pic>
        <p:nvPicPr>
          <p:cNvPr id="9223" name="1 Imagen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 userDrawn="1"/>
        </p:nvSpPr>
        <p:spPr>
          <a:xfrm>
            <a:off x="179391" y="188913"/>
            <a:ext cx="4968875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" altLang="es-CO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225" name="68 Grupo"/>
          <p:cNvGrpSpPr>
            <a:grpSpLocks noChangeAspect="1"/>
          </p:cNvGrpSpPr>
          <p:nvPr userDrawn="1"/>
        </p:nvGrpSpPr>
        <p:grpSpPr bwMode="auto">
          <a:xfrm>
            <a:off x="107950" y="188913"/>
            <a:ext cx="3886200" cy="1008062"/>
            <a:chOff x="6189257" y="6093296"/>
            <a:chExt cx="2919247" cy="757382"/>
          </a:xfrm>
        </p:grpSpPr>
        <p:pic>
          <p:nvPicPr>
            <p:cNvPr id="9226" name="69 Imagen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70 Imagen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749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9DA47C-E8A4-A54A-8D9B-31FDFEAB56CC}" type="datetimeFigureOut">
              <a:rPr lang="en-US">
                <a:cs typeface="+mn-cs"/>
              </a:rPr>
              <a:pPr>
                <a:defRPr/>
              </a:pPr>
              <a:t>11/14/2015</a:t>
            </a:fld>
            <a:endParaRPr lang="en-US"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99FA05-0DD4-4243-A6DF-DE60C35C667A}" type="slidenum">
              <a:rPr lang="en-US">
                <a:cs typeface="+mn-cs"/>
              </a:rPr>
              <a:pPr>
                <a:defRPr/>
              </a:pPr>
              <a:t>‹Nº›</a:t>
            </a:fld>
            <a:endParaRPr lang="en-US">
              <a:cs typeface="+mn-cs"/>
            </a:endParaRPr>
          </a:p>
        </p:txBody>
      </p:sp>
      <p:pic>
        <p:nvPicPr>
          <p:cNvPr id="1031" name="1 Imagen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80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5" r:id="rId6"/>
    <p:sldLayoutId id="2147483706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85938"/>
            <a:ext cx="9159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5 CuadroTexto"/>
          <p:cNvSpPr txBox="1">
            <a:spLocks noChangeArrowheads="1"/>
          </p:cNvSpPr>
          <p:nvPr/>
        </p:nvSpPr>
        <p:spPr bwMode="auto">
          <a:xfrm>
            <a:off x="-36513" y="2073042"/>
            <a:ext cx="91598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4000" dirty="0" smtClean="0">
                <a:solidFill>
                  <a:srgbClr val="FFFFFF"/>
                </a:solidFill>
                <a:latin typeface="Calibri"/>
                <a:cs typeface="Calibri"/>
              </a:rPr>
              <a:t>Escuelas Normales Superiores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14480" y="3429000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LA EVALUACIÓN: En el marco de la naturaleza jurídica de las ENS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8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00" y="1857364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¿Cómo se va a hacer?, ¿Con quiénes se va a hacer y a quiénes va dirigido?, ¿Con qué se va a </a:t>
            </a:r>
            <a:r>
              <a:rPr lang="es-ES" dirty="0" err="1" smtClean="0"/>
              <a:t>hacer?,¿Cuánto</a:t>
            </a:r>
            <a:r>
              <a:rPr lang="es-ES" dirty="0" smtClean="0"/>
              <a:t> tiempo se requiere para hacerlo?, ¿Dónde lo realizará?  y ¿Cómo se evaluará? Estos interrogantes posteriormente se convierten en reflexiones y evaluaciones permanentes de su propio  hacer pedagógico.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La evaluación como eje transversal del subsistema de formación inicial y en servicio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4071966"/>
          </a:xfrm>
        </p:spPr>
        <p:txBody>
          <a:bodyPr/>
          <a:lstStyle/>
          <a:p>
            <a:pPr algn="just"/>
            <a:r>
              <a:rPr lang="es-CO" sz="3200" dirty="0" smtClean="0"/>
              <a:t>La evaluación se relaciona con diferentes</a:t>
            </a:r>
            <a:br>
              <a:rPr lang="es-CO" sz="3200" dirty="0" smtClean="0"/>
            </a:br>
            <a:r>
              <a:rPr lang="es-CO" sz="3200" dirty="0" smtClean="0"/>
              <a:t>sistemas dentro del amplio sistema educativo y transita de manera importante al interior de otros sistemas e instancias de la educación. La evaluación se entiende como “actividad crítica desde la cual</a:t>
            </a:r>
            <a:br>
              <a:rPr lang="es-CO" sz="3200" dirty="0" smtClean="0"/>
            </a:br>
            <a:r>
              <a:rPr lang="es-CO" sz="3200" dirty="0" smtClean="0"/>
              <a:t>se aprende, en el sentido que por ella adquirimos conocimiento (Álvarez ,1993)</a:t>
            </a:r>
            <a:endParaRPr lang="es-CO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CuadroTexto"/>
          <p:cNvSpPr txBox="1">
            <a:spLocks noChangeArrowheads="1"/>
          </p:cNvSpPr>
          <p:nvPr/>
        </p:nvSpPr>
        <p:spPr bwMode="auto">
          <a:xfrm>
            <a:off x="-36513" y="1844677"/>
            <a:ext cx="91598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s-CO" sz="4000" dirty="0" smtClean="0">
                <a:solidFill>
                  <a:srgbClr val="FFFFFF"/>
                </a:solidFill>
                <a:latin typeface="Verdana" charset="0"/>
              </a:rPr>
              <a:t>Estrategia</a:t>
            </a:r>
          </a:p>
          <a:p>
            <a:pPr algn="ctr"/>
            <a:r>
              <a:rPr lang="es-CO" sz="4000" dirty="0" smtClean="0">
                <a:solidFill>
                  <a:srgbClr val="FFFFFF"/>
                </a:solidFill>
                <a:latin typeface="Verdana" charset="0"/>
              </a:rPr>
              <a:t>Dirección de Calidad PBM</a:t>
            </a:r>
          </a:p>
        </p:txBody>
      </p:sp>
      <p:sp>
        <p:nvSpPr>
          <p:cNvPr id="12" name="60 CuadroTexto"/>
          <p:cNvSpPr txBox="1"/>
          <p:nvPr/>
        </p:nvSpPr>
        <p:spPr>
          <a:xfrm>
            <a:off x="3563888" y="5333639"/>
            <a:ext cx="5544616" cy="655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ES" sz="1800" b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3076" name="Picture 4" descr="Sistema Colombiano de Formación de &#10;Educadores &#10;Subsistema de &#10;Formación &#10;Avanzada &#10;Subsistema &#10;de Formación &#10;en Servicio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70" y="1428736"/>
            <a:ext cx="6076950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75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Evaluación Formativa</a:t>
            </a:r>
            <a:endParaRPr lang="es-CO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14348" y="2071678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En las ENS prevalece el enfoque de la evaluación formativa, que a decir de  </a:t>
            </a:r>
            <a:r>
              <a:rPr lang="es-CO" dirty="0" err="1" smtClean="0"/>
              <a:t>Scriven</a:t>
            </a:r>
            <a:r>
              <a:rPr lang="es-CO" dirty="0" smtClean="0"/>
              <a:t> (1967) se refiere  a los procedimientos utilizados por los docentes con la finalidad de adaptar los procesos didácticos a los progresos y a  las necesidades del aprendizaje de los estudiantes. </a:t>
            </a: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28662" y="2071678"/>
            <a:ext cx="69294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Pero si asumimos que los aprendizajes no solo están referidos a los sujetos que hacen parte de las organizaciones sino también a las organizaciones, la escuela es una organización que aprende y como tal el concepto de evaluación formativa está referido a toda la organización de la escuela.</a:t>
            </a: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2021939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b="0" dirty="0" smtClean="0"/>
          </a:p>
          <a:p>
            <a:endParaRPr lang="es-CO" b="0" dirty="0"/>
          </a:p>
        </p:txBody>
      </p:sp>
      <p:sp>
        <p:nvSpPr>
          <p:cNvPr id="3" name="2 CuadroTexto"/>
          <p:cNvSpPr txBox="1"/>
          <p:nvPr/>
        </p:nvSpPr>
        <p:spPr>
          <a:xfrm>
            <a:off x="1500166" y="2214554"/>
            <a:ext cx="6572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Sentido de la Evaluación:</a:t>
            </a:r>
          </a:p>
          <a:p>
            <a:endParaRPr lang="es-CO" dirty="0" smtClean="0"/>
          </a:p>
          <a:p>
            <a:pPr marL="457200" indent="-457200">
              <a:buAutoNum type="alphaLcPeriod"/>
            </a:pPr>
            <a:r>
              <a:rPr lang="es-CO" dirty="0" smtClean="0"/>
              <a:t>Formadora: </a:t>
            </a:r>
          </a:p>
          <a:p>
            <a:pPr marL="457200" indent="-457200">
              <a:buAutoNum type="alphaLcPeriod"/>
            </a:pPr>
            <a:r>
              <a:rPr lang="es-CO" dirty="0" smtClean="0"/>
              <a:t>Activa: el sujeto que prende es activo.</a:t>
            </a:r>
          </a:p>
          <a:p>
            <a:pPr marL="457200" indent="-457200">
              <a:buAutoNum type="alphaLcPeriod"/>
            </a:pPr>
            <a:r>
              <a:rPr lang="es-CO" dirty="0" smtClean="0"/>
              <a:t>Transformadora</a:t>
            </a:r>
          </a:p>
          <a:p>
            <a:pPr marL="457200" indent="-457200">
              <a:buAutoNum type="alphaLcPeriod"/>
            </a:pPr>
            <a:r>
              <a:rPr lang="es-CO" dirty="0" smtClean="0"/>
              <a:t>Objeto de estudio</a:t>
            </a:r>
          </a:p>
          <a:p>
            <a:pPr marL="457200" indent="-457200">
              <a:buAutoNum type="alphaLcPeriod"/>
            </a:pPr>
            <a:r>
              <a:rPr lang="es-CO" dirty="0" smtClean="0"/>
              <a:t>Referente de calidad educativa</a:t>
            </a:r>
          </a:p>
          <a:p>
            <a:pPr marL="457200" indent="-457200">
              <a:buAutoNum type="alphaLcPeriod"/>
            </a:pPr>
            <a:r>
              <a:rPr lang="es-CO" dirty="0" smtClean="0"/>
              <a:t>Regulador de la vida académica</a:t>
            </a:r>
          </a:p>
          <a:p>
            <a:pPr marL="457200" indent="-457200">
              <a:buAutoNum type="alphaLcPeriod"/>
            </a:pPr>
            <a:r>
              <a:rPr lang="es-CO" dirty="0" smtClean="0"/>
              <a:t>Tensión en la cotidianidad pedagógica</a:t>
            </a:r>
          </a:p>
          <a:p>
            <a:pPr marL="457200" indent="-45720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6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3429024"/>
          </a:xfrm>
        </p:spPr>
        <p:txBody>
          <a:bodyPr/>
          <a:lstStyle/>
          <a:p>
            <a:r>
              <a:rPr lang="es-CO" dirty="0" smtClean="0"/>
              <a:t>La Evaluación, como incidente para tomar decisiones del proyecto de vida y no para generar discriminación negativa o excluyente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6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7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N" id="{74DFB352-E578-41B8-BDE1-EEFBB8A4B70F}" vid="{EE3DA67A-B001-4241-A95D-1AFBE65F0962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N" id="{74DFB352-E578-41B8-BDE1-EEFBB8A4B70F}" vid="{EE3DA67A-B001-4241-A95D-1AFBE65F0962}"/>
    </a:ext>
  </a:extLst>
</a:theme>
</file>

<file path=ppt/theme/theme6.xml><?xml version="1.0" encoding="utf-8"?>
<a:theme xmlns:a="http://schemas.openxmlformats.org/drawingml/2006/main" name="2_M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N" id="{74DFB352-E578-41B8-BDE1-EEFBB8A4B70F}" vid="{EE3DA67A-B001-4241-A95D-1AFBE65F0962}"/>
    </a:ext>
  </a:extLst>
</a:theme>
</file>

<file path=ppt/theme/theme7.xml><?xml version="1.0" encoding="utf-8"?>
<a:theme xmlns:a="http://schemas.openxmlformats.org/drawingml/2006/main" name="Comité Directivo 09 febre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b="0" dirty="0" smtClean="0">
            <a:latin typeface="Calibri"/>
            <a:cs typeface="Calibri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Comité Directivo (5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633887F102C643A1C1EC6573341BEB" ma:contentTypeVersion="0" ma:contentTypeDescription="Crear nuevo documento." ma:contentTypeScope="" ma:versionID="728de8a5e371a84624f93a462b5c8aa9">
  <xsd:schema xmlns:xsd="http://www.w3.org/2001/XMLSchema" xmlns:p="http://schemas.microsoft.com/office/2006/metadata/properties" targetNamespace="http://schemas.microsoft.com/office/2006/metadata/properties" ma:root="true" ma:fieldsID="27f9851a2d8c981023976182fd07483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5FB696-2A74-4195-BFA0-0FD4994C927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CB017B8-7DD3-4A09-9AAF-9BF331754E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A2D12A-1CB4-47E8-BAF5-4834DA942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EC003F9-0E03-466B-AC3F-DA2B841072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Comité Directivo (5)</Template>
  <TotalTime>12855</TotalTime>
  <Words>227</Words>
  <Application>Microsoft Office PowerPoint</Application>
  <PresentationFormat>Presentación en pantalla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13</vt:i4>
      </vt:variant>
      <vt:variant>
        <vt:lpstr>Títulos de diapositiva</vt:lpstr>
      </vt:variant>
      <vt:variant>
        <vt:i4>10</vt:i4>
      </vt:variant>
    </vt:vector>
  </HeadingPairs>
  <TitlesOfParts>
    <vt:vector size="23" baseType="lpstr">
      <vt:lpstr>1_Diseño personalizado</vt:lpstr>
      <vt:lpstr>Diseño personalizado</vt:lpstr>
      <vt:lpstr>MEN</vt:lpstr>
      <vt:lpstr>2_Diseño personalizado</vt:lpstr>
      <vt:lpstr>1_MEN</vt:lpstr>
      <vt:lpstr>2_MEN</vt:lpstr>
      <vt:lpstr>Comité Directivo 09 febrero</vt:lpstr>
      <vt:lpstr>3_Diseño personalizado</vt:lpstr>
      <vt:lpstr>Comité Directivo (5)</vt:lpstr>
      <vt:lpstr>5_Diseño personalizado</vt:lpstr>
      <vt:lpstr>6_Diseño personalizado</vt:lpstr>
      <vt:lpstr>7_Diseño personalizado</vt:lpstr>
      <vt:lpstr>4_Diseño personalizado</vt:lpstr>
      <vt:lpstr>Presentación de PowerPoint</vt:lpstr>
      <vt:lpstr>La evaluación como eje transversal del subsistema de formación inicial y en servicio </vt:lpstr>
      <vt:lpstr>La evaluación se relaciona con diferentes sistemas dentro del amplio sistema educativo y transita de manera importante al interior de otros sistemas e instancias de la educación. La evaluación se entiende como “actividad crítica desde la cual se aprende, en el sentido que por ella adquirimos conocimiento (Álvarez ,1993)</vt:lpstr>
      <vt:lpstr>Presentación de PowerPoint</vt:lpstr>
      <vt:lpstr>Evaluación Formativa</vt:lpstr>
      <vt:lpstr>Presentación de PowerPoint</vt:lpstr>
      <vt:lpstr>Presentación de PowerPoint</vt:lpstr>
      <vt:lpstr>Presentación de PowerPoint</vt:lpstr>
      <vt:lpstr>La Evaluación, como incidente para tomar decisiones del proyecto de vida y no para generar discriminación negativa o excluyente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Maritza</cp:lastModifiedBy>
  <cp:revision>851</cp:revision>
  <cp:lastPrinted>2015-01-26T19:52:13Z</cp:lastPrinted>
  <dcterms:created xsi:type="dcterms:W3CDTF">2015-05-13T17:35:45Z</dcterms:created>
  <dcterms:modified xsi:type="dcterms:W3CDTF">2015-11-14T05:33:40Z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