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1" r:id="rId10"/>
    <p:sldId id="262" r:id="rId11"/>
    <p:sldId id="263" r:id="rId12"/>
    <p:sldId id="264" r:id="rId13"/>
    <p:sldId id="268" r:id="rId1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2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6F6CC-6530-4054-A5CA-6E5C911E77E9}" type="datetimeFigureOut">
              <a:rPr lang="es-CO" smtClean="0"/>
              <a:t>25/10/2015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DDEE0-B574-48B4-A7FD-2FE6A15384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6036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DDEE0-B574-48B4-A7FD-2FE6A1538416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5484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0640-B7DC-49E6-A005-340D8254E3B2}" type="datetimeFigureOut">
              <a:rPr lang="es-CO" smtClean="0"/>
              <a:t>25/10/2015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C287-49B5-4CD0-B830-1FC3249E6A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4011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0640-B7DC-49E6-A005-340D8254E3B2}" type="datetimeFigureOut">
              <a:rPr lang="es-CO" smtClean="0"/>
              <a:t>25/10/2015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C287-49B5-4CD0-B830-1FC3249E6A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461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0640-B7DC-49E6-A005-340D8254E3B2}" type="datetimeFigureOut">
              <a:rPr lang="es-CO" smtClean="0"/>
              <a:t>25/10/2015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C287-49B5-4CD0-B830-1FC3249E6A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438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0640-B7DC-49E6-A005-340D8254E3B2}" type="datetimeFigureOut">
              <a:rPr lang="es-CO" smtClean="0"/>
              <a:t>25/10/2015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C287-49B5-4CD0-B830-1FC3249E6A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8604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0640-B7DC-49E6-A005-340D8254E3B2}" type="datetimeFigureOut">
              <a:rPr lang="es-CO" smtClean="0"/>
              <a:t>25/10/2015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C287-49B5-4CD0-B830-1FC3249E6A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517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0640-B7DC-49E6-A005-340D8254E3B2}" type="datetimeFigureOut">
              <a:rPr lang="es-CO" smtClean="0"/>
              <a:t>25/10/2015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C287-49B5-4CD0-B830-1FC3249E6A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50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0640-B7DC-49E6-A005-340D8254E3B2}" type="datetimeFigureOut">
              <a:rPr lang="es-CO" smtClean="0"/>
              <a:t>25/10/2015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C287-49B5-4CD0-B830-1FC3249E6A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392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0640-B7DC-49E6-A005-340D8254E3B2}" type="datetimeFigureOut">
              <a:rPr lang="es-CO" smtClean="0"/>
              <a:t>25/10/2015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C287-49B5-4CD0-B830-1FC3249E6A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2118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0640-B7DC-49E6-A005-340D8254E3B2}" type="datetimeFigureOut">
              <a:rPr lang="es-CO" smtClean="0"/>
              <a:t>25/10/2015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C287-49B5-4CD0-B830-1FC3249E6A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5285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0640-B7DC-49E6-A005-340D8254E3B2}" type="datetimeFigureOut">
              <a:rPr lang="es-CO" smtClean="0"/>
              <a:t>25/10/2015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C287-49B5-4CD0-B830-1FC3249E6A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799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0640-B7DC-49E6-A005-340D8254E3B2}" type="datetimeFigureOut">
              <a:rPr lang="es-CO" smtClean="0"/>
              <a:t>25/10/2015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C287-49B5-4CD0-B830-1FC3249E6A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9734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60640-B7DC-49E6-A005-340D8254E3B2}" type="datetimeFigureOut">
              <a:rPr lang="es-CO" smtClean="0"/>
              <a:t>25/10/2015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C287-49B5-4CD0-B830-1FC3249E6A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172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gnpdiaz16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gnpdiaz16@gmail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170136"/>
            <a:ext cx="7772400" cy="992934"/>
          </a:xfrm>
        </p:spPr>
        <p:txBody>
          <a:bodyPr>
            <a:normAutofit/>
          </a:bodyPr>
          <a:lstStyle/>
          <a:p>
            <a:r>
              <a:rPr lang="es-CO" sz="2800" b="1" dirty="0" smtClean="0"/>
              <a:t>INSTITUCIÓN EDUCATIVA NORMAL SUPERIOR DE SINCELEJO</a:t>
            </a:r>
            <a:endParaRPr lang="es-CO" sz="2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1844824"/>
            <a:ext cx="6400800" cy="576064"/>
          </a:xfrm>
        </p:spPr>
        <p:txBody>
          <a:bodyPr>
            <a:normAutofit/>
          </a:bodyPr>
          <a:lstStyle/>
          <a:p>
            <a:r>
              <a:rPr lang="es-CO" sz="2800" b="1" dirty="0" smtClean="0">
                <a:solidFill>
                  <a:schemeClr val="tx1"/>
                </a:solidFill>
              </a:rPr>
              <a:t>REUNIÓN DE COORDINADORES</a:t>
            </a:r>
            <a:endParaRPr lang="es-CO" sz="2800" b="1" dirty="0">
              <a:solidFill>
                <a:schemeClr val="tx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963295" cy="85725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123728" y="3284984"/>
            <a:ext cx="53285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/>
              <a:t>RESPONSABLE: GUIDO NEL PEREZ DÍAZ</a:t>
            </a:r>
          </a:p>
          <a:p>
            <a:pPr algn="ctr"/>
            <a:r>
              <a:rPr lang="es-CO" sz="2800" b="1" dirty="0" smtClean="0"/>
              <a:t>RECTOR</a:t>
            </a:r>
            <a:endParaRPr lang="es-CO" sz="28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2267744" y="558924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SINCELEJO, OCTUBRE 14 DE 2015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526836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98" y="73621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759082"/>
              </p:ext>
            </p:extLst>
          </p:nvPr>
        </p:nvGraphicFramePr>
        <p:xfrm>
          <a:off x="323528" y="1340768"/>
          <a:ext cx="8496945" cy="3364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3913"/>
                <a:gridCol w="2640416"/>
                <a:gridCol w="1858681"/>
                <a:gridCol w="1873935"/>
              </a:tblGrid>
              <a:tr h="7775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OSWALDO</a:t>
                      </a:r>
                      <a:r>
                        <a:rPr lang="es-CO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GÓMEZ, JUAN CARLOS ARRIETA Y JEFES DE ÁREA DE LA JORNADA VESPERTINA.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PARA LA VISITA DE LAS AULAS DE 6º A 11º JORNADA MATINAL SE REALIZARÁ CON LA PRESENCIA  DEL RESPECTIVO JEFE DE ÁREA. (SEGÚN INSTRUMENTO). </a:t>
                      </a:r>
                      <a:r>
                        <a:rPr lang="es-CO" sz="1200" b="1" u="sng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PRESENTAR CRONOGRAMA DE VISITAS PREVIAMENTE AL RECTOR.</a:t>
                      </a:r>
                      <a:endParaRPr lang="es-CO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SE INDICARÁ A</a:t>
                      </a:r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LOS DOCENTES DE QUE SEMANA PERO NO SE DIRÁ A QUIENES SE VAN A VISITAR.</a:t>
                      </a:r>
                      <a:endParaRPr lang="es-CO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DEL 26 DE OCTUBRE AL 14 DE NOVIEMBRE DE 2015.</a:t>
                      </a:r>
                      <a:endParaRPr lang="es-CO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33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NAPOLEÓN GARRIDO, VIVIANA MONTERROZA Y MARTIZA TENORIO.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PROGRAMA DE FORMACIÓN COMPLEMENTARIA Y SE REALIZARÁ</a:t>
                      </a:r>
                      <a:r>
                        <a:rPr lang="es-CO" sz="1200" b="1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CON LA PRESENCIA DEL RESPECTIVO JEFE DE ÁREA. (SEGÚN INSTRUMENTO). </a:t>
                      </a:r>
                      <a:r>
                        <a:rPr lang="es-CO" sz="1200" b="1" u="sng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PRESENTAR CRONOGRAMA DE VISITAS PREVIAMENTE AL RECTOR.</a:t>
                      </a:r>
                      <a:endParaRPr lang="es-CO" sz="12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SE INDICARÁ A</a:t>
                      </a:r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LOS DOCENTES DE QUE SEMANA PERO NO SE DIRÁ A QUIENES SE VAN A VISITAR.</a:t>
                      </a:r>
                      <a:endParaRPr lang="es-CO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DEL 26 DE OCTUBRE AL 14 DE NOVIEMBRE DE 2015.</a:t>
                      </a:r>
                      <a:endParaRPr lang="es-CO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475656" y="361524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/>
              <a:t>ORGANIZACIÓN DE LOS COORDINADORES Y EQUIPO PARA LA VISITA DE LAS AULAS PARA EL ACOMPAÑAMIENTO DE LOS DOCENTES</a:t>
            </a:r>
            <a:endParaRPr lang="es-CO" sz="1400" b="1" dirty="0"/>
          </a:p>
        </p:txBody>
      </p:sp>
    </p:spTree>
    <p:extLst>
      <p:ext uri="{BB962C8B-B14F-4D97-AF65-F5344CB8AC3E}">
        <p14:creationId xmlns:p14="http://schemas.microsoft.com/office/powerpoint/2010/main" val="937339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82" y="188640"/>
            <a:ext cx="963295" cy="85725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187624" y="355655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/>
              <a:t>ORGANIZACIÓN DE LOS COORDINADORES Y EQUIPO PARA LA VISITA DE LAS AULAS PARA EL ACOMPAÑAMIENTO DE LOS DOCENTES</a:t>
            </a:r>
            <a:endParaRPr lang="es-CO" sz="14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395536" y="126876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EJEMPLO:</a:t>
            </a:r>
            <a:endParaRPr lang="es-CO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071847"/>
              </p:ext>
            </p:extLst>
          </p:nvPr>
        </p:nvGraphicFramePr>
        <p:xfrm>
          <a:off x="442324" y="1844824"/>
          <a:ext cx="8259351" cy="3017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53117"/>
                <a:gridCol w="2753117"/>
                <a:gridCol w="27531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r>
                        <a:rPr lang="es-CO" b="1" baseline="0" dirty="0" smtClean="0">
                          <a:solidFill>
                            <a:schemeClr val="tx1"/>
                          </a:solidFill>
                        </a:rPr>
                        <a:t> DE OCTUBRE</a:t>
                      </a:r>
                    </a:p>
                    <a:p>
                      <a:pPr algn="ctr"/>
                      <a:endParaRPr lang="es-CO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b="1" baseline="0" dirty="0" smtClean="0">
                          <a:solidFill>
                            <a:schemeClr val="tx1"/>
                          </a:solidFill>
                        </a:rPr>
                        <a:t>MATINAL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HORARIOS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SE CONVOCAN PARA ESE DÍA Y SE LE HACE</a:t>
                      </a:r>
                      <a:r>
                        <a:rPr lang="es-CO" b="1" baseline="0" dirty="0" smtClean="0">
                          <a:solidFill>
                            <a:schemeClr val="tx1"/>
                          </a:solidFill>
                        </a:rPr>
                        <a:t> EL RESPECTIVO ACOMPAÑAMIENTO</a:t>
                      </a:r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SE VISITARAN LAS</a:t>
                      </a:r>
                      <a:r>
                        <a:rPr lang="es-CO" b="1" baseline="0" dirty="0" smtClean="0">
                          <a:solidFill>
                            <a:schemeClr val="tx1"/>
                          </a:solidFill>
                        </a:rPr>
                        <a:t> AULAS DE LOS DOCENTES DE SOCIALES 60 Y 7º 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7:00 A 10:00 A.M.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JEFE DE ÁREA DE SOCIALES JORNADA MATINAL: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SE VISITARAN LAS AULAS DE LOS DOCENTES DE ARTÍSTICA 8º Y 9º 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10:15</a:t>
                      </a:r>
                      <a:r>
                        <a:rPr lang="es-CO" b="1" baseline="0" dirty="0" smtClean="0">
                          <a:solidFill>
                            <a:schemeClr val="tx1"/>
                          </a:solidFill>
                        </a:rPr>
                        <a:t> A 1:00 P.M.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JEFE DE AREA DE ARTISTICA JORNADA MATINAL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785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98" y="22523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553754"/>
              </p:ext>
            </p:extLst>
          </p:nvPr>
        </p:nvGraphicFramePr>
        <p:xfrm>
          <a:off x="1087293" y="1916832"/>
          <a:ext cx="7515895" cy="2359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4711"/>
                <a:gridCol w="2520156"/>
                <a:gridCol w="2591028"/>
              </a:tblGrid>
              <a:tr h="4665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RESPONSABLES</a:t>
                      </a:r>
                      <a:endParaRPr lang="es-C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TAREAS</a:t>
                      </a:r>
                      <a:endParaRPr lang="es-C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FECHAS</a:t>
                      </a:r>
                      <a:endParaRPr lang="es-C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33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RECTOR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EQUIPO DE BIENESTAR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Y PRÁCTICANTES DE TRABAJO SOCIAL.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b="1" u="sng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b="1" u="sng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u="sng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TRIANGULACIÓN DE LA INFORMACIÓN CON ESTUDIANTES Y PADRES Y MADRES DE FAMILIA.</a:t>
                      </a:r>
                      <a:endParaRPr lang="es-CO" sz="1200" b="1" u="sng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b="1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SEGÚN CRONOGRAMA DEL EQUIPO RESPONSABLE. SERÁ MANEJADO INTERNAMENTE</a:t>
                      </a:r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POR ESTE EQUIPO.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b="1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b="1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1502718" y="434430"/>
            <a:ext cx="676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/>
              <a:t>PARA LA TRIANGULACIÓN DE LA INFORMACIÓN DE LAS VISITAS DE LOS SALONES, SE ACOMPAÑARÁN CON ENTREVISTAS, ENCUESTAS, SOLICITUD DE CUADERNOS Y DEMÁS RECURSOS A LOS ESTUDIANTES. ADEMÁS DE ENTREVISTAS Y ENCUESTAS A PADRES DE FAMILIA</a:t>
            </a:r>
            <a:endParaRPr lang="es-CO" sz="1400" b="1" dirty="0"/>
          </a:p>
        </p:txBody>
      </p:sp>
    </p:spTree>
    <p:extLst>
      <p:ext uri="{BB962C8B-B14F-4D97-AF65-F5344CB8AC3E}">
        <p14:creationId xmlns:p14="http://schemas.microsoft.com/office/powerpoint/2010/main" val="1357738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98" y="22523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953488"/>
              </p:ext>
            </p:extLst>
          </p:nvPr>
        </p:nvGraphicFramePr>
        <p:xfrm>
          <a:off x="251520" y="1412776"/>
          <a:ext cx="8496945" cy="4941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3913"/>
                <a:gridCol w="2640416"/>
                <a:gridCol w="1858681"/>
                <a:gridCol w="1873935"/>
              </a:tblGrid>
              <a:tr h="4665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GESTIONES</a:t>
                      </a:r>
                      <a:endParaRPr lang="es-C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TAREAS</a:t>
                      </a:r>
                      <a:endParaRPr lang="es-C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FECHA DE ENTREGA DE LAS TAREAS</a:t>
                      </a: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FECHA</a:t>
                      </a:r>
                      <a:r>
                        <a:rPr lang="es-CO" sz="1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ACTIVIDAD REALIZADA</a:t>
                      </a:r>
                      <a:endParaRPr lang="es-C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33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ACADÉMICA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NAPOLEÓN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MARITZA</a:t>
                      </a:r>
                      <a:r>
                        <a:rPr lang="es-CO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Y VIVIANA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u="sng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ACOMPAÑAR AL JEFE DE GESTIÓN</a:t>
                      </a:r>
                      <a:r>
                        <a:rPr lang="es-CO" sz="1200" b="1" u="sng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PARA EL PROCESO DE AUTOEVALUACIÓN. ESTADO ACTUAL DE LOS INDICADORES SEGÚN P.M.I. 2014. CULMINACIÓN PROPUESTA P.M.I. 2015 -2019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b="1" u="sng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13 DE OCTUBRE DE 2015</a:t>
                      </a:r>
                      <a:endParaRPr lang="es-CO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</a:t>
                      </a:r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DE OCTUBRE DE 2015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b="1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CORREO ELECTRÓNICO: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3"/>
                        </a:rPr>
                        <a:t>gnpdiaz16@gmail.com</a:t>
                      </a:r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endParaRPr lang="es-CO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22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DIRECTIVA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22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ADMINISTRATIVA Y FINANCIERA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22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PROYECCIÓN A LA COMUNIDAD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1502718" y="434430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/>
              <a:t>TAREA  No. 4 ACOMPAÑAR A LOS JEFES DE GESTIONES PARA EL SEGUIMIENTO A TAREAS E INDICADORES DEL P.M.I. </a:t>
            </a:r>
            <a:endParaRPr lang="es-CO" sz="1400" b="1" dirty="0"/>
          </a:p>
        </p:txBody>
      </p:sp>
    </p:spTree>
    <p:extLst>
      <p:ext uri="{BB962C8B-B14F-4D97-AF65-F5344CB8AC3E}">
        <p14:creationId xmlns:p14="http://schemas.microsoft.com/office/powerpoint/2010/main" val="1778290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es-CO" sz="2000" dirty="0" smtClean="0"/>
              <a:t>SALUDO, REFLEXIÓN Y LLAMADO A LISTA</a:t>
            </a:r>
          </a:p>
          <a:p>
            <a:pPr marL="0" indent="0" algn="just">
              <a:buNone/>
            </a:pPr>
            <a:endParaRPr lang="es-CO" sz="2000" dirty="0" smtClean="0"/>
          </a:p>
          <a:p>
            <a:pPr marL="0" indent="0" algn="just">
              <a:buNone/>
            </a:pPr>
            <a:r>
              <a:rPr lang="es-CO" sz="2000" dirty="0" smtClean="0"/>
              <a:t>2. INTERVENCIÓN DEL RECTOR:</a:t>
            </a:r>
          </a:p>
          <a:p>
            <a:pPr marL="0" indent="0" algn="just">
              <a:buNone/>
            </a:pPr>
            <a:endParaRPr lang="es-CO" sz="2000" dirty="0" smtClean="0"/>
          </a:p>
          <a:p>
            <a:pPr marL="0" indent="0" algn="just">
              <a:buNone/>
            </a:pPr>
            <a:r>
              <a:rPr lang="es-CO" sz="2000" dirty="0" smtClean="0"/>
              <a:t>2.1. LECTURA ACTA: VISITA INSPECCIÓN Y VIGILANCIA POR PARTE DE LA SEM.</a:t>
            </a:r>
          </a:p>
          <a:p>
            <a:pPr marL="0" indent="0" algn="just">
              <a:buNone/>
            </a:pPr>
            <a:r>
              <a:rPr lang="es-CO" sz="2000" dirty="0"/>
              <a:t>2</a:t>
            </a:r>
            <a:r>
              <a:rPr lang="es-CO" sz="2000" dirty="0" smtClean="0"/>
              <a:t>.2. VERIFICACIÓN (REVISIÓN DE DOCUMENTOS – </a:t>
            </a:r>
            <a:r>
              <a:rPr lang="es-CO" sz="2400" b="1" u="sng" dirty="0" smtClean="0"/>
              <a:t>P.M.I. 2014</a:t>
            </a:r>
            <a:r>
              <a:rPr lang="es-CO" sz="2000" dirty="0" smtClean="0"/>
              <a:t>)</a:t>
            </a:r>
          </a:p>
          <a:p>
            <a:pPr marL="0" indent="0" algn="just">
              <a:buNone/>
            </a:pPr>
            <a:r>
              <a:rPr lang="es-CO" sz="2000" dirty="0"/>
              <a:t>2</a:t>
            </a:r>
            <a:r>
              <a:rPr lang="es-CO" sz="2000" dirty="0" smtClean="0"/>
              <a:t>.3. ASIGNACIÓN DE COMPROMISOS</a:t>
            </a:r>
          </a:p>
          <a:p>
            <a:pPr marL="0" indent="0" algn="just">
              <a:buNone/>
            </a:pPr>
            <a:r>
              <a:rPr lang="es-CO" sz="2000" dirty="0"/>
              <a:t>2</a:t>
            </a:r>
            <a:r>
              <a:rPr lang="es-CO" sz="2000" dirty="0" smtClean="0"/>
              <a:t>.4. TRANSICIONES EXITOSAS</a:t>
            </a:r>
          </a:p>
          <a:p>
            <a:pPr marL="0" indent="0" algn="just">
              <a:buNone/>
            </a:pPr>
            <a:r>
              <a:rPr lang="es-CO" sz="2000" dirty="0"/>
              <a:t>2</a:t>
            </a:r>
            <a:r>
              <a:rPr lang="es-CO" sz="2000" dirty="0" smtClean="0"/>
              <a:t>.5. TUTORA PTA</a:t>
            </a:r>
          </a:p>
          <a:p>
            <a:pPr marL="0" indent="0" algn="just">
              <a:buNone/>
            </a:pPr>
            <a:endParaRPr lang="es-CO" sz="2000" dirty="0" smtClean="0"/>
          </a:p>
          <a:p>
            <a:pPr marL="0" indent="0" algn="just">
              <a:buNone/>
            </a:pPr>
            <a:r>
              <a:rPr lang="es-CO" sz="2000" dirty="0"/>
              <a:t>3</a:t>
            </a:r>
            <a:r>
              <a:rPr lang="es-CO" sz="2000" dirty="0" smtClean="0"/>
              <a:t>. CRONOGRAMA DE OCTUBRE</a:t>
            </a:r>
          </a:p>
          <a:p>
            <a:pPr marL="0" indent="0" algn="just">
              <a:buNone/>
            </a:pPr>
            <a:r>
              <a:rPr lang="es-CO" sz="2000" dirty="0"/>
              <a:t>4</a:t>
            </a:r>
            <a:r>
              <a:rPr lang="es-CO" sz="2000" dirty="0" smtClean="0"/>
              <a:t>. FECHAS ESPECIALES</a:t>
            </a:r>
          </a:p>
          <a:p>
            <a:pPr marL="0" indent="0" algn="just">
              <a:buNone/>
            </a:pPr>
            <a:r>
              <a:rPr lang="es-CO" sz="2000" dirty="0"/>
              <a:t>5</a:t>
            </a:r>
            <a:r>
              <a:rPr lang="es-CO" sz="2000" dirty="0" smtClean="0"/>
              <a:t>. INTERVENCIONES</a:t>
            </a:r>
          </a:p>
          <a:p>
            <a:pPr marL="0" indent="0" algn="just">
              <a:buNone/>
            </a:pPr>
            <a:r>
              <a:rPr lang="es-CO" sz="2000" dirty="0"/>
              <a:t>6</a:t>
            </a:r>
            <a:r>
              <a:rPr lang="es-CO" sz="2000" dirty="0" smtClean="0"/>
              <a:t>. FECHAS DE ENTREGA DE COMPROMISOS</a:t>
            </a:r>
          </a:p>
          <a:p>
            <a:pPr marL="0" indent="0" algn="just">
              <a:buNone/>
            </a:pPr>
            <a:r>
              <a:rPr lang="es-CO" sz="2000" dirty="0" smtClean="0"/>
              <a:t>7. RETIRADA</a:t>
            </a:r>
            <a:endParaRPr lang="es-CO" sz="2000" dirty="0"/>
          </a:p>
        </p:txBody>
      </p:sp>
      <p:pic>
        <p:nvPicPr>
          <p:cNvPr id="4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00" y="116632"/>
            <a:ext cx="963295" cy="857250"/>
          </a:xfrm>
          <a:prstGeom prst="rect">
            <a:avLst/>
          </a:prstGeom>
          <a:noFill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1060120" y="102041"/>
            <a:ext cx="7772400" cy="992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00" b="1" smtClean="0"/>
              <a:t>INSTITUCIÓN EDUCATIVA NORMAL SUPERIOR DE SINCELEJO</a:t>
            </a:r>
            <a:endParaRPr lang="es-CO" sz="2800" b="1" dirty="0"/>
          </a:p>
        </p:txBody>
      </p:sp>
    </p:spTree>
    <p:extLst>
      <p:ext uri="{BB962C8B-B14F-4D97-AF65-F5344CB8AC3E}">
        <p14:creationId xmlns:p14="http://schemas.microsoft.com/office/powerpoint/2010/main" val="2044929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00" y="116632"/>
            <a:ext cx="963295" cy="857250"/>
          </a:xfrm>
          <a:prstGeom prst="rect">
            <a:avLst/>
          </a:prstGeom>
          <a:noFill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1060120" y="102041"/>
            <a:ext cx="7772400" cy="4964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000" b="1" dirty="0" smtClean="0"/>
              <a:t>INSTITUCIÓN EDUCATIVA NORMAL SUPERIOR DE SINCELEJO</a:t>
            </a:r>
            <a:endParaRPr lang="es-CO" sz="2000" b="1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57200" y="1970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57200" y="1391870"/>
            <a:ext cx="8147248" cy="2970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ASIGNACIÓN A LOS COORDINADORES DE CUATRO TAREAS URGENTES PARA LA FINALIZACIÓN DEL AÑO ESCOLAR 2015 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PARTICIPAR EN LA RESIGNIFICACIÓN DEL P.EI. (CADA PAR DE COORDINADORES PUEDEN SELECCIONAR SU EQUIPO DE TRABAJO, ENVIANDO OPORTUNAMENTE LOS INTEGRANTES, FECHAS PROGRAMADAS PARA EL TRABAJO Y LA ENTREGA EN LA FECHA INDICADA. (FICHA UNIFICADA CON LOS PARÁMETROS A SEGUIR).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CO" altLang="es-C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TAREAS QUE SERÁN SOCIALIZADAS EN LA SEMANA DE DESARROLLO INSTITUCIONAL.</a:t>
            </a:r>
            <a:endParaRPr kumimoji="0" lang="es-CO" altLang="es-C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187624" y="689188"/>
            <a:ext cx="2988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CO" altLang="es-CO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Sincelejo, octubre 14 de 2015</a:t>
            </a:r>
            <a:endParaRPr kumimoji="0" lang="es-CO" altLang="es-CO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98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99" y="0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767801"/>
              </p:ext>
            </p:extLst>
          </p:nvPr>
        </p:nvGraphicFramePr>
        <p:xfrm>
          <a:off x="467544" y="980728"/>
          <a:ext cx="8496945" cy="5398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3913"/>
                <a:gridCol w="2640416"/>
                <a:gridCol w="1858681"/>
                <a:gridCol w="1873935"/>
              </a:tblGrid>
              <a:tr h="4665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RESPONSABLES</a:t>
                      </a:r>
                      <a:endParaRPr lang="es-C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TAREAS</a:t>
                      </a:r>
                      <a:endParaRPr lang="es-CO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ENTREGA PARA INICIAR EL TRABAJO</a:t>
                      </a:r>
                      <a:endParaRPr lang="es-CO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EN EL CUAL DEBEN ENTREGAR LA TAREA.</a:t>
                      </a:r>
                      <a:endParaRPr lang="es-CO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33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NAPOLEÓN GARRIDO, VIVIANA MONTERROZA Y MARITZA TENORIO. 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RESIGNIFICACIÓN DEL P.EI. PROGRAMA DE FORMACIÓN COMPLEMENTARIA.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 DE LA PÁGINA </a:t>
                      </a:r>
                      <a:r>
                        <a:rPr lang="es-CO" sz="12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A LA</a:t>
                      </a:r>
                      <a:endParaRPr lang="es-CO" sz="12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OCT-13 DE 2015</a:t>
                      </a:r>
                      <a:endParaRPr lang="es-CO" sz="12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DE DICIEMBRE DE 2015.</a:t>
                      </a:r>
                      <a:endParaRPr lang="es-CO" sz="12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22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CO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 DEL ROSARIO SUAREZ.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CO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SAMIR SIERRA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4.COMPONENTE PEDAGÓGICO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 DE LA PÁGINA 76 A LA 107</a:t>
                      </a:r>
                      <a:endParaRPr lang="es-CO" sz="12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OCT-13 DE 2015</a:t>
                      </a:r>
                      <a:endParaRPr lang="es-CO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DE DICIEMBRE DE 2015.</a:t>
                      </a:r>
                      <a:endParaRPr lang="es-CO" sz="12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775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CECILIA VERGARA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ELDUBINA AGUAS.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4.8COMPONENTE INVESTIGATIVO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 DE LA PÁGINA 109-169</a:t>
                      </a:r>
                    </a:p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O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OCT-13 DE 2015</a:t>
                      </a:r>
                      <a:endParaRPr lang="es-CO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DE DICIEMBRE DE 2015.</a:t>
                      </a:r>
                      <a:endParaRPr lang="es-CO" sz="12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33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OSWALDO GÓMEZ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SIXTA MONTES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JUAN CARLOS ARRIETA.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COMPONENTE DE GESTIÓN PEDAGÓGICA Y ADMINISTRATIVA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PROYECCIÓN COMUNITARIA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 DE LA PÁGINA 249 - 295</a:t>
                      </a:r>
                      <a:endParaRPr lang="es-CO" sz="12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OCT-13 DE 2015</a:t>
                      </a:r>
                      <a:endParaRPr lang="es-CO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DE DICIEMBRE DE 2015.</a:t>
                      </a:r>
                      <a:endParaRPr lang="es-CO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1979712" y="188640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u="sng" dirty="0" smtClean="0"/>
              <a:t>TAREA No. 1: COORDINADORES</a:t>
            </a:r>
            <a:endParaRPr lang="es-CO" b="1" u="sng" dirty="0"/>
          </a:p>
        </p:txBody>
      </p:sp>
    </p:spTree>
    <p:extLst>
      <p:ext uri="{BB962C8B-B14F-4D97-AF65-F5344CB8AC3E}">
        <p14:creationId xmlns:p14="http://schemas.microsoft.com/office/powerpoint/2010/main" val="4252858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4347" y="186780"/>
            <a:ext cx="84249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b="1" u="sng" dirty="0"/>
              <a:t>ELEMENTOS RESIGNIFICACIÓN DE PEI </a:t>
            </a:r>
            <a:r>
              <a:rPr lang="es-ES" sz="1400" b="1" u="sng" dirty="0" smtClean="0"/>
              <a:t>2015</a:t>
            </a:r>
          </a:p>
          <a:p>
            <a:pPr algn="just"/>
            <a:endParaRPr lang="es-CO" sz="1400" b="1" dirty="0"/>
          </a:p>
          <a:p>
            <a:pPr algn="just"/>
            <a:r>
              <a:rPr lang="es-ES" sz="1400" b="1" u="sng" dirty="0"/>
              <a:t>RUTA DE CONSTRUCCIÓN GRUPAL </a:t>
            </a:r>
            <a:endParaRPr lang="es-ES" sz="1400" b="1" u="sng" dirty="0" smtClean="0"/>
          </a:p>
          <a:p>
            <a:pPr algn="just"/>
            <a:endParaRPr lang="es-CO" sz="1400" b="1" u="sng" dirty="0"/>
          </a:p>
          <a:p>
            <a:pPr lvl="0" algn="just"/>
            <a:r>
              <a:rPr lang="es-ES" sz="1400" b="1" dirty="0"/>
              <a:t>LEER PARTE RESPONSABILIZADA </a:t>
            </a:r>
            <a:endParaRPr lang="es-CO" sz="1400" b="1" dirty="0"/>
          </a:p>
          <a:p>
            <a:pPr lvl="0" algn="just"/>
            <a:r>
              <a:rPr lang="es-ES" sz="1400" b="1" dirty="0"/>
              <a:t>ESTABLECER TEMPORALIDAD Y PERTINENCIA  DE CADA ELEMENTO CONSTITUTIVO DEL COMPONENTE  ASIGNADO</a:t>
            </a:r>
            <a:endParaRPr lang="es-CO" sz="1400" b="1" dirty="0"/>
          </a:p>
          <a:p>
            <a:pPr lvl="0" algn="just"/>
            <a:r>
              <a:rPr lang="es-ES" sz="1400" b="1" dirty="0"/>
              <a:t>RETROALIMENTAR, ACTUALIZAR Y AJUSTAR DATOS ENCONTRADOS EN EL COMPONENTE ASIGNADO</a:t>
            </a:r>
            <a:endParaRPr lang="es-CO" sz="1400" b="1" dirty="0"/>
          </a:p>
          <a:p>
            <a:pPr lvl="0" algn="just"/>
            <a:r>
              <a:rPr lang="es-ES" sz="1400" b="1" dirty="0"/>
              <a:t>PROTOCOLO QUE DEBE DAR CUENTA DE LA CONSTRUCCIÓN Y APORTES DEL GRUPO</a:t>
            </a:r>
            <a:endParaRPr lang="es-CO" sz="1400" b="1" dirty="0"/>
          </a:p>
          <a:p>
            <a:pPr lvl="0" algn="just"/>
            <a:r>
              <a:rPr lang="es-ES" sz="1400" b="1" dirty="0"/>
              <a:t>NOMBRAR PROTOCOLANTE-TOMA APUNTES DE PRODUCCIONES Y CONSTRUCCIONES GRUPALES</a:t>
            </a:r>
            <a:endParaRPr lang="es-CO" sz="1400" b="1" dirty="0"/>
          </a:p>
          <a:p>
            <a:pPr lvl="0" algn="just"/>
            <a:r>
              <a:rPr lang="es-ES" sz="1400" b="1" dirty="0"/>
              <a:t>ESTRATGA- IDEA O DA LUCES APORTA O APOYA CONSTRUYE Y PROPONE LA ESTRATEGIA DE SOCIALZACIÓN DEL PRODUCTO FINAL DE LA CONSTRUCCIÓN GRUPAL</a:t>
            </a:r>
            <a:endParaRPr lang="es-CO" sz="1400" b="1" dirty="0"/>
          </a:p>
          <a:p>
            <a:pPr lvl="0" algn="just"/>
            <a:r>
              <a:rPr lang="es-ES" sz="1400" b="1" dirty="0"/>
              <a:t>VOCERO DEL GRUPOTO DE LA CONSTRUCCIÓN GRUPAL-REPRESENTANTE DEL GRUPO QUE SOCIALIZARÁ A LA ASAMBLEA GENERAL EN PONENCIA A TRAVÉS DE LA PUESTA EN COMUN EL PRODUCTO DE LA CONSTRUCCIÓN GRUPAL</a:t>
            </a:r>
            <a:endParaRPr lang="es-CO" sz="1400" b="1" dirty="0"/>
          </a:p>
          <a:p>
            <a:pPr lvl="0" algn="just"/>
            <a:r>
              <a:rPr lang="es-ES" sz="1400" b="1" dirty="0"/>
              <a:t>EVIDENCIAS POR INSUMOS O PRODUCTOS</a:t>
            </a:r>
            <a:endParaRPr lang="es-CO" sz="1400" b="1" dirty="0"/>
          </a:p>
          <a:p>
            <a:pPr lvl="0" algn="just"/>
            <a:r>
              <a:rPr lang="es-ES" sz="1400" b="1" dirty="0"/>
              <a:t>EVIDENCIAS FOTOGRAFICAS</a:t>
            </a:r>
            <a:endParaRPr lang="es-CO" sz="1400" b="1" dirty="0"/>
          </a:p>
          <a:p>
            <a:pPr lvl="0" algn="just"/>
            <a:r>
              <a:rPr lang="es-ES" sz="1400" b="1" dirty="0"/>
              <a:t>VIDEOS </a:t>
            </a:r>
            <a:endParaRPr lang="es-CO" sz="1400" b="1" dirty="0"/>
          </a:p>
          <a:p>
            <a:pPr lvl="0" algn="just"/>
            <a:r>
              <a:rPr lang="es-ES" sz="1400" b="1" dirty="0"/>
              <a:t>PROTOCOLO DEBIDAMENTE DILIGENCIADO CON LA FIRMA DE LOS ASISTENTES</a:t>
            </a:r>
            <a:endParaRPr lang="es-CO" sz="1400" b="1" dirty="0"/>
          </a:p>
          <a:p>
            <a:pPr lvl="0" algn="just"/>
            <a:r>
              <a:rPr lang="es-ES" sz="1400" b="1" dirty="0"/>
              <a:t>DOCUMENTO PRODUCTO DE LA CONSTRUCCIÓN CONJUNTA DEL EJE </a:t>
            </a:r>
            <a:r>
              <a:rPr lang="es-ES" sz="1400" b="1" dirty="0" smtClean="0"/>
              <a:t>ASIGNADO. (ENTREGAR EN CARPETA FÍSICA O ELECTRÓNICA. (EN CASO DE SER ELECTRÓNICA SE DEBEN ESCANEAR LAS FIRMAS DE LOS PARTICIPANTES SEGÚN EL  CRONOGRAMA DE TRABAJO ENTREGADO. POR CADA REUNIÓN DEBE HABER EL PROTOCOLO, EVIDENCIAS, VIDEOS Y DEMÁS QUE CONSIDEREN PERTINENTES).</a:t>
            </a:r>
            <a:endParaRPr lang="es-CO" sz="1400" b="1" dirty="0"/>
          </a:p>
          <a:p>
            <a:pPr lvl="0" algn="just"/>
            <a:endParaRPr lang="es-ES" sz="1400" b="1" dirty="0" smtClean="0"/>
          </a:p>
          <a:p>
            <a:pPr lvl="0" algn="just"/>
            <a:r>
              <a:rPr lang="es-ES" sz="1400" b="1" dirty="0" smtClean="0"/>
              <a:t>CARACTERISTICAS </a:t>
            </a:r>
            <a:r>
              <a:rPr lang="es-ES" sz="1400" b="1" dirty="0"/>
              <a:t>DEL DOCUMENTO-WORD ARIAL 12, INTERLINEADO SENCILLO. EL CUAL SERÁ ENVIADO AL </a:t>
            </a:r>
            <a:r>
              <a:rPr lang="es-ES" sz="1400" b="1" dirty="0" smtClean="0"/>
              <a:t>CORREO: </a:t>
            </a:r>
            <a:r>
              <a:rPr lang="es-ES" sz="1400" b="1" dirty="0" smtClean="0">
                <a:hlinkClick r:id="rId2"/>
              </a:rPr>
              <a:t>gnpdiaz16@gmail.com</a:t>
            </a:r>
            <a:r>
              <a:rPr lang="es-ES" sz="1400" b="1" dirty="0" smtClean="0"/>
              <a:t> </a:t>
            </a:r>
            <a:endParaRPr lang="es-CO" sz="1400" b="1" dirty="0"/>
          </a:p>
          <a:p>
            <a:pPr lvl="0" algn="just"/>
            <a:endParaRPr lang="es-ES" sz="1400" b="1" dirty="0" smtClean="0"/>
          </a:p>
          <a:p>
            <a:pPr lvl="0" algn="just"/>
            <a:r>
              <a:rPr lang="es-ES" sz="1400" b="1" dirty="0" smtClean="0"/>
              <a:t>Elaboración </a:t>
            </a:r>
            <a:r>
              <a:rPr lang="es-ES" sz="1400" b="1" dirty="0"/>
              <a:t>de diapositivas que permitan visualizar la construcción conjunta del grupo de lo asignado</a:t>
            </a:r>
            <a:endParaRPr lang="es-CO" sz="1400" b="1" dirty="0"/>
          </a:p>
          <a:p>
            <a:pPr lvl="0" algn="just"/>
            <a:r>
              <a:rPr lang="es-ES" sz="1400" b="1" dirty="0" smtClean="0"/>
              <a:t>Evaluación del producto final entregado : SE EVALUARÁ EL PRODUCTO FINAL Y LA SOCIALIZACIÓN EL 4 DE DICIEMBRE DE 2015. RESPONSABLE DE LA EVALUACIÓN: </a:t>
            </a:r>
            <a:r>
              <a:rPr lang="es-ES" sz="1400" b="1" u="sng" dirty="0" smtClean="0"/>
              <a:t>CONSEJO ACADÉMICO.</a:t>
            </a:r>
            <a:endParaRPr lang="es-CO" sz="1400" b="1" u="sng" dirty="0"/>
          </a:p>
        </p:txBody>
      </p:sp>
      <p:pic>
        <p:nvPicPr>
          <p:cNvPr id="5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988" y="188640"/>
            <a:ext cx="963295" cy="857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46536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20" y="188640"/>
            <a:ext cx="963295" cy="85725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979712" y="188640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u="sng" dirty="0" smtClean="0"/>
              <a:t>TAREA No. 2: COORDINADORES</a:t>
            </a:r>
            <a:endParaRPr lang="es-CO" b="1" u="sng" dirty="0"/>
          </a:p>
        </p:txBody>
      </p:sp>
      <p:sp>
        <p:nvSpPr>
          <p:cNvPr id="6" name="5 Rectángulo"/>
          <p:cNvSpPr/>
          <p:nvPr/>
        </p:nvSpPr>
        <p:spPr>
          <a:xfrm>
            <a:off x="539552" y="1412776"/>
            <a:ext cx="77200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u="sng" dirty="0"/>
              <a:t>ACOMPAÑAMIENTO A LAS ÁREAS: DEL 19 DE OCTUBRE AL 30 DE OCTUBRE, CON EL PROPÓSITO DE GARANTIZAR:</a:t>
            </a:r>
            <a:endParaRPr lang="es-CO" u="sng" dirty="0"/>
          </a:p>
          <a:p>
            <a:r>
              <a:rPr lang="es-CO" b="1" dirty="0"/>
              <a:t> </a:t>
            </a:r>
            <a:endParaRPr lang="es-CO" dirty="0"/>
          </a:p>
          <a:p>
            <a:pPr lvl="0" algn="just"/>
            <a:r>
              <a:rPr lang="es-CO" dirty="0"/>
              <a:t>INTERPRETAR LOS RESULTADOS DE LAS PRUEBAS EXTERNAS E INTERNAS (SEGÚN RECOMENDACIÓN VISITA DE INSPECCIÓN Y VIGILANCIA) PARA PODER PRECISAR LAS CAUSAS DE BAJOS DESEMPEÑOS Y ASÍ CONCLUIR LOS PLANES DE MEJORAMIENTO DE LAS ÁREAS.</a:t>
            </a:r>
          </a:p>
          <a:p>
            <a:pPr algn="just"/>
            <a:r>
              <a:rPr lang="es-CO" dirty="0"/>
              <a:t> </a:t>
            </a:r>
          </a:p>
          <a:p>
            <a:pPr lvl="0" algn="just"/>
            <a:r>
              <a:rPr lang="es-CO" dirty="0"/>
              <a:t>UNIFICAR ATENDIENDO A LAS CAUSAS DE LOS BAJOS DESEMPEÑOS LAS NECESIDADES Y EXIGENCIAS PRESENTADOS EN LOS ESTANDARES DE COMPETENCIAS Y COMPETENCIAS TRANSVERSALES TANTO EN LA JORNADA MATINAL COMO VESPERTINA E INDICADO LAS ESPECÍFICIDADES Y NECESIDADES DE MANERA ARGUMENTADA Y CON LAS RESPECTIVAS EVIDENCIAS.</a:t>
            </a:r>
          </a:p>
        </p:txBody>
      </p:sp>
    </p:spTree>
    <p:extLst>
      <p:ext uri="{BB962C8B-B14F-4D97-AF65-F5344CB8AC3E}">
        <p14:creationId xmlns:p14="http://schemas.microsoft.com/office/powerpoint/2010/main" val="300953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7014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49089"/>
              </p:ext>
            </p:extLst>
          </p:nvPr>
        </p:nvGraphicFramePr>
        <p:xfrm>
          <a:off x="323528" y="980728"/>
          <a:ext cx="8352928" cy="5643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8131"/>
                <a:gridCol w="4664797"/>
              </a:tblGrid>
              <a:tr h="4415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tx1"/>
                          </a:solidFill>
                          <a:effectLst/>
                        </a:rPr>
                        <a:t>AREAS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54" marR="3085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chemeClr val="tx1"/>
                          </a:solidFill>
                          <a:effectLst/>
                        </a:rPr>
                        <a:t>DIRECTIVOS QUE ACOMPAÑAN EN EL HORARIO ESTABLECIDO PARA EL AREA ASIGNADA TANTO EN JORNADA MATINAL COMO VESPERTINA</a:t>
                      </a:r>
                      <a:endParaRPr lang="es-CO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54" marR="3085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1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tx1"/>
                          </a:solidFill>
                          <a:effectLst/>
                        </a:rPr>
                        <a:t>MATEMÁTICAS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54" marR="3085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tx1"/>
                          </a:solidFill>
                          <a:effectLst/>
                        </a:rPr>
                        <a:t>CECILIA VERGARA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tx1"/>
                          </a:solidFill>
                          <a:effectLst/>
                        </a:rPr>
                        <a:t>JUAN CARLOS ARRIETA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54" marR="3085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415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tx1"/>
                          </a:solidFill>
                          <a:effectLst/>
                        </a:rPr>
                        <a:t>LENGUA CASTELLANA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54" marR="3085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tx1"/>
                          </a:solidFill>
                          <a:effectLst/>
                        </a:rPr>
                        <a:t>NAPOLEÓN GARRIDO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tx1"/>
                          </a:solidFill>
                          <a:effectLst/>
                        </a:rPr>
                        <a:t>SAMIR SIERRA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54" marR="3085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1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chemeClr val="tx1"/>
                          </a:solidFill>
                          <a:effectLst/>
                        </a:rPr>
                        <a:t>INGLÉS</a:t>
                      </a:r>
                      <a:endParaRPr lang="es-CO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54" marR="3085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tx1"/>
                          </a:solidFill>
                          <a:effectLst/>
                        </a:rPr>
                        <a:t>SIXTA MONTES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tx1"/>
                          </a:solidFill>
                          <a:effectLst/>
                        </a:rPr>
                        <a:t>ELDUBINA AGUAS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54" marR="3085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1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chemeClr val="tx1"/>
                          </a:solidFill>
                          <a:effectLst/>
                        </a:rPr>
                        <a:t>EDUCACIÓN FÍSICA</a:t>
                      </a:r>
                      <a:endParaRPr lang="es-CO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54" marR="3085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tx1"/>
                          </a:solidFill>
                          <a:effectLst/>
                        </a:rPr>
                        <a:t>OSWALDO GÓMEZ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tx1"/>
                          </a:solidFill>
                          <a:effectLst/>
                        </a:rPr>
                        <a:t>MARIA DEL ROSARIO SUÁREZ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54" marR="3085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1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chemeClr val="tx1"/>
                          </a:solidFill>
                          <a:effectLst/>
                        </a:rPr>
                        <a:t>TECNOLOGÍA E INFORMÁTICA</a:t>
                      </a:r>
                      <a:endParaRPr lang="es-CO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54" marR="3085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tx1"/>
                          </a:solidFill>
                          <a:effectLst/>
                        </a:rPr>
                        <a:t>OSWALDO GÓMEZ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tx1"/>
                          </a:solidFill>
                          <a:effectLst/>
                        </a:rPr>
                        <a:t>NAPOLEÓN GARRIDO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54" marR="3085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1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chemeClr val="tx1"/>
                          </a:solidFill>
                          <a:effectLst/>
                        </a:rPr>
                        <a:t>ETICA Y DESARROLLO HUMANO</a:t>
                      </a:r>
                      <a:endParaRPr lang="es-CO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54" marR="3085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tx1"/>
                          </a:solidFill>
                          <a:effectLst/>
                        </a:rPr>
                        <a:t>MARIA DEL ROSARIO SUÁREZ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tx1"/>
                          </a:solidFill>
                          <a:effectLst/>
                        </a:rPr>
                        <a:t>ELDUBINA AGUAS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54" marR="3085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19672" y="96307"/>
            <a:ext cx="594335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CRONOGRAMA PARA EL </a:t>
            </a:r>
            <a:r>
              <a:rPr kumimoji="0" lang="es-CO" altLang="es-CO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CO" altLang="es-C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ACOMPA</a:t>
            </a:r>
            <a:r>
              <a:rPr kumimoji="0" lang="es-CO" altLang="es-C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CO" altLang="es-C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AMIENTO DE LOS COORDINADORES AL TRABAJO DE LAS </a:t>
            </a:r>
            <a:r>
              <a:rPr kumimoji="0" lang="es-CO" altLang="es-C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CO" altLang="es-C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REAS</a:t>
            </a:r>
            <a:endParaRPr kumimoji="0" lang="es-CO" altLang="es-CO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846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876763"/>
              </p:ext>
            </p:extLst>
          </p:nvPr>
        </p:nvGraphicFramePr>
        <p:xfrm>
          <a:off x="467544" y="1484784"/>
          <a:ext cx="8352928" cy="4416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8131"/>
                <a:gridCol w="4664797"/>
              </a:tblGrid>
              <a:tr h="331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EDUCACIÓN RELIGIOSA ESCOLAR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54" marR="3085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SIXTA MONTES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JUAN CARLOS ARRIETA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54" marR="3085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1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EDUCACIÓN ARTÍSTICA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54" marR="3085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CECILIA VERGARA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ELDUBINA AGUAS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54" marR="3085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1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PEDAGOGÍA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54" marR="3085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OSWALDO GÓMEZ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SAMIR SIERRA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54" marR="3085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1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chemeClr val="tx1"/>
                          </a:solidFill>
                          <a:effectLst/>
                        </a:rPr>
                        <a:t>FILOSOFÍA</a:t>
                      </a:r>
                      <a:endParaRPr lang="es-CO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54" marR="3085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NAPOLEÓN GARRIDO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CECILIA VERGARA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54" marR="3085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1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chemeClr val="tx1"/>
                          </a:solidFill>
                          <a:effectLst/>
                        </a:rPr>
                        <a:t>CIENCIAS NATURALES</a:t>
                      </a:r>
                      <a:endParaRPr lang="es-CO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54" marR="3085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SIXTA MONTES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JUAN CARLOS ARRIETA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54" marR="3085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1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chemeClr val="tx1"/>
                          </a:solidFill>
                          <a:effectLst/>
                        </a:rPr>
                        <a:t>CIENCIAS SOCIALES</a:t>
                      </a:r>
                      <a:endParaRPr lang="es-CO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54" marR="3085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SAMIR SIERRA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MARÍA DEL ROSARIO SUÁREZ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54" marR="3085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963295" cy="857250"/>
          </a:xfrm>
          <a:prstGeom prst="rect">
            <a:avLst/>
          </a:prstGeom>
          <a:noFill/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52836" y="319941"/>
            <a:ext cx="594335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CRONOGRAMA PARA EL </a:t>
            </a:r>
            <a:r>
              <a:rPr kumimoji="0" lang="es-CO" altLang="es-CO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CO" altLang="es-C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ACOMPA</a:t>
            </a:r>
            <a:r>
              <a:rPr kumimoji="0" lang="es-CO" altLang="es-C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CO" altLang="es-C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AMIENTO DE LOS COORDINADORES AL TRABAJO DE LAS </a:t>
            </a:r>
            <a:r>
              <a:rPr kumimoji="0" lang="es-CO" altLang="es-C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CO" altLang="es-C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REAS</a:t>
            </a:r>
            <a:endParaRPr kumimoji="0" lang="es-CO" altLang="es-CO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444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98" y="22523"/>
            <a:ext cx="963295" cy="85725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760161"/>
              </p:ext>
            </p:extLst>
          </p:nvPr>
        </p:nvGraphicFramePr>
        <p:xfrm>
          <a:off x="251520" y="1412776"/>
          <a:ext cx="8496945" cy="3831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3913"/>
                <a:gridCol w="2640416"/>
                <a:gridCol w="1858681"/>
                <a:gridCol w="1873935"/>
              </a:tblGrid>
              <a:tr h="4665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RESPONSABLES</a:t>
                      </a:r>
                      <a:endParaRPr lang="es-C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TAREAS</a:t>
                      </a:r>
                      <a:endParaRPr lang="es-C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RECOMENDACIONES</a:t>
                      </a:r>
                      <a:endParaRPr lang="es-C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FECHAS</a:t>
                      </a:r>
                      <a:endParaRPr lang="es-C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33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LESBIA ESCOBAR</a:t>
                      </a:r>
                      <a:r>
                        <a:rPr lang="es-CO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Y SIXTA MONTES.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MARIA DEL ROSARIO SUÁREZ Y ELDUBINA AGUAS.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PARA</a:t>
                      </a:r>
                      <a:r>
                        <a:rPr lang="es-CO" sz="1200" b="1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LA VISITA DE LAS AULAS DESDE PREESCOLAR Y BÁSICA PRIMARIA JORNADA MATINAL Y VESPERTINA. (SEGÚN INSTRUMENTO). </a:t>
                      </a:r>
                      <a:r>
                        <a:rPr lang="es-CO" sz="1200" b="1" u="sng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PRESENTAR CRONOGRAMA DE VISITAS PREVIAMENTE AL RECTOR.</a:t>
                      </a:r>
                      <a:endParaRPr lang="es-CO" sz="1200" b="1" u="sng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SE INDICARÁ A</a:t>
                      </a:r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LOS DOCENTES DE QUE SEMANA PERO NO SE DIRÁ A QUIENES SE VAN A VISITAR.</a:t>
                      </a:r>
                      <a:endParaRPr lang="es-CO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DEL 26 DE OCTUBRE AL 14 DE NOVIEMBRE DE 2015.</a:t>
                      </a:r>
                      <a:endParaRPr lang="es-CO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22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SAMIR</a:t>
                      </a:r>
                      <a:r>
                        <a:rPr lang="es-CO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SIERRA , CECILIA VERGARA Y JEFE DE ÁREA DE JORNADA MATINAL.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PARA LA VISITA DE LAS AULAS DE 6º A 11º JORNADA MATINAL SE REALIZARÁ CON LA PRESENCIA  DEL RESPECTIVO JEFE DE ÁREA. (SEGÚN INSTRUMENTO). </a:t>
                      </a:r>
                      <a:r>
                        <a:rPr lang="es-CO" sz="1200" b="1" u="sng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PRESENTAR CRONOGRAMA DE VISITAS PREVIAMENTE AL RECTOR.</a:t>
                      </a:r>
                      <a:endParaRPr lang="es-CO" sz="1200" b="1" u="sng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SE INDICARÁ A</a:t>
                      </a:r>
                      <a:r>
                        <a:rPr lang="es-CO" sz="12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LOS DOCENTES DE QUE SEMANA PERO NO SE DIRÁ A QUIENES SE VAN A VISITAR.</a:t>
                      </a:r>
                      <a:endParaRPr lang="es-CO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DEL 26 DE OCTUBRE AL 14 DE NOVIEMBRE DE 2015.</a:t>
                      </a:r>
                      <a:endParaRPr lang="es-CO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610" marR="676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1502718" y="434430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/>
              <a:t>TAREA  No. 3 ORGANIZACIÓN DE LOS COORDINADORES Y EQUIPO PARA LA VISITA DE LAS AULAS PARA EL ACOMPAÑAMIENTO DE LOS DOCENTES</a:t>
            </a:r>
            <a:endParaRPr lang="es-CO" sz="1400" b="1" dirty="0"/>
          </a:p>
        </p:txBody>
      </p:sp>
    </p:spTree>
    <p:extLst>
      <p:ext uri="{BB962C8B-B14F-4D97-AF65-F5344CB8AC3E}">
        <p14:creationId xmlns:p14="http://schemas.microsoft.com/office/powerpoint/2010/main" val="6878520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1070</Words>
  <Application>Microsoft Office PowerPoint</Application>
  <PresentationFormat>Presentación en pantalla (4:3)</PresentationFormat>
  <Paragraphs>281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INSTITUCIÓN EDUCATIVA NORMAL SUPERIOR DE SINCELEJO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INSTITUCIÓN EDUCATIVA NORMAL SUPERIOR DE SINCELEJO</dc:title>
  <dc:creator>Maritza</dc:creator>
  <cp:lastModifiedBy>Maritza</cp:lastModifiedBy>
  <cp:revision>8</cp:revision>
  <dcterms:created xsi:type="dcterms:W3CDTF">2015-10-14T00:00:59Z</dcterms:created>
  <dcterms:modified xsi:type="dcterms:W3CDTF">2015-10-25T14:07:03Z</dcterms:modified>
</cp:coreProperties>
</file>