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9" r:id="rId2"/>
    <p:sldId id="258" r:id="rId3"/>
    <p:sldId id="270" r:id="rId4"/>
    <p:sldId id="261" r:id="rId5"/>
    <p:sldId id="292"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93" r:id="rId20"/>
    <p:sldId id="294" r:id="rId21"/>
    <p:sldId id="295" r:id="rId22"/>
    <p:sldId id="296" r:id="rId23"/>
    <p:sldId id="297" r:id="rId24"/>
    <p:sldId id="298" r:id="rId25"/>
    <p:sldId id="299" r:id="rId26"/>
    <p:sldId id="300" r:id="rId27"/>
    <p:sldId id="301" r:id="rId28"/>
    <p:sldId id="302" r:id="rId29"/>
    <p:sldId id="276" r:id="rId30"/>
    <p:sldId id="284" r:id="rId31"/>
    <p:sldId id="285" r:id="rId32"/>
    <p:sldId id="280" r:id="rId33"/>
    <p:sldId id="281" r:id="rId34"/>
    <p:sldId id="286" r:id="rId35"/>
    <p:sldId id="282" r:id="rId36"/>
    <p:sldId id="283" r:id="rId37"/>
    <p:sldId id="287" r:id="rId38"/>
    <p:sldId id="288" r:id="rId39"/>
    <p:sldId id="289" r:id="rId40"/>
    <p:sldId id="290" r:id="rId41"/>
    <p:sldId id="291" r:id="rId4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7260C87-B46D-4C9D-AD93-6BECF3501EED}" type="datetimeFigureOut">
              <a:rPr lang="es-CO" smtClean="0"/>
              <a:t>17/01/2016</a:t>
            </a:fld>
            <a:endParaRPr lang="es-CO"/>
          </a:p>
        </p:txBody>
      </p:sp>
      <p:sp>
        <p:nvSpPr>
          <p:cNvPr id="5" name="Footer Placeholder 4"/>
          <p:cNvSpPr>
            <a:spLocks noGrp="1"/>
          </p:cNvSpPr>
          <p:nvPr>
            <p:ph type="ftr" sz="quarter" idx="11"/>
          </p:nvPr>
        </p:nvSpPr>
        <p:spPr>
          <a:xfrm>
            <a:off x="1174044" y="5357592"/>
            <a:ext cx="5034845" cy="365125"/>
          </a:xfrm>
        </p:spPr>
        <p:txBody>
          <a:bodyPr/>
          <a:lstStyle/>
          <a:p>
            <a:endParaRPr lang="es-CO"/>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390902C-0E14-4C3C-BF14-4ABA8482C182}"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7260C87-B46D-4C9D-AD93-6BECF3501EED}" type="datetimeFigureOut">
              <a:rPr lang="es-CO" smtClean="0"/>
              <a:t>17/01/2016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390902C-0E14-4C3C-BF14-4ABA8482C182}"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7260C87-B46D-4C9D-AD93-6BECF3501EED}" type="datetimeFigureOut">
              <a:rPr lang="es-CO" smtClean="0"/>
              <a:t>17/01/2016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390902C-0E14-4C3C-BF14-4ABA8482C182}"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7260C87-B46D-4C9D-AD93-6BECF3501EED}" type="datetimeFigureOut">
              <a:rPr lang="es-CO" smtClean="0"/>
              <a:t>17/01/2016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390902C-0E14-4C3C-BF14-4ABA8482C182}"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7260C87-B46D-4C9D-AD93-6BECF3501EED}" type="datetimeFigureOut">
              <a:rPr lang="es-CO" smtClean="0"/>
              <a:t>17/01/2016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390902C-0E14-4C3C-BF14-4ABA8482C182}"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7260C87-B46D-4C9D-AD93-6BECF3501EED}" type="datetimeFigureOut">
              <a:rPr lang="es-CO" smtClean="0"/>
              <a:t>17/01/2016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390902C-0E14-4C3C-BF14-4ABA8482C182}" type="slidenum">
              <a:rPr lang="es-CO" smtClean="0"/>
              <a:t>‹Nº›</a:t>
            </a:fld>
            <a:endParaRPr lang="es-CO"/>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7260C87-B46D-4C9D-AD93-6BECF3501EED}" type="datetimeFigureOut">
              <a:rPr lang="es-CO" smtClean="0"/>
              <a:t>17/01/2016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390902C-0E14-4C3C-BF14-4ABA8482C182}" type="slidenum">
              <a:rPr lang="es-CO" smtClean="0"/>
              <a:t>‹Nº›</a:t>
            </a:fld>
            <a:endParaRPr lang="es-CO"/>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7260C87-B46D-4C9D-AD93-6BECF3501EED}" type="datetimeFigureOut">
              <a:rPr lang="es-CO" smtClean="0"/>
              <a:t>17/01/2016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390902C-0E14-4C3C-BF14-4ABA8482C182}"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60C87-B46D-4C9D-AD93-6BECF3501EED}" type="datetimeFigureOut">
              <a:rPr lang="es-CO" smtClean="0"/>
              <a:t>17/01/2016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390902C-0E14-4C3C-BF14-4ABA8482C182}"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D7260C87-B46D-4C9D-AD93-6BECF3501EED}" type="datetimeFigureOut">
              <a:rPr lang="es-CO" smtClean="0"/>
              <a:t>17/01/2016</a:t>
            </a:fld>
            <a:endParaRPr lang="es-CO"/>
          </a:p>
        </p:txBody>
      </p:sp>
      <p:sp>
        <p:nvSpPr>
          <p:cNvPr id="6" name="Footer Placeholder 5"/>
          <p:cNvSpPr>
            <a:spLocks noGrp="1"/>
          </p:cNvSpPr>
          <p:nvPr>
            <p:ph type="ftr" sz="quarter" idx="11"/>
          </p:nvPr>
        </p:nvSpPr>
        <p:spPr>
          <a:xfrm rot="-60000">
            <a:off x="914554" y="5829261"/>
            <a:ext cx="3522607" cy="365125"/>
          </a:xfrm>
        </p:spPr>
        <p:txBody>
          <a:bodyPr/>
          <a:lstStyle/>
          <a:p>
            <a:endParaRPr lang="es-CO"/>
          </a:p>
        </p:txBody>
      </p:sp>
      <p:sp>
        <p:nvSpPr>
          <p:cNvPr id="7" name="Slide Number Placeholder 6"/>
          <p:cNvSpPr>
            <a:spLocks noGrp="1"/>
          </p:cNvSpPr>
          <p:nvPr>
            <p:ph type="sldNum" sz="quarter" idx="12"/>
          </p:nvPr>
        </p:nvSpPr>
        <p:spPr>
          <a:xfrm rot="60000">
            <a:off x="7557313" y="5896961"/>
            <a:ext cx="554023" cy="365125"/>
          </a:xfrm>
        </p:spPr>
        <p:txBody>
          <a:bodyPr/>
          <a:lstStyle/>
          <a:p>
            <a:fld id="{A390902C-0E14-4C3C-BF14-4ABA8482C182}"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D7260C87-B46D-4C9D-AD93-6BECF3501EED}" type="datetimeFigureOut">
              <a:rPr lang="es-CO" smtClean="0"/>
              <a:t>17/01/2016</a:t>
            </a:fld>
            <a:endParaRPr lang="es-CO"/>
          </a:p>
        </p:txBody>
      </p:sp>
      <p:sp>
        <p:nvSpPr>
          <p:cNvPr id="6" name="Footer Placeholder 5"/>
          <p:cNvSpPr>
            <a:spLocks noGrp="1"/>
          </p:cNvSpPr>
          <p:nvPr>
            <p:ph type="ftr" sz="quarter" idx="11"/>
          </p:nvPr>
        </p:nvSpPr>
        <p:spPr>
          <a:xfrm rot="-60000">
            <a:off x="914569" y="5831037"/>
            <a:ext cx="3319043" cy="365125"/>
          </a:xfrm>
        </p:spPr>
        <p:txBody>
          <a:bodyPr/>
          <a:lstStyle/>
          <a:p>
            <a:endParaRPr lang="es-CO"/>
          </a:p>
        </p:txBody>
      </p:sp>
      <p:sp>
        <p:nvSpPr>
          <p:cNvPr id="7" name="Slide Number Placeholder 6"/>
          <p:cNvSpPr>
            <a:spLocks noGrp="1"/>
          </p:cNvSpPr>
          <p:nvPr>
            <p:ph type="sldNum" sz="quarter" idx="12"/>
          </p:nvPr>
        </p:nvSpPr>
        <p:spPr>
          <a:xfrm rot="60000">
            <a:off x="7562089" y="5900026"/>
            <a:ext cx="554023" cy="365125"/>
          </a:xfrm>
        </p:spPr>
        <p:txBody>
          <a:bodyPr/>
          <a:lstStyle/>
          <a:p>
            <a:fld id="{A390902C-0E14-4C3C-BF14-4ABA8482C182}"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7260C87-B46D-4C9D-AD93-6BECF3501EED}" type="datetimeFigureOut">
              <a:rPr lang="es-CO" smtClean="0"/>
              <a:t>17/01/2016</a:t>
            </a:fld>
            <a:endParaRPr lang="es-CO"/>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O"/>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390902C-0E14-4C3C-BF14-4ABA8482C182}"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76872"/>
            <a:ext cx="7772400" cy="1470025"/>
          </a:xfrm>
        </p:spPr>
        <p:txBody>
          <a:bodyPr>
            <a:normAutofit fontScale="90000"/>
          </a:bodyPr>
          <a:lstStyle/>
          <a:p>
            <a:r>
              <a:rPr lang="es-CO"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PRESENTACIÓN:</a:t>
            </a:r>
            <a:br>
              <a:rPr lang="es-CO"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CO"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GUIDO NEL PÉREZ DÍAZ</a:t>
            </a:r>
            <a:br>
              <a:rPr lang="es-CO"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CO"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RECTOR</a:t>
            </a:r>
            <a:endParaRPr lang="es-CO"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2 Subtítulo"/>
          <p:cNvSpPr>
            <a:spLocks noGrp="1"/>
          </p:cNvSpPr>
          <p:nvPr>
            <p:ph type="subTitle" idx="1"/>
          </p:nvPr>
        </p:nvSpPr>
        <p:spPr>
          <a:xfrm>
            <a:off x="1547664" y="4797152"/>
            <a:ext cx="6400800" cy="762000"/>
          </a:xfrm>
        </p:spPr>
        <p:txBody>
          <a:bodyPr>
            <a:normAutofit/>
          </a:bodyPr>
          <a:lstStyle/>
          <a:p>
            <a:r>
              <a:rPr lang="es-CO" sz="4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ENERO 18  DE 2016</a:t>
            </a:r>
            <a:endParaRPr lang="es-CO"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2 Subtítulo"/>
          <p:cNvSpPr txBox="1">
            <a:spLocks/>
          </p:cNvSpPr>
          <p:nvPr/>
        </p:nvSpPr>
        <p:spPr>
          <a:xfrm>
            <a:off x="1547664" y="0"/>
            <a:ext cx="640080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CO"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endParaRPr lang="es-CO"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53985" cy="737753"/>
          </a:xfrm>
          <a:prstGeom prst="rect">
            <a:avLst/>
          </a:prstGeom>
          <a:noFill/>
        </p:spPr>
      </p:pic>
    </p:spTree>
    <p:extLst>
      <p:ext uri="{BB962C8B-B14F-4D97-AF65-F5344CB8AC3E}">
        <p14:creationId xmlns:p14="http://schemas.microsoft.com/office/powerpoint/2010/main" val="163600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62938" y="41200"/>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4" y="9205"/>
            <a:ext cx="513942" cy="571078"/>
          </a:xfrm>
          <a:prstGeom prst="rect">
            <a:avLst/>
          </a:prstGeom>
          <a:noFill/>
        </p:spPr>
      </p:pic>
      <p:sp>
        <p:nvSpPr>
          <p:cNvPr id="5" name="CuadroTexto 4"/>
          <p:cNvSpPr txBox="1"/>
          <p:nvPr/>
        </p:nvSpPr>
        <p:spPr>
          <a:xfrm>
            <a:off x="2483184" y="288778"/>
            <a:ext cx="4897128"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3302685394"/>
              </p:ext>
            </p:extLst>
          </p:nvPr>
        </p:nvGraphicFramePr>
        <p:xfrm>
          <a:off x="24478" y="905144"/>
          <a:ext cx="9036495" cy="5857240"/>
        </p:xfrm>
        <a:graphic>
          <a:graphicData uri="http://schemas.openxmlformats.org/drawingml/2006/table">
            <a:tbl>
              <a:tblPr firstRow="1" bandRow="1">
                <a:tableStyleId>{21E4AEA4-8DFA-4A89-87EB-49C32662AFE0}</a:tableStyleId>
              </a:tblPr>
              <a:tblGrid>
                <a:gridCol w="1416032"/>
                <a:gridCol w="2198566"/>
                <a:gridCol w="2112934"/>
                <a:gridCol w="1739194"/>
                <a:gridCol w="1569769"/>
              </a:tblGrid>
              <a:tr h="370840">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7:30  A 10: 30 AM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SALUDO, BIENVENIDA Y ASISTENCIA.</a:t>
                      </a: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BIENVENIDA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E STUDIANTES NUEVOS </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EQUIPO</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BIENESTAR.</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RECTOR Y COORDINADORES</a:t>
                      </a: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VIDEO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CANCHA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PRIMARIA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(VIRGEN)</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 </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12:00 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PREPARACIÓN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BIENVENIDA DE LOS ES TUDIANTES EN LOS RESPECTIVOS SALONES</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DOCENTES Y DIRECTORES</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GRUPO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ALBÚM  FOTOGRÁFICO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VIDEOS</a:t>
                      </a: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SALONES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10:30 A.M A 12:00</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ORGANIZACIÓN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BIENVENIDA DE LOS ESTUDIANTES.</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COORDINADORES Y EQUIPO DE BIENESTAR,.</a:t>
                      </a: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PASACALLES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MENSAJES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FESTINES</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PORTERÍA,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COORDINACIONES, CAFETERÍA Y  SITIOS ESTRATEGICOS RELACIONADOS  CON LOS GRADOS Y GRUPOS A SU CARGO.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10:00</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10:30 A.M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RECESO</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12:O0 </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RETIRADA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UNA VEZ QUEDEN ORGANIZADOS LOS RESPECTIVOS SALONES</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COORDINADORES DE NIVEL RESPONSABLES DE CONSTATAR  LA BIENVENIDA DE ESTUDIANTES.</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
        <p:nvSpPr>
          <p:cNvPr id="8" name="CuadroTexto 7"/>
          <p:cNvSpPr txBox="1"/>
          <p:nvPr/>
        </p:nvSpPr>
        <p:spPr>
          <a:xfrm>
            <a:off x="971600" y="519610"/>
            <a:ext cx="3296213" cy="369332"/>
          </a:xfrm>
          <a:prstGeom prst="rect">
            <a:avLst/>
          </a:prstGeom>
          <a:noFill/>
        </p:spPr>
        <p:txBody>
          <a:bodyPr wrap="square" rtlCol="0">
            <a:spAutoFit/>
          </a:bodyPr>
          <a:lstStyle/>
          <a:p>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ENERO </a:t>
            </a:r>
            <a:r>
              <a:rPr lang="es-CO" b="1" dirty="0" smtClean="0">
                <a:latin typeface="Arial Unicode MS" panose="020B0604020202020204" pitchFamily="34" charset="-128"/>
                <a:ea typeface="Arial Unicode MS" panose="020B0604020202020204" pitchFamily="34" charset="-128"/>
                <a:cs typeface="Arial Unicode MS" panose="020B0604020202020204" pitchFamily="34" charset="-128"/>
              </a:rPr>
              <a:t>26 </a:t>
            </a:r>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DE 2016</a:t>
            </a:r>
          </a:p>
        </p:txBody>
      </p:sp>
    </p:spTree>
    <p:extLst>
      <p:ext uri="{BB962C8B-B14F-4D97-AF65-F5344CB8AC3E}">
        <p14:creationId xmlns:p14="http://schemas.microsoft.com/office/powerpoint/2010/main" val="3092096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62938" y="41200"/>
            <a:ext cx="5433398"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4" y="0"/>
            <a:ext cx="640489" cy="507375"/>
          </a:xfrm>
          <a:prstGeom prst="rect">
            <a:avLst/>
          </a:prstGeom>
          <a:noFill/>
        </p:spPr>
      </p:pic>
      <p:sp>
        <p:nvSpPr>
          <p:cNvPr id="5" name="CuadroTexto 4"/>
          <p:cNvSpPr txBox="1"/>
          <p:nvPr/>
        </p:nvSpPr>
        <p:spPr>
          <a:xfrm>
            <a:off x="2483184" y="288778"/>
            <a:ext cx="4969136"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AL 29 DE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ENERO DE 2016</a:t>
            </a:r>
          </a:p>
        </p:txBody>
      </p:sp>
      <p:graphicFrame>
        <p:nvGraphicFramePr>
          <p:cNvPr id="7" name="Tabla 6"/>
          <p:cNvGraphicFramePr>
            <a:graphicFrameLocks noGrp="1"/>
          </p:cNvGraphicFramePr>
          <p:nvPr>
            <p:extLst>
              <p:ext uri="{D42A27DB-BD31-4B8C-83A1-F6EECF244321}">
                <p14:modId xmlns:p14="http://schemas.microsoft.com/office/powerpoint/2010/main" val="1024667797"/>
              </p:ext>
            </p:extLst>
          </p:nvPr>
        </p:nvGraphicFramePr>
        <p:xfrm>
          <a:off x="14784" y="869357"/>
          <a:ext cx="9129216" cy="5826760"/>
        </p:xfrm>
        <a:graphic>
          <a:graphicData uri="http://schemas.openxmlformats.org/drawingml/2006/table">
            <a:tbl>
              <a:tblPr firstRow="1" bandRow="1">
                <a:tableStyleId>{21E4AEA4-8DFA-4A89-87EB-49C32662AFE0}</a:tableStyleId>
              </a:tblPr>
              <a:tblGrid>
                <a:gridCol w="1430562"/>
                <a:gridCol w="2221125"/>
                <a:gridCol w="1889020"/>
                <a:gridCol w="2002633"/>
                <a:gridCol w="1585876"/>
              </a:tblGrid>
              <a:tr h="370840">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ENTRADA DE ESTUDIANTES DE TRANSICIÓN Y BÁSICA PRIMARIA </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EN SUS RESPECTIVAS JORNADAS.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COORDINADORES DE NIVELES Y GRADOS , DOCENTES </a:t>
                      </a: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FORMATO</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ASISTENCIA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INICIO DE HORARIO PROVISIONAL</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TRANSICIÓN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EN EL PREESCOLAR DE LA INSITITUCIÓN.  SEGÚN AGENDA CONCERTADA CON  LA COORDINADORA Y DOCENTES.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PASO A LOS SALONES.</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 PRIMARIA EN LA CANCHA DE PRIMARIA (VIRGEN) SEGÚN AGENDA CONCERTADA CON  LA COORDINADORA Y DOCENTES.</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PASO A LOS SALONES.</a:t>
                      </a: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 </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12: 00  P.M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ENTREGA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HORARIOS PROVISIONALES Y AJUSTES PARA EL INICIO DE CLASES. DOCENTES DE LA  B. SECUNDARIA Y MEDIA.</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COORDINADORES DE NIVELES Y GRADOS , DOCENTES </a:t>
                      </a: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FORMATO DE ASISTENCIA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HORARIOS PARA LOS DOCENTES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 </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12:00 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REVISIÓN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PLANEACIÓN P.F.C.  REGLAMENTO Y PEI</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 DEL PFC Y DOCENTES.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FORMATATO DE ASISTENCIARESIGNIFICACIÓN DE DOCUMENTOS. PROTOCOLANTE ASIGNADO RESPONSABLE DE ENTREGAR AL COORDINADOR DEL PFC.</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BILINGUISMO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
        <p:nvSpPr>
          <p:cNvPr id="8" name="CuadroTexto 7"/>
          <p:cNvSpPr txBox="1"/>
          <p:nvPr/>
        </p:nvSpPr>
        <p:spPr>
          <a:xfrm>
            <a:off x="1115616" y="500025"/>
            <a:ext cx="3296213" cy="369332"/>
          </a:xfrm>
          <a:prstGeom prst="rect">
            <a:avLst/>
          </a:prstGeom>
          <a:noFill/>
        </p:spPr>
        <p:txBody>
          <a:bodyPr wrap="square" rtlCol="0">
            <a:spAutoFit/>
          </a:bodyPr>
          <a:lstStyle/>
          <a:p>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ENERO </a:t>
            </a:r>
            <a:r>
              <a:rPr lang="es-CO" b="1" dirty="0" smtClean="0">
                <a:latin typeface="Arial Unicode MS" panose="020B0604020202020204" pitchFamily="34" charset="-128"/>
                <a:ea typeface="Arial Unicode MS" panose="020B0604020202020204" pitchFamily="34" charset="-128"/>
                <a:cs typeface="Arial Unicode MS" panose="020B0604020202020204" pitchFamily="34" charset="-128"/>
              </a:rPr>
              <a:t>27 </a:t>
            </a:r>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DE 2016</a:t>
            </a:r>
          </a:p>
        </p:txBody>
      </p:sp>
    </p:spTree>
    <p:extLst>
      <p:ext uri="{BB962C8B-B14F-4D97-AF65-F5344CB8AC3E}">
        <p14:creationId xmlns:p14="http://schemas.microsoft.com/office/powerpoint/2010/main" val="3481463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62938" y="41200"/>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29"/>
            <a:ext cx="640489" cy="571078"/>
          </a:xfrm>
          <a:prstGeom prst="rect">
            <a:avLst/>
          </a:prstGeom>
          <a:noFill/>
        </p:spPr>
      </p:pic>
      <p:sp>
        <p:nvSpPr>
          <p:cNvPr id="5" name="CuadroTexto 4"/>
          <p:cNvSpPr txBox="1"/>
          <p:nvPr/>
        </p:nvSpPr>
        <p:spPr>
          <a:xfrm>
            <a:off x="2483184" y="288778"/>
            <a:ext cx="4897128"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2757412903"/>
              </p:ext>
            </p:extLst>
          </p:nvPr>
        </p:nvGraphicFramePr>
        <p:xfrm>
          <a:off x="107504" y="1268760"/>
          <a:ext cx="9036496" cy="5430520"/>
        </p:xfrm>
        <a:graphic>
          <a:graphicData uri="http://schemas.openxmlformats.org/drawingml/2006/table">
            <a:tbl>
              <a:tblPr firstRow="1" bandRow="1">
                <a:tableStyleId>{21E4AEA4-8DFA-4A89-87EB-49C32662AFE0}</a:tableStyleId>
              </a:tblPr>
              <a:tblGrid>
                <a:gridCol w="1416032"/>
                <a:gridCol w="2198566"/>
                <a:gridCol w="1824199"/>
                <a:gridCol w="2027930"/>
                <a:gridCol w="1569769"/>
              </a:tblGrid>
              <a:tr h="370840">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ENTRADA DE ESTUDIANTES DE BÁSICA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SECUNDARIA </a:t>
                      </a:r>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Y MEDIA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EN SUS RESPECTIVAS JORNADAS.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COORDINADORES DE NIVELES Y GRADOS , DOCENTES </a:t>
                      </a: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FORMATO</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ASISTENCIA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INICIO DE HORARIO PROVISIONAL</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 SECUNDARIA EN CAFETERÍA. SEGÚN AGENDA CONCERTADA CON  LA COORDINADORA Y DOCENTES.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PASO A LOS SALONES.</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MEDIA.  CANCHA DE PRIMARIA (VIRGEN) SEGÚN AGENDA CONCERTADA CON  LA COORDINADORA Y DOCENTES.</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PASO A LOS SALONES.</a:t>
                      </a: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 </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1:00 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REVISIÓN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PLANEACIÓN P.F.C.  REGLAMENTO Y PEI</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 DEL PFC Y DOCENTES.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FORMATATO DE ASISTENCIARESIGNIFICACIÓN DE DOCUMENTOS.</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PROTOCOLANTE ASIGNADO RESPONSABLE DE ENTREGAR AL COORDINADOR DEL PFC.</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BILINGUISMO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
        <p:nvSpPr>
          <p:cNvPr id="8" name="CuadroTexto 7"/>
          <p:cNvSpPr txBox="1"/>
          <p:nvPr/>
        </p:nvSpPr>
        <p:spPr>
          <a:xfrm>
            <a:off x="971600" y="575907"/>
            <a:ext cx="3296213" cy="369332"/>
          </a:xfrm>
          <a:prstGeom prst="rect">
            <a:avLst/>
          </a:prstGeom>
          <a:noFill/>
        </p:spPr>
        <p:txBody>
          <a:bodyPr wrap="square" rtlCol="0">
            <a:spAutoFit/>
          </a:bodyPr>
          <a:lstStyle/>
          <a:p>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ENERO </a:t>
            </a:r>
            <a:r>
              <a:rPr lang="es-CO" b="1" dirty="0" smtClean="0">
                <a:latin typeface="Arial Unicode MS" panose="020B0604020202020204" pitchFamily="34" charset="-128"/>
                <a:ea typeface="Arial Unicode MS" panose="020B0604020202020204" pitchFamily="34" charset="-128"/>
                <a:cs typeface="Arial Unicode MS" panose="020B0604020202020204" pitchFamily="34" charset="-128"/>
              </a:rPr>
              <a:t>28 </a:t>
            </a:r>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DE 2016</a:t>
            </a:r>
          </a:p>
        </p:txBody>
      </p:sp>
    </p:spTree>
    <p:extLst>
      <p:ext uri="{BB962C8B-B14F-4D97-AF65-F5344CB8AC3E}">
        <p14:creationId xmlns:p14="http://schemas.microsoft.com/office/powerpoint/2010/main" val="971213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39752" y="16879"/>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879"/>
            <a:ext cx="640489" cy="549859"/>
          </a:xfrm>
          <a:prstGeom prst="rect">
            <a:avLst/>
          </a:prstGeom>
          <a:noFill/>
        </p:spPr>
      </p:pic>
      <p:sp>
        <p:nvSpPr>
          <p:cNvPr id="5" name="CuadroTexto 4"/>
          <p:cNvSpPr txBox="1"/>
          <p:nvPr/>
        </p:nvSpPr>
        <p:spPr>
          <a:xfrm>
            <a:off x="2411760" y="291808"/>
            <a:ext cx="5113152"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1750406369"/>
              </p:ext>
            </p:extLst>
          </p:nvPr>
        </p:nvGraphicFramePr>
        <p:xfrm>
          <a:off x="107505" y="1340768"/>
          <a:ext cx="8928992" cy="5430520"/>
        </p:xfrm>
        <a:graphic>
          <a:graphicData uri="http://schemas.openxmlformats.org/drawingml/2006/table">
            <a:tbl>
              <a:tblPr firstRow="1" bandRow="1">
                <a:tableStyleId>{21E4AEA4-8DFA-4A89-87EB-49C32662AFE0}</a:tableStyleId>
              </a:tblPr>
              <a:tblGrid>
                <a:gridCol w="1399186"/>
                <a:gridCol w="2172411"/>
                <a:gridCol w="1802496"/>
                <a:gridCol w="2003805"/>
                <a:gridCol w="1551094"/>
              </a:tblGrid>
              <a:tr h="370840">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 TRANSICIÓN A LA ME</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DIA  EN ACTIVIDADES ESCOLARES NORMALES SEGÚN LOS HORARIOS. </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COORDINADORES DE NIVELES Y GRADOS , DOCENTES </a:t>
                      </a: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FORMATO</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ASISTENCIA</a:t>
                      </a: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SALONES RESPECTIVOS.</a:t>
                      </a: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 </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1:00 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REVISIÓN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PLANEACIÓN P.F.C.  REGLAMENTO Y PEI</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 DEL PFC Y DOCENTES.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FORMATATO DE ASISTENCIARESIGNIFICACIÓN DE DOCUMENTOS.</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PROTOCOLANTE ASIGNADO RESPONSABLE DE ENTREGAR AL COORDINADOR DEL PFC.</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BILINGUISMO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
        <p:nvSpPr>
          <p:cNvPr id="8" name="CuadroTexto 7"/>
          <p:cNvSpPr txBox="1"/>
          <p:nvPr/>
        </p:nvSpPr>
        <p:spPr>
          <a:xfrm>
            <a:off x="1043608" y="566738"/>
            <a:ext cx="3296213" cy="369332"/>
          </a:xfrm>
          <a:prstGeom prst="rect">
            <a:avLst/>
          </a:prstGeom>
          <a:noFill/>
        </p:spPr>
        <p:txBody>
          <a:bodyPr wrap="square" rtlCol="0">
            <a:spAutoFit/>
          </a:bodyPr>
          <a:lstStyle/>
          <a:p>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ENERO </a:t>
            </a:r>
            <a:r>
              <a:rPr lang="es-CO"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DE 2016</a:t>
            </a:r>
          </a:p>
        </p:txBody>
      </p:sp>
    </p:spTree>
    <p:extLst>
      <p:ext uri="{BB962C8B-B14F-4D97-AF65-F5344CB8AC3E}">
        <p14:creationId xmlns:p14="http://schemas.microsoft.com/office/powerpoint/2010/main" val="1534014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56767" y="2366106"/>
            <a:ext cx="7056784" cy="3603812"/>
          </a:xfrm>
        </p:spPr>
        <p:txBody>
          <a:bodyPr/>
          <a:lstStyle/>
          <a:p>
            <a:pPr algn="just"/>
            <a:r>
              <a:rPr lang="es-CO" b="1" dirty="0"/>
              <a:t>2</a:t>
            </a:r>
            <a:r>
              <a:rPr lang="es-CO" b="1" dirty="0" smtClean="0"/>
              <a:t>. RESUMEN DEL TRABAJO DE LA SEMANA ANTERIOR. SEGUIMIENTO A COMPROMISOS, TAREAS Y PRODUCTOS.</a:t>
            </a:r>
          </a:p>
        </p:txBody>
      </p:sp>
      <p:pic>
        <p:nvPicPr>
          <p:cNvPr id="3074" name="Picture 2" descr="http://www.gifmania.com/Gif-Animados-Personas/Imagenes-Profesiones/Estudiantes/Estudiante-Estudiando-6075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2005"/>
            <a:ext cx="371475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40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39752" y="16879"/>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879"/>
            <a:ext cx="640489" cy="549859"/>
          </a:xfrm>
          <a:prstGeom prst="rect">
            <a:avLst/>
          </a:prstGeom>
          <a:noFill/>
        </p:spPr>
      </p:pic>
      <p:sp>
        <p:nvSpPr>
          <p:cNvPr id="5" name="CuadroTexto 4"/>
          <p:cNvSpPr txBox="1"/>
          <p:nvPr/>
        </p:nvSpPr>
        <p:spPr>
          <a:xfrm>
            <a:off x="2411760" y="291808"/>
            <a:ext cx="5113152"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4284796235"/>
              </p:ext>
            </p:extLst>
          </p:nvPr>
        </p:nvGraphicFramePr>
        <p:xfrm>
          <a:off x="1" y="836712"/>
          <a:ext cx="9108502" cy="5826760"/>
        </p:xfrm>
        <a:graphic>
          <a:graphicData uri="http://schemas.openxmlformats.org/drawingml/2006/table">
            <a:tbl>
              <a:tblPr firstRow="1" bandRow="1">
                <a:tableStyleId>{21E4AEA4-8DFA-4A89-87EB-49C32662AFE0}</a:tableStyleId>
              </a:tblPr>
              <a:tblGrid>
                <a:gridCol w="1043607"/>
                <a:gridCol w="1800200"/>
                <a:gridCol w="1869048"/>
                <a:gridCol w="1478916"/>
                <a:gridCol w="1404564"/>
                <a:gridCol w="1512167"/>
              </a:tblGrid>
              <a:tr h="370840">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DÍA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OBSERVACIONES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rowSpan="2">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 DE ENERO DE 2016</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PRESENTACIÓN POR</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PARTE DEL RECTOR DE LAS METAS 2016</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AGENDA DE TRABAJO SEMANA DE DESARROLLO INSTITUCIONAL..</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CALENDARIO ESCOLAR</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SOCIALIZACIÓN</a:t>
                      </a: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ENVÍO</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DEL MATERIAL TRABAJADO A LOS DOCENTES Y DIRECTIVOS DOCENTES.</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RECTOR</a:t>
                      </a: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MATERIAL EN DIAPOSITIVA.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VIDEOS CORTOS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MATERIAL ENVIADO A LOS CORREOS.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MATERIAL EN LA WEEBLY</a:t>
                      </a: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vMerge="1">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PRESENTACIÓN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DOCENTES NUEVOS</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HOJA  DE VIDA DE LOS DOCENTES</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NUEVOS.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CARTA DE SECRETARÍA DE EDUCACIÓN.</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TOMA DE INFORMACIÓN PARA LA UBICACIÓN EN LA RESPECTIVA ASIGNACIÓN ACADÉMICA O ASIGNACIÓN DE FUNCIONES.</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RECTOR</a:t>
                      </a: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OSWALDO</a:t>
                      </a: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NAPOLEÓN</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HOJA DE VIDA.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DOCUMENTOS  SEM RECIBIDOS.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ASIGNACIÓN ACADÉMICA.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WEEBLY</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13 DE ENERO DE 2016</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CULMINACIÓN DE LA AUTOEVALUACIÓN 2015 Y P.M.I.</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2015 - 2019</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FORMATO DE ASISTENCIA.</a:t>
                      </a: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AUTOEVALUACIÓN 2015 Y P.M.I.. 2015 – 2019 POR CADA GESTIÓN</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 DE LA ENTREGA DE LOS PRODUCTOS: CADA JEFE DE GESTIÓN. </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PERSONA ENCARGADA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RECBIR: OSWALDO GÓMEZ.</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JEFE DE GESTIÓN Y DOCENTES</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Tree>
    <p:extLst>
      <p:ext uri="{BB962C8B-B14F-4D97-AF65-F5344CB8AC3E}">
        <p14:creationId xmlns:p14="http://schemas.microsoft.com/office/powerpoint/2010/main" val="374341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39752" y="16879"/>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879"/>
            <a:ext cx="640489" cy="549859"/>
          </a:xfrm>
          <a:prstGeom prst="rect">
            <a:avLst/>
          </a:prstGeom>
          <a:noFill/>
        </p:spPr>
      </p:pic>
      <p:sp>
        <p:nvSpPr>
          <p:cNvPr id="5" name="CuadroTexto 4"/>
          <p:cNvSpPr txBox="1"/>
          <p:nvPr/>
        </p:nvSpPr>
        <p:spPr>
          <a:xfrm>
            <a:off x="2411760" y="291808"/>
            <a:ext cx="5113152"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2230548508"/>
              </p:ext>
            </p:extLst>
          </p:nvPr>
        </p:nvGraphicFramePr>
        <p:xfrm>
          <a:off x="35498" y="620688"/>
          <a:ext cx="9108502" cy="6192520"/>
        </p:xfrm>
        <a:graphic>
          <a:graphicData uri="http://schemas.openxmlformats.org/drawingml/2006/table">
            <a:tbl>
              <a:tblPr firstRow="1" bandRow="1">
                <a:tableStyleId>{21E4AEA4-8DFA-4A89-87EB-49C32662AFE0}</a:tableStyleId>
              </a:tblPr>
              <a:tblGrid>
                <a:gridCol w="1043607"/>
                <a:gridCol w="1800200"/>
                <a:gridCol w="1869048"/>
                <a:gridCol w="1478916"/>
                <a:gridCol w="1404564"/>
                <a:gridCol w="1512167"/>
              </a:tblGrid>
              <a:tr h="370840">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DÍA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OBSERVACIONES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74168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14 DE ENERO DE 2016</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TRABAJO EN LA PLATAFORMA MOODLE</a:t>
                      </a: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ASIGNACIÓN DEL CURSO PARA CADA DOCENTE.</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EJERCICIO PARA APRENDER A MATRICULAR A LOS ESTUDIANTES AL CURSO.</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EJERCITACIÓN EN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LA PLATAFORMA PARA:  APRENDER A DEJAR TAREAS, SOPA DE LETRAS, CRUCIGRAMAS, ENCUENTAS, DOCUMENTOS, PLAN DE CLASE, BANCO DE PREGUNTAS, ENTRE OROS.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ING. LUIS MIGUEL</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DOCENTES DE TRANSICIÓN, B. PRIMARIA Y PFC.</a:t>
                      </a: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REGISTRO Y ACTIVIDAD EN LA PLATAFORMA MOODLE.</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FORMATO DE ASISTENCIA.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15</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 ENERO DE 2016</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TRABAJO EN LA PLATAFORMA MOODLE</a:t>
                      </a: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ASIGNACIÓN DEL CURSO PARA CADA DOCENTE.</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EJERCICIO PARA APRENDER A MATRICULAR A LOS ESTUDIANTES AL CURSO.</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EJERCITACIÓN EN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LA PLATAFORMA PARA:  APRENDER A DEJAR TAREAS, SOPA DE LETRAS, CRUCIGRAMAS, ENCUENTAS, DOCUMENTOS, PLAN DE CLASE, BANCO DE PREGUNTAS, ENTRE OROS.</a:t>
                      </a: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ING. LUIS MIGUEL</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DOCENTES DE  B. SECUNDARIA Y MEDIA.</a:t>
                      </a: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REGISTRO Y ACTIVIDAD EN LA PLATAFORMA MOODLE.</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FORMATO DE ASISTENCIA.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Tree>
    <p:extLst>
      <p:ext uri="{BB962C8B-B14F-4D97-AF65-F5344CB8AC3E}">
        <p14:creationId xmlns:p14="http://schemas.microsoft.com/office/powerpoint/2010/main" val="205815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39752" y="16879"/>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879"/>
            <a:ext cx="640489" cy="549859"/>
          </a:xfrm>
          <a:prstGeom prst="rect">
            <a:avLst/>
          </a:prstGeom>
          <a:noFill/>
        </p:spPr>
      </p:pic>
      <p:sp>
        <p:nvSpPr>
          <p:cNvPr id="5" name="CuadroTexto 4"/>
          <p:cNvSpPr txBox="1"/>
          <p:nvPr/>
        </p:nvSpPr>
        <p:spPr>
          <a:xfrm>
            <a:off x="2411760" y="291808"/>
            <a:ext cx="5113152"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sp>
        <p:nvSpPr>
          <p:cNvPr id="2" name="1 CuadroTexto"/>
          <p:cNvSpPr txBox="1"/>
          <p:nvPr/>
        </p:nvSpPr>
        <p:spPr>
          <a:xfrm>
            <a:off x="1331640" y="908720"/>
            <a:ext cx="6696744" cy="646331"/>
          </a:xfrm>
          <a:prstGeom prst="rect">
            <a:avLst/>
          </a:prstGeom>
          <a:noFill/>
        </p:spPr>
        <p:txBody>
          <a:bodyPr wrap="square" rtlCol="0">
            <a:spAutoFit/>
          </a:bodyPr>
          <a:lstStyle/>
          <a:p>
            <a:pPr algn="ctr"/>
            <a:r>
              <a:rPr lang="es-CO" b="1" dirty="0" smtClean="0">
                <a:solidFill>
                  <a:srgbClr val="FF0000"/>
                </a:solidFill>
              </a:rPr>
              <a:t>INFORME ENTREGADO POR EL ING. MIGUEL. ENERO 16 DE 2016 AL RECTOR</a:t>
            </a:r>
            <a:endParaRPr lang="es-CO"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628800"/>
            <a:ext cx="763284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752524" y="5355213"/>
            <a:ext cx="7632848" cy="954107"/>
          </a:xfrm>
          <a:prstGeom prst="rect">
            <a:avLst/>
          </a:prstGeom>
          <a:solidFill>
            <a:srgbClr val="92D050"/>
          </a:solidFill>
        </p:spPr>
        <p:txBody>
          <a:bodyPr wrap="square" rtlCol="0">
            <a:spAutoFit/>
          </a:bodyPr>
          <a:lstStyle/>
          <a:p>
            <a:pPr algn="just"/>
            <a:r>
              <a:rPr lang="es-CO" sz="1400" b="1" dirty="0" smtClean="0"/>
              <a:t>LISTA DE DOCENTES QUE AÚN NO HAN ENTRADO SEGÚN EL CORTE REALIZADO. (CONJUNTAMENTE EL RECTOR CON EL COORDINADOR QUE CORRESPONDA LLAMARÁN DE MANERA INDIVIDUAL A DICHOS DOCENTES, PARA ESCUCHARLE LOS MOTIVOS QUE LE HAN IMPEDIDO ENTRAR A LA PLATAFORMA.</a:t>
            </a:r>
            <a:endParaRPr lang="es-CO" sz="1400" b="1" dirty="0"/>
          </a:p>
        </p:txBody>
      </p:sp>
    </p:spTree>
    <p:extLst>
      <p:ext uri="{BB962C8B-B14F-4D97-AF65-F5344CB8AC3E}">
        <p14:creationId xmlns:p14="http://schemas.microsoft.com/office/powerpoint/2010/main" val="1168119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39752" y="16879"/>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879"/>
            <a:ext cx="640489" cy="549859"/>
          </a:xfrm>
          <a:prstGeom prst="rect">
            <a:avLst/>
          </a:prstGeom>
          <a:noFill/>
        </p:spPr>
      </p:pic>
      <p:sp>
        <p:nvSpPr>
          <p:cNvPr id="5" name="CuadroTexto 4"/>
          <p:cNvSpPr txBox="1"/>
          <p:nvPr/>
        </p:nvSpPr>
        <p:spPr>
          <a:xfrm>
            <a:off x="2411760" y="291808"/>
            <a:ext cx="5113152"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2905111292"/>
              </p:ext>
            </p:extLst>
          </p:nvPr>
        </p:nvGraphicFramePr>
        <p:xfrm>
          <a:off x="0" y="908720"/>
          <a:ext cx="9108502" cy="6253480"/>
        </p:xfrm>
        <a:graphic>
          <a:graphicData uri="http://schemas.openxmlformats.org/drawingml/2006/table">
            <a:tbl>
              <a:tblPr firstRow="1" bandRow="1">
                <a:tableStyleId>{21E4AEA4-8DFA-4A89-87EB-49C32662AFE0}</a:tableStyleId>
              </a:tblPr>
              <a:tblGrid>
                <a:gridCol w="1043607"/>
                <a:gridCol w="1800200"/>
                <a:gridCol w="1869048"/>
                <a:gridCol w="1478916"/>
                <a:gridCol w="1404564"/>
                <a:gridCol w="1512167"/>
              </a:tblGrid>
              <a:tr h="741680">
                <a:tc gridSpan="6">
                  <a:txBody>
                    <a:bodyPr/>
                    <a:lstStyle/>
                    <a:p>
                      <a:pPr algn="just"/>
                      <a:r>
                        <a:rPr lang="es-CO" sz="2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DEL MATERIAL UTILIZADO PARA</a:t>
                      </a:r>
                      <a:r>
                        <a:rPr lang="es-CO" sz="2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EL EJERCICIO REAL DE L PROCESO DE MATRÍCULAS A LA PLATAFORMA MOODLE, ACORDE CON EL MATERIAL QUE TODOS LOS DOCENTES Y DIRECTIVOS DOCENTES RECIBIERON (EXCEL – ESTADO FINAL DE ESTUDIANTES 2015 – ENVIADO CON HENRRY) NOS ENCONTRAMOS QUE EXISTE UN NÚMERO ALTAMENTE SIGNIFICATIVO A LOS CUALES NO SE LES RESOLVIÓ SU SITUACIÓN ACADÉMICA INMEDIATAMENTE EN EL AÑO 2015. </a:t>
                      </a:r>
                    </a:p>
                    <a:p>
                      <a:pPr algn="just"/>
                      <a:endParaRPr lang="es-CO" sz="2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2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ASPECTO QUE SE HABÍA DEFINIDO POR EL CONSEJO ACADÉMICO Y POR LO TANTO  CORRESPONDÍA A UNA POLÍTICA INSTITUCIONAL.</a:t>
                      </a:r>
                    </a:p>
                    <a:p>
                      <a:pPr algn="just"/>
                      <a:endParaRPr lang="es-CO" sz="2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2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DEJAR  LA SITUACIÓN ACADÉMICA DEFINIDA DE TODOS LOS ESTUDIANTES DE TODOS LOS NIVELES EL MISMO AÑO ESCOLAR.</a:t>
                      </a: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solidFill>
                      <a:srgbClr val="92D050"/>
                    </a:solidFill>
                  </a:tcPr>
                </a:tc>
                <a:tc hMerge="1">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hMerge="1">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hMerge="1">
                  <a:txBody>
                    <a:bodyPr/>
                    <a:lstStyle/>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hMerge="1">
                  <a:txBody>
                    <a:bodyPr/>
                    <a:lstStyle/>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hMerge="1">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Tree>
    <p:extLst>
      <p:ext uri="{BB962C8B-B14F-4D97-AF65-F5344CB8AC3E}">
        <p14:creationId xmlns:p14="http://schemas.microsoft.com/office/powerpoint/2010/main" val="3006476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25031" y="1010437"/>
            <a:ext cx="5829300" cy="3200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INSTITUCIÓN EDUCATIVA NORMAL SUPERIOR DE SINCELEJO</a:t>
            </a:r>
          </a:p>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AÑO ESCOLAR: </a:t>
            </a:r>
            <a:r>
              <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rPr>
              <a:t>2015</a:t>
            </a:r>
            <a:endPar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Tabla 5"/>
          <p:cNvGraphicFramePr>
            <a:graphicFrameLocks noGrp="1"/>
          </p:cNvGraphicFramePr>
          <p:nvPr>
            <p:extLst/>
          </p:nvPr>
        </p:nvGraphicFramePr>
        <p:xfrm>
          <a:off x="77274" y="1272540"/>
          <a:ext cx="8828470" cy="4728210"/>
        </p:xfrm>
        <a:graphic>
          <a:graphicData uri="http://schemas.openxmlformats.org/drawingml/2006/table">
            <a:tbl>
              <a:tblPr firstRow="1" bandRow="1">
                <a:tableStyleId>{073A0DAA-6AF3-43AB-8588-CEC1D06C72B9}</a:tableStyleId>
              </a:tblPr>
              <a:tblGrid>
                <a:gridCol w="1765694"/>
                <a:gridCol w="1765694"/>
                <a:gridCol w="1765694"/>
                <a:gridCol w="1765694"/>
                <a:gridCol w="1765694"/>
              </a:tblGrid>
              <a:tr h="278130">
                <a:tc>
                  <a:txBody>
                    <a:bodyPr/>
                    <a:lstStyle/>
                    <a:p>
                      <a:pPr algn="ctr"/>
                      <a:r>
                        <a:rPr lang="es-CO" sz="800" dirty="0" smtClean="0"/>
                        <a:t>JORNADA</a:t>
                      </a:r>
                      <a:endParaRPr lang="es-CO" sz="800" dirty="0"/>
                    </a:p>
                  </a:txBody>
                  <a:tcPr marL="68580" marR="68580" marT="34290" marB="34290"/>
                </a:tc>
                <a:tc>
                  <a:txBody>
                    <a:bodyPr/>
                    <a:lstStyle/>
                    <a:p>
                      <a:pPr algn="ctr"/>
                      <a:r>
                        <a:rPr lang="es-CO" sz="800" dirty="0" smtClean="0"/>
                        <a:t>GRADOS</a:t>
                      </a:r>
                      <a:endParaRPr lang="es-CO" sz="800" dirty="0"/>
                    </a:p>
                  </a:txBody>
                  <a:tcPr marL="68580" marR="68580" marT="34290" marB="34290"/>
                </a:tc>
                <a:tc>
                  <a:txBody>
                    <a:bodyPr/>
                    <a:lstStyle/>
                    <a:p>
                      <a:pPr algn="ctr"/>
                      <a:r>
                        <a:rPr lang="es-CO" sz="800" dirty="0" smtClean="0"/>
                        <a:t>GRUPOS</a:t>
                      </a:r>
                      <a:endParaRPr lang="es-CO" sz="800" dirty="0"/>
                    </a:p>
                  </a:txBody>
                  <a:tcPr marL="68580" marR="68580" marT="34290" marB="34290"/>
                </a:tc>
                <a:tc>
                  <a:txBody>
                    <a:bodyPr/>
                    <a:lstStyle/>
                    <a:p>
                      <a:pPr algn="ctr"/>
                      <a:r>
                        <a:rPr lang="es-CO" sz="800" dirty="0" smtClean="0"/>
                        <a:t>No. PENDIENTEDE NIVELACIÓN</a:t>
                      </a:r>
                      <a:endParaRPr lang="es-CO" sz="800" dirty="0"/>
                    </a:p>
                  </a:txBody>
                  <a:tcPr marL="68580" marR="68580" marT="34290" marB="34290"/>
                </a:tc>
                <a:tc>
                  <a:txBody>
                    <a:bodyPr/>
                    <a:lstStyle/>
                    <a:p>
                      <a:pPr algn="ctr"/>
                      <a:r>
                        <a:rPr lang="es-CO" sz="800" dirty="0" smtClean="0"/>
                        <a:t>TOTAL</a:t>
                      </a:r>
                      <a:endParaRPr lang="es-CO" sz="800" dirty="0"/>
                    </a:p>
                  </a:txBody>
                  <a:tcPr marL="68580" marR="68580" marT="34290" marB="34290"/>
                </a:tc>
              </a:tr>
              <a:tr h="278130">
                <a:tc>
                  <a:txBody>
                    <a:bodyPr/>
                    <a:lstStyle/>
                    <a:p>
                      <a:pPr algn="ctr"/>
                      <a:r>
                        <a:rPr lang="es-CO" sz="1000" dirty="0" smtClean="0"/>
                        <a:t>MATINAL</a:t>
                      </a:r>
                      <a:endParaRPr lang="es-CO" sz="1000" dirty="0"/>
                    </a:p>
                  </a:txBody>
                  <a:tcPr marL="68580" marR="68580" marT="34290" marB="34290"/>
                </a:tc>
                <a:tc rowSpan="6">
                  <a:txBody>
                    <a:bodyPr/>
                    <a:lstStyle/>
                    <a:p>
                      <a:pPr algn="ctr"/>
                      <a:r>
                        <a:rPr lang="es-CO" sz="1000" dirty="0" smtClean="0"/>
                        <a:t>1º </a:t>
                      </a:r>
                      <a:endParaRPr lang="es-CO" sz="1000" dirty="0"/>
                    </a:p>
                  </a:txBody>
                  <a:tcPr marL="68580" marR="68580" marT="34290" marB="34290"/>
                </a:tc>
                <a:tc>
                  <a:txBody>
                    <a:bodyPr/>
                    <a:lstStyle/>
                    <a:p>
                      <a:pPr algn="ctr"/>
                      <a:r>
                        <a:rPr lang="es-CO" sz="1000" dirty="0" smtClean="0"/>
                        <a:t>A</a:t>
                      </a:r>
                      <a:endParaRPr lang="es-CO" sz="1000" dirty="0"/>
                    </a:p>
                  </a:txBody>
                  <a:tcPr marL="68580" marR="68580" marT="34290" marB="34290"/>
                </a:tc>
                <a:tc>
                  <a:txBody>
                    <a:bodyPr/>
                    <a:lstStyle/>
                    <a:p>
                      <a:pPr algn="ctr"/>
                      <a:r>
                        <a:rPr lang="es-CO" sz="1000" dirty="0" smtClean="0"/>
                        <a:t>5</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vMerge="1">
                  <a:txBody>
                    <a:bodyPr/>
                    <a:lstStyle/>
                    <a:p>
                      <a:pPr algn="ctr"/>
                      <a:endParaRPr lang="es-CO" dirty="0"/>
                    </a:p>
                  </a:txBody>
                  <a:tcPr/>
                </a:tc>
                <a:tc>
                  <a:txBody>
                    <a:bodyPr/>
                    <a:lstStyle/>
                    <a:p>
                      <a:pPr algn="ctr"/>
                      <a:r>
                        <a:rPr lang="es-CO" sz="1000" dirty="0" smtClean="0"/>
                        <a:t>B</a:t>
                      </a:r>
                      <a:endParaRPr lang="es-CO" sz="1000" dirty="0"/>
                    </a:p>
                  </a:txBody>
                  <a:tcPr marL="68580" marR="68580" marT="34290" marB="34290"/>
                </a:tc>
                <a:tc>
                  <a:txBody>
                    <a:bodyPr/>
                    <a:lstStyle/>
                    <a:p>
                      <a:pPr algn="ctr"/>
                      <a:r>
                        <a:rPr lang="es-CO" sz="1000" dirty="0" smtClean="0"/>
                        <a:t>1</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vMerge="1">
                  <a:txBody>
                    <a:bodyPr/>
                    <a:lstStyle/>
                    <a:p>
                      <a:pPr algn="ctr"/>
                      <a:endParaRPr lang="es-CO" dirty="0"/>
                    </a:p>
                  </a:txBody>
                  <a:tcPr/>
                </a:tc>
                <a:tc>
                  <a:txBody>
                    <a:bodyPr/>
                    <a:lstStyle/>
                    <a:p>
                      <a:pPr algn="ctr"/>
                      <a:r>
                        <a:rPr lang="es-CO" sz="1000" dirty="0" smtClean="0"/>
                        <a:t>C</a:t>
                      </a:r>
                      <a:endParaRPr lang="es-CO" sz="1000" dirty="0"/>
                    </a:p>
                  </a:txBody>
                  <a:tcPr marL="68580" marR="68580" marT="34290" marB="34290"/>
                </a:tc>
                <a:tc>
                  <a:txBody>
                    <a:bodyPr/>
                    <a:lstStyle/>
                    <a:p>
                      <a:pPr algn="ctr"/>
                      <a:r>
                        <a:rPr lang="es-CO" sz="1000" dirty="0" smtClean="0"/>
                        <a:t>3</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vMerge="1">
                  <a:txBody>
                    <a:bodyPr/>
                    <a:lstStyle/>
                    <a:p>
                      <a:pPr algn="ctr"/>
                      <a:endParaRPr lang="es-CO" dirty="0"/>
                    </a:p>
                  </a:txBody>
                  <a:tcPr/>
                </a:tc>
                <a:tc>
                  <a:txBody>
                    <a:bodyPr/>
                    <a:lstStyle/>
                    <a:p>
                      <a:pPr algn="ctr"/>
                      <a:r>
                        <a:rPr lang="es-CO" sz="1000" dirty="0" smtClean="0"/>
                        <a:t>D</a:t>
                      </a:r>
                      <a:endParaRPr lang="es-CO" sz="1000" dirty="0"/>
                    </a:p>
                  </a:txBody>
                  <a:tcPr marL="68580" marR="68580" marT="34290" marB="34290"/>
                </a:tc>
                <a:tc>
                  <a:txBody>
                    <a:bodyPr/>
                    <a:lstStyle/>
                    <a:p>
                      <a:pPr algn="ctr"/>
                      <a:r>
                        <a:rPr lang="es-CO" sz="1000" dirty="0" smtClean="0"/>
                        <a:t>0</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vMerge="1">
                  <a:txBody>
                    <a:bodyPr/>
                    <a:lstStyle/>
                    <a:p>
                      <a:pPr algn="ctr"/>
                      <a:endParaRPr lang="es-CO" dirty="0"/>
                    </a:p>
                  </a:txBody>
                  <a:tcPr/>
                </a:tc>
                <a:tc>
                  <a:txBody>
                    <a:bodyPr/>
                    <a:lstStyle/>
                    <a:p>
                      <a:pPr algn="ctr"/>
                      <a:r>
                        <a:rPr lang="es-CO" sz="1000" dirty="0" smtClean="0"/>
                        <a:t>E</a:t>
                      </a:r>
                      <a:endParaRPr lang="es-CO" sz="1000" dirty="0"/>
                    </a:p>
                  </a:txBody>
                  <a:tcPr marL="68580" marR="68580" marT="34290" marB="34290"/>
                </a:tc>
                <a:tc>
                  <a:txBody>
                    <a:bodyPr/>
                    <a:lstStyle/>
                    <a:p>
                      <a:pPr algn="ctr"/>
                      <a:r>
                        <a:rPr lang="es-CO" sz="1000" dirty="0" smtClean="0"/>
                        <a:t>1</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vMerge="1">
                  <a:txBody>
                    <a:bodyPr/>
                    <a:lstStyle/>
                    <a:p>
                      <a:pPr algn="ctr"/>
                      <a:endParaRPr lang="es-CO" dirty="0"/>
                    </a:p>
                  </a:txBody>
                  <a:tcPr/>
                </a:tc>
                <a:tc>
                  <a:txBody>
                    <a:bodyPr/>
                    <a:lstStyle/>
                    <a:p>
                      <a:pPr algn="ctr"/>
                      <a:r>
                        <a:rPr lang="es-CO" sz="1000" dirty="0" smtClean="0"/>
                        <a:t>F</a:t>
                      </a:r>
                      <a:endParaRPr lang="es-CO" sz="1000" dirty="0"/>
                    </a:p>
                  </a:txBody>
                  <a:tcPr marL="68580" marR="68580" marT="34290" marB="34290"/>
                </a:tc>
                <a:tc>
                  <a:txBody>
                    <a:bodyPr/>
                    <a:lstStyle/>
                    <a:p>
                      <a:pPr algn="ctr"/>
                      <a:r>
                        <a:rPr lang="es-CO" sz="1000" dirty="0" smtClean="0"/>
                        <a:t>3</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solidFill>
                      <a:srgbClr val="00B0F0"/>
                    </a:solidFill>
                  </a:tcPr>
                </a:tc>
                <a:tc>
                  <a:txBody>
                    <a:bodyPr/>
                    <a:lstStyle/>
                    <a:p>
                      <a:pPr algn="ctr"/>
                      <a:endParaRPr lang="es-CO" sz="1000" dirty="0"/>
                    </a:p>
                  </a:txBody>
                  <a:tcPr marL="68580" marR="68580" marT="34290" marB="34290">
                    <a:solidFill>
                      <a:srgbClr val="00B0F0"/>
                    </a:solidFill>
                  </a:tcPr>
                </a:tc>
                <a:tc>
                  <a:txBody>
                    <a:bodyPr/>
                    <a:lstStyle/>
                    <a:p>
                      <a:pPr algn="ctr"/>
                      <a:endParaRPr lang="es-CO" sz="1000" dirty="0"/>
                    </a:p>
                  </a:txBody>
                  <a:tcPr marL="68580" marR="68580" marT="34290" marB="34290">
                    <a:solidFill>
                      <a:srgbClr val="00B0F0"/>
                    </a:solidFill>
                  </a:tcPr>
                </a:tc>
                <a:tc>
                  <a:txBody>
                    <a:bodyPr/>
                    <a:lstStyle/>
                    <a:p>
                      <a:pPr algn="ctr"/>
                      <a:r>
                        <a:rPr lang="es-CO" sz="1000" dirty="0" smtClean="0"/>
                        <a:t>13</a:t>
                      </a:r>
                      <a:endParaRPr lang="es-CO" sz="1000" dirty="0"/>
                    </a:p>
                  </a:txBody>
                  <a:tcPr marL="68580" marR="68580" marT="34290" marB="34290">
                    <a:solidFill>
                      <a:srgbClr val="00B0F0"/>
                    </a:solidFill>
                  </a:tcPr>
                </a:tc>
                <a:tc>
                  <a:txBody>
                    <a:bodyPr/>
                    <a:lstStyle/>
                    <a:p>
                      <a:pPr algn="ctr"/>
                      <a:endParaRPr lang="es-CO" sz="1000" dirty="0"/>
                    </a:p>
                  </a:txBody>
                  <a:tcPr marL="68580" marR="68580" marT="34290" marB="34290">
                    <a:solidFill>
                      <a:srgbClr val="00B0F0"/>
                    </a:solidFill>
                  </a:tcPr>
                </a:tc>
              </a:tr>
              <a:tr h="278130">
                <a:tc>
                  <a:txBody>
                    <a:bodyPr/>
                    <a:lstStyle/>
                    <a:p>
                      <a:pPr algn="ctr"/>
                      <a:endParaRPr lang="es-CO" sz="1000" dirty="0"/>
                    </a:p>
                  </a:txBody>
                  <a:tcPr marL="68580" marR="68580" marT="34290" marB="34290"/>
                </a:tc>
                <a:tc rowSpan="5">
                  <a:txBody>
                    <a:bodyPr/>
                    <a:lstStyle/>
                    <a:p>
                      <a:pPr algn="ctr"/>
                      <a:r>
                        <a:rPr lang="es-CO" sz="1000" dirty="0" smtClean="0"/>
                        <a:t>2º </a:t>
                      </a:r>
                      <a:endParaRPr lang="es-CO" sz="1000" dirty="0"/>
                    </a:p>
                  </a:txBody>
                  <a:tcPr marL="68580" marR="68580" marT="34290" marB="34290"/>
                </a:tc>
                <a:tc>
                  <a:txBody>
                    <a:bodyPr/>
                    <a:lstStyle/>
                    <a:p>
                      <a:pPr algn="ctr"/>
                      <a:r>
                        <a:rPr lang="es-CO" sz="1000" dirty="0" smtClean="0"/>
                        <a:t>A</a:t>
                      </a:r>
                      <a:endParaRPr lang="es-CO" sz="1000" dirty="0"/>
                    </a:p>
                  </a:txBody>
                  <a:tcPr marL="68580" marR="68580" marT="34290" marB="34290"/>
                </a:tc>
                <a:tc>
                  <a:txBody>
                    <a:bodyPr/>
                    <a:lstStyle/>
                    <a:p>
                      <a:pPr algn="ctr"/>
                      <a:r>
                        <a:rPr lang="es-CO" sz="1000" dirty="0" smtClean="0"/>
                        <a:t>0</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vMerge="1">
                  <a:txBody>
                    <a:bodyPr/>
                    <a:lstStyle/>
                    <a:p>
                      <a:pPr algn="ctr"/>
                      <a:endParaRPr lang="es-CO" dirty="0"/>
                    </a:p>
                  </a:txBody>
                  <a:tcPr/>
                </a:tc>
                <a:tc>
                  <a:txBody>
                    <a:bodyPr/>
                    <a:lstStyle/>
                    <a:p>
                      <a:pPr algn="ctr"/>
                      <a:r>
                        <a:rPr lang="es-CO" sz="1000" dirty="0" smtClean="0"/>
                        <a:t>B</a:t>
                      </a:r>
                      <a:endParaRPr lang="es-CO" sz="1000" dirty="0"/>
                    </a:p>
                  </a:txBody>
                  <a:tcPr marL="68580" marR="68580" marT="34290" marB="34290"/>
                </a:tc>
                <a:tc>
                  <a:txBody>
                    <a:bodyPr/>
                    <a:lstStyle/>
                    <a:p>
                      <a:pPr algn="ctr"/>
                      <a:r>
                        <a:rPr lang="es-CO" sz="1000" dirty="0" smtClean="0"/>
                        <a:t>0</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vMerge="1">
                  <a:txBody>
                    <a:bodyPr/>
                    <a:lstStyle/>
                    <a:p>
                      <a:pPr algn="ctr"/>
                      <a:endParaRPr lang="es-CO" dirty="0"/>
                    </a:p>
                  </a:txBody>
                  <a:tcPr/>
                </a:tc>
                <a:tc>
                  <a:txBody>
                    <a:bodyPr/>
                    <a:lstStyle/>
                    <a:p>
                      <a:pPr algn="ctr"/>
                      <a:r>
                        <a:rPr lang="es-CO" sz="1000" dirty="0" smtClean="0"/>
                        <a:t>C</a:t>
                      </a:r>
                      <a:endParaRPr lang="es-CO" sz="1000" dirty="0"/>
                    </a:p>
                  </a:txBody>
                  <a:tcPr marL="68580" marR="68580" marT="34290" marB="34290"/>
                </a:tc>
                <a:tc>
                  <a:txBody>
                    <a:bodyPr/>
                    <a:lstStyle/>
                    <a:p>
                      <a:pPr algn="ctr"/>
                      <a:r>
                        <a:rPr lang="es-CO" sz="1000" dirty="0" smtClean="0"/>
                        <a:t>0</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vMerge="1">
                  <a:txBody>
                    <a:bodyPr/>
                    <a:lstStyle/>
                    <a:p>
                      <a:pPr algn="ctr"/>
                      <a:endParaRPr lang="es-CO" dirty="0"/>
                    </a:p>
                  </a:txBody>
                  <a:tcPr/>
                </a:tc>
                <a:tc>
                  <a:txBody>
                    <a:bodyPr/>
                    <a:lstStyle/>
                    <a:p>
                      <a:pPr algn="ctr"/>
                      <a:r>
                        <a:rPr lang="es-CO" sz="1000" dirty="0" smtClean="0"/>
                        <a:t>D</a:t>
                      </a:r>
                      <a:endParaRPr lang="es-CO" sz="1000" dirty="0"/>
                    </a:p>
                  </a:txBody>
                  <a:tcPr marL="68580" marR="68580" marT="34290" marB="34290"/>
                </a:tc>
                <a:tc>
                  <a:txBody>
                    <a:bodyPr/>
                    <a:lstStyle/>
                    <a:p>
                      <a:pPr algn="ctr"/>
                      <a:r>
                        <a:rPr lang="es-CO" sz="1000" dirty="0" smtClean="0"/>
                        <a:t>0</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vMerge="1">
                  <a:txBody>
                    <a:bodyPr/>
                    <a:lstStyle/>
                    <a:p>
                      <a:pPr algn="ctr"/>
                      <a:endParaRPr lang="es-CO" dirty="0"/>
                    </a:p>
                  </a:txBody>
                  <a:tcPr/>
                </a:tc>
                <a:tc>
                  <a:txBody>
                    <a:bodyPr/>
                    <a:lstStyle/>
                    <a:p>
                      <a:pPr algn="ctr"/>
                      <a:r>
                        <a:rPr lang="es-CO" sz="1000" dirty="0" smtClean="0"/>
                        <a:t>E</a:t>
                      </a:r>
                      <a:endParaRPr lang="es-CO" sz="1000" dirty="0"/>
                    </a:p>
                  </a:txBody>
                  <a:tcPr marL="68580" marR="68580" marT="34290" marB="34290"/>
                </a:tc>
                <a:tc>
                  <a:txBody>
                    <a:bodyPr/>
                    <a:lstStyle/>
                    <a:p>
                      <a:pPr algn="ctr"/>
                      <a:r>
                        <a:rPr lang="es-CO" sz="1000" dirty="0" smtClean="0"/>
                        <a:t>0</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solidFill>
                      <a:srgbClr val="00B0F0"/>
                    </a:solidFill>
                  </a:tcPr>
                </a:tc>
                <a:tc>
                  <a:txBody>
                    <a:bodyPr/>
                    <a:lstStyle/>
                    <a:p>
                      <a:pPr algn="ctr"/>
                      <a:endParaRPr lang="es-CO" sz="1000" dirty="0"/>
                    </a:p>
                  </a:txBody>
                  <a:tcPr marL="68580" marR="68580" marT="34290" marB="34290">
                    <a:solidFill>
                      <a:srgbClr val="00B0F0"/>
                    </a:solidFill>
                  </a:tcPr>
                </a:tc>
                <a:tc>
                  <a:txBody>
                    <a:bodyPr/>
                    <a:lstStyle/>
                    <a:p>
                      <a:pPr algn="ctr"/>
                      <a:endParaRPr lang="es-CO" sz="1000" dirty="0"/>
                    </a:p>
                  </a:txBody>
                  <a:tcPr marL="68580" marR="68580" marT="34290" marB="34290">
                    <a:solidFill>
                      <a:srgbClr val="00B0F0"/>
                    </a:solidFill>
                  </a:tcPr>
                </a:tc>
                <a:tc>
                  <a:txBody>
                    <a:bodyPr/>
                    <a:lstStyle/>
                    <a:p>
                      <a:pPr algn="ctr"/>
                      <a:r>
                        <a:rPr lang="es-CO" sz="1000" dirty="0" smtClean="0"/>
                        <a:t>0</a:t>
                      </a:r>
                      <a:endParaRPr lang="es-CO" sz="1000" dirty="0"/>
                    </a:p>
                  </a:txBody>
                  <a:tcPr marL="68580" marR="68580" marT="34290" marB="34290">
                    <a:solidFill>
                      <a:srgbClr val="00B0F0"/>
                    </a:solidFill>
                  </a:tcPr>
                </a:tc>
                <a:tc>
                  <a:txBody>
                    <a:bodyPr/>
                    <a:lstStyle/>
                    <a:p>
                      <a:pPr algn="ctr"/>
                      <a:endParaRPr lang="es-CO" sz="1000" dirty="0"/>
                    </a:p>
                  </a:txBody>
                  <a:tcPr marL="68580" marR="68580" marT="34290" marB="34290">
                    <a:solidFill>
                      <a:srgbClr val="00B0F0"/>
                    </a:solidFill>
                  </a:tcPr>
                </a:tc>
              </a:tr>
              <a:tr h="278130">
                <a:tc>
                  <a:txBody>
                    <a:bodyPr/>
                    <a:lstStyle/>
                    <a:p>
                      <a:pPr algn="ctr"/>
                      <a:endParaRPr lang="es-CO" sz="1000" dirty="0"/>
                    </a:p>
                  </a:txBody>
                  <a:tcPr marL="68580" marR="68580" marT="34290" marB="34290"/>
                </a:tc>
                <a:tc>
                  <a:txBody>
                    <a:bodyPr/>
                    <a:lstStyle/>
                    <a:p>
                      <a:pPr algn="ctr"/>
                      <a:r>
                        <a:rPr lang="es-CO" sz="1000" dirty="0" smtClean="0"/>
                        <a:t>3</a:t>
                      </a:r>
                      <a:endParaRPr lang="es-CO" sz="1000" dirty="0"/>
                    </a:p>
                  </a:txBody>
                  <a:tcPr marL="68580" marR="68580" marT="34290" marB="34290"/>
                </a:tc>
                <a:tc>
                  <a:txBody>
                    <a:bodyPr/>
                    <a:lstStyle/>
                    <a:p>
                      <a:pPr algn="ctr"/>
                      <a:r>
                        <a:rPr lang="es-CO" sz="1000" dirty="0" smtClean="0"/>
                        <a:t>A</a:t>
                      </a:r>
                      <a:endParaRPr lang="es-CO" sz="1000" dirty="0"/>
                    </a:p>
                  </a:txBody>
                  <a:tcPr marL="68580" marR="68580" marT="34290" marB="34290"/>
                </a:tc>
                <a:tc>
                  <a:txBody>
                    <a:bodyPr/>
                    <a:lstStyle/>
                    <a:p>
                      <a:pPr algn="ctr"/>
                      <a:r>
                        <a:rPr lang="es-CO" sz="1000" dirty="0" smtClean="0"/>
                        <a:t>1</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a:txBody>
                    <a:bodyPr/>
                    <a:lstStyle/>
                    <a:p>
                      <a:pPr algn="ctr"/>
                      <a:endParaRPr lang="es-CO" sz="1000" dirty="0"/>
                    </a:p>
                  </a:txBody>
                  <a:tcPr marL="68580" marR="68580" marT="34290" marB="34290"/>
                </a:tc>
                <a:tc>
                  <a:txBody>
                    <a:bodyPr/>
                    <a:lstStyle/>
                    <a:p>
                      <a:pPr algn="ctr"/>
                      <a:r>
                        <a:rPr lang="es-CO" sz="1000" dirty="0" smtClean="0"/>
                        <a:t>B</a:t>
                      </a:r>
                      <a:endParaRPr lang="es-CO" sz="1000" dirty="0"/>
                    </a:p>
                  </a:txBody>
                  <a:tcPr marL="68580" marR="68580" marT="34290" marB="34290"/>
                </a:tc>
                <a:tc>
                  <a:txBody>
                    <a:bodyPr/>
                    <a:lstStyle/>
                    <a:p>
                      <a:pPr algn="ctr"/>
                      <a:r>
                        <a:rPr lang="es-CO" sz="1000" dirty="0" smtClean="0"/>
                        <a:t>0</a:t>
                      </a:r>
                      <a:endParaRPr lang="es-CO" sz="1000" dirty="0"/>
                    </a:p>
                  </a:txBody>
                  <a:tcPr marL="68580" marR="68580" marT="34290" marB="34290"/>
                </a:tc>
                <a:tc>
                  <a:txBody>
                    <a:bodyPr/>
                    <a:lstStyle/>
                    <a:p>
                      <a:pPr algn="ctr"/>
                      <a:endParaRPr lang="es-CO" sz="1000" dirty="0"/>
                    </a:p>
                  </a:txBody>
                  <a:tcPr marL="68580" marR="68580" marT="34290" marB="34290"/>
                </a:tc>
              </a:tr>
              <a:tr h="278130">
                <a:tc>
                  <a:txBody>
                    <a:bodyPr/>
                    <a:lstStyle/>
                    <a:p>
                      <a:pPr algn="ctr"/>
                      <a:endParaRPr lang="es-CO" sz="1000" dirty="0"/>
                    </a:p>
                  </a:txBody>
                  <a:tcPr marL="68580" marR="68580" marT="34290" marB="34290"/>
                </a:tc>
                <a:tc>
                  <a:txBody>
                    <a:bodyPr/>
                    <a:lstStyle/>
                    <a:p>
                      <a:pPr algn="ctr"/>
                      <a:endParaRPr lang="es-CO" sz="1000" dirty="0"/>
                    </a:p>
                  </a:txBody>
                  <a:tcPr marL="68580" marR="68580" marT="34290" marB="34290"/>
                </a:tc>
                <a:tc>
                  <a:txBody>
                    <a:bodyPr/>
                    <a:lstStyle/>
                    <a:p>
                      <a:pPr algn="ctr"/>
                      <a:r>
                        <a:rPr lang="es-CO" sz="1000" dirty="0" smtClean="0"/>
                        <a:t>C</a:t>
                      </a:r>
                      <a:endParaRPr lang="es-CO" sz="1000" dirty="0"/>
                    </a:p>
                  </a:txBody>
                  <a:tcPr marL="68580" marR="68580" marT="34290" marB="34290"/>
                </a:tc>
                <a:tc>
                  <a:txBody>
                    <a:bodyPr/>
                    <a:lstStyle/>
                    <a:p>
                      <a:pPr algn="ctr"/>
                      <a:r>
                        <a:rPr lang="es-CO" sz="1000" dirty="0" smtClean="0"/>
                        <a:t>0</a:t>
                      </a:r>
                      <a:endParaRPr lang="es-CO" sz="1000" dirty="0"/>
                    </a:p>
                  </a:txBody>
                  <a:tcPr marL="68580" marR="68580" marT="34290" marB="34290"/>
                </a:tc>
                <a:tc>
                  <a:txBody>
                    <a:bodyPr/>
                    <a:lstStyle/>
                    <a:p>
                      <a:pPr algn="ctr"/>
                      <a:endParaRPr lang="es-CO" sz="1000" dirty="0"/>
                    </a:p>
                  </a:txBody>
                  <a:tcPr marL="68580" marR="68580" marT="34290" marB="34290"/>
                </a:tc>
              </a:tr>
            </a:tbl>
          </a:graphicData>
        </a:graphic>
      </p:graphicFrame>
    </p:spTree>
    <p:extLst>
      <p:ext uri="{BB962C8B-B14F-4D97-AF65-F5344CB8AC3E}">
        <p14:creationId xmlns:p14="http://schemas.microsoft.com/office/powerpoint/2010/main" val="63991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AGENDA DE TRABAJO</a:t>
            </a:r>
            <a:endParaRPr lang="es-CO" dirty="0"/>
          </a:p>
        </p:txBody>
      </p:sp>
      <p:sp>
        <p:nvSpPr>
          <p:cNvPr id="3" name="2 Marcador de contenido"/>
          <p:cNvSpPr>
            <a:spLocks noGrp="1"/>
          </p:cNvSpPr>
          <p:nvPr>
            <p:ph idx="1"/>
          </p:nvPr>
        </p:nvSpPr>
        <p:spPr/>
        <p:txBody>
          <a:bodyPr/>
          <a:lstStyle/>
          <a:p>
            <a:pPr algn="just"/>
            <a:r>
              <a:rPr lang="es-CO" b="1" dirty="0" smtClean="0"/>
              <a:t>PRESENTACIÓN </a:t>
            </a:r>
            <a:r>
              <a:rPr lang="es-CO" b="1" dirty="0" smtClean="0"/>
              <a:t>DE LA AGENDA DE LA SEMANA</a:t>
            </a:r>
            <a:r>
              <a:rPr lang="es-CO" b="1" dirty="0" smtClean="0"/>
              <a:t>.</a:t>
            </a:r>
          </a:p>
          <a:p>
            <a:pPr algn="just"/>
            <a:r>
              <a:rPr lang="es-CO" b="1" dirty="0" smtClean="0"/>
              <a:t>INTERVENCIÓN DEL RECTOR</a:t>
            </a:r>
            <a:endParaRPr lang="es-CO" b="1" dirty="0" smtClean="0"/>
          </a:p>
          <a:p>
            <a:pPr algn="just"/>
            <a:r>
              <a:rPr lang="es-CO" b="1" dirty="0" smtClean="0"/>
              <a:t>RESUMEN DEL TRABAJO DE LA SEMANA ANTERIOR, SEGUIMIENTO A COMPROMISOS, TAREAS Y PRODUCTOS.</a:t>
            </a:r>
          </a:p>
          <a:p>
            <a:pPr algn="just"/>
            <a:r>
              <a:rPr lang="es-CO" b="1" dirty="0" smtClean="0"/>
              <a:t>PAUTAS PARA EL TRABAJO DE LA SEMANA</a:t>
            </a:r>
            <a:endParaRPr lang="es-CO" b="1" dirty="0"/>
          </a:p>
        </p:txBody>
      </p:sp>
      <p:pic>
        <p:nvPicPr>
          <p:cNvPr id="1026" name="Picture 2" descr="https://notaspresidencia.files.wordpress.com/2013/07/20100712093427-gif-animado-7814.gif?w=65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88640"/>
            <a:ext cx="11430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21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488569" y="997808"/>
          <a:ext cx="8137060" cy="4812030"/>
        </p:xfrm>
        <a:graphic>
          <a:graphicData uri="http://schemas.openxmlformats.org/drawingml/2006/table">
            <a:tbl>
              <a:tblPr firstRow="1" bandRow="1">
                <a:tableStyleId>{073A0DAA-6AF3-43AB-8588-CEC1D06C72B9}</a:tableStyleId>
              </a:tblPr>
              <a:tblGrid>
                <a:gridCol w="1627412"/>
                <a:gridCol w="1627412"/>
                <a:gridCol w="1627412"/>
                <a:gridCol w="1627412"/>
                <a:gridCol w="1627412"/>
              </a:tblGrid>
              <a:tr h="388620">
                <a:tc>
                  <a:txBody>
                    <a:bodyPr/>
                    <a:lstStyle/>
                    <a:p>
                      <a:pPr algn="ctr"/>
                      <a:r>
                        <a:rPr lang="es-CO" sz="1100" dirty="0" smtClean="0"/>
                        <a:t>JORNADA</a:t>
                      </a:r>
                      <a:endParaRPr lang="es-CO" sz="1100" dirty="0"/>
                    </a:p>
                  </a:txBody>
                  <a:tcPr marL="68580" marR="68580" marT="34290" marB="34290"/>
                </a:tc>
                <a:tc>
                  <a:txBody>
                    <a:bodyPr/>
                    <a:lstStyle/>
                    <a:p>
                      <a:pPr algn="ctr"/>
                      <a:r>
                        <a:rPr lang="es-CO" sz="1100" dirty="0" smtClean="0"/>
                        <a:t>GRADOS</a:t>
                      </a:r>
                      <a:endParaRPr lang="es-CO" sz="1100" dirty="0"/>
                    </a:p>
                  </a:txBody>
                  <a:tcPr marL="68580" marR="68580" marT="34290" marB="34290"/>
                </a:tc>
                <a:tc>
                  <a:txBody>
                    <a:bodyPr/>
                    <a:lstStyle/>
                    <a:p>
                      <a:pPr algn="ctr"/>
                      <a:r>
                        <a:rPr lang="es-CO" sz="1100" dirty="0" smtClean="0"/>
                        <a:t>GRUPOS</a:t>
                      </a:r>
                      <a:endParaRPr lang="es-CO" sz="1100" dirty="0"/>
                    </a:p>
                  </a:txBody>
                  <a:tcPr marL="68580" marR="68580" marT="34290" marB="34290"/>
                </a:tc>
                <a:tc>
                  <a:txBody>
                    <a:bodyPr/>
                    <a:lstStyle/>
                    <a:p>
                      <a:pPr algn="ctr"/>
                      <a:r>
                        <a:rPr lang="es-CO" sz="1100" dirty="0" smtClean="0"/>
                        <a:t>No. PENDIENTEDE NIVELACIÓN</a:t>
                      </a:r>
                      <a:endParaRPr lang="es-CO" sz="1100" dirty="0"/>
                    </a:p>
                  </a:txBody>
                  <a:tcPr marL="68580" marR="68580" marT="34290" marB="34290"/>
                </a:tc>
                <a:tc>
                  <a:txBody>
                    <a:bodyPr/>
                    <a:lstStyle/>
                    <a:p>
                      <a:pPr algn="ctr"/>
                      <a:r>
                        <a:rPr lang="es-CO" sz="1100" dirty="0" smtClean="0"/>
                        <a:t>TOTAL</a:t>
                      </a:r>
                      <a:endParaRPr lang="es-CO" sz="1100" dirty="0"/>
                    </a:p>
                  </a:txBody>
                  <a:tcPr marL="68580" marR="68580" marT="34290" marB="34290"/>
                </a:tc>
              </a:tr>
              <a:tr h="278130">
                <a:tc>
                  <a:txBody>
                    <a:bodyPr/>
                    <a:lstStyle/>
                    <a:p>
                      <a:pPr algn="ctr"/>
                      <a:r>
                        <a:rPr lang="es-CO" sz="1100" dirty="0" smtClean="0"/>
                        <a:t>MATINAL</a:t>
                      </a:r>
                      <a:endParaRPr lang="es-CO" sz="1100" dirty="0"/>
                    </a:p>
                  </a:txBody>
                  <a:tcPr marL="68580" marR="68580" marT="34290" marB="34290"/>
                </a:tc>
                <a:tc rowSpan="3">
                  <a:txBody>
                    <a:bodyPr/>
                    <a:lstStyle/>
                    <a:p>
                      <a:pPr algn="ctr"/>
                      <a:r>
                        <a:rPr lang="es-CO" sz="1100" dirty="0" smtClean="0"/>
                        <a:t>3</a:t>
                      </a:r>
                      <a:endParaRPr lang="es-CO" sz="1100" dirty="0"/>
                    </a:p>
                  </a:txBody>
                  <a:tcPr marL="68580" marR="68580" marT="34290" marB="34290"/>
                </a:tc>
                <a:tc>
                  <a:txBody>
                    <a:bodyPr/>
                    <a:lstStyle/>
                    <a:p>
                      <a:pPr algn="ctr"/>
                      <a:r>
                        <a:rPr lang="es-CO" sz="1100" dirty="0" smtClean="0"/>
                        <a:t>D</a:t>
                      </a:r>
                      <a:endParaRPr lang="es-CO" sz="1100" dirty="0"/>
                    </a:p>
                  </a:txBody>
                  <a:tcPr marL="68580" marR="68580" marT="34290" marB="34290"/>
                </a:tc>
                <a:tc>
                  <a:txBody>
                    <a:bodyPr/>
                    <a:lstStyle/>
                    <a:p>
                      <a:pPr algn="ctr"/>
                      <a:r>
                        <a:rPr lang="es-CO" sz="1100" dirty="0" smtClean="0"/>
                        <a:t>2</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tc>
                <a:tc vMerge="1">
                  <a:txBody>
                    <a:bodyPr/>
                    <a:lstStyle/>
                    <a:p>
                      <a:pPr algn="ctr"/>
                      <a:endParaRPr lang="es-CO" dirty="0"/>
                    </a:p>
                  </a:txBody>
                  <a:tcPr/>
                </a:tc>
                <a:tc>
                  <a:txBody>
                    <a:bodyPr/>
                    <a:lstStyle/>
                    <a:p>
                      <a:pPr algn="ctr"/>
                      <a:r>
                        <a:rPr lang="es-CO" sz="1100" dirty="0" smtClean="0"/>
                        <a:t>E</a:t>
                      </a:r>
                      <a:endParaRPr lang="es-CO" sz="1100" dirty="0"/>
                    </a:p>
                  </a:txBody>
                  <a:tcPr marL="68580" marR="68580" marT="34290" marB="34290"/>
                </a:tc>
                <a:tc>
                  <a:txBody>
                    <a:bodyPr/>
                    <a:lstStyle/>
                    <a:p>
                      <a:pPr algn="ctr"/>
                      <a:r>
                        <a:rPr lang="es-CO" sz="1100" dirty="0" smtClean="0"/>
                        <a:t>0</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tc>
                <a:tc vMerge="1">
                  <a:txBody>
                    <a:bodyPr/>
                    <a:lstStyle/>
                    <a:p>
                      <a:pPr algn="ctr"/>
                      <a:endParaRPr lang="es-CO" dirty="0"/>
                    </a:p>
                  </a:txBody>
                  <a:tcPr/>
                </a:tc>
                <a:tc>
                  <a:txBody>
                    <a:bodyPr/>
                    <a:lstStyle/>
                    <a:p>
                      <a:pPr algn="ctr"/>
                      <a:r>
                        <a:rPr lang="es-CO" sz="1100" dirty="0" smtClean="0"/>
                        <a:t>F</a:t>
                      </a:r>
                      <a:endParaRPr lang="es-CO" sz="1100" dirty="0"/>
                    </a:p>
                  </a:txBody>
                  <a:tcPr marL="68580" marR="68580" marT="34290" marB="34290"/>
                </a:tc>
                <a:tc>
                  <a:txBody>
                    <a:bodyPr/>
                    <a:lstStyle/>
                    <a:p>
                      <a:pPr algn="ctr"/>
                      <a:r>
                        <a:rPr lang="es-CO" sz="1100" dirty="0" smtClean="0"/>
                        <a:t>1</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c>
                  <a:txBody>
                    <a:bodyPr/>
                    <a:lstStyle/>
                    <a:p>
                      <a:pPr algn="ctr"/>
                      <a:r>
                        <a:rPr lang="es-CO" sz="1100" dirty="0" smtClean="0"/>
                        <a:t>4</a:t>
                      </a: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r>
              <a:tr h="278130">
                <a:tc>
                  <a:txBody>
                    <a:bodyPr/>
                    <a:lstStyle/>
                    <a:p>
                      <a:pPr algn="ctr"/>
                      <a:endParaRPr lang="es-CO" sz="1100" dirty="0"/>
                    </a:p>
                  </a:txBody>
                  <a:tcPr marL="68580" marR="68580" marT="34290" marB="34290"/>
                </a:tc>
                <a:tc rowSpan="5">
                  <a:txBody>
                    <a:bodyPr/>
                    <a:lstStyle/>
                    <a:p>
                      <a:pPr algn="ctr"/>
                      <a:r>
                        <a:rPr lang="es-CO" sz="1100" dirty="0" smtClean="0"/>
                        <a:t>4</a:t>
                      </a:r>
                      <a:endParaRPr lang="es-CO" sz="1100" dirty="0"/>
                    </a:p>
                  </a:txBody>
                  <a:tcPr marL="68580" marR="68580" marT="34290" marB="34290"/>
                </a:tc>
                <a:tc>
                  <a:txBody>
                    <a:bodyPr/>
                    <a:lstStyle/>
                    <a:p>
                      <a:pPr algn="ctr"/>
                      <a:r>
                        <a:rPr lang="es-CO" sz="1100" dirty="0" smtClean="0"/>
                        <a:t>A</a:t>
                      </a:r>
                      <a:endParaRPr lang="es-CO" sz="1100" dirty="0"/>
                    </a:p>
                  </a:txBody>
                  <a:tcPr marL="68580" marR="68580" marT="34290" marB="34290"/>
                </a:tc>
                <a:tc>
                  <a:txBody>
                    <a:bodyPr/>
                    <a:lstStyle/>
                    <a:p>
                      <a:pPr algn="ctr"/>
                      <a:r>
                        <a:rPr lang="es-CO" sz="1100" dirty="0" smtClean="0"/>
                        <a:t>3</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tc>
                <a:tc vMerge="1">
                  <a:txBody>
                    <a:bodyPr/>
                    <a:lstStyle/>
                    <a:p>
                      <a:pPr algn="ctr"/>
                      <a:endParaRPr lang="es-CO" dirty="0"/>
                    </a:p>
                  </a:txBody>
                  <a:tcPr/>
                </a:tc>
                <a:tc>
                  <a:txBody>
                    <a:bodyPr/>
                    <a:lstStyle/>
                    <a:p>
                      <a:pPr algn="ctr"/>
                      <a:r>
                        <a:rPr lang="es-CO" sz="1100" dirty="0" smtClean="0"/>
                        <a:t>B</a:t>
                      </a:r>
                      <a:endParaRPr lang="es-CO" sz="1100" dirty="0"/>
                    </a:p>
                  </a:txBody>
                  <a:tcPr marL="68580" marR="68580" marT="34290" marB="34290"/>
                </a:tc>
                <a:tc>
                  <a:txBody>
                    <a:bodyPr/>
                    <a:lstStyle/>
                    <a:p>
                      <a:pPr algn="ctr"/>
                      <a:r>
                        <a:rPr lang="es-CO" sz="1100" dirty="0" smtClean="0"/>
                        <a:t>1</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tc>
                <a:tc vMerge="1">
                  <a:txBody>
                    <a:bodyPr/>
                    <a:lstStyle/>
                    <a:p>
                      <a:pPr algn="ctr"/>
                      <a:endParaRPr lang="es-CO" dirty="0"/>
                    </a:p>
                  </a:txBody>
                  <a:tcPr/>
                </a:tc>
                <a:tc>
                  <a:txBody>
                    <a:bodyPr/>
                    <a:lstStyle/>
                    <a:p>
                      <a:pPr algn="ctr"/>
                      <a:r>
                        <a:rPr lang="es-CO" sz="1100" dirty="0" smtClean="0"/>
                        <a:t>C</a:t>
                      </a:r>
                      <a:endParaRPr lang="es-CO" sz="1100" dirty="0"/>
                    </a:p>
                  </a:txBody>
                  <a:tcPr marL="68580" marR="68580" marT="34290" marB="34290"/>
                </a:tc>
                <a:tc>
                  <a:txBody>
                    <a:bodyPr/>
                    <a:lstStyle/>
                    <a:p>
                      <a:pPr algn="ctr"/>
                      <a:r>
                        <a:rPr lang="es-CO" sz="1100" dirty="0" smtClean="0"/>
                        <a:t>0</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tc>
                <a:tc vMerge="1">
                  <a:txBody>
                    <a:bodyPr/>
                    <a:lstStyle/>
                    <a:p>
                      <a:pPr algn="ctr"/>
                      <a:endParaRPr lang="es-CO" dirty="0"/>
                    </a:p>
                  </a:txBody>
                  <a:tcPr/>
                </a:tc>
                <a:tc>
                  <a:txBody>
                    <a:bodyPr/>
                    <a:lstStyle/>
                    <a:p>
                      <a:pPr algn="ctr"/>
                      <a:r>
                        <a:rPr lang="es-CO" sz="1100" dirty="0" smtClean="0"/>
                        <a:t>D</a:t>
                      </a:r>
                      <a:endParaRPr lang="es-CO" sz="1100" dirty="0"/>
                    </a:p>
                  </a:txBody>
                  <a:tcPr marL="68580" marR="68580" marT="34290" marB="34290"/>
                </a:tc>
                <a:tc>
                  <a:txBody>
                    <a:bodyPr/>
                    <a:lstStyle/>
                    <a:p>
                      <a:pPr algn="ctr"/>
                      <a:r>
                        <a:rPr lang="es-CO" sz="1100" dirty="0" smtClean="0"/>
                        <a:t>0</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tc>
                <a:tc vMerge="1">
                  <a:txBody>
                    <a:bodyPr/>
                    <a:lstStyle/>
                    <a:p>
                      <a:pPr algn="ctr"/>
                      <a:endParaRPr lang="es-CO" dirty="0"/>
                    </a:p>
                  </a:txBody>
                  <a:tcPr/>
                </a:tc>
                <a:tc>
                  <a:txBody>
                    <a:bodyPr/>
                    <a:lstStyle/>
                    <a:p>
                      <a:pPr algn="ctr"/>
                      <a:r>
                        <a:rPr lang="es-CO" sz="1100" dirty="0" smtClean="0"/>
                        <a:t>E</a:t>
                      </a:r>
                      <a:endParaRPr lang="es-CO" sz="1100" dirty="0"/>
                    </a:p>
                  </a:txBody>
                  <a:tcPr marL="68580" marR="68580" marT="34290" marB="34290"/>
                </a:tc>
                <a:tc>
                  <a:txBody>
                    <a:bodyPr/>
                    <a:lstStyle/>
                    <a:p>
                      <a:pPr algn="ctr"/>
                      <a:r>
                        <a:rPr lang="es-CO" sz="1100" dirty="0" smtClean="0"/>
                        <a:t>0</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c>
                  <a:txBody>
                    <a:bodyPr/>
                    <a:lstStyle/>
                    <a:p>
                      <a:pPr algn="ctr"/>
                      <a:r>
                        <a:rPr lang="es-CO" sz="1100" dirty="0" smtClean="0"/>
                        <a:t>4</a:t>
                      </a: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r>
              <a:tr h="278130">
                <a:tc>
                  <a:txBody>
                    <a:bodyPr/>
                    <a:lstStyle/>
                    <a:p>
                      <a:pPr algn="ctr"/>
                      <a:endParaRPr lang="es-CO" sz="1100" dirty="0"/>
                    </a:p>
                  </a:txBody>
                  <a:tcPr marL="68580" marR="68580" marT="34290" marB="34290"/>
                </a:tc>
                <a:tc>
                  <a:txBody>
                    <a:bodyPr/>
                    <a:lstStyle/>
                    <a:p>
                      <a:pPr algn="ctr"/>
                      <a:r>
                        <a:rPr lang="es-CO" sz="1100" dirty="0" smtClean="0"/>
                        <a:t>5</a:t>
                      </a:r>
                      <a:endParaRPr lang="es-CO" sz="1100" dirty="0"/>
                    </a:p>
                  </a:txBody>
                  <a:tcPr marL="68580" marR="68580" marT="34290" marB="34290"/>
                </a:tc>
                <a:tc>
                  <a:txBody>
                    <a:bodyPr/>
                    <a:lstStyle/>
                    <a:p>
                      <a:pPr algn="ctr"/>
                      <a:r>
                        <a:rPr lang="es-CO" sz="1100" dirty="0" smtClean="0"/>
                        <a:t>A</a:t>
                      </a:r>
                      <a:endParaRPr lang="es-CO" sz="1100" dirty="0"/>
                    </a:p>
                  </a:txBody>
                  <a:tcPr marL="68580" marR="68580" marT="34290" marB="34290"/>
                </a:tc>
                <a:tc>
                  <a:txBody>
                    <a:bodyPr/>
                    <a:lstStyle/>
                    <a:p>
                      <a:pPr algn="ctr"/>
                      <a:r>
                        <a:rPr lang="es-CO" sz="1100" dirty="0" smtClean="0"/>
                        <a:t>0</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tc>
                <a:tc>
                  <a:txBody>
                    <a:bodyPr/>
                    <a:lstStyle/>
                    <a:p>
                      <a:pPr algn="ctr"/>
                      <a:endParaRPr lang="es-CO" sz="1100" dirty="0"/>
                    </a:p>
                  </a:txBody>
                  <a:tcPr marL="68580" marR="68580" marT="34290" marB="34290"/>
                </a:tc>
                <a:tc>
                  <a:txBody>
                    <a:bodyPr/>
                    <a:lstStyle/>
                    <a:p>
                      <a:pPr algn="ctr"/>
                      <a:r>
                        <a:rPr lang="es-CO" sz="1100" dirty="0" smtClean="0"/>
                        <a:t>B</a:t>
                      </a:r>
                      <a:endParaRPr lang="es-CO" sz="1100" dirty="0"/>
                    </a:p>
                  </a:txBody>
                  <a:tcPr marL="68580" marR="68580" marT="34290" marB="34290"/>
                </a:tc>
                <a:tc>
                  <a:txBody>
                    <a:bodyPr/>
                    <a:lstStyle/>
                    <a:p>
                      <a:pPr algn="ctr"/>
                      <a:r>
                        <a:rPr lang="es-CO" sz="1100" dirty="0" smtClean="0"/>
                        <a:t>0</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tc>
                <a:tc>
                  <a:txBody>
                    <a:bodyPr/>
                    <a:lstStyle/>
                    <a:p>
                      <a:pPr algn="ctr"/>
                      <a:endParaRPr lang="es-CO" sz="1100" dirty="0"/>
                    </a:p>
                  </a:txBody>
                  <a:tcPr marL="68580" marR="68580" marT="34290" marB="34290"/>
                </a:tc>
                <a:tc>
                  <a:txBody>
                    <a:bodyPr/>
                    <a:lstStyle/>
                    <a:p>
                      <a:pPr algn="ctr"/>
                      <a:r>
                        <a:rPr lang="es-CO" sz="1100" dirty="0" smtClean="0"/>
                        <a:t>C</a:t>
                      </a:r>
                      <a:endParaRPr lang="es-CO" sz="1100" dirty="0"/>
                    </a:p>
                  </a:txBody>
                  <a:tcPr marL="68580" marR="68580" marT="34290" marB="34290"/>
                </a:tc>
                <a:tc>
                  <a:txBody>
                    <a:bodyPr/>
                    <a:lstStyle/>
                    <a:p>
                      <a:pPr algn="ctr"/>
                      <a:r>
                        <a:rPr lang="es-CO" sz="1100" dirty="0" smtClean="0"/>
                        <a:t>0</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tc>
                <a:tc>
                  <a:txBody>
                    <a:bodyPr/>
                    <a:lstStyle/>
                    <a:p>
                      <a:pPr algn="ctr"/>
                      <a:endParaRPr lang="es-CO" sz="1100" dirty="0"/>
                    </a:p>
                  </a:txBody>
                  <a:tcPr marL="68580" marR="68580" marT="34290" marB="34290"/>
                </a:tc>
                <a:tc>
                  <a:txBody>
                    <a:bodyPr/>
                    <a:lstStyle/>
                    <a:p>
                      <a:pPr algn="ctr"/>
                      <a:r>
                        <a:rPr lang="es-CO" sz="1100" dirty="0" smtClean="0"/>
                        <a:t>D</a:t>
                      </a:r>
                      <a:endParaRPr lang="es-CO" sz="1100" dirty="0"/>
                    </a:p>
                  </a:txBody>
                  <a:tcPr marL="68580" marR="68580" marT="34290" marB="34290"/>
                </a:tc>
                <a:tc>
                  <a:txBody>
                    <a:bodyPr/>
                    <a:lstStyle/>
                    <a:p>
                      <a:pPr algn="ctr"/>
                      <a:r>
                        <a:rPr lang="es-CO" sz="1100" dirty="0" smtClean="0"/>
                        <a:t>0</a:t>
                      </a:r>
                      <a:endParaRPr lang="es-CO" sz="1100" dirty="0"/>
                    </a:p>
                  </a:txBody>
                  <a:tcPr marL="68580" marR="68580" marT="34290" marB="34290"/>
                </a:tc>
                <a:tc>
                  <a:txBody>
                    <a:bodyPr/>
                    <a:lstStyle/>
                    <a:p>
                      <a:pPr algn="ctr"/>
                      <a:endParaRPr lang="es-CO" sz="1100" dirty="0"/>
                    </a:p>
                  </a:txBody>
                  <a:tcPr marL="68580" marR="68580" marT="34290" marB="34290"/>
                </a:tc>
              </a:tr>
              <a:tr h="278130">
                <a:tc>
                  <a:txBody>
                    <a:bodyPr/>
                    <a:lstStyle/>
                    <a:p>
                      <a:pPr algn="ct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c>
                  <a:txBody>
                    <a:bodyPr/>
                    <a:lstStyle/>
                    <a:p>
                      <a:pPr algn="ctr"/>
                      <a:r>
                        <a:rPr lang="es-CO" sz="1100" dirty="0" smtClean="0"/>
                        <a:t>E</a:t>
                      </a:r>
                      <a:endParaRPr lang="es-CO" sz="1100" dirty="0"/>
                    </a:p>
                  </a:txBody>
                  <a:tcPr marL="68580" marR="68580" marT="34290" marB="34290">
                    <a:solidFill>
                      <a:srgbClr val="00B0F0"/>
                    </a:solidFill>
                  </a:tcPr>
                </a:tc>
                <a:tc>
                  <a:txBody>
                    <a:bodyPr/>
                    <a:lstStyle/>
                    <a:p>
                      <a:pPr algn="ctr"/>
                      <a:r>
                        <a:rPr lang="es-CO" sz="1100" dirty="0" smtClean="0"/>
                        <a:t>1</a:t>
                      </a: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r>
              <a:tr h="228600">
                <a:tc>
                  <a:txBody>
                    <a:bodyPr/>
                    <a:lstStyle/>
                    <a:p>
                      <a:pPr algn="ct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c>
                  <a:txBody>
                    <a:bodyPr/>
                    <a:lstStyle/>
                    <a:p>
                      <a:pPr algn="ctr"/>
                      <a:r>
                        <a:rPr lang="es-CO" sz="1100" dirty="0" smtClean="0"/>
                        <a:t>22</a:t>
                      </a: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r>
            </a:tbl>
          </a:graphicData>
        </a:graphic>
      </p:graphicFrame>
    </p:spTree>
    <p:extLst>
      <p:ext uri="{BB962C8B-B14F-4D97-AF65-F5344CB8AC3E}">
        <p14:creationId xmlns:p14="http://schemas.microsoft.com/office/powerpoint/2010/main" val="270750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411295" y="1065422"/>
          <a:ext cx="8137060" cy="4625340"/>
        </p:xfrm>
        <a:graphic>
          <a:graphicData uri="http://schemas.openxmlformats.org/drawingml/2006/table">
            <a:tbl>
              <a:tblPr firstRow="1" bandRow="1">
                <a:tableStyleId>{073A0DAA-6AF3-43AB-8588-CEC1D06C72B9}</a:tableStyleId>
              </a:tblPr>
              <a:tblGrid>
                <a:gridCol w="1627412"/>
                <a:gridCol w="1627412"/>
                <a:gridCol w="1627412"/>
                <a:gridCol w="1627412"/>
                <a:gridCol w="1627412"/>
              </a:tblGrid>
              <a:tr h="480060">
                <a:tc>
                  <a:txBody>
                    <a:bodyPr/>
                    <a:lstStyle/>
                    <a:p>
                      <a:pPr algn="ctr"/>
                      <a:r>
                        <a:rPr lang="es-CO" sz="1400" dirty="0" smtClean="0"/>
                        <a:t>JORNADA</a:t>
                      </a:r>
                      <a:endParaRPr lang="es-CO" sz="1400" dirty="0"/>
                    </a:p>
                  </a:txBody>
                  <a:tcPr marL="68580" marR="68580" marT="34290" marB="34290"/>
                </a:tc>
                <a:tc>
                  <a:txBody>
                    <a:bodyPr/>
                    <a:lstStyle/>
                    <a:p>
                      <a:pPr algn="ctr"/>
                      <a:r>
                        <a:rPr lang="es-CO" sz="1400" dirty="0" smtClean="0"/>
                        <a:t>GRADOS</a:t>
                      </a:r>
                      <a:endParaRPr lang="es-CO" sz="1400" dirty="0"/>
                    </a:p>
                  </a:txBody>
                  <a:tcPr marL="68580" marR="68580" marT="34290" marB="34290"/>
                </a:tc>
                <a:tc>
                  <a:txBody>
                    <a:bodyPr/>
                    <a:lstStyle/>
                    <a:p>
                      <a:pPr algn="ctr"/>
                      <a:r>
                        <a:rPr lang="es-CO" sz="1400" dirty="0" smtClean="0"/>
                        <a:t>GRUPOS</a:t>
                      </a:r>
                      <a:endParaRPr lang="es-CO" sz="1400" dirty="0"/>
                    </a:p>
                  </a:txBody>
                  <a:tcPr marL="68580" marR="68580" marT="34290" marB="34290"/>
                </a:tc>
                <a:tc>
                  <a:txBody>
                    <a:bodyPr/>
                    <a:lstStyle/>
                    <a:p>
                      <a:pPr algn="ctr"/>
                      <a:r>
                        <a:rPr lang="es-CO" sz="1400" dirty="0" smtClean="0"/>
                        <a:t>No. PENDIENTEDE NIVELACIÓN</a:t>
                      </a:r>
                      <a:endParaRPr lang="es-CO" sz="1400" dirty="0"/>
                    </a:p>
                  </a:txBody>
                  <a:tcPr marL="68580" marR="68580" marT="34290" marB="34290"/>
                </a:tc>
                <a:tc>
                  <a:txBody>
                    <a:bodyPr/>
                    <a:lstStyle/>
                    <a:p>
                      <a:pPr algn="ctr"/>
                      <a:r>
                        <a:rPr lang="es-CO" sz="1400" dirty="0" smtClean="0"/>
                        <a:t>TOTAL</a:t>
                      </a:r>
                      <a:endParaRPr lang="es-CO" sz="1400" dirty="0"/>
                    </a:p>
                  </a:txBody>
                  <a:tcPr marL="68580" marR="68580" marT="34290" marB="34290"/>
                </a:tc>
              </a:tr>
              <a:tr h="278130">
                <a:tc>
                  <a:txBody>
                    <a:bodyPr/>
                    <a:lstStyle/>
                    <a:p>
                      <a:pPr algn="ctr"/>
                      <a:r>
                        <a:rPr lang="es-CO" sz="1100" dirty="0" smtClean="0"/>
                        <a:t>MATINAL</a:t>
                      </a:r>
                      <a:endParaRPr lang="es-CO" sz="1100" dirty="0"/>
                    </a:p>
                  </a:txBody>
                  <a:tcPr marL="68580" marR="68580" marT="34290" marB="34290"/>
                </a:tc>
                <a:tc>
                  <a:txBody>
                    <a:bodyPr/>
                    <a:lstStyle/>
                    <a:p>
                      <a:r>
                        <a:rPr lang="es-CO" sz="1100" dirty="0" smtClean="0"/>
                        <a:t>6º</a:t>
                      </a:r>
                      <a:endParaRPr lang="es-CO" sz="1100" dirty="0"/>
                    </a:p>
                  </a:txBody>
                  <a:tcPr marL="68580" marR="68580" marT="34290" marB="34290"/>
                </a:tc>
                <a:tc>
                  <a:txBody>
                    <a:bodyPr/>
                    <a:lstStyle/>
                    <a:p>
                      <a:r>
                        <a:rPr lang="es-CO" sz="1100" dirty="0" smtClean="0"/>
                        <a:t>A</a:t>
                      </a:r>
                      <a:endParaRPr lang="es-CO" sz="1100" dirty="0"/>
                    </a:p>
                  </a:txBody>
                  <a:tcPr marL="68580" marR="68580" marT="34290" marB="34290"/>
                </a:tc>
                <a:tc>
                  <a:txBody>
                    <a:bodyPr/>
                    <a:lstStyle/>
                    <a:p>
                      <a:r>
                        <a:rPr lang="es-CO" sz="1100" dirty="0" smtClean="0"/>
                        <a:t>3</a:t>
                      </a:r>
                      <a:endParaRPr lang="es-CO" sz="1100" dirty="0"/>
                    </a:p>
                  </a:txBody>
                  <a:tcPr marL="68580" marR="68580" marT="34290" marB="34290"/>
                </a:tc>
                <a:tc>
                  <a:txBody>
                    <a:bodyPr/>
                    <a:lstStyle/>
                    <a:p>
                      <a:pPr algn="ctr"/>
                      <a:endParaRPr lang="es-CO" sz="1100" dirty="0"/>
                    </a:p>
                  </a:txBody>
                  <a:tcPr marL="68580" marR="68580" marT="34290" marB="34290"/>
                </a:tc>
              </a:tr>
              <a:tr h="278130">
                <a:tc rowSpan="14">
                  <a:txBody>
                    <a:bodyPr/>
                    <a:lstStyle/>
                    <a:p>
                      <a:pPr algn="ctr"/>
                      <a:endParaRPr lang="es-CO" sz="1100" dirty="0"/>
                    </a:p>
                  </a:txBody>
                  <a:tcPr marL="68580" marR="68580" marT="34290" marB="34290"/>
                </a:tc>
                <a:tc rowSpan="7">
                  <a:txBody>
                    <a:bodyPr/>
                    <a:lstStyle/>
                    <a:p>
                      <a:endParaRPr lang="es-CO" sz="1100" dirty="0"/>
                    </a:p>
                  </a:txBody>
                  <a:tcPr marL="68580" marR="68580" marT="34290" marB="34290"/>
                </a:tc>
                <a:tc>
                  <a:txBody>
                    <a:bodyPr/>
                    <a:lstStyle/>
                    <a:p>
                      <a:r>
                        <a:rPr lang="es-CO" sz="1100" dirty="0" smtClean="0"/>
                        <a:t>B</a:t>
                      </a:r>
                      <a:endParaRPr lang="es-CO" sz="1100" dirty="0"/>
                    </a:p>
                  </a:txBody>
                  <a:tcPr marL="68580" marR="68580" marT="34290" marB="34290"/>
                </a:tc>
                <a:tc>
                  <a:txBody>
                    <a:bodyPr/>
                    <a:lstStyle/>
                    <a:p>
                      <a:r>
                        <a:rPr lang="es-CO" sz="1100" dirty="0" smtClean="0"/>
                        <a:t>17</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vMerge="1">
                  <a:txBody>
                    <a:bodyPr/>
                    <a:lstStyle/>
                    <a:p>
                      <a:endParaRPr lang="es-CO" sz="1400" dirty="0"/>
                    </a:p>
                  </a:txBody>
                  <a:tcPr/>
                </a:tc>
                <a:tc>
                  <a:txBody>
                    <a:bodyPr/>
                    <a:lstStyle/>
                    <a:p>
                      <a:r>
                        <a:rPr lang="es-CO" sz="1100" dirty="0" smtClean="0"/>
                        <a:t>C</a:t>
                      </a:r>
                      <a:endParaRPr lang="es-CO" sz="1100" dirty="0"/>
                    </a:p>
                  </a:txBody>
                  <a:tcPr marL="68580" marR="68580" marT="34290" marB="34290"/>
                </a:tc>
                <a:tc>
                  <a:txBody>
                    <a:bodyPr/>
                    <a:lstStyle/>
                    <a:p>
                      <a:r>
                        <a:rPr lang="es-CO" sz="1100" dirty="0" smtClean="0"/>
                        <a:t>15</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vMerge="1">
                  <a:txBody>
                    <a:bodyPr/>
                    <a:lstStyle/>
                    <a:p>
                      <a:endParaRPr lang="es-CO" sz="1400" dirty="0"/>
                    </a:p>
                  </a:txBody>
                  <a:tcPr/>
                </a:tc>
                <a:tc>
                  <a:txBody>
                    <a:bodyPr/>
                    <a:lstStyle/>
                    <a:p>
                      <a:r>
                        <a:rPr lang="es-CO" sz="1100" dirty="0" smtClean="0"/>
                        <a:t>D</a:t>
                      </a:r>
                      <a:endParaRPr lang="es-CO" sz="1100" dirty="0"/>
                    </a:p>
                  </a:txBody>
                  <a:tcPr marL="68580" marR="68580" marT="34290" marB="34290"/>
                </a:tc>
                <a:tc>
                  <a:txBody>
                    <a:bodyPr/>
                    <a:lstStyle/>
                    <a:p>
                      <a:r>
                        <a:rPr lang="es-CO" sz="1100" dirty="0" smtClean="0"/>
                        <a:t>20</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vMerge="1">
                  <a:txBody>
                    <a:bodyPr/>
                    <a:lstStyle/>
                    <a:p>
                      <a:endParaRPr lang="es-CO" sz="1400" dirty="0"/>
                    </a:p>
                  </a:txBody>
                  <a:tcPr/>
                </a:tc>
                <a:tc>
                  <a:txBody>
                    <a:bodyPr/>
                    <a:lstStyle/>
                    <a:p>
                      <a:r>
                        <a:rPr lang="es-CO" sz="1100" dirty="0" smtClean="0"/>
                        <a:t>E</a:t>
                      </a:r>
                      <a:endParaRPr lang="es-CO" sz="1100" dirty="0"/>
                    </a:p>
                  </a:txBody>
                  <a:tcPr marL="68580" marR="68580" marT="34290" marB="34290"/>
                </a:tc>
                <a:tc>
                  <a:txBody>
                    <a:bodyPr/>
                    <a:lstStyle/>
                    <a:p>
                      <a:r>
                        <a:rPr lang="es-CO" sz="1100" dirty="0" smtClean="0"/>
                        <a:t>8</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vMerge="1">
                  <a:txBody>
                    <a:bodyPr/>
                    <a:lstStyle/>
                    <a:p>
                      <a:endParaRPr lang="es-CO" sz="1400" dirty="0"/>
                    </a:p>
                  </a:txBody>
                  <a:tcPr/>
                </a:tc>
                <a:tc>
                  <a:txBody>
                    <a:bodyPr/>
                    <a:lstStyle/>
                    <a:p>
                      <a:r>
                        <a:rPr lang="es-CO" sz="1100" dirty="0" smtClean="0"/>
                        <a:t>F</a:t>
                      </a:r>
                      <a:endParaRPr lang="es-CO" sz="1100" dirty="0"/>
                    </a:p>
                  </a:txBody>
                  <a:tcPr marL="68580" marR="68580" marT="34290" marB="34290"/>
                </a:tc>
                <a:tc>
                  <a:txBody>
                    <a:bodyPr/>
                    <a:lstStyle/>
                    <a:p>
                      <a:r>
                        <a:rPr lang="es-CO" sz="1100" dirty="0" smtClean="0"/>
                        <a:t>17</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vMerge="1">
                  <a:txBody>
                    <a:bodyPr/>
                    <a:lstStyle/>
                    <a:p>
                      <a:endParaRPr lang="es-CO" sz="1400" dirty="0"/>
                    </a:p>
                  </a:txBody>
                  <a:tcPr/>
                </a:tc>
                <a:tc>
                  <a:txBody>
                    <a:bodyPr/>
                    <a:lstStyle/>
                    <a:p>
                      <a:r>
                        <a:rPr lang="es-CO" sz="1100" dirty="0" smtClean="0"/>
                        <a:t>G</a:t>
                      </a:r>
                      <a:endParaRPr lang="es-CO" sz="1100" dirty="0"/>
                    </a:p>
                  </a:txBody>
                  <a:tcPr marL="68580" marR="68580" marT="34290" marB="34290"/>
                </a:tc>
                <a:tc>
                  <a:txBody>
                    <a:bodyPr/>
                    <a:lstStyle/>
                    <a:p>
                      <a:r>
                        <a:rPr lang="es-CO" sz="1100" dirty="0" smtClean="0"/>
                        <a:t>10</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vMerge="1">
                  <a:txBody>
                    <a:bodyPr/>
                    <a:lstStyle/>
                    <a:p>
                      <a:endParaRPr lang="es-CO" sz="1400" dirty="0"/>
                    </a:p>
                  </a:txBody>
                  <a:tcPr/>
                </a:tc>
                <a:tc>
                  <a:txBody>
                    <a:bodyPr/>
                    <a:lstStyle/>
                    <a:p>
                      <a:r>
                        <a:rPr lang="es-CO" sz="1100" dirty="0" smtClean="0"/>
                        <a:t>H</a:t>
                      </a:r>
                      <a:endParaRPr lang="es-CO" sz="1100" dirty="0"/>
                    </a:p>
                  </a:txBody>
                  <a:tcPr marL="68580" marR="68580" marT="34290" marB="34290"/>
                </a:tc>
                <a:tc>
                  <a:txBody>
                    <a:bodyPr/>
                    <a:lstStyle/>
                    <a:p>
                      <a:r>
                        <a:rPr lang="es-CO" sz="1100" dirty="0" smtClean="0"/>
                        <a:t>8</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endParaRPr lang="es-CO"/>
                    </a:p>
                  </a:txBody>
                  <a:tcPr/>
                </a:tc>
                <a:tc>
                  <a:txBody>
                    <a:bodyPr/>
                    <a:lstStyle/>
                    <a:p>
                      <a:endParaRPr lang="es-CO" sz="1100" dirty="0"/>
                    </a:p>
                  </a:txBody>
                  <a:tcPr marL="68580" marR="68580" marT="34290" marB="34290">
                    <a:solidFill>
                      <a:srgbClr val="00B0F0"/>
                    </a:solidFill>
                  </a:tcPr>
                </a:tc>
                <a:tc>
                  <a:txBody>
                    <a:bodyPr/>
                    <a:lstStyle/>
                    <a:p>
                      <a:endParaRPr lang="es-CO" sz="1100" dirty="0"/>
                    </a:p>
                  </a:txBody>
                  <a:tcPr marL="68580" marR="68580" marT="34290" marB="34290">
                    <a:solidFill>
                      <a:srgbClr val="00B0F0"/>
                    </a:solidFill>
                  </a:tcPr>
                </a:tc>
                <a:tc>
                  <a:txBody>
                    <a:bodyPr/>
                    <a:lstStyle/>
                    <a:p>
                      <a:r>
                        <a:rPr lang="es-CO" sz="1100" dirty="0" smtClean="0"/>
                        <a:t>98</a:t>
                      </a:r>
                      <a:endParaRPr lang="es-CO" sz="1100" dirty="0"/>
                    </a:p>
                  </a:txBody>
                  <a:tcPr marL="68580" marR="68580" marT="34290" marB="34290">
                    <a:solidFill>
                      <a:srgbClr val="00B0F0"/>
                    </a:solidFill>
                  </a:tcPr>
                </a:tc>
                <a:tc>
                  <a:txBody>
                    <a:bodyPr/>
                    <a:lstStyle/>
                    <a:p>
                      <a:pPr algn="ctr"/>
                      <a:endParaRPr lang="es-CO" sz="1100" dirty="0"/>
                    </a:p>
                  </a:txBody>
                  <a:tcPr marL="68580" marR="68580" marT="34290" marB="34290">
                    <a:solidFill>
                      <a:srgbClr val="00B0F0"/>
                    </a:solidFill>
                  </a:tcPr>
                </a:tc>
              </a:tr>
              <a:tr h="278130">
                <a:tc vMerge="1">
                  <a:txBody>
                    <a:bodyPr/>
                    <a:lstStyle/>
                    <a:p>
                      <a:pPr algn="ctr"/>
                      <a:endParaRPr lang="es-CO" dirty="0"/>
                    </a:p>
                  </a:txBody>
                  <a:tcPr/>
                </a:tc>
                <a:tc>
                  <a:txBody>
                    <a:bodyPr/>
                    <a:lstStyle/>
                    <a:p>
                      <a:r>
                        <a:rPr lang="es-CO" sz="1100" dirty="0" smtClean="0"/>
                        <a:t>7º </a:t>
                      </a:r>
                      <a:endParaRPr lang="es-CO" sz="1100" dirty="0"/>
                    </a:p>
                  </a:txBody>
                  <a:tcPr marL="68580" marR="68580" marT="34290" marB="34290"/>
                </a:tc>
                <a:tc>
                  <a:txBody>
                    <a:bodyPr/>
                    <a:lstStyle/>
                    <a:p>
                      <a:r>
                        <a:rPr lang="es-CO" sz="1100" dirty="0" smtClean="0"/>
                        <a:t>A</a:t>
                      </a:r>
                      <a:endParaRPr lang="es-CO" sz="1100" dirty="0"/>
                    </a:p>
                  </a:txBody>
                  <a:tcPr marL="68580" marR="68580" marT="34290" marB="34290"/>
                </a:tc>
                <a:tc>
                  <a:txBody>
                    <a:bodyPr/>
                    <a:lstStyle/>
                    <a:p>
                      <a:r>
                        <a:rPr lang="es-CO" sz="1100" dirty="0" smtClean="0"/>
                        <a:t>7</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rowSpan="5">
                  <a:txBody>
                    <a:bodyPr/>
                    <a:lstStyle/>
                    <a:p>
                      <a:endParaRPr lang="es-CO" sz="1100" dirty="0"/>
                    </a:p>
                  </a:txBody>
                  <a:tcPr marL="68580" marR="68580" marT="34290" marB="34290"/>
                </a:tc>
                <a:tc>
                  <a:txBody>
                    <a:bodyPr/>
                    <a:lstStyle/>
                    <a:p>
                      <a:r>
                        <a:rPr lang="es-CO" sz="1100" dirty="0" smtClean="0"/>
                        <a:t>B</a:t>
                      </a:r>
                      <a:endParaRPr lang="es-CO" sz="1100" dirty="0"/>
                    </a:p>
                  </a:txBody>
                  <a:tcPr marL="68580" marR="68580" marT="34290" marB="34290"/>
                </a:tc>
                <a:tc>
                  <a:txBody>
                    <a:bodyPr/>
                    <a:lstStyle/>
                    <a:p>
                      <a:r>
                        <a:rPr lang="es-CO" sz="1100" dirty="0" smtClean="0"/>
                        <a:t>14</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vMerge="1">
                  <a:txBody>
                    <a:bodyPr/>
                    <a:lstStyle/>
                    <a:p>
                      <a:endParaRPr lang="es-CO" sz="1400" dirty="0"/>
                    </a:p>
                  </a:txBody>
                  <a:tcPr/>
                </a:tc>
                <a:tc>
                  <a:txBody>
                    <a:bodyPr/>
                    <a:lstStyle/>
                    <a:p>
                      <a:r>
                        <a:rPr lang="es-CO" sz="1100" dirty="0" smtClean="0"/>
                        <a:t>C</a:t>
                      </a:r>
                      <a:endParaRPr lang="es-CO" sz="1100" dirty="0"/>
                    </a:p>
                  </a:txBody>
                  <a:tcPr marL="68580" marR="68580" marT="34290" marB="34290"/>
                </a:tc>
                <a:tc>
                  <a:txBody>
                    <a:bodyPr/>
                    <a:lstStyle/>
                    <a:p>
                      <a:r>
                        <a:rPr lang="es-CO" sz="1100" dirty="0" smtClean="0"/>
                        <a:t>8</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vMerge="1">
                  <a:txBody>
                    <a:bodyPr/>
                    <a:lstStyle/>
                    <a:p>
                      <a:endParaRPr lang="es-CO" sz="1400" dirty="0"/>
                    </a:p>
                  </a:txBody>
                  <a:tcPr/>
                </a:tc>
                <a:tc>
                  <a:txBody>
                    <a:bodyPr/>
                    <a:lstStyle/>
                    <a:p>
                      <a:r>
                        <a:rPr lang="es-CO" sz="1100" dirty="0" smtClean="0"/>
                        <a:t>D</a:t>
                      </a:r>
                      <a:endParaRPr lang="es-CO" sz="1100" dirty="0"/>
                    </a:p>
                  </a:txBody>
                  <a:tcPr marL="68580" marR="68580" marT="34290" marB="34290"/>
                </a:tc>
                <a:tc>
                  <a:txBody>
                    <a:bodyPr/>
                    <a:lstStyle/>
                    <a:p>
                      <a:r>
                        <a:rPr lang="es-CO" sz="1100" dirty="0" smtClean="0"/>
                        <a:t>15</a:t>
                      </a:r>
                      <a:endParaRPr lang="es-CO" sz="1100" dirty="0"/>
                    </a:p>
                  </a:txBody>
                  <a:tcPr marL="68580" marR="68580" marT="34290" marB="34290"/>
                </a:tc>
                <a:tc>
                  <a:txBody>
                    <a:bodyPr/>
                    <a:lstStyle/>
                    <a:p>
                      <a:pPr algn="ctr"/>
                      <a:endParaRPr lang="es-CO" sz="1100" dirty="0"/>
                    </a:p>
                  </a:txBody>
                  <a:tcPr marL="68580" marR="68580" marT="34290" marB="34290"/>
                </a:tc>
              </a:tr>
              <a:tr h="278130">
                <a:tc vMerge="1">
                  <a:txBody>
                    <a:bodyPr/>
                    <a:lstStyle/>
                    <a:p>
                      <a:pPr algn="ctr"/>
                      <a:endParaRPr lang="es-CO" dirty="0"/>
                    </a:p>
                  </a:txBody>
                  <a:tcPr/>
                </a:tc>
                <a:tc vMerge="1">
                  <a:txBody>
                    <a:bodyPr/>
                    <a:lstStyle/>
                    <a:p>
                      <a:endParaRPr lang="es-CO" sz="1400" dirty="0"/>
                    </a:p>
                  </a:txBody>
                  <a:tcPr/>
                </a:tc>
                <a:tc>
                  <a:txBody>
                    <a:bodyPr/>
                    <a:lstStyle/>
                    <a:p>
                      <a:r>
                        <a:rPr lang="es-CO" sz="1100" dirty="0" smtClean="0"/>
                        <a:t>E</a:t>
                      </a:r>
                      <a:endParaRPr lang="es-CO" sz="1100" dirty="0"/>
                    </a:p>
                  </a:txBody>
                  <a:tcPr marL="68580" marR="68580" marT="34290" marB="34290"/>
                </a:tc>
                <a:tc>
                  <a:txBody>
                    <a:bodyPr/>
                    <a:lstStyle/>
                    <a:p>
                      <a:r>
                        <a:rPr lang="es-CO" sz="1100" dirty="0" smtClean="0"/>
                        <a:t>11</a:t>
                      </a:r>
                      <a:endParaRPr lang="es-CO" sz="1100" dirty="0"/>
                    </a:p>
                  </a:txBody>
                  <a:tcPr marL="68580" marR="68580" marT="34290" marB="34290"/>
                </a:tc>
                <a:tc>
                  <a:txBody>
                    <a:bodyPr/>
                    <a:lstStyle/>
                    <a:p>
                      <a:pPr algn="ctr"/>
                      <a:endParaRPr lang="es-CO" sz="1100" dirty="0"/>
                    </a:p>
                  </a:txBody>
                  <a:tcPr marL="68580" marR="68580" marT="34290" marB="34290"/>
                </a:tc>
              </a:tr>
              <a:tr h="228600">
                <a:tc vMerge="1">
                  <a:txBody>
                    <a:bodyPr/>
                    <a:lstStyle/>
                    <a:p>
                      <a:pPr algn="ctr"/>
                      <a:endParaRPr lang="es-CO" dirty="0"/>
                    </a:p>
                  </a:txBody>
                  <a:tcPr/>
                </a:tc>
                <a:tc vMerge="1">
                  <a:txBody>
                    <a:bodyPr/>
                    <a:lstStyle/>
                    <a:p>
                      <a:pPr algn="ctr"/>
                      <a:endParaRPr lang="es-CO" sz="1400" dirty="0"/>
                    </a:p>
                  </a:txBody>
                  <a:tcPr/>
                </a:tc>
                <a:tc>
                  <a:txBody>
                    <a:bodyPr/>
                    <a:lstStyle/>
                    <a:p>
                      <a:pPr algn="ctr"/>
                      <a:endParaRPr lang="es-CO" sz="1100" dirty="0"/>
                    </a:p>
                  </a:txBody>
                  <a:tcPr marL="68580" marR="68580" marT="34290" marB="34290"/>
                </a:tc>
                <a:tc>
                  <a:txBody>
                    <a:bodyPr/>
                    <a:lstStyle/>
                    <a:p>
                      <a:pPr algn="ctr"/>
                      <a:endParaRPr lang="es-CO" sz="1100" dirty="0"/>
                    </a:p>
                  </a:txBody>
                  <a:tcPr marL="68580" marR="68580" marT="34290" marB="34290"/>
                </a:tc>
                <a:tc>
                  <a:txBody>
                    <a:bodyPr/>
                    <a:lstStyle/>
                    <a:p>
                      <a:pPr algn="ctr"/>
                      <a:endParaRPr lang="es-CO" sz="1100" dirty="0"/>
                    </a:p>
                  </a:txBody>
                  <a:tcPr marL="68580" marR="68580" marT="34290" marB="34290"/>
                </a:tc>
              </a:tr>
            </a:tbl>
          </a:graphicData>
        </a:graphic>
      </p:graphicFrame>
    </p:spTree>
    <p:extLst>
      <p:ext uri="{BB962C8B-B14F-4D97-AF65-F5344CB8AC3E}">
        <p14:creationId xmlns:p14="http://schemas.microsoft.com/office/powerpoint/2010/main" val="243649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25031" y="1010437"/>
            <a:ext cx="5829300" cy="3200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INSTITUCIÓN EDUCATIVA NORMAL SUPERIOR DE SINCELEJO</a:t>
            </a:r>
          </a:p>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AÑO ESCOLAR: </a:t>
            </a:r>
            <a:r>
              <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rPr>
              <a:t>2015</a:t>
            </a:r>
            <a:endPar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Tabla 5"/>
          <p:cNvGraphicFramePr>
            <a:graphicFrameLocks noGrp="1"/>
          </p:cNvGraphicFramePr>
          <p:nvPr>
            <p:extLst/>
          </p:nvPr>
        </p:nvGraphicFramePr>
        <p:xfrm>
          <a:off x="498229" y="857250"/>
          <a:ext cx="8137058" cy="5067300"/>
        </p:xfrm>
        <a:graphic>
          <a:graphicData uri="http://schemas.openxmlformats.org/drawingml/2006/table">
            <a:tbl>
              <a:tblPr firstRow="1" bandRow="1">
                <a:tableStyleId>{073A0DAA-6AF3-43AB-8588-CEC1D06C72B9}</a:tableStyleId>
              </a:tblPr>
              <a:tblGrid>
                <a:gridCol w="1627412"/>
                <a:gridCol w="1627412"/>
                <a:gridCol w="1627412"/>
                <a:gridCol w="1627412"/>
                <a:gridCol w="1627412"/>
              </a:tblGrid>
              <a:tr h="342900">
                <a:tc>
                  <a:txBody>
                    <a:bodyPr/>
                    <a:lstStyle/>
                    <a:p>
                      <a:pPr algn="ctr"/>
                      <a:r>
                        <a:rPr lang="es-CO" sz="900" dirty="0" smtClean="0"/>
                        <a:t>JORNADA</a:t>
                      </a:r>
                      <a:endParaRPr lang="es-CO" sz="900" dirty="0"/>
                    </a:p>
                  </a:txBody>
                  <a:tcPr marL="68580" marR="68580" marT="34290" marB="34290"/>
                </a:tc>
                <a:tc>
                  <a:txBody>
                    <a:bodyPr/>
                    <a:lstStyle/>
                    <a:p>
                      <a:pPr algn="ctr"/>
                      <a:r>
                        <a:rPr lang="es-CO" sz="900" dirty="0" smtClean="0"/>
                        <a:t>GRADOS</a:t>
                      </a:r>
                      <a:endParaRPr lang="es-CO" sz="900" dirty="0"/>
                    </a:p>
                  </a:txBody>
                  <a:tcPr marL="68580" marR="68580" marT="34290" marB="34290"/>
                </a:tc>
                <a:tc>
                  <a:txBody>
                    <a:bodyPr/>
                    <a:lstStyle/>
                    <a:p>
                      <a:pPr algn="ctr"/>
                      <a:r>
                        <a:rPr lang="es-CO" sz="900" dirty="0" smtClean="0"/>
                        <a:t>GRUPOS</a:t>
                      </a:r>
                      <a:endParaRPr lang="es-CO" sz="900" dirty="0"/>
                    </a:p>
                  </a:txBody>
                  <a:tcPr marL="68580" marR="68580" marT="34290" marB="34290"/>
                </a:tc>
                <a:tc>
                  <a:txBody>
                    <a:bodyPr/>
                    <a:lstStyle/>
                    <a:p>
                      <a:pPr algn="ctr"/>
                      <a:r>
                        <a:rPr lang="es-CO" sz="900" dirty="0" smtClean="0"/>
                        <a:t>No. PENDIENTEDE NIVELACIÓN</a:t>
                      </a:r>
                      <a:endParaRPr lang="es-CO" sz="900" dirty="0"/>
                    </a:p>
                  </a:txBody>
                  <a:tcPr marL="68580" marR="68580" marT="34290" marB="34290"/>
                </a:tc>
                <a:tc>
                  <a:txBody>
                    <a:bodyPr/>
                    <a:lstStyle/>
                    <a:p>
                      <a:pPr algn="ctr"/>
                      <a:r>
                        <a:rPr lang="es-CO" sz="900" dirty="0" smtClean="0"/>
                        <a:t>TOTAL</a:t>
                      </a:r>
                      <a:endParaRPr lang="es-CO" sz="900" dirty="0"/>
                    </a:p>
                  </a:txBody>
                  <a:tcPr marL="68580" marR="68580" marT="34290" marB="34290"/>
                </a:tc>
              </a:tr>
              <a:tr h="278130">
                <a:tc>
                  <a:txBody>
                    <a:bodyPr/>
                    <a:lstStyle/>
                    <a:p>
                      <a:pPr algn="ctr"/>
                      <a:r>
                        <a:rPr lang="es-CO" sz="900" dirty="0" smtClean="0"/>
                        <a:t>MATINAL</a:t>
                      </a:r>
                      <a:endParaRPr lang="es-CO" sz="900" dirty="0"/>
                    </a:p>
                  </a:txBody>
                  <a:tcPr marL="68580" marR="68580" marT="34290" marB="34290"/>
                </a:tc>
                <a:tc>
                  <a:txBody>
                    <a:bodyPr/>
                    <a:lstStyle/>
                    <a:p>
                      <a:pPr algn="ctr"/>
                      <a:r>
                        <a:rPr lang="es-CO" sz="900" dirty="0" smtClean="0"/>
                        <a:t>7º </a:t>
                      </a:r>
                      <a:endParaRPr lang="es-CO" sz="900" dirty="0"/>
                    </a:p>
                  </a:txBody>
                  <a:tcPr marL="68580" marR="68580" marT="34290" marB="34290"/>
                </a:tc>
                <a:tc>
                  <a:txBody>
                    <a:bodyPr/>
                    <a:lstStyle/>
                    <a:p>
                      <a:pPr algn="ctr"/>
                      <a:r>
                        <a:rPr lang="es-CO" sz="900" dirty="0" smtClean="0"/>
                        <a:t>F</a:t>
                      </a:r>
                      <a:endParaRPr lang="es-CO" sz="900" dirty="0"/>
                    </a:p>
                  </a:txBody>
                  <a:tcPr marL="68580" marR="68580" marT="34290" marB="34290"/>
                </a:tc>
                <a:tc>
                  <a:txBody>
                    <a:bodyPr/>
                    <a:lstStyle/>
                    <a:p>
                      <a:pPr algn="ctr"/>
                      <a:r>
                        <a:rPr lang="es-CO" sz="900" dirty="0" smtClean="0"/>
                        <a:t>12</a:t>
                      </a:r>
                      <a:endParaRPr lang="es-CO" sz="900" dirty="0"/>
                    </a:p>
                  </a:txBody>
                  <a:tcPr marL="68580" marR="68580" marT="34290" marB="34290"/>
                </a:tc>
                <a:tc>
                  <a:txBody>
                    <a:bodyPr/>
                    <a:lstStyle/>
                    <a:p>
                      <a:pPr algn="ctr"/>
                      <a:endParaRPr lang="es-CO" sz="900" dirty="0"/>
                    </a:p>
                  </a:txBody>
                  <a:tcPr marL="68580" marR="68580" marT="34290" marB="34290"/>
                </a:tc>
              </a:tr>
              <a:tr h="278130">
                <a:tc rowSpan="17">
                  <a:txBody>
                    <a:bodyPr/>
                    <a:lstStyle/>
                    <a:p>
                      <a:pPr algn="ctr"/>
                      <a:endParaRPr lang="es-CO" sz="900" dirty="0"/>
                    </a:p>
                  </a:txBody>
                  <a:tcPr marL="68580" marR="68580" marT="34290" marB="34290"/>
                </a:tc>
                <a:tc rowSpan="3">
                  <a:txBody>
                    <a:bodyPr/>
                    <a:lstStyle/>
                    <a:p>
                      <a:pPr algn="ctr"/>
                      <a:endParaRPr lang="es-CO" sz="900" dirty="0"/>
                    </a:p>
                  </a:txBody>
                  <a:tcPr marL="68580" marR="68580" marT="34290" marB="34290"/>
                </a:tc>
                <a:tc>
                  <a:txBody>
                    <a:bodyPr/>
                    <a:lstStyle/>
                    <a:p>
                      <a:pPr algn="ctr"/>
                      <a:r>
                        <a:rPr lang="es-CO" sz="900" dirty="0" smtClean="0"/>
                        <a:t>G</a:t>
                      </a:r>
                      <a:endParaRPr lang="es-CO" sz="900" dirty="0"/>
                    </a:p>
                  </a:txBody>
                  <a:tcPr marL="68580" marR="68580" marT="34290" marB="34290"/>
                </a:tc>
                <a:tc>
                  <a:txBody>
                    <a:bodyPr/>
                    <a:lstStyle/>
                    <a:p>
                      <a:pPr algn="ctr"/>
                      <a:r>
                        <a:rPr lang="es-CO" sz="900" dirty="0" smtClean="0"/>
                        <a:t>15</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vMerge="1">
                  <a:txBody>
                    <a:bodyPr/>
                    <a:lstStyle/>
                    <a:p>
                      <a:pPr algn="ctr"/>
                      <a:endParaRPr lang="es-CO" dirty="0"/>
                    </a:p>
                  </a:txBody>
                  <a:tcPr/>
                </a:tc>
                <a:tc>
                  <a:txBody>
                    <a:bodyPr/>
                    <a:lstStyle/>
                    <a:p>
                      <a:pPr algn="ctr"/>
                      <a:r>
                        <a:rPr lang="es-CO" sz="900" dirty="0" smtClean="0"/>
                        <a:t>H</a:t>
                      </a:r>
                      <a:endParaRPr lang="es-CO" sz="900" dirty="0"/>
                    </a:p>
                  </a:txBody>
                  <a:tcPr marL="68580" marR="68580" marT="34290" marB="34290"/>
                </a:tc>
                <a:tc>
                  <a:txBody>
                    <a:bodyPr/>
                    <a:lstStyle/>
                    <a:p>
                      <a:pPr algn="ctr"/>
                      <a:r>
                        <a:rPr lang="es-CO" sz="900" dirty="0" smtClean="0"/>
                        <a:t>13</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vMerge="1">
                  <a:txBody>
                    <a:bodyPr/>
                    <a:lstStyle/>
                    <a:p>
                      <a:pPr algn="ctr"/>
                      <a:endParaRPr lang="es-CO" dirty="0"/>
                    </a:p>
                  </a:txBody>
                  <a:tcPr/>
                </a:tc>
                <a:tc>
                  <a:txBody>
                    <a:bodyPr/>
                    <a:lstStyle/>
                    <a:p>
                      <a:pPr algn="ctr"/>
                      <a:endParaRPr lang="es-CO" sz="900" dirty="0"/>
                    </a:p>
                  </a:txBody>
                  <a:tcPr marL="68580" marR="68580" marT="34290" marB="34290">
                    <a:solidFill>
                      <a:srgbClr val="00B0F0"/>
                    </a:solidFill>
                  </a:tcPr>
                </a:tc>
                <a:tc>
                  <a:txBody>
                    <a:bodyPr/>
                    <a:lstStyle/>
                    <a:p>
                      <a:pPr algn="ctr"/>
                      <a:r>
                        <a:rPr lang="es-CO" sz="900" dirty="0" smtClean="0"/>
                        <a:t>95</a:t>
                      </a:r>
                      <a:endParaRPr lang="es-CO" sz="900" dirty="0"/>
                    </a:p>
                  </a:txBody>
                  <a:tcPr marL="68580" marR="68580" marT="34290" marB="34290">
                    <a:solidFill>
                      <a:srgbClr val="00B0F0"/>
                    </a:solidFill>
                  </a:tcPr>
                </a:tc>
                <a:tc>
                  <a:txBody>
                    <a:bodyPr/>
                    <a:lstStyle/>
                    <a:p>
                      <a:pPr algn="ctr"/>
                      <a:endParaRPr lang="es-CO" sz="900" dirty="0"/>
                    </a:p>
                  </a:txBody>
                  <a:tcPr marL="68580" marR="68580" marT="34290" marB="34290">
                    <a:solidFill>
                      <a:srgbClr val="00B0F0"/>
                    </a:solidFill>
                  </a:tcPr>
                </a:tc>
              </a:tr>
              <a:tr h="278130">
                <a:tc vMerge="1">
                  <a:txBody>
                    <a:bodyPr/>
                    <a:lstStyle/>
                    <a:p>
                      <a:pPr algn="ctr"/>
                      <a:endParaRPr lang="es-CO" dirty="0"/>
                    </a:p>
                  </a:txBody>
                  <a:tcPr/>
                </a:tc>
                <a:tc rowSpan="8">
                  <a:txBody>
                    <a:bodyPr/>
                    <a:lstStyle/>
                    <a:p>
                      <a:pPr algn="ctr"/>
                      <a:r>
                        <a:rPr lang="es-CO" sz="900" dirty="0" smtClean="0"/>
                        <a:t>8º </a:t>
                      </a:r>
                      <a:endParaRPr lang="es-CO" sz="900" dirty="0"/>
                    </a:p>
                  </a:txBody>
                  <a:tcPr marL="68580" marR="68580" marT="34290" marB="34290"/>
                </a:tc>
                <a:tc>
                  <a:txBody>
                    <a:bodyPr/>
                    <a:lstStyle/>
                    <a:p>
                      <a:pPr algn="ctr"/>
                      <a:r>
                        <a:rPr lang="es-CO" sz="900" dirty="0" smtClean="0"/>
                        <a:t>A</a:t>
                      </a:r>
                      <a:endParaRPr lang="es-CO" sz="900" dirty="0"/>
                    </a:p>
                  </a:txBody>
                  <a:tcPr marL="68580" marR="68580" marT="34290" marB="34290"/>
                </a:tc>
                <a:tc>
                  <a:txBody>
                    <a:bodyPr/>
                    <a:lstStyle/>
                    <a:p>
                      <a:pPr algn="ctr"/>
                      <a:r>
                        <a:rPr lang="es-CO" sz="900" dirty="0" smtClean="0"/>
                        <a:t>12</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vMerge="1">
                  <a:txBody>
                    <a:bodyPr/>
                    <a:lstStyle/>
                    <a:p>
                      <a:pPr algn="ctr"/>
                      <a:endParaRPr lang="es-CO" dirty="0"/>
                    </a:p>
                  </a:txBody>
                  <a:tcPr/>
                </a:tc>
                <a:tc>
                  <a:txBody>
                    <a:bodyPr/>
                    <a:lstStyle/>
                    <a:p>
                      <a:pPr algn="ctr"/>
                      <a:r>
                        <a:rPr lang="es-CO" sz="900" dirty="0" smtClean="0"/>
                        <a:t>B</a:t>
                      </a:r>
                      <a:endParaRPr lang="es-CO" sz="900" dirty="0"/>
                    </a:p>
                  </a:txBody>
                  <a:tcPr marL="68580" marR="68580" marT="34290" marB="34290"/>
                </a:tc>
                <a:tc>
                  <a:txBody>
                    <a:bodyPr/>
                    <a:lstStyle/>
                    <a:p>
                      <a:pPr algn="ctr"/>
                      <a:r>
                        <a:rPr lang="es-CO" sz="900" dirty="0" smtClean="0"/>
                        <a:t>15</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vMerge="1">
                  <a:txBody>
                    <a:bodyPr/>
                    <a:lstStyle/>
                    <a:p>
                      <a:pPr algn="ctr"/>
                      <a:endParaRPr lang="es-CO" dirty="0"/>
                    </a:p>
                  </a:txBody>
                  <a:tcPr/>
                </a:tc>
                <a:tc>
                  <a:txBody>
                    <a:bodyPr/>
                    <a:lstStyle/>
                    <a:p>
                      <a:pPr algn="ctr"/>
                      <a:r>
                        <a:rPr lang="es-CO" sz="900" dirty="0" smtClean="0"/>
                        <a:t>C</a:t>
                      </a:r>
                      <a:endParaRPr lang="es-CO" sz="900" dirty="0"/>
                    </a:p>
                  </a:txBody>
                  <a:tcPr marL="68580" marR="68580" marT="34290" marB="34290"/>
                </a:tc>
                <a:tc>
                  <a:txBody>
                    <a:bodyPr/>
                    <a:lstStyle/>
                    <a:p>
                      <a:pPr algn="ctr"/>
                      <a:r>
                        <a:rPr lang="es-CO" sz="900" dirty="0" smtClean="0"/>
                        <a:t>16</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vMerge="1">
                  <a:txBody>
                    <a:bodyPr/>
                    <a:lstStyle/>
                    <a:p>
                      <a:pPr algn="ctr"/>
                      <a:endParaRPr lang="es-CO" dirty="0"/>
                    </a:p>
                  </a:txBody>
                  <a:tcPr/>
                </a:tc>
                <a:tc>
                  <a:txBody>
                    <a:bodyPr/>
                    <a:lstStyle/>
                    <a:p>
                      <a:pPr algn="ctr"/>
                      <a:r>
                        <a:rPr lang="es-CO" sz="900" dirty="0" smtClean="0"/>
                        <a:t>D</a:t>
                      </a:r>
                      <a:endParaRPr lang="es-CO" sz="900" dirty="0"/>
                    </a:p>
                  </a:txBody>
                  <a:tcPr marL="68580" marR="68580" marT="34290" marB="34290"/>
                </a:tc>
                <a:tc>
                  <a:txBody>
                    <a:bodyPr/>
                    <a:lstStyle/>
                    <a:p>
                      <a:pPr algn="ctr"/>
                      <a:r>
                        <a:rPr lang="es-CO" sz="900" dirty="0" smtClean="0"/>
                        <a:t>0</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vMerge="1">
                  <a:txBody>
                    <a:bodyPr/>
                    <a:lstStyle/>
                    <a:p>
                      <a:pPr algn="ctr"/>
                      <a:endParaRPr lang="es-CO" dirty="0"/>
                    </a:p>
                  </a:txBody>
                  <a:tcPr/>
                </a:tc>
                <a:tc>
                  <a:txBody>
                    <a:bodyPr/>
                    <a:lstStyle/>
                    <a:p>
                      <a:pPr algn="ctr"/>
                      <a:r>
                        <a:rPr lang="es-CO" sz="900" dirty="0" smtClean="0"/>
                        <a:t>E</a:t>
                      </a:r>
                      <a:endParaRPr lang="es-CO" sz="900" dirty="0"/>
                    </a:p>
                  </a:txBody>
                  <a:tcPr marL="68580" marR="68580" marT="34290" marB="34290"/>
                </a:tc>
                <a:tc>
                  <a:txBody>
                    <a:bodyPr/>
                    <a:lstStyle/>
                    <a:p>
                      <a:pPr algn="ctr"/>
                      <a:r>
                        <a:rPr lang="es-CO" sz="900" dirty="0" smtClean="0"/>
                        <a:t>19</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vMerge="1">
                  <a:txBody>
                    <a:bodyPr/>
                    <a:lstStyle/>
                    <a:p>
                      <a:pPr algn="ctr"/>
                      <a:endParaRPr lang="es-CO" dirty="0"/>
                    </a:p>
                  </a:txBody>
                  <a:tcPr/>
                </a:tc>
                <a:tc>
                  <a:txBody>
                    <a:bodyPr/>
                    <a:lstStyle/>
                    <a:p>
                      <a:pPr algn="ctr"/>
                      <a:r>
                        <a:rPr lang="es-CO" sz="900" dirty="0" smtClean="0"/>
                        <a:t>F</a:t>
                      </a:r>
                      <a:endParaRPr lang="es-CO" sz="900" dirty="0"/>
                    </a:p>
                  </a:txBody>
                  <a:tcPr marL="68580" marR="68580" marT="34290" marB="34290"/>
                </a:tc>
                <a:tc>
                  <a:txBody>
                    <a:bodyPr/>
                    <a:lstStyle/>
                    <a:p>
                      <a:pPr algn="ctr"/>
                      <a:r>
                        <a:rPr lang="es-CO" sz="900" dirty="0" smtClean="0"/>
                        <a:t>16</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vMerge="1">
                  <a:txBody>
                    <a:bodyPr/>
                    <a:lstStyle/>
                    <a:p>
                      <a:pPr algn="ctr"/>
                      <a:endParaRPr lang="es-CO" dirty="0"/>
                    </a:p>
                  </a:txBody>
                  <a:tcPr/>
                </a:tc>
                <a:tc>
                  <a:txBody>
                    <a:bodyPr/>
                    <a:lstStyle/>
                    <a:p>
                      <a:pPr algn="ctr"/>
                      <a:r>
                        <a:rPr lang="es-CO" sz="900" dirty="0" smtClean="0"/>
                        <a:t>G</a:t>
                      </a:r>
                      <a:endParaRPr lang="es-CO" sz="900" dirty="0"/>
                    </a:p>
                  </a:txBody>
                  <a:tcPr marL="68580" marR="68580" marT="34290" marB="34290"/>
                </a:tc>
                <a:tc>
                  <a:txBody>
                    <a:bodyPr/>
                    <a:lstStyle/>
                    <a:p>
                      <a:pPr algn="ctr"/>
                      <a:r>
                        <a:rPr lang="es-CO" sz="900" dirty="0" smtClean="0"/>
                        <a:t>16</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endParaRPr lang="es-CO"/>
                    </a:p>
                  </a:txBody>
                  <a:tcPr/>
                </a:tc>
                <a:tc vMerge="1">
                  <a:txBody>
                    <a:bodyPr/>
                    <a:lstStyle/>
                    <a:p>
                      <a:pPr algn="ctr"/>
                      <a:endParaRPr lang="es-CO" dirty="0"/>
                    </a:p>
                  </a:txBody>
                  <a:tcPr/>
                </a:tc>
                <a:tc>
                  <a:txBody>
                    <a:bodyPr/>
                    <a:lstStyle/>
                    <a:p>
                      <a:pPr algn="ctr"/>
                      <a:endParaRPr lang="es-CO" sz="900" dirty="0"/>
                    </a:p>
                  </a:txBody>
                  <a:tcPr marL="68580" marR="68580" marT="34290" marB="34290">
                    <a:solidFill>
                      <a:srgbClr val="00B0F0"/>
                    </a:solidFill>
                  </a:tcPr>
                </a:tc>
                <a:tc>
                  <a:txBody>
                    <a:bodyPr/>
                    <a:lstStyle/>
                    <a:p>
                      <a:pPr algn="ctr"/>
                      <a:r>
                        <a:rPr lang="es-CO" sz="900" dirty="0" smtClean="0"/>
                        <a:t>94</a:t>
                      </a:r>
                      <a:endParaRPr lang="es-CO" sz="900" dirty="0"/>
                    </a:p>
                  </a:txBody>
                  <a:tcPr marL="68580" marR="68580" marT="34290" marB="34290">
                    <a:solidFill>
                      <a:srgbClr val="00B0F0"/>
                    </a:solidFill>
                  </a:tcPr>
                </a:tc>
                <a:tc>
                  <a:txBody>
                    <a:bodyPr/>
                    <a:lstStyle/>
                    <a:p>
                      <a:pPr algn="ctr"/>
                      <a:endParaRPr lang="es-CO" sz="900" dirty="0"/>
                    </a:p>
                  </a:txBody>
                  <a:tcPr marL="68580" marR="68580" marT="34290" marB="34290">
                    <a:solidFill>
                      <a:srgbClr val="00B0F0"/>
                    </a:solidFill>
                  </a:tcPr>
                </a:tc>
              </a:tr>
              <a:tr h="278130">
                <a:tc vMerge="1">
                  <a:txBody>
                    <a:bodyPr/>
                    <a:lstStyle/>
                    <a:p>
                      <a:pPr algn="ctr"/>
                      <a:endParaRPr lang="es-CO" dirty="0"/>
                    </a:p>
                  </a:txBody>
                  <a:tcPr/>
                </a:tc>
                <a:tc>
                  <a:txBody>
                    <a:bodyPr/>
                    <a:lstStyle/>
                    <a:p>
                      <a:pPr algn="ctr"/>
                      <a:r>
                        <a:rPr lang="es-CO" sz="900" dirty="0" smtClean="0"/>
                        <a:t>9º </a:t>
                      </a:r>
                      <a:endParaRPr lang="es-CO" sz="900" dirty="0"/>
                    </a:p>
                  </a:txBody>
                  <a:tcPr marL="68580" marR="68580" marT="34290" marB="34290"/>
                </a:tc>
                <a:tc>
                  <a:txBody>
                    <a:bodyPr/>
                    <a:lstStyle/>
                    <a:p>
                      <a:pPr algn="ctr"/>
                      <a:r>
                        <a:rPr lang="es-CO" sz="900" dirty="0" smtClean="0"/>
                        <a:t>A</a:t>
                      </a:r>
                      <a:endParaRPr lang="es-CO" sz="900" dirty="0"/>
                    </a:p>
                  </a:txBody>
                  <a:tcPr marL="68580" marR="68580" marT="34290" marB="34290"/>
                </a:tc>
                <a:tc>
                  <a:txBody>
                    <a:bodyPr/>
                    <a:lstStyle/>
                    <a:p>
                      <a:pPr algn="ctr"/>
                      <a:r>
                        <a:rPr lang="es-CO" sz="900" dirty="0" smtClean="0"/>
                        <a:t>5</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a:txBody>
                    <a:bodyPr/>
                    <a:lstStyle/>
                    <a:p>
                      <a:pPr algn="ctr"/>
                      <a:endParaRPr lang="es-CO" sz="900"/>
                    </a:p>
                  </a:txBody>
                  <a:tcPr marL="68580" marR="68580" marT="34290" marB="34290"/>
                </a:tc>
                <a:tc>
                  <a:txBody>
                    <a:bodyPr/>
                    <a:lstStyle/>
                    <a:p>
                      <a:pPr algn="ctr"/>
                      <a:r>
                        <a:rPr lang="es-CO" sz="900" dirty="0" smtClean="0"/>
                        <a:t>B</a:t>
                      </a:r>
                      <a:endParaRPr lang="es-CO" sz="900" dirty="0"/>
                    </a:p>
                  </a:txBody>
                  <a:tcPr marL="68580" marR="68580" marT="34290" marB="34290"/>
                </a:tc>
                <a:tc>
                  <a:txBody>
                    <a:bodyPr/>
                    <a:lstStyle/>
                    <a:p>
                      <a:pPr algn="ctr"/>
                      <a:r>
                        <a:rPr lang="es-CO" sz="900" dirty="0" smtClean="0"/>
                        <a:t>17</a:t>
                      </a:r>
                      <a:endParaRPr lang="es-CO" sz="900" dirty="0"/>
                    </a:p>
                  </a:txBody>
                  <a:tcPr marL="68580" marR="68580" marT="34290" marB="34290"/>
                </a:tc>
                <a:tc>
                  <a:txBody>
                    <a:bodyPr/>
                    <a:lstStyle/>
                    <a:p>
                      <a:pPr algn="ctr"/>
                      <a:endParaRPr lang="es-CO" sz="900" dirty="0"/>
                    </a:p>
                  </a:txBody>
                  <a:tcPr marL="68580" marR="68580" marT="34290" marB="34290"/>
                </a:tc>
              </a:tr>
              <a:tr h="278130">
                <a:tc vMerge="1">
                  <a:txBody>
                    <a:bodyPr/>
                    <a:lstStyle/>
                    <a:p>
                      <a:pPr algn="ctr"/>
                      <a:endParaRPr lang="es-CO" dirty="0"/>
                    </a:p>
                  </a:txBody>
                  <a:tcPr/>
                </a:tc>
                <a:tc>
                  <a:txBody>
                    <a:bodyPr/>
                    <a:lstStyle/>
                    <a:p>
                      <a:pPr algn="ctr"/>
                      <a:endParaRPr lang="es-CO" sz="900" dirty="0"/>
                    </a:p>
                  </a:txBody>
                  <a:tcPr marL="68580" marR="68580" marT="34290" marB="34290"/>
                </a:tc>
                <a:tc>
                  <a:txBody>
                    <a:bodyPr/>
                    <a:lstStyle/>
                    <a:p>
                      <a:pPr algn="ctr"/>
                      <a:r>
                        <a:rPr lang="es-CO" sz="900" dirty="0" smtClean="0"/>
                        <a:t>C</a:t>
                      </a:r>
                      <a:endParaRPr lang="es-CO" sz="900" dirty="0"/>
                    </a:p>
                  </a:txBody>
                  <a:tcPr marL="68580" marR="68580" marT="34290" marB="34290"/>
                </a:tc>
                <a:tc>
                  <a:txBody>
                    <a:bodyPr/>
                    <a:lstStyle/>
                    <a:p>
                      <a:pPr algn="ctr"/>
                      <a:r>
                        <a:rPr lang="es-CO" sz="900" dirty="0" smtClean="0"/>
                        <a:t>5</a:t>
                      </a:r>
                      <a:endParaRPr lang="es-CO" sz="900" dirty="0"/>
                    </a:p>
                  </a:txBody>
                  <a:tcPr marL="68580" marR="68580" marT="34290" marB="34290"/>
                </a:tc>
                <a:tc>
                  <a:txBody>
                    <a:bodyPr/>
                    <a:lstStyle/>
                    <a:p>
                      <a:pPr algn="ctr"/>
                      <a:endParaRPr lang="es-CO" sz="900" dirty="0"/>
                    </a:p>
                  </a:txBody>
                  <a:tcPr marL="68580" marR="68580" marT="34290" marB="34290"/>
                </a:tc>
              </a:tr>
              <a:tr h="205740">
                <a:tc vMerge="1">
                  <a:txBody>
                    <a:bodyPr/>
                    <a:lstStyle/>
                    <a:p>
                      <a:pPr algn="ctr"/>
                      <a:endParaRPr lang="es-CO" dirty="0"/>
                    </a:p>
                  </a:txBody>
                  <a:tcPr/>
                </a:tc>
                <a:tc>
                  <a:txBody>
                    <a:bodyPr/>
                    <a:lstStyle/>
                    <a:p>
                      <a:pPr algn="ctr"/>
                      <a:endParaRPr lang="es-CO" sz="900" dirty="0"/>
                    </a:p>
                  </a:txBody>
                  <a:tcPr marL="68580" marR="68580" marT="34290" marB="34290"/>
                </a:tc>
                <a:tc>
                  <a:txBody>
                    <a:bodyPr/>
                    <a:lstStyle/>
                    <a:p>
                      <a:pPr algn="ctr"/>
                      <a:r>
                        <a:rPr lang="es-CO" sz="900" dirty="0" smtClean="0"/>
                        <a:t>D</a:t>
                      </a:r>
                      <a:endParaRPr lang="es-CO" sz="900" dirty="0"/>
                    </a:p>
                  </a:txBody>
                  <a:tcPr marL="68580" marR="68580" marT="34290" marB="34290"/>
                </a:tc>
                <a:tc>
                  <a:txBody>
                    <a:bodyPr/>
                    <a:lstStyle/>
                    <a:p>
                      <a:pPr algn="ctr"/>
                      <a:r>
                        <a:rPr lang="es-CO" sz="900" dirty="0" smtClean="0"/>
                        <a:t>17</a:t>
                      </a:r>
                      <a:endParaRPr lang="es-CO" sz="900" dirty="0"/>
                    </a:p>
                  </a:txBody>
                  <a:tcPr marL="68580" marR="68580" marT="34290" marB="34290"/>
                </a:tc>
                <a:tc>
                  <a:txBody>
                    <a:bodyPr/>
                    <a:lstStyle/>
                    <a:p>
                      <a:pPr algn="ctr"/>
                      <a:endParaRPr lang="es-CO" sz="900" dirty="0"/>
                    </a:p>
                  </a:txBody>
                  <a:tcPr marL="68580" marR="68580" marT="34290" marB="34290"/>
                </a:tc>
              </a:tr>
              <a:tr h="205740">
                <a:tc vMerge="1">
                  <a:txBody>
                    <a:bodyPr/>
                    <a:lstStyle/>
                    <a:p>
                      <a:pPr algn="ctr"/>
                      <a:endParaRPr lang="es-CO" dirty="0"/>
                    </a:p>
                  </a:txBody>
                  <a:tcPr/>
                </a:tc>
                <a:tc>
                  <a:txBody>
                    <a:bodyPr/>
                    <a:lstStyle/>
                    <a:p>
                      <a:pPr algn="ctr"/>
                      <a:endParaRPr lang="es-CO" sz="900" dirty="0"/>
                    </a:p>
                  </a:txBody>
                  <a:tcPr marL="68580" marR="68580" marT="34290" marB="34290"/>
                </a:tc>
                <a:tc>
                  <a:txBody>
                    <a:bodyPr/>
                    <a:lstStyle/>
                    <a:p>
                      <a:pPr algn="ctr"/>
                      <a:r>
                        <a:rPr lang="es-CO" sz="900" dirty="0" smtClean="0"/>
                        <a:t>E</a:t>
                      </a:r>
                      <a:endParaRPr lang="es-CO" sz="900" dirty="0"/>
                    </a:p>
                  </a:txBody>
                  <a:tcPr marL="68580" marR="68580" marT="34290" marB="34290"/>
                </a:tc>
                <a:tc>
                  <a:txBody>
                    <a:bodyPr/>
                    <a:lstStyle/>
                    <a:p>
                      <a:pPr algn="ctr"/>
                      <a:r>
                        <a:rPr lang="es-CO" sz="900" dirty="0" smtClean="0"/>
                        <a:t>17</a:t>
                      </a:r>
                      <a:endParaRPr lang="es-CO" sz="900" dirty="0"/>
                    </a:p>
                  </a:txBody>
                  <a:tcPr marL="68580" marR="68580" marT="34290" marB="34290"/>
                </a:tc>
                <a:tc>
                  <a:txBody>
                    <a:bodyPr/>
                    <a:lstStyle/>
                    <a:p>
                      <a:pPr algn="ctr"/>
                      <a:endParaRPr lang="es-CO" sz="900" dirty="0"/>
                    </a:p>
                  </a:txBody>
                  <a:tcPr marL="68580" marR="68580" marT="34290" marB="34290"/>
                </a:tc>
              </a:tr>
              <a:tr h="205740">
                <a:tc vMerge="1">
                  <a:txBody>
                    <a:bodyPr/>
                    <a:lstStyle/>
                    <a:p>
                      <a:pPr algn="ctr"/>
                      <a:endParaRPr lang="es-CO" dirty="0"/>
                    </a:p>
                  </a:txBody>
                  <a:tcPr/>
                </a:tc>
                <a:tc>
                  <a:txBody>
                    <a:bodyPr/>
                    <a:lstStyle/>
                    <a:p>
                      <a:pPr algn="ctr"/>
                      <a:endParaRPr lang="es-CO" sz="900" dirty="0"/>
                    </a:p>
                  </a:txBody>
                  <a:tcPr marL="68580" marR="68580" marT="34290" marB="34290"/>
                </a:tc>
                <a:tc>
                  <a:txBody>
                    <a:bodyPr/>
                    <a:lstStyle/>
                    <a:p>
                      <a:pPr algn="ctr"/>
                      <a:r>
                        <a:rPr lang="es-CO" sz="900" dirty="0" smtClean="0"/>
                        <a:t>F</a:t>
                      </a:r>
                      <a:endParaRPr lang="es-CO" sz="900" dirty="0"/>
                    </a:p>
                  </a:txBody>
                  <a:tcPr marL="68580" marR="68580" marT="34290" marB="34290"/>
                </a:tc>
                <a:tc>
                  <a:txBody>
                    <a:bodyPr/>
                    <a:lstStyle/>
                    <a:p>
                      <a:pPr algn="ctr"/>
                      <a:r>
                        <a:rPr lang="es-CO" sz="900" dirty="0" smtClean="0"/>
                        <a:t>25</a:t>
                      </a:r>
                      <a:endParaRPr lang="es-CO" sz="900" dirty="0"/>
                    </a:p>
                  </a:txBody>
                  <a:tcPr marL="68580" marR="68580" marT="34290" marB="34290"/>
                </a:tc>
                <a:tc>
                  <a:txBody>
                    <a:bodyPr/>
                    <a:lstStyle/>
                    <a:p>
                      <a:pPr algn="ctr"/>
                      <a:endParaRPr lang="es-CO" sz="900" dirty="0"/>
                    </a:p>
                  </a:txBody>
                  <a:tcPr marL="68580" marR="68580" marT="34290" marB="34290"/>
                </a:tc>
              </a:tr>
            </a:tbl>
          </a:graphicData>
        </a:graphic>
      </p:graphicFrame>
    </p:spTree>
    <p:extLst>
      <p:ext uri="{BB962C8B-B14F-4D97-AF65-F5344CB8AC3E}">
        <p14:creationId xmlns:p14="http://schemas.microsoft.com/office/powerpoint/2010/main" val="140912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25031" y="1010437"/>
            <a:ext cx="5829300" cy="3200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INSTITUCIÓN EDUCATIVA NORMAL SUPERIOR DE SINCELEJO</a:t>
            </a:r>
          </a:p>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AÑO ESCOLAR: </a:t>
            </a:r>
            <a:r>
              <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rPr>
              <a:t>2015</a:t>
            </a:r>
            <a:endPar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884932"/>
            <a:ext cx="623798" cy="571094"/>
          </a:xfrm>
          <a:prstGeom prst="rect">
            <a:avLst/>
          </a:prstGeom>
          <a:noFill/>
        </p:spPr>
      </p:pic>
      <p:graphicFrame>
        <p:nvGraphicFramePr>
          <p:cNvPr id="6" name="Tabla 5"/>
          <p:cNvGraphicFramePr>
            <a:graphicFrameLocks noGrp="1"/>
          </p:cNvGraphicFramePr>
          <p:nvPr>
            <p:extLst/>
          </p:nvPr>
        </p:nvGraphicFramePr>
        <p:xfrm>
          <a:off x="623797" y="1023620"/>
          <a:ext cx="8137058" cy="4648200"/>
        </p:xfrm>
        <a:graphic>
          <a:graphicData uri="http://schemas.openxmlformats.org/drawingml/2006/table">
            <a:tbl>
              <a:tblPr firstRow="1" bandRow="1">
                <a:tableStyleId>{073A0DAA-6AF3-43AB-8588-CEC1D06C72B9}</a:tableStyleId>
              </a:tblPr>
              <a:tblGrid>
                <a:gridCol w="1627412"/>
                <a:gridCol w="1627412"/>
                <a:gridCol w="1627412"/>
                <a:gridCol w="1627412"/>
                <a:gridCol w="1627412"/>
              </a:tblGrid>
              <a:tr h="480060">
                <a:tc>
                  <a:txBody>
                    <a:bodyPr/>
                    <a:lstStyle/>
                    <a:p>
                      <a:pPr algn="ctr"/>
                      <a:r>
                        <a:rPr lang="es-CO" sz="1400" dirty="0" smtClean="0"/>
                        <a:t>JORNADA</a:t>
                      </a:r>
                      <a:endParaRPr lang="es-CO" sz="1400" dirty="0"/>
                    </a:p>
                  </a:txBody>
                  <a:tcPr marL="68580" marR="68580" marT="34290" marB="34290"/>
                </a:tc>
                <a:tc>
                  <a:txBody>
                    <a:bodyPr/>
                    <a:lstStyle/>
                    <a:p>
                      <a:pPr algn="ctr"/>
                      <a:r>
                        <a:rPr lang="es-CO" sz="1400" dirty="0" smtClean="0"/>
                        <a:t>GRADOS</a:t>
                      </a:r>
                      <a:endParaRPr lang="es-CO" sz="1400" dirty="0"/>
                    </a:p>
                  </a:txBody>
                  <a:tcPr marL="68580" marR="68580" marT="34290" marB="34290"/>
                </a:tc>
                <a:tc>
                  <a:txBody>
                    <a:bodyPr/>
                    <a:lstStyle/>
                    <a:p>
                      <a:pPr algn="ctr"/>
                      <a:r>
                        <a:rPr lang="es-CO" sz="1400" dirty="0" smtClean="0"/>
                        <a:t>GRUPOS</a:t>
                      </a:r>
                      <a:endParaRPr lang="es-CO" sz="1400" dirty="0"/>
                    </a:p>
                  </a:txBody>
                  <a:tcPr marL="68580" marR="68580" marT="34290" marB="34290"/>
                </a:tc>
                <a:tc>
                  <a:txBody>
                    <a:bodyPr/>
                    <a:lstStyle/>
                    <a:p>
                      <a:pPr algn="ctr"/>
                      <a:r>
                        <a:rPr lang="es-CO" sz="1400" dirty="0" smtClean="0"/>
                        <a:t>No. PENDIENTEDE NIVELACIÓN</a:t>
                      </a:r>
                      <a:endParaRPr lang="es-CO" sz="1400" dirty="0"/>
                    </a:p>
                  </a:txBody>
                  <a:tcPr marL="68580" marR="68580" marT="34290" marB="34290"/>
                </a:tc>
                <a:tc>
                  <a:txBody>
                    <a:bodyPr/>
                    <a:lstStyle/>
                    <a:p>
                      <a:pPr algn="ctr"/>
                      <a:r>
                        <a:rPr lang="es-CO" sz="1400" dirty="0" smtClean="0"/>
                        <a:t>TOTAL</a:t>
                      </a:r>
                      <a:endParaRPr lang="es-CO" sz="1400" dirty="0"/>
                    </a:p>
                  </a:txBody>
                  <a:tcPr marL="68580" marR="68580" marT="34290" marB="34290"/>
                </a:tc>
              </a:tr>
              <a:tr h="278130">
                <a:tc>
                  <a:txBody>
                    <a:bodyPr/>
                    <a:lstStyle/>
                    <a:p>
                      <a:pPr algn="ctr"/>
                      <a:r>
                        <a:rPr lang="es-CO" sz="1200" dirty="0" smtClean="0"/>
                        <a:t>MATINAL</a:t>
                      </a:r>
                      <a:endParaRPr lang="es-CO" sz="1200" dirty="0"/>
                    </a:p>
                  </a:txBody>
                  <a:tcPr marL="68580" marR="68580" marT="34290" marB="34290"/>
                </a:tc>
                <a:tc>
                  <a:txBody>
                    <a:bodyPr/>
                    <a:lstStyle/>
                    <a:p>
                      <a:r>
                        <a:rPr lang="es-CO" sz="1200" dirty="0" smtClean="0"/>
                        <a:t>9º</a:t>
                      </a:r>
                      <a:r>
                        <a:rPr lang="es-CO" sz="1200" baseline="0" dirty="0" smtClean="0"/>
                        <a:t> </a:t>
                      </a:r>
                      <a:endParaRPr lang="es-CO" sz="1200" dirty="0"/>
                    </a:p>
                  </a:txBody>
                  <a:tcPr marL="68580" marR="68580" marT="34290" marB="34290"/>
                </a:tc>
                <a:tc>
                  <a:txBody>
                    <a:bodyPr/>
                    <a:lstStyle/>
                    <a:p>
                      <a:r>
                        <a:rPr lang="es-CO" sz="1200" dirty="0" smtClean="0"/>
                        <a:t>G</a:t>
                      </a:r>
                      <a:endParaRPr lang="es-CO" sz="1200" dirty="0"/>
                    </a:p>
                  </a:txBody>
                  <a:tcPr marL="68580" marR="68580" marT="34290" marB="34290"/>
                </a:tc>
                <a:tc>
                  <a:txBody>
                    <a:bodyPr/>
                    <a:lstStyle/>
                    <a:p>
                      <a:r>
                        <a:rPr lang="es-CO" sz="1200" dirty="0" smtClean="0"/>
                        <a:t>26</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solidFill>
                      <a:srgbClr val="00B0F0"/>
                    </a:solidFill>
                  </a:tcPr>
                </a:tc>
                <a:tc>
                  <a:txBody>
                    <a:bodyPr/>
                    <a:lstStyle/>
                    <a:p>
                      <a:endParaRPr lang="es-CO" sz="1200" dirty="0"/>
                    </a:p>
                  </a:txBody>
                  <a:tcPr marL="68580" marR="68580" marT="34290" marB="34290">
                    <a:solidFill>
                      <a:srgbClr val="00B0F0"/>
                    </a:solidFill>
                  </a:tcPr>
                </a:tc>
                <a:tc>
                  <a:txBody>
                    <a:bodyPr/>
                    <a:lstStyle/>
                    <a:p>
                      <a:endParaRPr lang="es-CO" sz="1200" dirty="0"/>
                    </a:p>
                  </a:txBody>
                  <a:tcPr marL="68580" marR="68580" marT="34290" marB="34290">
                    <a:solidFill>
                      <a:srgbClr val="00B0F0"/>
                    </a:solidFill>
                  </a:tcPr>
                </a:tc>
                <a:tc>
                  <a:txBody>
                    <a:bodyPr/>
                    <a:lstStyle/>
                    <a:p>
                      <a:r>
                        <a:rPr lang="es-CO" sz="1200" dirty="0" smtClean="0"/>
                        <a:t>112</a:t>
                      </a:r>
                      <a:endParaRPr lang="es-CO" sz="1200" dirty="0"/>
                    </a:p>
                  </a:txBody>
                  <a:tcPr marL="68580" marR="68580" marT="34290" marB="34290">
                    <a:solidFill>
                      <a:srgbClr val="00B0F0"/>
                    </a:solidFill>
                  </a:tcPr>
                </a:tc>
                <a:tc>
                  <a:txBody>
                    <a:bodyPr/>
                    <a:lstStyle/>
                    <a:p>
                      <a:pPr algn="ctr"/>
                      <a:endParaRPr lang="es-CO" sz="1200" dirty="0"/>
                    </a:p>
                  </a:txBody>
                  <a:tcPr marL="68580" marR="68580" marT="34290" marB="34290">
                    <a:solidFill>
                      <a:srgbClr val="00B0F0"/>
                    </a:solidFill>
                  </a:tcPr>
                </a:tc>
              </a:tr>
              <a:tr h="278130">
                <a:tc>
                  <a:txBody>
                    <a:bodyPr/>
                    <a:lstStyle/>
                    <a:p>
                      <a:pPr algn="ctr"/>
                      <a:endParaRPr lang="es-CO" sz="1200" dirty="0"/>
                    </a:p>
                  </a:txBody>
                  <a:tcPr marL="68580" marR="68580" marT="34290" marB="34290"/>
                </a:tc>
                <a:tc>
                  <a:txBody>
                    <a:bodyPr/>
                    <a:lstStyle/>
                    <a:p>
                      <a:r>
                        <a:rPr lang="es-CO" sz="1200" dirty="0" smtClean="0"/>
                        <a:t>10º </a:t>
                      </a:r>
                      <a:endParaRPr lang="es-CO" sz="1200" dirty="0"/>
                    </a:p>
                  </a:txBody>
                  <a:tcPr marL="68580" marR="68580" marT="34290" marB="34290"/>
                </a:tc>
                <a:tc>
                  <a:txBody>
                    <a:bodyPr/>
                    <a:lstStyle/>
                    <a:p>
                      <a:r>
                        <a:rPr lang="es-CO" sz="1200" dirty="0" smtClean="0"/>
                        <a:t>A</a:t>
                      </a:r>
                      <a:endParaRPr lang="es-CO" sz="1200" dirty="0"/>
                    </a:p>
                  </a:txBody>
                  <a:tcPr marL="68580" marR="68580" marT="34290" marB="34290"/>
                </a:tc>
                <a:tc>
                  <a:txBody>
                    <a:bodyPr/>
                    <a:lstStyle/>
                    <a:p>
                      <a:r>
                        <a:rPr lang="es-CO" sz="1200" dirty="0" smtClean="0"/>
                        <a:t>23</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tc>
                <a:tc>
                  <a:txBody>
                    <a:bodyPr/>
                    <a:lstStyle/>
                    <a:p>
                      <a:endParaRPr lang="es-CO" sz="1200" dirty="0"/>
                    </a:p>
                  </a:txBody>
                  <a:tcPr marL="68580" marR="68580" marT="34290" marB="34290"/>
                </a:tc>
                <a:tc>
                  <a:txBody>
                    <a:bodyPr/>
                    <a:lstStyle/>
                    <a:p>
                      <a:r>
                        <a:rPr lang="es-CO" sz="1200" dirty="0" smtClean="0"/>
                        <a:t>B</a:t>
                      </a:r>
                      <a:endParaRPr lang="es-CO" sz="1200" dirty="0"/>
                    </a:p>
                  </a:txBody>
                  <a:tcPr marL="68580" marR="68580" marT="34290" marB="34290"/>
                </a:tc>
                <a:tc>
                  <a:txBody>
                    <a:bodyPr/>
                    <a:lstStyle/>
                    <a:p>
                      <a:r>
                        <a:rPr lang="es-CO" sz="1200" dirty="0" smtClean="0"/>
                        <a:t>3</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tc>
                <a:tc>
                  <a:txBody>
                    <a:bodyPr/>
                    <a:lstStyle/>
                    <a:p>
                      <a:endParaRPr lang="es-CO" sz="1200"/>
                    </a:p>
                  </a:txBody>
                  <a:tcPr marL="68580" marR="68580" marT="34290" marB="34290"/>
                </a:tc>
                <a:tc>
                  <a:txBody>
                    <a:bodyPr/>
                    <a:lstStyle/>
                    <a:p>
                      <a:r>
                        <a:rPr lang="es-CO" sz="1200" dirty="0" smtClean="0"/>
                        <a:t>C</a:t>
                      </a:r>
                      <a:endParaRPr lang="es-CO" sz="1200" dirty="0"/>
                    </a:p>
                  </a:txBody>
                  <a:tcPr marL="68580" marR="68580" marT="34290" marB="34290"/>
                </a:tc>
                <a:tc>
                  <a:txBody>
                    <a:bodyPr/>
                    <a:lstStyle/>
                    <a:p>
                      <a:r>
                        <a:rPr lang="es-CO" sz="1200" dirty="0" smtClean="0"/>
                        <a:t>14</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tc>
                <a:tc>
                  <a:txBody>
                    <a:bodyPr/>
                    <a:lstStyle/>
                    <a:p>
                      <a:endParaRPr lang="es-CO" sz="1200"/>
                    </a:p>
                  </a:txBody>
                  <a:tcPr marL="68580" marR="68580" marT="34290" marB="34290"/>
                </a:tc>
                <a:tc>
                  <a:txBody>
                    <a:bodyPr/>
                    <a:lstStyle/>
                    <a:p>
                      <a:r>
                        <a:rPr lang="es-CO" sz="1200" dirty="0" smtClean="0"/>
                        <a:t>D</a:t>
                      </a:r>
                      <a:endParaRPr lang="es-CO" sz="1200" dirty="0"/>
                    </a:p>
                  </a:txBody>
                  <a:tcPr marL="68580" marR="68580" marT="34290" marB="34290"/>
                </a:tc>
                <a:tc>
                  <a:txBody>
                    <a:bodyPr/>
                    <a:lstStyle/>
                    <a:p>
                      <a:r>
                        <a:rPr lang="es-CO" sz="1200" dirty="0" smtClean="0"/>
                        <a:t>20</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tc>
                <a:tc>
                  <a:txBody>
                    <a:bodyPr/>
                    <a:lstStyle/>
                    <a:p>
                      <a:endParaRPr lang="es-CO" sz="1200" dirty="0"/>
                    </a:p>
                  </a:txBody>
                  <a:tcPr marL="68580" marR="68580" marT="34290" marB="34290"/>
                </a:tc>
                <a:tc>
                  <a:txBody>
                    <a:bodyPr/>
                    <a:lstStyle/>
                    <a:p>
                      <a:r>
                        <a:rPr lang="es-CO" sz="1200" dirty="0" smtClean="0"/>
                        <a:t>E</a:t>
                      </a:r>
                      <a:endParaRPr lang="es-CO" sz="1200" dirty="0"/>
                    </a:p>
                  </a:txBody>
                  <a:tcPr marL="68580" marR="68580" marT="34290" marB="34290"/>
                </a:tc>
                <a:tc>
                  <a:txBody>
                    <a:bodyPr/>
                    <a:lstStyle/>
                    <a:p>
                      <a:r>
                        <a:rPr lang="es-CO" sz="1200" dirty="0" smtClean="0"/>
                        <a:t>2</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solidFill>
                      <a:srgbClr val="00B0F0"/>
                    </a:solidFill>
                  </a:tcPr>
                </a:tc>
                <a:tc>
                  <a:txBody>
                    <a:bodyPr/>
                    <a:lstStyle/>
                    <a:p>
                      <a:endParaRPr lang="es-CO" sz="1200" dirty="0"/>
                    </a:p>
                  </a:txBody>
                  <a:tcPr marL="68580" marR="68580" marT="34290" marB="34290">
                    <a:solidFill>
                      <a:srgbClr val="00B0F0"/>
                    </a:solidFill>
                  </a:tcPr>
                </a:tc>
                <a:tc>
                  <a:txBody>
                    <a:bodyPr/>
                    <a:lstStyle/>
                    <a:p>
                      <a:endParaRPr lang="es-CO" sz="1200" dirty="0"/>
                    </a:p>
                  </a:txBody>
                  <a:tcPr marL="68580" marR="68580" marT="34290" marB="34290">
                    <a:solidFill>
                      <a:srgbClr val="00B0F0"/>
                    </a:solidFill>
                  </a:tcPr>
                </a:tc>
                <a:tc>
                  <a:txBody>
                    <a:bodyPr/>
                    <a:lstStyle/>
                    <a:p>
                      <a:r>
                        <a:rPr lang="es-CO" sz="1200" dirty="0" smtClean="0"/>
                        <a:t>62</a:t>
                      </a:r>
                      <a:endParaRPr lang="es-CO" sz="1200" dirty="0"/>
                    </a:p>
                  </a:txBody>
                  <a:tcPr marL="68580" marR="68580" marT="34290" marB="34290">
                    <a:solidFill>
                      <a:srgbClr val="00B0F0"/>
                    </a:solidFill>
                  </a:tcPr>
                </a:tc>
                <a:tc>
                  <a:txBody>
                    <a:bodyPr/>
                    <a:lstStyle/>
                    <a:p>
                      <a:pPr algn="ctr"/>
                      <a:endParaRPr lang="es-CO" sz="1200" dirty="0"/>
                    </a:p>
                  </a:txBody>
                  <a:tcPr marL="68580" marR="68580" marT="34290" marB="34290">
                    <a:solidFill>
                      <a:srgbClr val="00B0F0"/>
                    </a:solidFill>
                  </a:tcPr>
                </a:tc>
              </a:tr>
              <a:tr h="278130">
                <a:tc>
                  <a:txBody>
                    <a:bodyPr/>
                    <a:lstStyle/>
                    <a:p>
                      <a:pPr algn="ctr"/>
                      <a:endParaRPr lang="es-CO" sz="1200" dirty="0"/>
                    </a:p>
                  </a:txBody>
                  <a:tcPr marL="68580" marR="68580" marT="34290" marB="34290">
                    <a:solidFill>
                      <a:srgbClr val="00B0F0"/>
                    </a:solidFill>
                  </a:tcPr>
                </a:tc>
                <a:tc>
                  <a:txBody>
                    <a:bodyPr/>
                    <a:lstStyle/>
                    <a:p>
                      <a:endParaRPr lang="es-CO" sz="1200" dirty="0"/>
                    </a:p>
                  </a:txBody>
                  <a:tcPr marL="68580" marR="68580" marT="34290" marB="34290">
                    <a:solidFill>
                      <a:srgbClr val="00B0F0"/>
                    </a:solidFill>
                  </a:tcPr>
                </a:tc>
                <a:tc>
                  <a:txBody>
                    <a:bodyPr/>
                    <a:lstStyle/>
                    <a:p>
                      <a:endParaRPr lang="es-CO" sz="1200" dirty="0"/>
                    </a:p>
                  </a:txBody>
                  <a:tcPr marL="68580" marR="68580" marT="34290" marB="34290">
                    <a:solidFill>
                      <a:srgbClr val="00B0F0"/>
                    </a:solidFill>
                  </a:tcPr>
                </a:tc>
                <a:tc>
                  <a:txBody>
                    <a:bodyPr/>
                    <a:lstStyle/>
                    <a:p>
                      <a:r>
                        <a:rPr lang="es-CO" sz="1200" dirty="0" smtClean="0"/>
                        <a:t>461</a:t>
                      </a:r>
                      <a:endParaRPr lang="es-CO" sz="1200" dirty="0"/>
                    </a:p>
                  </a:txBody>
                  <a:tcPr marL="68580" marR="68580" marT="34290" marB="34290">
                    <a:solidFill>
                      <a:srgbClr val="00B0F0"/>
                    </a:solidFill>
                  </a:tcPr>
                </a:tc>
                <a:tc>
                  <a:txBody>
                    <a:bodyPr/>
                    <a:lstStyle/>
                    <a:p>
                      <a:pPr algn="ctr"/>
                      <a:endParaRPr lang="es-CO" sz="1200" dirty="0"/>
                    </a:p>
                  </a:txBody>
                  <a:tcPr marL="68580" marR="68580" marT="34290" marB="34290">
                    <a:solidFill>
                      <a:srgbClr val="00B0F0"/>
                    </a:solidFill>
                  </a:tcPr>
                </a:tc>
              </a:tr>
              <a:tr h="278130">
                <a:tc>
                  <a:txBody>
                    <a:bodyPr/>
                    <a:lstStyle/>
                    <a:p>
                      <a:pPr algn="ctr"/>
                      <a:endParaRPr lang="es-CO" sz="1200" dirty="0"/>
                    </a:p>
                  </a:txBody>
                  <a:tcPr marL="68580" marR="68580" marT="34290" marB="34290"/>
                </a:tc>
                <a:tc>
                  <a:txBody>
                    <a:bodyPr/>
                    <a:lstStyle/>
                    <a:p>
                      <a:r>
                        <a:rPr lang="es-CO" sz="1200" dirty="0" smtClean="0"/>
                        <a:t>11º </a:t>
                      </a:r>
                      <a:endParaRPr lang="es-CO" sz="1200" dirty="0"/>
                    </a:p>
                  </a:txBody>
                  <a:tcPr marL="68580" marR="68580" marT="34290" marB="34290"/>
                </a:tc>
                <a:tc>
                  <a:txBody>
                    <a:bodyPr/>
                    <a:lstStyle/>
                    <a:p>
                      <a:r>
                        <a:rPr lang="es-CO" sz="1200" dirty="0" smtClean="0"/>
                        <a:t>A</a:t>
                      </a:r>
                      <a:endParaRPr lang="es-CO" sz="1200" dirty="0"/>
                    </a:p>
                  </a:txBody>
                  <a:tcPr marL="68580" marR="68580" marT="34290" marB="34290"/>
                </a:tc>
                <a:tc>
                  <a:txBody>
                    <a:bodyPr/>
                    <a:lstStyle/>
                    <a:p>
                      <a:r>
                        <a:rPr lang="es-CO" sz="1200" dirty="0" smtClean="0"/>
                        <a:t>16</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tc>
                <a:tc>
                  <a:txBody>
                    <a:bodyPr/>
                    <a:lstStyle/>
                    <a:p>
                      <a:endParaRPr lang="es-CO" sz="1200"/>
                    </a:p>
                  </a:txBody>
                  <a:tcPr marL="68580" marR="68580" marT="34290" marB="34290"/>
                </a:tc>
                <a:tc>
                  <a:txBody>
                    <a:bodyPr/>
                    <a:lstStyle/>
                    <a:p>
                      <a:r>
                        <a:rPr lang="es-CO" sz="1200" dirty="0" smtClean="0"/>
                        <a:t>B</a:t>
                      </a:r>
                      <a:endParaRPr lang="es-CO" sz="1200" dirty="0"/>
                    </a:p>
                  </a:txBody>
                  <a:tcPr marL="68580" marR="68580" marT="34290" marB="34290"/>
                </a:tc>
                <a:tc>
                  <a:txBody>
                    <a:bodyPr/>
                    <a:lstStyle/>
                    <a:p>
                      <a:r>
                        <a:rPr lang="es-CO" sz="1200" dirty="0" smtClean="0"/>
                        <a:t>19</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tc>
                <a:tc>
                  <a:txBody>
                    <a:bodyPr/>
                    <a:lstStyle/>
                    <a:p>
                      <a:endParaRPr lang="es-CO" sz="1200"/>
                    </a:p>
                  </a:txBody>
                  <a:tcPr marL="68580" marR="68580" marT="34290" marB="34290"/>
                </a:tc>
                <a:tc>
                  <a:txBody>
                    <a:bodyPr/>
                    <a:lstStyle/>
                    <a:p>
                      <a:r>
                        <a:rPr lang="es-CO" sz="1200" dirty="0" smtClean="0"/>
                        <a:t>C</a:t>
                      </a:r>
                      <a:endParaRPr lang="es-CO" sz="1200" dirty="0"/>
                    </a:p>
                  </a:txBody>
                  <a:tcPr marL="68580" marR="68580" marT="34290" marB="34290"/>
                </a:tc>
                <a:tc>
                  <a:txBody>
                    <a:bodyPr/>
                    <a:lstStyle/>
                    <a:p>
                      <a:r>
                        <a:rPr lang="es-CO" sz="1200" dirty="0" smtClean="0"/>
                        <a:t>10</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tc>
                <a:tc>
                  <a:txBody>
                    <a:bodyPr/>
                    <a:lstStyle/>
                    <a:p>
                      <a:endParaRPr lang="es-CO" sz="1200"/>
                    </a:p>
                  </a:txBody>
                  <a:tcPr marL="68580" marR="68580" marT="34290" marB="34290"/>
                </a:tc>
                <a:tc>
                  <a:txBody>
                    <a:bodyPr/>
                    <a:lstStyle/>
                    <a:p>
                      <a:r>
                        <a:rPr lang="es-CO" sz="1200" dirty="0" smtClean="0"/>
                        <a:t>D</a:t>
                      </a:r>
                      <a:endParaRPr lang="es-CO" sz="1200" dirty="0"/>
                    </a:p>
                  </a:txBody>
                  <a:tcPr marL="68580" marR="68580" marT="34290" marB="34290"/>
                </a:tc>
                <a:tc>
                  <a:txBody>
                    <a:bodyPr/>
                    <a:lstStyle/>
                    <a:p>
                      <a:r>
                        <a:rPr lang="es-CO" sz="1200" dirty="0" smtClean="0"/>
                        <a:t>3</a:t>
                      </a:r>
                      <a:endParaRPr lang="es-CO" sz="1200" dirty="0"/>
                    </a:p>
                  </a:txBody>
                  <a:tcPr marL="68580" marR="68580" marT="34290" marB="34290"/>
                </a:tc>
                <a:tc>
                  <a:txBody>
                    <a:bodyPr/>
                    <a:lstStyle/>
                    <a:p>
                      <a:pPr algn="ctr"/>
                      <a:endParaRPr lang="es-CO" sz="1200" dirty="0"/>
                    </a:p>
                  </a:txBody>
                  <a:tcPr marL="68580" marR="68580" marT="34290" marB="34290"/>
                </a:tc>
              </a:tr>
              <a:tr h="278130">
                <a:tc>
                  <a:txBody>
                    <a:bodyPr/>
                    <a:lstStyle/>
                    <a:p>
                      <a:pPr algn="ctr"/>
                      <a:endParaRPr lang="es-CO" sz="1200" dirty="0"/>
                    </a:p>
                  </a:txBody>
                  <a:tcPr marL="68580" marR="68580" marT="34290" marB="34290"/>
                </a:tc>
                <a:tc>
                  <a:txBody>
                    <a:bodyPr/>
                    <a:lstStyle/>
                    <a:p>
                      <a:endParaRPr lang="es-CO" sz="1200"/>
                    </a:p>
                  </a:txBody>
                  <a:tcPr marL="68580" marR="68580" marT="34290" marB="34290"/>
                </a:tc>
                <a:tc>
                  <a:txBody>
                    <a:bodyPr/>
                    <a:lstStyle/>
                    <a:p>
                      <a:r>
                        <a:rPr lang="es-CO" sz="1200" dirty="0" smtClean="0"/>
                        <a:t>E</a:t>
                      </a:r>
                      <a:endParaRPr lang="es-CO" sz="1200" dirty="0"/>
                    </a:p>
                  </a:txBody>
                  <a:tcPr marL="68580" marR="68580" marT="34290" marB="34290"/>
                </a:tc>
                <a:tc>
                  <a:txBody>
                    <a:bodyPr/>
                    <a:lstStyle/>
                    <a:p>
                      <a:r>
                        <a:rPr lang="es-CO" sz="1200" dirty="0" smtClean="0"/>
                        <a:t>0</a:t>
                      </a:r>
                      <a:endParaRPr lang="es-CO" sz="1200" dirty="0"/>
                    </a:p>
                  </a:txBody>
                  <a:tcPr marL="68580" marR="68580" marT="34290" marB="34290"/>
                </a:tc>
                <a:tc>
                  <a:txBody>
                    <a:bodyPr/>
                    <a:lstStyle/>
                    <a:p>
                      <a:pPr algn="ctr"/>
                      <a:endParaRPr lang="es-CO" sz="1200" dirty="0"/>
                    </a:p>
                  </a:txBody>
                  <a:tcPr marL="68580" marR="68580" marT="34290" marB="34290"/>
                </a:tc>
              </a:tr>
              <a:tr h="274320">
                <a:tc>
                  <a:txBody>
                    <a:bodyPr/>
                    <a:lstStyle/>
                    <a:p>
                      <a:pPr algn="ctr"/>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r>
                        <a:rPr lang="es-CO" sz="1400" dirty="0" smtClean="0"/>
                        <a:t>48</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bl>
          </a:graphicData>
        </a:graphic>
      </p:graphicFrame>
    </p:spTree>
    <p:extLst>
      <p:ext uri="{BB962C8B-B14F-4D97-AF65-F5344CB8AC3E}">
        <p14:creationId xmlns:p14="http://schemas.microsoft.com/office/powerpoint/2010/main" val="61366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25031" y="1010437"/>
            <a:ext cx="5829300" cy="3200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INSTITUCIÓN EDUCATIVA NORMAL SUPERIOR DE SINCELEJO</a:t>
            </a:r>
          </a:p>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AÑO ESCOLAR: </a:t>
            </a:r>
            <a:r>
              <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rPr>
              <a:t>2015</a:t>
            </a:r>
            <a:endPar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Tabla 5"/>
          <p:cNvGraphicFramePr>
            <a:graphicFrameLocks noGrp="1"/>
          </p:cNvGraphicFramePr>
          <p:nvPr>
            <p:extLst/>
          </p:nvPr>
        </p:nvGraphicFramePr>
        <p:xfrm>
          <a:off x="488569" y="1670783"/>
          <a:ext cx="8137058" cy="3059430"/>
        </p:xfrm>
        <a:graphic>
          <a:graphicData uri="http://schemas.openxmlformats.org/drawingml/2006/table">
            <a:tbl>
              <a:tblPr firstRow="1" bandRow="1">
                <a:tableStyleId>{073A0DAA-6AF3-43AB-8588-CEC1D06C72B9}</a:tableStyleId>
              </a:tblPr>
              <a:tblGrid>
                <a:gridCol w="1627412"/>
                <a:gridCol w="1627412"/>
                <a:gridCol w="1627412"/>
                <a:gridCol w="1627412"/>
                <a:gridCol w="1627412"/>
              </a:tblGrid>
              <a:tr h="278130">
                <a:tc>
                  <a:txBody>
                    <a:bodyPr/>
                    <a:lstStyle/>
                    <a:p>
                      <a:pPr algn="ctr"/>
                      <a:r>
                        <a:rPr lang="es-CO" sz="800" dirty="0" smtClean="0"/>
                        <a:t>JORNADA</a:t>
                      </a:r>
                      <a:endParaRPr lang="es-CO" sz="800" dirty="0"/>
                    </a:p>
                  </a:txBody>
                  <a:tcPr marL="68580" marR="68580" marT="34290" marB="34290"/>
                </a:tc>
                <a:tc>
                  <a:txBody>
                    <a:bodyPr/>
                    <a:lstStyle/>
                    <a:p>
                      <a:pPr algn="ctr"/>
                      <a:r>
                        <a:rPr lang="es-CO" sz="800" dirty="0" smtClean="0"/>
                        <a:t>GRADOS</a:t>
                      </a:r>
                      <a:endParaRPr lang="es-CO" sz="800" dirty="0"/>
                    </a:p>
                  </a:txBody>
                  <a:tcPr marL="68580" marR="68580" marT="34290" marB="34290"/>
                </a:tc>
                <a:tc>
                  <a:txBody>
                    <a:bodyPr/>
                    <a:lstStyle/>
                    <a:p>
                      <a:pPr algn="ctr"/>
                      <a:r>
                        <a:rPr lang="es-CO" sz="800" dirty="0" smtClean="0"/>
                        <a:t>GRUPOS</a:t>
                      </a:r>
                      <a:endParaRPr lang="es-CO" sz="800" dirty="0"/>
                    </a:p>
                  </a:txBody>
                  <a:tcPr marL="68580" marR="68580" marT="34290" marB="34290"/>
                </a:tc>
                <a:tc>
                  <a:txBody>
                    <a:bodyPr/>
                    <a:lstStyle/>
                    <a:p>
                      <a:pPr algn="ctr"/>
                      <a:r>
                        <a:rPr lang="es-CO" sz="800" dirty="0" smtClean="0"/>
                        <a:t>No. PENDIENTEDE NIVELACIÓN</a:t>
                      </a:r>
                      <a:endParaRPr lang="es-CO" sz="800" dirty="0"/>
                    </a:p>
                  </a:txBody>
                  <a:tcPr marL="68580" marR="68580" marT="34290" marB="34290"/>
                </a:tc>
                <a:tc>
                  <a:txBody>
                    <a:bodyPr/>
                    <a:lstStyle/>
                    <a:p>
                      <a:pPr algn="ctr"/>
                      <a:r>
                        <a:rPr lang="es-CO" sz="800" dirty="0" smtClean="0"/>
                        <a:t>TOTAL</a:t>
                      </a:r>
                      <a:endParaRPr lang="es-CO" sz="800" dirty="0"/>
                    </a:p>
                  </a:txBody>
                  <a:tcPr marL="68580" marR="68580" marT="34290" marB="34290"/>
                </a:tc>
              </a:tr>
              <a:tr h="278130">
                <a:tc rowSpan="10">
                  <a:txBody>
                    <a:bodyPr/>
                    <a:lstStyle/>
                    <a:p>
                      <a:pPr algn="ctr"/>
                      <a:r>
                        <a:rPr lang="es-CO" sz="1400" dirty="0" smtClean="0"/>
                        <a:t>VESPERTINA</a:t>
                      </a:r>
                      <a:endParaRPr lang="es-CO" sz="1400" dirty="0"/>
                    </a:p>
                  </a:txBody>
                  <a:tcPr marL="68580" marR="68580" marT="34290" marB="34290"/>
                </a:tc>
                <a:tc rowSpan="2">
                  <a:txBody>
                    <a:bodyPr/>
                    <a:lstStyle/>
                    <a:p>
                      <a:r>
                        <a:rPr lang="es-CO" sz="1400" dirty="0" smtClean="0"/>
                        <a:t>1º </a:t>
                      </a:r>
                      <a:endParaRPr lang="es-CO" sz="1400" dirty="0"/>
                    </a:p>
                  </a:txBody>
                  <a:tcPr marL="68580" marR="68580" marT="34290" marB="34290"/>
                </a:tc>
                <a:tc>
                  <a:txBody>
                    <a:bodyPr/>
                    <a:lstStyle/>
                    <a:p>
                      <a:r>
                        <a:rPr lang="es-CO" sz="1400" dirty="0" smtClean="0"/>
                        <a:t>A</a:t>
                      </a:r>
                      <a:endParaRPr lang="es-CO" sz="1400" dirty="0"/>
                    </a:p>
                  </a:txBody>
                  <a:tcPr marL="68580" marR="68580" marT="34290" marB="34290"/>
                </a:tc>
                <a:tc>
                  <a:txBody>
                    <a:bodyPr/>
                    <a:lstStyle/>
                    <a:p>
                      <a:r>
                        <a:rPr lang="es-CO" sz="1400" dirty="0" smtClean="0"/>
                        <a:t>1</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sz="1000" dirty="0"/>
                    </a:p>
                  </a:txBody>
                  <a:tcPr/>
                </a:tc>
                <a:tc vMerge="1">
                  <a:txBody>
                    <a:bodyPr/>
                    <a:lstStyle/>
                    <a:p>
                      <a:endParaRPr lang="es-CO" dirty="0"/>
                    </a:p>
                  </a:txBody>
                  <a:tcPr/>
                </a:tc>
                <a:tc>
                  <a:txBody>
                    <a:bodyPr/>
                    <a:lstStyle/>
                    <a:p>
                      <a:r>
                        <a:rPr lang="es-CO" sz="1400" dirty="0" smtClean="0"/>
                        <a:t>B</a:t>
                      </a:r>
                      <a:endParaRPr lang="es-CO" sz="1400" dirty="0"/>
                    </a:p>
                  </a:txBody>
                  <a:tcPr marL="68580" marR="68580" marT="34290" marB="34290"/>
                </a:tc>
                <a:tc>
                  <a:txBody>
                    <a:bodyPr/>
                    <a:lstStyle/>
                    <a:p>
                      <a:r>
                        <a:rPr lang="es-CO" sz="1400" dirty="0" smtClean="0"/>
                        <a:t>0</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sz="1000" dirty="0"/>
                    </a:p>
                  </a:txBody>
                  <a:tcPr/>
                </a:tc>
                <a:tc>
                  <a:txBody>
                    <a:bodyPr/>
                    <a:lstStyle/>
                    <a:p>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r>
                        <a:rPr lang="es-CO" sz="1400" dirty="0" smtClean="0"/>
                        <a:t>1</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r h="278130">
                <a:tc vMerge="1">
                  <a:txBody>
                    <a:bodyPr/>
                    <a:lstStyle/>
                    <a:p>
                      <a:pPr algn="ctr"/>
                      <a:endParaRPr lang="es-CO" sz="1000" dirty="0"/>
                    </a:p>
                  </a:txBody>
                  <a:tcPr/>
                </a:tc>
                <a:tc rowSpan="2">
                  <a:txBody>
                    <a:bodyPr/>
                    <a:lstStyle/>
                    <a:p>
                      <a:r>
                        <a:rPr lang="es-CO" sz="1400" dirty="0" smtClean="0"/>
                        <a:t>2º </a:t>
                      </a:r>
                      <a:endParaRPr lang="es-CO" sz="1400" dirty="0"/>
                    </a:p>
                  </a:txBody>
                  <a:tcPr marL="68580" marR="68580" marT="34290" marB="34290"/>
                </a:tc>
                <a:tc>
                  <a:txBody>
                    <a:bodyPr/>
                    <a:lstStyle/>
                    <a:p>
                      <a:r>
                        <a:rPr lang="es-CO" sz="1400" dirty="0" smtClean="0"/>
                        <a:t>A</a:t>
                      </a:r>
                      <a:endParaRPr lang="es-CO" sz="1400" dirty="0"/>
                    </a:p>
                  </a:txBody>
                  <a:tcPr marL="68580" marR="68580" marT="34290" marB="34290"/>
                </a:tc>
                <a:tc>
                  <a:txBody>
                    <a:bodyPr/>
                    <a:lstStyle/>
                    <a:p>
                      <a:r>
                        <a:rPr lang="es-CO" sz="1400" dirty="0" smtClean="0"/>
                        <a:t>0</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sz="1000" dirty="0"/>
                    </a:p>
                  </a:txBody>
                  <a:tcPr/>
                </a:tc>
                <a:tc vMerge="1">
                  <a:txBody>
                    <a:bodyPr/>
                    <a:lstStyle/>
                    <a:p>
                      <a:endParaRPr lang="es-CO" dirty="0"/>
                    </a:p>
                  </a:txBody>
                  <a:tcPr/>
                </a:tc>
                <a:tc>
                  <a:txBody>
                    <a:bodyPr/>
                    <a:lstStyle/>
                    <a:p>
                      <a:r>
                        <a:rPr lang="es-CO" sz="1400" dirty="0" smtClean="0"/>
                        <a:t>B</a:t>
                      </a:r>
                      <a:endParaRPr lang="es-CO" sz="1400" dirty="0"/>
                    </a:p>
                  </a:txBody>
                  <a:tcPr marL="68580" marR="68580" marT="34290" marB="34290"/>
                </a:tc>
                <a:tc>
                  <a:txBody>
                    <a:bodyPr/>
                    <a:lstStyle/>
                    <a:p>
                      <a:r>
                        <a:rPr lang="es-CO" sz="1400" dirty="0" smtClean="0"/>
                        <a:t>0</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sz="1000" dirty="0"/>
                    </a:p>
                  </a:txBody>
                  <a:tcPr/>
                </a:tc>
                <a:tc>
                  <a:txBody>
                    <a:bodyPr/>
                    <a:lstStyle/>
                    <a:p>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r>
                        <a:rPr lang="es-CO" sz="1400" dirty="0" smtClean="0"/>
                        <a:t>0</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r h="278130">
                <a:tc vMerge="1">
                  <a:txBody>
                    <a:bodyPr/>
                    <a:lstStyle/>
                    <a:p>
                      <a:pPr algn="ctr"/>
                      <a:endParaRPr lang="es-CO" sz="1000" dirty="0"/>
                    </a:p>
                  </a:txBody>
                  <a:tcPr/>
                </a:tc>
                <a:tc rowSpan="3">
                  <a:txBody>
                    <a:bodyPr/>
                    <a:lstStyle/>
                    <a:p>
                      <a:r>
                        <a:rPr lang="es-CO" sz="1400" dirty="0" smtClean="0"/>
                        <a:t>3º </a:t>
                      </a:r>
                      <a:endParaRPr lang="es-CO" sz="1400" dirty="0"/>
                    </a:p>
                  </a:txBody>
                  <a:tcPr marL="68580" marR="68580" marT="34290" marB="34290"/>
                </a:tc>
                <a:tc>
                  <a:txBody>
                    <a:bodyPr/>
                    <a:lstStyle/>
                    <a:p>
                      <a:r>
                        <a:rPr lang="es-CO" sz="1400" dirty="0" smtClean="0"/>
                        <a:t>A</a:t>
                      </a:r>
                      <a:endParaRPr lang="es-CO" sz="1400" dirty="0"/>
                    </a:p>
                  </a:txBody>
                  <a:tcPr marL="68580" marR="68580" marT="34290" marB="34290"/>
                </a:tc>
                <a:tc>
                  <a:txBody>
                    <a:bodyPr/>
                    <a:lstStyle/>
                    <a:p>
                      <a:r>
                        <a:rPr lang="es-CO" sz="1400" dirty="0" smtClean="0"/>
                        <a:t>9</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sz="1000" dirty="0"/>
                    </a:p>
                  </a:txBody>
                  <a:tcPr/>
                </a:tc>
                <a:tc vMerge="1">
                  <a:txBody>
                    <a:bodyPr/>
                    <a:lstStyle/>
                    <a:p>
                      <a:endParaRPr lang="es-CO" dirty="0"/>
                    </a:p>
                  </a:txBody>
                  <a:tcPr/>
                </a:tc>
                <a:tc>
                  <a:txBody>
                    <a:bodyPr/>
                    <a:lstStyle/>
                    <a:p>
                      <a:r>
                        <a:rPr lang="es-CO" sz="1400" dirty="0" smtClean="0"/>
                        <a:t>B</a:t>
                      </a:r>
                      <a:endParaRPr lang="es-CO" sz="1400" dirty="0"/>
                    </a:p>
                  </a:txBody>
                  <a:tcPr marL="68580" marR="68580" marT="34290" marB="34290"/>
                </a:tc>
                <a:tc>
                  <a:txBody>
                    <a:bodyPr/>
                    <a:lstStyle/>
                    <a:p>
                      <a:r>
                        <a:rPr lang="es-CO" sz="1400" dirty="0" smtClean="0"/>
                        <a:t>4</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sz="1000" dirty="0"/>
                    </a:p>
                  </a:txBody>
                  <a:tcPr/>
                </a:tc>
                <a:tc vMerge="1">
                  <a:txBody>
                    <a:bodyPr/>
                    <a:lstStyle/>
                    <a:p>
                      <a:endParaRPr lang="es-CO" dirty="0"/>
                    </a:p>
                  </a:txBody>
                  <a:tcPr/>
                </a:tc>
                <a:tc>
                  <a:txBody>
                    <a:bodyPr/>
                    <a:lstStyle/>
                    <a:p>
                      <a:r>
                        <a:rPr lang="es-CO" sz="1400" dirty="0" smtClean="0"/>
                        <a:t>C</a:t>
                      </a:r>
                      <a:endParaRPr lang="es-CO" sz="1400" dirty="0"/>
                    </a:p>
                  </a:txBody>
                  <a:tcPr marL="68580" marR="68580" marT="34290" marB="34290"/>
                </a:tc>
                <a:tc>
                  <a:txBody>
                    <a:bodyPr/>
                    <a:lstStyle/>
                    <a:p>
                      <a:r>
                        <a:rPr lang="es-CO" sz="1400" dirty="0" smtClean="0"/>
                        <a:t>4</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sz="1000" dirty="0"/>
                    </a:p>
                  </a:txBody>
                  <a:tcPr/>
                </a:tc>
                <a:tc>
                  <a:txBody>
                    <a:bodyPr/>
                    <a:lstStyle/>
                    <a:p>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r>
                        <a:rPr lang="es-CO" sz="1400" dirty="0" smtClean="0"/>
                        <a:t>17</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bl>
          </a:graphicData>
        </a:graphic>
      </p:graphicFrame>
    </p:spTree>
    <p:extLst>
      <p:ext uri="{BB962C8B-B14F-4D97-AF65-F5344CB8AC3E}">
        <p14:creationId xmlns:p14="http://schemas.microsoft.com/office/powerpoint/2010/main" val="3769896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25031" y="1010437"/>
            <a:ext cx="5829300" cy="3200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INSTITUCIÓN EDUCATIVA NORMAL SUPERIOR DE SINCELEJO</a:t>
            </a:r>
          </a:p>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AÑO ESCOLAR: </a:t>
            </a:r>
            <a:r>
              <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rPr>
              <a:t>2015</a:t>
            </a:r>
            <a:endPar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Tabla 5"/>
          <p:cNvGraphicFramePr>
            <a:graphicFrameLocks noGrp="1"/>
          </p:cNvGraphicFramePr>
          <p:nvPr>
            <p:extLst/>
          </p:nvPr>
        </p:nvGraphicFramePr>
        <p:xfrm>
          <a:off x="556183" y="1757715"/>
          <a:ext cx="8137058" cy="3707130"/>
        </p:xfrm>
        <a:graphic>
          <a:graphicData uri="http://schemas.openxmlformats.org/drawingml/2006/table">
            <a:tbl>
              <a:tblPr firstRow="1" bandRow="1">
                <a:tableStyleId>{073A0DAA-6AF3-43AB-8588-CEC1D06C72B9}</a:tableStyleId>
              </a:tblPr>
              <a:tblGrid>
                <a:gridCol w="1627412"/>
                <a:gridCol w="1627412"/>
                <a:gridCol w="1627412"/>
                <a:gridCol w="1627412"/>
                <a:gridCol w="1627412"/>
              </a:tblGrid>
              <a:tr h="278130">
                <a:tc>
                  <a:txBody>
                    <a:bodyPr/>
                    <a:lstStyle/>
                    <a:p>
                      <a:pPr algn="ctr"/>
                      <a:r>
                        <a:rPr lang="es-CO" sz="800" dirty="0" smtClean="0"/>
                        <a:t>JORNADA</a:t>
                      </a:r>
                      <a:endParaRPr lang="es-CO" sz="800" dirty="0"/>
                    </a:p>
                  </a:txBody>
                  <a:tcPr marL="68580" marR="68580" marT="34290" marB="34290"/>
                </a:tc>
                <a:tc>
                  <a:txBody>
                    <a:bodyPr/>
                    <a:lstStyle/>
                    <a:p>
                      <a:pPr algn="ctr"/>
                      <a:r>
                        <a:rPr lang="es-CO" sz="800" dirty="0" smtClean="0"/>
                        <a:t>GRADOS</a:t>
                      </a:r>
                      <a:endParaRPr lang="es-CO" sz="800" dirty="0"/>
                    </a:p>
                  </a:txBody>
                  <a:tcPr marL="68580" marR="68580" marT="34290" marB="34290"/>
                </a:tc>
                <a:tc>
                  <a:txBody>
                    <a:bodyPr/>
                    <a:lstStyle/>
                    <a:p>
                      <a:pPr algn="ctr"/>
                      <a:r>
                        <a:rPr lang="es-CO" sz="800" dirty="0" smtClean="0"/>
                        <a:t>GRUPOS</a:t>
                      </a:r>
                      <a:endParaRPr lang="es-CO" sz="800" dirty="0"/>
                    </a:p>
                  </a:txBody>
                  <a:tcPr marL="68580" marR="68580" marT="34290" marB="34290"/>
                </a:tc>
                <a:tc>
                  <a:txBody>
                    <a:bodyPr/>
                    <a:lstStyle/>
                    <a:p>
                      <a:pPr algn="ctr"/>
                      <a:r>
                        <a:rPr lang="es-CO" sz="800" dirty="0" smtClean="0"/>
                        <a:t>No. PENDIENTEDE NIVELACIÓN</a:t>
                      </a:r>
                      <a:endParaRPr lang="es-CO" sz="800" dirty="0"/>
                    </a:p>
                  </a:txBody>
                  <a:tcPr marL="68580" marR="68580" marT="34290" marB="34290"/>
                </a:tc>
                <a:tc>
                  <a:txBody>
                    <a:bodyPr/>
                    <a:lstStyle/>
                    <a:p>
                      <a:pPr algn="ctr"/>
                      <a:r>
                        <a:rPr lang="es-CO" sz="800" dirty="0" smtClean="0"/>
                        <a:t>TOTAL</a:t>
                      </a:r>
                      <a:endParaRPr lang="es-CO" sz="800" dirty="0"/>
                    </a:p>
                  </a:txBody>
                  <a:tcPr marL="68580" marR="68580" marT="34290" marB="34290"/>
                </a:tc>
              </a:tr>
              <a:tr h="342900">
                <a:tc rowSpan="9">
                  <a:txBody>
                    <a:bodyPr/>
                    <a:lstStyle/>
                    <a:p>
                      <a:pPr algn="ctr"/>
                      <a:endParaRPr lang="es-CO" sz="1800" dirty="0" smtClean="0"/>
                    </a:p>
                    <a:p>
                      <a:pPr algn="ctr"/>
                      <a:endParaRPr lang="es-CO" sz="1800" dirty="0" smtClean="0"/>
                    </a:p>
                    <a:p>
                      <a:pPr algn="ctr"/>
                      <a:endParaRPr lang="es-CO" sz="1800" dirty="0" smtClean="0"/>
                    </a:p>
                    <a:p>
                      <a:pPr algn="ctr"/>
                      <a:r>
                        <a:rPr lang="es-CO" sz="1800" dirty="0" smtClean="0"/>
                        <a:t>VESPERTINA</a:t>
                      </a:r>
                      <a:endParaRPr lang="es-CO" sz="1800" dirty="0"/>
                    </a:p>
                  </a:txBody>
                  <a:tcPr marL="68580" marR="68580" marT="34290" marB="34290"/>
                </a:tc>
                <a:tc rowSpan="3">
                  <a:txBody>
                    <a:bodyPr/>
                    <a:lstStyle/>
                    <a:p>
                      <a:r>
                        <a:rPr lang="es-CO" sz="1800" dirty="0" smtClean="0"/>
                        <a:t>4º </a:t>
                      </a:r>
                      <a:endParaRPr lang="es-CO" sz="1800" dirty="0"/>
                    </a:p>
                  </a:txBody>
                  <a:tcPr marL="68580" marR="68580" marT="34290" marB="34290"/>
                </a:tc>
                <a:tc>
                  <a:txBody>
                    <a:bodyPr/>
                    <a:lstStyle/>
                    <a:p>
                      <a:r>
                        <a:rPr lang="es-CO" sz="1800" dirty="0" smtClean="0"/>
                        <a:t>A</a:t>
                      </a:r>
                      <a:endParaRPr lang="es-CO" sz="1800" dirty="0"/>
                    </a:p>
                  </a:txBody>
                  <a:tcPr marL="68580" marR="68580" marT="34290" marB="34290"/>
                </a:tc>
                <a:tc>
                  <a:txBody>
                    <a:bodyPr/>
                    <a:lstStyle/>
                    <a:p>
                      <a:r>
                        <a:rPr lang="es-CO" sz="1800" dirty="0" smtClean="0"/>
                        <a:t>11</a:t>
                      </a:r>
                      <a:endParaRPr lang="es-CO" sz="1800" dirty="0"/>
                    </a:p>
                  </a:txBody>
                  <a:tcPr marL="68580" marR="68580" marT="34290" marB="34290"/>
                </a:tc>
                <a:tc>
                  <a:txBody>
                    <a:bodyPr/>
                    <a:lstStyle/>
                    <a:p>
                      <a:pPr algn="ctr"/>
                      <a:endParaRPr lang="es-CO" sz="800" dirty="0"/>
                    </a:p>
                  </a:txBody>
                  <a:tcPr marL="68580" marR="68580" marT="34290" marB="34290"/>
                </a:tc>
              </a:tr>
              <a:tr h="342900">
                <a:tc vMerge="1">
                  <a:txBody>
                    <a:bodyPr/>
                    <a:lstStyle/>
                    <a:p>
                      <a:pPr algn="ctr"/>
                      <a:endParaRPr lang="es-CO" sz="1000" dirty="0"/>
                    </a:p>
                  </a:txBody>
                  <a:tcPr/>
                </a:tc>
                <a:tc vMerge="1">
                  <a:txBody>
                    <a:bodyPr/>
                    <a:lstStyle/>
                    <a:p>
                      <a:endParaRPr lang="es-CO" dirty="0"/>
                    </a:p>
                  </a:txBody>
                  <a:tcPr/>
                </a:tc>
                <a:tc>
                  <a:txBody>
                    <a:bodyPr/>
                    <a:lstStyle/>
                    <a:p>
                      <a:r>
                        <a:rPr lang="es-CO" sz="1800" dirty="0" smtClean="0"/>
                        <a:t>B</a:t>
                      </a:r>
                      <a:endParaRPr lang="es-CO" sz="1800" dirty="0"/>
                    </a:p>
                  </a:txBody>
                  <a:tcPr marL="68580" marR="68580" marT="34290" marB="34290"/>
                </a:tc>
                <a:tc>
                  <a:txBody>
                    <a:bodyPr/>
                    <a:lstStyle/>
                    <a:p>
                      <a:r>
                        <a:rPr lang="es-CO" sz="1800" dirty="0" smtClean="0"/>
                        <a:t>11</a:t>
                      </a:r>
                      <a:endParaRPr lang="es-CO" sz="1800" dirty="0"/>
                    </a:p>
                  </a:txBody>
                  <a:tcPr marL="68580" marR="68580" marT="34290" marB="34290"/>
                </a:tc>
                <a:tc>
                  <a:txBody>
                    <a:bodyPr/>
                    <a:lstStyle/>
                    <a:p>
                      <a:pPr algn="ctr"/>
                      <a:endParaRPr lang="es-CO" sz="1800" dirty="0"/>
                    </a:p>
                  </a:txBody>
                  <a:tcPr marL="68580" marR="68580" marT="34290" marB="34290"/>
                </a:tc>
              </a:tr>
              <a:tr h="342900">
                <a:tc vMerge="1">
                  <a:txBody>
                    <a:bodyPr/>
                    <a:lstStyle/>
                    <a:p>
                      <a:pPr algn="ctr"/>
                      <a:endParaRPr lang="es-CO" sz="1000" dirty="0"/>
                    </a:p>
                  </a:txBody>
                  <a:tcPr/>
                </a:tc>
                <a:tc vMerge="1">
                  <a:txBody>
                    <a:bodyPr/>
                    <a:lstStyle/>
                    <a:p>
                      <a:endParaRPr lang="es-CO" dirty="0"/>
                    </a:p>
                  </a:txBody>
                  <a:tcPr/>
                </a:tc>
                <a:tc>
                  <a:txBody>
                    <a:bodyPr/>
                    <a:lstStyle/>
                    <a:p>
                      <a:r>
                        <a:rPr lang="es-CO" sz="1800" dirty="0" smtClean="0"/>
                        <a:t>C</a:t>
                      </a:r>
                      <a:endParaRPr lang="es-CO" sz="1800" dirty="0"/>
                    </a:p>
                  </a:txBody>
                  <a:tcPr marL="68580" marR="68580" marT="34290" marB="34290"/>
                </a:tc>
                <a:tc>
                  <a:txBody>
                    <a:bodyPr/>
                    <a:lstStyle/>
                    <a:p>
                      <a:r>
                        <a:rPr lang="es-CO" sz="1800" dirty="0" smtClean="0"/>
                        <a:t>5</a:t>
                      </a:r>
                      <a:endParaRPr lang="es-CO" sz="1800" dirty="0"/>
                    </a:p>
                  </a:txBody>
                  <a:tcPr marL="68580" marR="68580" marT="34290" marB="34290"/>
                </a:tc>
                <a:tc>
                  <a:txBody>
                    <a:bodyPr/>
                    <a:lstStyle/>
                    <a:p>
                      <a:pPr algn="ctr"/>
                      <a:endParaRPr lang="es-CO" sz="1800" dirty="0"/>
                    </a:p>
                  </a:txBody>
                  <a:tcPr marL="68580" marR="68580" marT="34290" marB="34290"/>
                </a:tc>
              </a:tr>
              <a:tr h="342900">
                <a:tc vMerge="1">
                  <a:txBody>
                    <a:bodyPr/>
                    <a:lstStyle/>
                    <a:p>
                      <a:pPr algn="ctr"/>
                      <a:endParaRPr lang="es-CO" sz="1000" dirty="0"/>
                    </a:p>
                  </a:txBody>
                  <a:tcPr/>
                </a:tc>
                <a:tc>
                  <a:txBody>
                    <a:bodyPr/>
                    <a:lstStyle/>
                    <a:p>
                      <a:endParaRPr lang="es-CO" sz="1800" dirty="0"/>
                    </a:p>
                  </a:txBody>
                  <a:tcPr marL="68580" marR="68580" marT="34290" marB="34290">
                    <a:solidFill>
                      <a:srgbClr val="00B0F0"/>
                    </a:solidFill>
                  </a:tcPr>
                </a:tc>
                <a:tc>
                  <a:txBody>
                    <a:bodyPr/>
                    <a:lstStyle/>
                    <a:p>
                      <a:endParaRPr lang="es-CO" sz="1800" dirty="0"/>
                    </a:p>
                  </a:txBody>
                  <a:tcPr marL="68580" marR="68580" marT="34290" marB="34290">
                    <a:solidFill>
                      <a:srgbClr val="00B0F0"/>
                    </a:solidFill>
                  </a:tcPr>
                </a:tc>
                <a:tc>
                  <a:txBody>
                    <a:bodyPr/>
                    <a:lstStyle/>
                    <a:p>
                      <a:r>
                        <a:rPr lang="es-CO" sz="1800" dirty="0" smtClean="0"/>
                        <a:t>27</a:t>
                      </a:r>
                      <a:endParaRPr lang="es-CO" sz="1800" dirty="0"/>
                    </a:p>
                  </a:txBody>
                  <a:tcPr marL="68580" marR="68580" marT="34290" marB="34290">
                    <a:solidFill>
                      <a:srgbClr val="00B0F0"/>
                    </a:solidFill>
                  </a:tcPr>
                </a:tc>
                <a:tc>
                  <a:txBody>
                    <a:bodyPr/>
                    <a:lstStyle/>
                    <a:p>
                      <a:pPr algn="ctr"/>
                      <a:endParaRPr lang="es-CO" sz="1800" dirty="0"/>
                    </a:p>
                  </a:txBody>
                  <a:tcPr marL="68580" marR="68580" marT="34290" marB="34290">
                    <a:solidFill>
                      <a:srgbClr val="00B0F0"/>
                    </a:solidFill>
                  </a:tcPr>
                </a:tc>
              </a:tr>
              <a:tr h="342900">
                <a:tc vMerge="1">
                  <a:txBody>
                    <a:bodyPr/>
                    <a:lstStyle/>
                    <a:p>
                      <a:pPr algn="ctr"/>
                      <a:endParaRPr lang="es-CO" sz="1000" dirty="0"/>
                    </a:p>
                  </a:txBody>
                  <a:tcPr/>
                </a:tc>
                <a:tc rowSpan="4">
                  <a:txBody>
                    <a:bodyPr/>
                    <a:lstStyle/>
                    <a:p>
                      <a:r>
                        <a:rPr lang="es-CO" sz="1800" dirty="0" smtClean="0"/>
                        <a:t>5º </a:t>
                      </a:r>
                      <a:endParaRPr lang="es-CO" sz="1800" dirty="0"/>
                    </a:p>
                  </a:txBody>
                  <a:tcPr marL="68580" marR="68580" marT="34290" marB="34290"/>
                </a:tc>
                <a:tc>
                  <a:txBody>
                    <a:bodyPr/>
                    <a:lstStyle/>
                    <a:p>
                      <a:r>
                        <a:rPr lang="es-CO" sz="1800" dirty="0" smtClean="0"/>
                        <a:t>A</a:t>
                      </a:r>
                      <a:endParaRPr lang="es-CO" sz="1800" dirty="0"/>
                    </a:p>
                  </a:txBody>
                  <a:tcPr marL="68580" marR="68580" marT="34290" marB="34290"/>
                </a:tc>
                <a:tc>
                  <a:txBody>
                    <a:bodyPr/>
                    <a:lstStyle/>
                    <a:p>
                      <a:r>
                        <a:rPr lang="es-CO" sz="1800" dirty="0" smtClean="0"/>
                        <a:t>4</a:t>
                      </a:r>
                      <a:endParaRPr lang="es-CO" sz="1800" dirty="0"/>
                    </a:p>
                  </a:txBody>
                  <a:tcPr marL="68580" marR="68580" marT="34290" marB="34290"/>
                </a:tc>
                <a:tc>
                  <a:txBody>
                    <a:bodyPr/>
                    <a:lstStyle/>
                    <a:p>
                      <a:pPr algn="ctr"/>
                      <a:endParaRPr lang="es-CO" sz="1800" dirty="0"/>
                    </a:p>
                  </a:txBody>
                  <a:tcPr marL="68580" marR="68580" marT="34290" marB="34290"/>
                </a:tc>
              </a:tr>
              <a:tr h="342900">
                <a:tc vMerge="1">
                  <a:txBody>
                    <a:bodyPr/>
                    <a:lstStyle/>
                    <a:p>
                      <a:pPr algn="ctr"/>
                      <a:endParaRPr lang="es-CO" sz="1000" dirty="0"/>
                    </a:p>
                  </a:txBody>
                  <a:tcPr/>
                </a:tc>
                <a:tc vMerge="1">
                  <a:txBody>
                    <a:bodyPr/>
                    <a:lstStyle/>
                    <a:p>
                      <a:endParaRPr lang="es-CO" sz="1000" dirty="0"/>
                    </a:p>
                  </a:txBody>
                  <a:tcPr/>
                </a:tc>
                <a:tc>
                  <a:txBody>
                    <a:bodyPr/>
                    <a:lstStyle/>
                    <a:p>
                      <a:r>
                        <a:rPr lang="es-CO" sz="1800" dirty="0" smtClean="0"/>
                        <a:t>B</a:t>
                      </a:r>
                      <a:endParaRPr lang="es-CO" sz="1800" dirty="0"/>
                    </a:p>
                  </a:txBody>
                  <a:tcPr marL="68580" marR="68580" marT="34290" marB="34290"/>
                </a:tc>
                <a:tc>
                  <a:txBody>
                    <a:bodyPr/>
                    <a:lstStyle/>
                    <a:p>
                      <a:r>
                        <a:rPr lang="es-CO" sz="1800" dirty="0" smtClean="0"/>
                        <a:t>4</a:t>
                      </a:r>
                      <a:endParaRPr lang="es-CO" sz="1800" dirty="0"/>
                    </a:p>
                  </a:txBody>
                  <a:tcPr marL="68580" marR="68580" marT="34290" marB="34290"/>
                </a:tc>
                <a:tc>
                  <a:txBody>
                    <a:bodyPr/>
                    <a:lstStyle/>
                    <a:p>
                      <a:pPr algn="ctr"/>
                      <a:endParaRPr lang="es-CO" sz="1800" dirty="0"/>
                    </a:p>
                  </a:txBody>
                  <a:tcPr marL="68580" marR="68580" marT="34290" marB="34290"/>
                </a:tc>
              </a:tr>
              <a:tr h="342900">
                <a:tc vMerge="1">
                  <a:txBody>
                    <a:bodyPr/>
                    <a:lstStyle/>
                    <a:p>
                      <a:pPr algn="ctr"/>
                      <a:endParaRPr lang="es-CO" sz="1000" dirty="0"/>
                    </a:p>
                  </a:txBody>
                  <a:tcPr/>
                </a:tc>
                <a:tc vMerge="1">
                  <a:txBody>
                    <a:bodyPr/>
                    <a:lstStyle/>
                    <a:p>
                      <a:endParaRPr lang="es-CO" sz="1000" dirty="0"/>
                    </a:p>
                  </a:txBody>
                  <a:tcPr/>
                </a:tc>
                <a:tc>
                  <a:txBody>
                    <a:bodyPr/>
                    <a:lstStyle/>
                    <a:p>
                      <a:r>
                        <a:rPr lang="es-CO" sz="1800" dirty="0" smtClean="0"/>
                        <a:t>C</a:t>
                      </a:r>
                      <a:endParaRPr lang="es-CO" sz="1800" dirty="0"/>
                    </a:p>
                  </a:txBody>
                  <a:tcPr marL="68580" marR="68580" marT="34290" marB="34290"/>
                </a:tc>
                <a:tc>
                  <a:txBody>
                    <a:bodyPr/>
                    <a:lstStyle/>
                    <a:p>
                      <a:r>
                        <a:rPr lang="es-CO" sz="1800" dirty="0" smtClean="0"/>
                        <a:t>1</a:t>
                      </a:r>
                      <a:endParaRPr lang="es-CO" sz="1800" dirty="0"/>
                    </a:p>
                  </a:txBody>
                  <a:tcPr marL="68580" marR="68580" marT="34290" marB="34290"/>
                </a:tc>
                <a:tc>
                  <a:txBody>
                    <a:bodyPr/>
                    <a:lstStyle/>
                    <a:p>
                      <a:pPr algn="ctr"/>
                      <a:endParaRPr lang="es-CO" sz="1800" dirty="0"/>
                    </a:p>
                  </a:txBody>
                  <a:tcPr marL="68580" marR="68580" marT="34290" marB="34290"/>
                </a:tc>
              </a:tr>
              <a:tr h="342900">
                <a:tc vMerge="1">
                  <a:txBody>
                    <a:bodyPr/>
                    <a:lstStyle/>
                    <a:p>
                      <a:pPr algn="ctr"/>
                      <a:endParaRPr lang="es-CO" sz="1000" dirty="0"/>
                    </a:p>
                  </a:txBody>
                  <a:tcPr/>
                </a:tc>
                <a:tc vMerge="1">
                  <a:txBody>
                    <a:bodyPr/>
                    <a:lstStyle/>
                    <a:p>
                      <a:endParaRPr lang="es-CO" sz="1000" dirty="0"/>
                    </a:p>
                  </a:txBody>
                  <a:tcPr/>
                </a:tc>
                <a:tc>
                  <a:txBody>
                    <a:bodyPr/>
                    <a:lstStyle/>
                    <a:p>
                      <a:r>
                        <a:rPr lang="es-CO" sz="1800" dirty="0" smtClean="0"/>
                        <a:t>D</a:t>
                      </a:r>
                      <a:endParaRPr lang="es-CO" sz="1800" dirty="0"/>
                    </a:p>
                  </a:txBody>
                  <a:tcPr marL="68580" marR="68580" marT="34290" marB="34290"/>
                </a:tc>
                <a:tc>
                  <a:txBody>
                    <a:bodyPr/>
                    <a:lstStyle/>
                    <a:p>
                      <a:r>
                        <a:rPr lang="es-CO" sz="1800" dirty="0" smtClean="0"/>
                        <a:t>1</a:t>
                      </a:r>
                      <a:endParaRPr lang="es-CO" sz="1800" dirty="0"/>
                    </a:p>
                  </a:txBody>
                  <a:tcPr marL="68580" marR="68580" marT="34290" marB="34290"/>
                </a:tc>
                <a:tc>
                  <a:txBody>
                    <a:bodyPr/>
                    <a:lstStyle/>
                    <a:p>
                      <a:pPr algn="ctr"/>
                      <a:endParaRPr lang="es-CO" sz="1800" dirty="0"/>
                    </a:p>
                  </a:txBody>
                  <a:tcPr marL="68580" marR="68580" marT="34290" marB="34290"/>
                </a:tc>
              </a:tr>
              <a:tr h="342900">
                <a:tc vMerge="1">
                  <a:txBody>
                    <a:bodyPr/>
                    <a:lstStyle/>
                    <a:p>
                      <a:pPr algn="ctr"/>
                      <a:endParaRPr lang="es-CO" sz="1000" dirty="0"/>
                    </a:p>
                  </a:txBody>
                  <a:tcPr/>
                </a:tc>
                <a:tc>
                  <a:txBody>
                    <a:bodyPr/>
                    <a:lstStyle/>
                    <a:p>
                      <a:endParaRPr lang="es-CO" sz="1800" dirty="0"/>
                    </a:p>
                  </a:txBody>
                  <a:tcPr marL="68580" marR="68580" marT="34290" marB="34290">
                    <a:solidFill>
                      <a:srgbClr val="00B0F0"/>
                    </a:solidFill>
                  </a:tcPr>
                </a:tc>
                <a:tc>
                  <a:txBody>
                    <a:bodyPr/>
                    <a:lstStyle/>
                    <a:p>
                      <a:endParaRPr lang="es-CO" sz="1800" dirty="0"/>
                    </a:p>
                  </a:txBody>
                  <a:tcPr marL="68580" marR="68580" marT="34290" marB="34290">
                    <a:solidFill>
                      <a:srgbClr val="00B0F0"/>
                    </a:solidFill>
                  </a:tcPr>
                </a:tc>
                <a:tc>
                  <a:txBody>
                    <a:bodyPr/>
                    <a:lstStyle/>
                    <a:p>
                      <a:r>
                        <a:rPr lang="es-CO" sz="1800" dirty="0" smtClean="0"/>
                        <a:t>10</a:t>
                      </a:r>
                      <a:endParaRPr lang="es-CO" sz="1800" dirty="0"/>
                    </a:p>
                  </a:txBody>
                  <a:tcPr marL="68580" marR="68580" marT="34290" marB="34290">
                    <a:solidFill>
                      <a:srgbClr val="00B0F0"/>
                    </a:solidFill>
                  </a:tcPr>
                </a:tc>
                <a:tc>
                  <a:txBody>
                    <a:bodyPr/>
                    <a:lstStyle/>
                    <a:p>
                      <a:pPr algn="ctr"/>
                      <a:endParaRPr lang="es-CO" sz="1800" dirty="0"/>
                    </a:p>
                  </a:txBody>
                  <a:tcPr marL="68580" marR="68580" marT="34290" marB="34290">
                    <a:solidFill>
                      <a:srgbClr val="00B0F0"/>
                    </a:solidFill>
                  </a:tcPr>
                </a:tc>
              </a:tr>
              <a:tr h="342900">
                <a:tc>
                  <a:txBody>
                    <a:bodyPr/>
                    <a:lstStyle/>
                    <a:p>
                      <a:pPr algn="ctr"/>
                      <a:endParaRPr lang="es-CO" sz="1800" dirty="0"/>
                    </a:p>
                  </a:txBody>
                  <a:tcPr marL="68580" marR="68580" marT="34290" marB="34290">
                    <a:solidFill>
                      <a:srgbClr val="00B0F0"/>
                    </a:solidFill>
                  </a:tcPr>
                </a:tc>
                <a:tc>
                  <a:txBody>
                    <a:bodyPr/>
                    <a:lstStyle/>
                    <a:p>
                      <a:endParaRPr lang="es-CO" sz="1800" dirty="0"/>
                    </a:p>
                  </a:txBody>
                  <a:tcPr marL="68580" marR="68580" marT="34290" marB="34290">
                    <a:solidFill>
                      <a:srgbClr val="00B0F0"/>
                    </a:solidFill>
                  </a:tcPr>
                </a:tc>
                <a:tc>
                  <a:txBody>
                    <a:bodyPr/>
                    <a:lstStyle/>
                    <a:p>
                      <a:endParaRPr lang="es-CO" sz="1800" dirty="0"/>
                    </a:p>
                  </a:txBody>
                  <a:tcPr marL="68580" marR="68580" marT="34290" marB="34290">
                    <a:solidFill>
                      <a:srgbClr val="00B0F0"/>
                    </a:solidFill>
                  </a:tcPr>
                </a:tc>
                <a:tc>
                  <a:txBody>
                    <a:bodyPr/>
                    <a:lstStyle/>
                    <a:p>
                      <a:r>
                        <a:rPr lang="es-CO" sz="1800" dirty="0" smtClean="0"/>
                        <a:t>54</a:t>
                      </a:r>
                      <a:endParaRPr lang="es-CO" sz="1800" dirty="0"/>
                    </a:p>
                  </a:txBody>
                  <a:tcPr marL="68580" marR="68580" marT="34290" marB="34290">
                    <a:solidFill>
                      <a:srgbClr val="00B0F0"/>
                    </a:solidFill>
                  </a:tcPr>
                </a:tc>
                <a:tc>
                  <a:txBody>
                    <a:bodyPr/>
                    <a:lstStyle/>
                    <a:p>
                      <a:pPr algn="ctr"/>
                      <a:endParaRPr lang="es-CO" sz="1800" dirty="0"/>
                    </a:p>
                  </a:txBody>
                  <a:tcPr marL="68580" marR="68580" marT="34290" marB="34290">
                    <a:solidFill>
                      <a:srgbClr val="00B0F0"/>
                    </a:solidFill>
                  </a:tcPr>
                </a:tc>
              </a:tr>
            </a:tbl>
          </a:graphicData>
        </a:graphic>
      </p:graphicFrame>
    </p:spTree>
    <p:extLst>
      <p:ext uri="{BB962C8B-B14F-4D97-AF65-F5344CB8AC3E}">
        <p14:creationId xmlns:p14="http://schemas.microsoft.com/office/powerpoint/2010/main" val="138251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25031" y="1010437"/>
            <a:ext cx="5829300" cy="3200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INSTITUCIÓN EDUCATIVA NORMAL SUPERIOR DE SINCELEJO</a:t>
            </a:r>
          </a:p>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AÑO ESCOLAR: </a:t>
            </a:r>
            <a:r>
              <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rPr>
              <a:t>2015</a:t>
            </a:r>
            <a:endPar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Tabla 5"/>
          <p:cNvGraphicFramePr>
            <a:graphicFrameLocks noGrp="1"/>
          </p:cNvGraphicFramePr>
          <p:nvPr>
            <p:extLst/>
          </p:nvPr>
        </p:nvGraphicFramePr>
        <p:xfrm>
          <a:off x="449933" y="1912262"/>
          <a:ext cx="8137058" cy="3539490"/>
        </p:xfrm>
        <a:graphic>
          <a:graphicData uri="http://schemas.openxmlformats.org/drawingml/2006/table">
            <a:tbl>
              <a:tblPr firstRow="1" bandRow="1">
                <a:tableStyleId>{073A0DAA-6AF3-43AB-8588-CEC1D06C72B9}</a:tableStyleId>
              </a:tblPr>
              <a:tblGrid>
                <a:gridCol w="1627412"/>
                <a:gridCol w="1627412"/>
                <a:gridCol w="1627412"/>
                <a:gridCol w="1627412"/>
                <a:gridCol w="1627412"/>
              </a:tblGrid>
              <a:tr h="480060">
                <a:tc>
                  <a:txBody>
                    <a:bodyPr/>
                    <a:lstStyle/>
                    <a:p>
                      <a:pPr algn="ctr"/>
                      <a:r>
                        <a:rPr lang="es-CO" sz="1400" dirty="0" smtClean="0"/>
                        <a:t>JORNADA</a:t>
                      </a:r>
                      <a:endParaRPr lang="es-CO" sz="1400" dirty="0"/>
                    </a:p>
                  </a:txBody>
                  <a:tcPr marL="68580" marR="68580" marT="34290" marB="34290"/>
                </a:tc>
                <a:tc>
                  <a:txBody>
                    <a:bodyPr/>
                    <a:lstStyle/>
                    <a:p>
                      <a:pPr algn="ctr"/>
                      <a:r>
                        <a:rPr lang="es-CO" sz="1400" dirty="0" smtClean="0"/>
                        <a:t>GRADOS</a:t>
                      </a:r>
                      <a:endParaRPr lang="es-CO" sz="1400" dirty="0"/>
                    </a:p>
                  </a:txBody>
                  <a:tcPr marL="68580" marR="68580" marT="34290" marB="34290"/>
                </a:tc>
                <a:tc>
                  <a:txBody>
                    <a:bodyPr/>
                    <a:lstStyle/>
                    <a:p>
                      <a:pPr algn="ctr"/>
                      <a:r>
                        <a:rPr lang="es-CO" sz="1400" dirty="0" smtClean="0"/>
                        <a:t>GRUPOS</a:t>
                      </a:r>
                      <a:endParaRPr lang="es-CO" sz="1400" dirty="0"/>
                    </a:p>
                  </a:txBody>
                  <a:tcPr marL="68580" marR="68580" marT="34290" marB="34290"/>
                </a:tc>
                <a:tc>
                  <a:txBody>
                    <a:bodyPr/>
                    <a:lstStyle/>
                    <a:p>
                      <a:pPr algn="ctr"/>
                      <a:r>
                        <a:rPr lang="es-CO" sz="1400" dirty="0" smtClean="0"/>
                        <a:t>No. PENDIENTEDE NIVELACIÓN</a:t>
                      </a:r>
                      <a:endParaRPr lang="es-CO" sz="1400" dirty="0"/>
                    </a:p>
                  </a:txBody>
                  <a:tcPr marL="68580" marR="68580" marT="34290" marB="34290"/>
                </a:tc>
                <a:tc>
                  <a:txBody>
                    <a:bodyPr/>
                    <a:lstStyle/>
                    <a:p>
                      <a:pPr algn="ctr"/>
                      <a:r>
                        <a:rPr lang="es-CO" sz="1400" dirty="0" smtClean="0"/>
                        <a:t>TOTAL</a:t>
                      </a:r>
                      <a:endParaRPr lang="es-CO" sz="1400" dirty="0"/>
                    </a:p>
                  </a:txBody>
                  <a:tcPr marL="68580" marR="68580" marT="34290" marB="34290"/>
                </a:tc>
              </a:tr>
              <a:tr h="278130">
                <a:tc rowSpan="11">
                  <a:txBody>
                    <a:bodyPr/>
                    <a:lstStyle/>
                    <a:p>
                      <a:pPr algn="ctr"/>
                      <a:r>
                        <a:rPr lang="es-CO" sz="1400" dirty="0" smtClean="0"/>
                        <a:t>VESPERTINA</a:t>
                      </a:r>
                      <a:endParaRPr lang="es-CO" sz="1400" dirty="0"/>
                    </a:p>
                  </a:txBody>
                  <a:tcPr marL="68580" marR="68580" marT="34290" marB="34290"/>
                </a:tc>
                <a:tc rowSpan="4">
                  <a:txBody>
                    <a:bodyPr/>
                    <a:lstStyle/>
                    <a:p>
                      <a:r>
                        <a:rPr lang="es-CO" sz="1400" dirty="0" smtClean="0"/>
                        <a:t>6º </a:t>
                      </a:r>
                      <a:endParaRPr lang="es-CO" sz="1400" dirty="0"/>
                    </a:p>
                  </a:txBody>
                  <a:tcPr marL="68580" marR="68580" marT="34290" marB="34290"/>
                </a:tc>
                <a:tc>
                  <a:txBody>
                    <a:bodyPr/>
                    <a:lstStyle/>
                    <a:p>
                      <a:r>
                        <a:rPr lang="es-CO" sz="1400" dirty="0" smtClean="0"/>
                        <a:t>A</a:t>
                      </a:r>
                      <a:endParaRPr lang="es-CO" sz="1400" dirty="0"/>
                    </a:p>
                  </a:txBody>
                  <a:tcPr marL="68580" marR="68580" marT="34290" marB="34290"/>
                </a:tc>
                <a:tc>
                  <a:txBody>
                    <a:bodyPr/>
                    <a:lstStyle/>
                    <a:p>
                      <a:r>
                        <a:rPr lang="es-CO" sz="1400" dirty="0" smtClean="0"/>
                        <a:t>8</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r>
                        <a:rPr lang="es-CO" sz="1400" dirty="0" smtClean="0"/>
                        <a:t>B</a:t>
                      </a:r>
                      <a:endParaRPr lang="es-CO" sz="1400" dirty="0"/>
                    </a:p>
                  </a:txBody>
                  <a:tcPr marL="68580" marR="68580" marT="34290" marB="34290"/>
                </a:tc>
                <a:tc>
                  <a:txBody>
                    <a:bodyPr/>
                    <a:lstStyle/>
                    <a:p>
                      <a:r>
                        <a:rPr lang="es-CO" sz="1400" dirty="0" smtClean="0"/>
                        <a:t>13</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r>
                        <a:rPr lang="es-CO" sz="1400" dirty="0" smtClean="0"/>
                        <a:t>C</a:t>
                      </a:r>
                      <a:endParaRPr lang="es-CO" sz="1400" dirty="0"/>
                    </a:p>
                  </a:txBody>
                  <a:tcPr marL="68580" marR="68580" marT="34290" marB="34290"/>
                </a:tc>
                <a:tc>
                  <a:txBody>
                    <a:bodyPr/>
                    <a:lstStyle/>
                    <a:p>
                      <a:r>
                        <a:rPr lang="es-CO" sz="1400" dirty="0" smtClean="0"/>
                        <a:t>16</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r>
                        <a:rPr lang="es-CO" sz="1400" dirty="0" smtClean="0"/>
                        <a:t>D</a:t>
                      </a:r>
                      <a:endParaRPr lang="es-CO" sz="1400" dirty="0"/>
                    </a:p>
                  </a:txBody>
                  <a:tcPr marL="68580" marR="68580" marT="34290" marB="34290">
                    <a:solidFill>
                      <a:srgbClr val="00B0F0"/>
                    </a:solidFill>
                  </a:tcPr>
                </a:tc>
                <a:tc>
                  <a:txBody>
                    <a:bodyPr/>
                    <a:lstStyle/>
                    <a:p>
                      <a:r>
                        <a:rPr lang="es-CO" sz="1400" dirty="0" smtClean="0"/>
                        <a:t>12</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r h="278130">
                <a:tc vMerge="1">
                  <a:txBody>
                    <a:bodyPr/>
                    <a:lstStyle/>
                    <a:p>
                      <a:pPr algn="ctr"/>
                      <a:endParaRPr lang="es-CO" dirty="0"/>
                    </a:p>
                  </a:txBody>
                  <a:tcPr/>
                </a:tc>
                <a:tc>
                  <a:txBody>
                    <a:bodyPr/>
                    <a:lstStyle/>
                    <a:p>
                      <a:endParaRPr lang="es-CO" sz="1400" dirty="0"/>
                    </a:p>
                  </a:txBody>
                  <a:tcPr marL="68580" marR="68580" marT="34290" marB="34290"/>
                </a:tc>
                <a:tc>
                  <a:txBody>
                    <a:bodyPr/>
                    <a:lstStyle/>
                    <a:p>
                      <a:endParaRPr lang="es-CO" sz="1400" dirty="0"/>
                    </a:p>
                  </a:txBody>
                  <a:tcPr marL="68580" marR="68580" marT="34290" marB="34290"/>
                </a:tc>
                <a:tc>
                  <a:txBody>
                    <a:bodyPr/>
                    <a:lstStyle/>
                    <a:p>
                      <a:r>
                        <a:rPr lang="es-CO" sz="1400" dirty="0" smtClean="0"/>
                        <a:t>49</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rowSpan="6">
                  <a:txBody>
                    <a:bodyPr/>
                    <a:lstStyle/>
                    <a:p>
                      <a:r>
                        <a:rPr lang="es-CO" sz="1400" dirty="0" smtClean="0"/>
                        <a:t>7º </a:t>
                      </a:r>
                      <a:endParaRPr lang="es-CO" sz="1400" dirty="0"/>
                    </a:p>
                  </a:txBody>
                  <a:tcPr marL="68580" marR="68580" marT="34290" marB="34290"/>
                </a:tc>
                <a:tc>
                  <a:txBody>
                    <a:bodyPr/>
                    <a:lstStyle/>
                    <a:p>
                      <a:r>
                        <a:rPr lang="es-CO" sz="1400" dirty="0" smtClean="0"/>
                        <a:t>A</a:t>
                      </a:r>
                      <a:endParaRPr lang="es-CO" sz="1400" dirty="0"/>
                    </a:p>
                  </a:txBody>
                  <a:tcPr marL="68580" marR="68580" marT="34290" marB="34290"/>
                </a:tc>
                <a:tc>
                  <a:txBody>
                    <a:bodyPr/>
                    <a:lstStyle/>
                    <a:p>
                      <a:r>
                        <a:rPr lang="es-CO" sz="1400" dirty="0" smtClean="0"/>
                        <a:t>6</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a:p>
                  </a:txBody>
                  <a:tcPr/>
                </a:tc>
                <a:tc>
                  <a:txBody>
                    <a:bodyPr/>
                    <a:lstStyle/>
                    <a:p>
                      <a:r>
                        <a:rPr lang="es-CO" sz="1400" dirty="0" smtClean="0"/>
                        <a:t>B</a:t>
                      </a:r>
                      <a:endParaRPr lang="es-CO" sz="1400" dirty="0"/>
                    </a:p>
                  </a:txBody>
                  <a:tcPr marL="68580" marR="68580" marT="34290" marB="34290"/>
                </a:tc>
                <a:tc>
                  <a:txBody>
                    <a:bodyPr/>
                    <a:lstStyle/>
                    <a:p>
                      <a:r>
                        <a:rPr lang="es-CO" sz="1400" dirty="0" smtClean="0"/>
                        <a:t>8</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r>
                        <a:rPr lang="es-CO" sz="1400" dirty="0" smtClean="0"/>
                        <a:t>C</a:t>
                      </a:r>
                      <a:endParaRPr lang="es-CO" sz="1400" dirty="0"/>
                    </a:p>
                  </a:txBody>
                  <a:tcPr marL="68580" marR="68580" marT="34290" marB="34290"/>
                </a:tc>
                <a:tc>
                  <a:txBody>
                    <a:bodyPr/>
                    <a:lstStyle/>
                    <a:p>
                      <a:r>
                        <a:rPr lang="es-CO" sz="1400" dirty="0" smtClean="0"/>
                        <a:t>15</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r>
                        <a:rPr lang="es-CO" sz="1400" dirty="0" smtClean="0"/>
                        <a:t>D</a:t>
                      </a:r>
                      <a:endParaRPr lang="es-CO" sz="1400" dirty="0"/>
                    </a:p>
                  </a:txBody>
                  <a:tcPr marL="68580" marR="68580" marT="34290" marB="34290"/>
                </a:tc>
                <a:tc>
                  <a:txBody>
                    <a:bodyPr/>
                    <a:lstStyle/>
                    <a:p>
                      <a:r>
                        <a:rPr lang="es-CO" sz="1400" dirty="0" smtClean="0"/>
                        <a:t>7</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r>
                        <a:rPr lang="es-CO" sz="1400" dirty="0" smtClean="0"/>
                        <a:t>E</a:t>
                      </a:r>
                      <a:endParaRPr lang="es-CO" sz="1400" dirty="0"/>
                    </a:p>
                  </a:txBody>
                  <a:tcPr marL="68580" marR="68580" marT="34290" marB="34290"/>
                </a:tc>
                <a:tc>
                  <a:txBody>
                    <a:bodyPr/>
                    <a:lstStyle/>
                    <a:p>
                      <a:r>
                        <a:rPr lang="es-CO" sz="1400" dirty="0" smtClean="0"/>
                        <a:t>17</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endParaRPr lang="es-CO" sz="1400" dirty="0"/>
                    </a:p>
                  </a:txBody>
                  <a:tcPr marL="68580" marR="68580" marT="34290" marB="34290">
                    <a:solidFill>
                      <a:srgbClr val="00B0F0"/>
                    </a:solidFill>
                  </a:tcPr>
                </a:tc>
                <a:tc>
                  <a:txBody>
                    <a:bodyPr/>
                    <a:lstStyle/>
                    <a:p>
                      <a:r>
                        <a:rPr lang="es-CO" sz="1400" dirty="0" smtClean="0"/>
                        <a:t>53</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bl>
          </a:graphicData>
        </a:graphic>
      </p:graphicFrame>
    </p:spTree>
    <p:extLst>
      <p:ext uri="{BB962C8B-B14F-4D97-AF65-F5344CB8AC3E}">
        <p14:creationId xmlns:p14="http://schemas.microsoft.com/office/powerpoint/2010/main" val="46350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25031" y="1010437"/>
            <a:ext cx="5829300" cy="3200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INSTITUCIÓN EDUCATIVA NORMAL SUPERIOR DE SINCELEJO</a:t>
            </a:r>
          </a:p>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AÑO ESCOLAR: </a:t>
            </a:r>
            <a:r>
              <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rPr>
              <a:t>2015</a:t>
            </a:r>
            <a:endPar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Tabla 5"/>
          <p:cNvGraphicFramePr>
            <a:graphicFrameLocks noGrp="1"/>
          </p:cNvGraphicFramePr>
          <p:nvPr>
            <p:extLst/>
          </p:nvPr>
        </p:nvGraphicFramePr>
        <p:xfrm>
          <a:off x="305046" y="1825329"/>
          <a:ext cx="8137058" cy="3246120"/>
        </p:xfrm>
        <a:graphic>
          <a:graphicData uri="http://schemas.openxmlformats.org/drawingml/2006/table">
            <a:tbl>
              <a:tblPr firstRow="1" bandRow="1">
                <a:tableStyleId>{073A0DAA-6AF3-43AB-8588-CEC1D06C72B9}</a:tableStyleId>
              </a:tblPr>
              <a:tblGrid>
                <a:gridCol w="1627412"/>
                <a:gridCol w="1627412"/>
                <a:gridCol w="1627412"/>
                <a:gridCol w="1627412"/>
                <a:gridCol w="1627412"/>
              </a:tblGrid>
              <a:tr h="480060">
                <a:tc>
                  <a:txBody>
                    <a:bodyPr/>
                    <a:lstStyle/>
                    <a:p>
                      <a:pPr algn="ctr"/>
                      <a:r>
                        <a:rPr lang="es-CO" sz="1400" dirty="0" smtClean="0"/>
                        <a:t>JORNADA</a:t>
                      </a:r>
                      <a:endParaRPr lang="es-CO" sz="1400" dirty="0"/>
                    </a:p>
                  </a:txBody>
                  <a:tcPr marL="68580" marR="68580" marT="34290" marB="34290"/>
                </a:tc>
                <a:tc>
                  <a:txBody>
                    <a:bodyPr/>
                    <a:lstStyle/>
                    <a:p>
                      <a:pPr algn="ctr"/>
                      <a:r>
                        <a:rPr lang="es-CO" sz="1400" dirty="0" smtClean="0"/>
                        <a:t>GRADOS</a:t>
                      </a:r>
                      <a:endParaRPr lang="es-CO" sz="1400" dirty="0"/>
                    </a:p>
                  </a:txBody>
                  <a:tcPr marL="68580" marR="68580" marT="34290" marB="34290"/>
                </a:tc>
                <a:tc>
                  <a:txBody>
                    <a:bodyPr/>
                    <a:lstStyle/>
                    <a:p>
                      <a:pPr algn="ctr"/>
                      <a:r>
                        <a:rPr lang="es-CO" sz="1400" dirty="0" smtClean="0"/>
                        <a:t>GRUPOS</a:t>
                      </a:r>
                      <a:endParaRPr lang="es-CO" sz="1400" dirty="0"/>
                    </a:p>
                  </a:txBody>
                  <a:tcPr marL="68580" marR="68580" marT="34290" marB="34290"/>
                </a:tc>
                <a:tc>
                  <a:txBody>
                    <a:bodyPr/>
                    <a:lstStyle/>
                    <a:p>
                      <a:pPr algn="ctr"/>
                      <a:r>
                        <a:rPr lang="es-CO" sz="1400" dirty="0" smtClean="0"/>
                        <a:t>No. PENDIENTEDE NIVELACIÓN</a:t>
                      </a:r>
                      <a:endParaRPr lang="es-CO" sz="1400" dirty="0"/>
                    </a:p>
                  </a:txBody>
                  <a:tcPr marL="68580" marR="68580" marT="34290" marB="34290"/>
                </a:tc>
                <a:tc>
                  <a:txBody>
                    <a:bodyPr/>
                    <a:lstStyle/>
                    <a:p>
                      <a:pPr algn="ctr"/>
                      <a:r>
                        <a:rPr lang="es-CO" sz="1400" dirty="0" smtClean="0"/>
                        <a:t>TOTAL</a:t>
                      </a:r>
                      <a:endParaRPr lang="es-CO" sz="1400" dirty="0"/>
                    </a:p>
                  </a:txBody>
                  <a:tcPr marL="68580" marR="68580" marT="34290" marB="34290"/>
                </a:tc>
              </a:tr>
              <a:tr h="278130">
                <a:tc rowSpan="8">
                  <a:txBody>
                    <a:bodyPr/>
                    <a:lstStyle/>
                    <a:p>
                      <a:pPr algn="ctr"/>
                      <a:endParaRPr lang="es-CO" sz="1400" dirty="0"/>
                    </a:p>
                    <a:p>
                      <a:pPr algn="ctr"/>
                      <a:r>
                        <a:rPr lang="es-CO" sz="1400" dirty="0" smtClean="0"/>
                        <a:t>VESPERTINA</a:t>
                      </a:r>
                      <a:endParaRPr lang="es-CO" sz="1400" dirty="0"/>
                    </a:p>
                  </a:txBody>
                  <a:tcPr marL="68580" marR="68580" marT="34290" marB="34290"/>
                </a:tc>
                <a:tc>
                  <a:txBody>
                    <a:bodyPr/>
                    <a:lstStyle/>
                    <a:p>
                      <a:r>
                        <a:rPr lang="es-CO" sz="1400" dirty="0" smtClean="0"/>
                        <a:t>8º </a:t>
                      </a:r>
                      <a:endParaRPr lang="es-CO" sz="1400" dirty="0"/>
                    </a:p>
                  </a:txBody>
                  <a:tcPr marL="68580" marR="68580" marT="34290" marB="34290"/>
                </a:tc>
                <a:tc>
                  <a:txBody>
                    <a:bodyPr/>
                    <a:lstStyle/>
                    <a:p>
                      <a:r>
                        <a:rPr lang="es-CO" sz="1400" dirty="0" smtClean="0"/>
                        <a:t>A</a:t>
                      </a:r>
                      <a:endParaRPr lang="es-CO" sz="1400" dirty="0"/>
                    </a:p>
                  </a:txBody>
                  <a:tcPr marL="68580" marR="68580" marT="34290" marB="34290"/>
                </a:tc>
                <a:tc>
                  <a:txBody>
                    <a:bodyPr/>
                    <a:lstStyle/>
                    <a:p>
                      <a:r>
                        <a:rPr lang="es-CO" sz="1400" dirty="0" smtClean="0"/>
                        <a:t>9</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a:txBody>
                    <a:bodyPr/>
                    <a:lstStyle/>
                    <a:p>
                      <a:endParaRPr lang="es-CO" sz="1400"/>
                    </a:p>
                  </a:txBody>
                  <a:tcPr marL="68580" marR="68580" marT="34290" marB="34290"/>
                </a:tc>
                <a:tc>
                  <a:txBody>
                    <a:bodyPr/>
                    <a:lstStyle/>
                    <a:p>
                      <a:r>
                        <a:rPr lang="es-CO" sz="1400" dirty="0" smtClean="0"/>
                        <a:t>B</a:t>
                      </a:r>
                      <a:endParaRPr lang="es-CO" sz="1400" dirty="0"/>
                    </a:p>
                  </a:txBody>
                  <a:tcPr marL="68580" marR="68580" marT="34290" marB="34290"/>
                </a:tc>
                <a:tc>
                  <a:txBody>
                    <a:bodyPr/>
                    <a:lstStyle/>
                    <a:p>
                      <a:r>
                        <a:rPr lang="es-CO" sz="1400" dirty="0" smtClean="0"/>
                        <a:t>9</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a:txBody>
                    <a:bodyPr/>
                    <a:lstStyle/>
                    <a:p>
                      <a:endParaRPr lang="es-CO" sz="1400"/>
                    </a:p>
                  </a:txBody>
                  <a:tcPr marL="68580" marR="68580" marT="34290" marB="34290"/>
                </a:tc>
                <a:tc>
                  <a:txBody>
                    <a:bodyPr/>
                    <a:lstStyle/>
                    <a:p>
                      <a:r>
                        <a:rPr lang="es-CO" sz="1400" dirty="0" smtClean="0"/>
                        <a:t>C</a:t>
                      </a:r>
                      <a:endParaRPr lang="es-CO" sz="1400" dirty="0"/>
                    </a:p>
                  </a:txBody>
                  <a:tcPr marL="68580" marR="68580" marT="34290" marB="34290"/>
                </a:tc>
                <a:tc>
                  <a:txBody>
                    <a:bodyPr/>
                    <a:lstStyle/>
                    <a:p>
                      <a:r>
                        <a:rPr lang="es-CO" sz="1400" dirty="0" smtClean="0"/>
                        <a:t>14</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a:txBody>
                    <a:bodyPr/>
                    <a:lstStyle/>
                    <a:p>
                      <a:endParaRPr lang="es-CO" sz="1400"/>
                    </a:p>
                  </a:txBody>
                  <a:tcPr marL="68580" marR="68580" marT="34290" marB="34290"/>
                </a:tc>
                <a:tc>
                  <a:txBody>
                    <a:bodyPr/>
                    <a:lstStyle/>
                    <a:p>
                      <a:r>
                        <a:rPr lang="es-CO" sz="1400" dirty="0" smtClean="0"/>
                        <a:t>D</a:t>
                      </a:r>
                      <a:endParaRPr lang="es-CO" sz="1400" dirty="0"/>
                    </a:p>
                  </a:txBody>
                  <a:tcPr marL="68580" marR="68580" marT="34290" marB="34290"/>
                </a:tc>
                <a:tc>
                  <a:txBody>
                    <a:bodyPr/>
                    <a:lstStyle/>
                    <a:p>
                      <a:r>
                        <a:rPr lang="es-CO" sz="1400" dirty="0" smtClean="0"/>
                        <a:t>21</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endParaRPr lang="es-CO"/>
                    </a:p>
                  </a:txBody>
                  <a:tcPr/>
                </a:tc>
                <a:tc>
                  <a:txBody>
                    <a:bodyPr/>
                    <a:lstStyle/>
                    <a:p>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r>
                        <a:rPr lang="es-CO" sz="1400" dirty="0" smtClean="0"/>
                        <a:t>53</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r h="278130">
                <a:tc vMerge="1">
                  <a:txBody>
                    <a:bodyPr/>
                    <a:lstStyle/>
                    <a:p>
                      <a:pPr algn="ctr"/>
                      <a:endParaRPr lang="es-CO" dirty="0"/>
                    </a:p>
                  </a:txBody>
                  <a:tcPr/>
                </a:tc>
                <a:tc>
                  <a:txBody>
                    <a:bodyPr/>
                    <a:lstStyle/>
                    <a:p>
                      <a:r>
                        <a:rPr lang="es-CO" sz="1400" dirty="0" smtClean="0"/>
                        <a:t>9º </a:t>
                      </a:r>
                      <a:endParaRPr lang="es-CO" sz="1400" dirty="0"/>
                    </a:p>
                  </a:txBody>
                  <a:tcPr marL="68580" marR="68580" marT="34290" marB="34290"/>
                </a:tc>
                <a:tc>
                  <a:txBody>
                    <a:bodyPr/>
                    <a:lstStyle/>
                    <a:p>
                      <a:r>
                        <a:rPr lang="es-CO" sz="1400" dirty="0" smtClean="0"/>
                        <a:t>A</a:t>
                      </a:r>
                      <a:endParaRPr lang="es-CO" sz="1400" dirty="0"/>
                    </a:p>
                  </a:txBody>
                  <a:tcPr marL="68580" marR="68580" marT="34290" marB="34290"/>
                </a:tc>
                <a:tc>
                  <a:txBody>
                    <a:bodyPr/>
                    <a:lstStyle/>
                    <a:p>
                      <a:r>
                        <a:rPr lang="es-CO" sz="1400" dirty="0" smtClean="0"/>
                        <a:t>10</a:t>
                      </a:r>
                      <a:endParaRPr lang="es-CO" sz="1400" dirty="0"/>
                    </a:p>
                  </a:txBody>
                  <a:tcPr marL="68580" marR="68580" marT="34290" marB="34290"/>
                </a:tc>
                <a:tc>
                  <a:txBody>
                    <a:bodyPr/>
                    <a:lstStyle/>
                    <a:p>
                      <a:pPr algn="ctr"/>
                      <a:endParaRPr lang="es-CO" sz="1400" dirty="0"/>
                    </a:p>
                  </a:txBody>
                  <a:tcPr marL="68580" marR="68580" marT="34290" marB="34290"/>
                </a:tc>
              </a:tr>
              <a:tr h="274320">
                <a:tc vMerge="1">
                  <a:txBody>
                    <a:bodyPr/>
                    <a:lstStyle/>
                    <a:p>
                      <a:pPr algn="ctr"/>
                      <a:endParaRPr lang="es-CO" dirty="0"/>
                    </a:p>
                  </a:txBody>
                  <a:tcPr/>
                </a:tc>
                <a:tc>
                  <a:txBody>
                    <a:bodyPr/>
                    <a:lstStyle/>
                    <a:p>
                      <a:endParaRPr lang="es-CO" sz="1400"/>
                    </a:p>
                  </a:txBody>
                  <a:tcPr marL="68580" marR="68580" marT="34290" marB="34290"/>
                </a:tc>
                <a:tc>
                  <a:txBody>
                    <a:bodyPr/>
                    <a:lstStyle/>
                    <a:p>
                      <a:r>
                        <a:rPr lang="es-CO" sz="1400" dirty="0" smtClean="0"/>
                        <a:t>B</a:t>
                      </a:r>
                      <a:endParaRPr lang="es-CO" sz="1400" dirty="0"/>
                    </a:p>
                  </a:txBody>
                  <a:tcPr marL="68580" marR="68580" marT="34290" marB="34290"/>
                </a:tc>
                <a:tc>
                  <a:txBody>
                    <a:bodyPr/>
                    <a:lstStyle/>
                    <a:p>
                      <a:r>
                        <a:rPr lang="es-CO" sz="1400" dirty="0" smtClean="0"/>
                        <a:t>9</a:t>
                      </a:r>
                      <a:endParaRPr lang="es-CO" sz="1400" dirty="0"/>
                    </a:p>
                  </a:txBody>
                  <a:tcPr marL="68580" marR="68580" marT="34290" marB="34290"/>
                </a:tc>
                <a:tc>
                  <a:txBody>
                    <a:bodyPr/>
                    <a:lstStyle/>
                    <a:p>
                      <a:pPr algn="ctr"/>
                      <a:endParaRPr lang="es-CO" sz="1400" dirty="0"/>
                    </a:p>
                  </a:txBody>
                  <a:tcPr marL="68580" marR="68580" marT="34290" marB="34290"/>
                </a:tc>
              </a:tr>
              <a:tr h="274320">
                <a:tc vMerge="1">
                  <a:txBody>
                    <a:bodyPr/>
                    <a:lstStyle/>
                    <a:p>
                      <a:pPr algn="ctr"/>
                      <a:endParaRPr lang="es-CO" dirty="0"/>
                    </a:p>
                  </a:txBody>
                  <a:tcPr/>
                </a:tc>
                <a:tc>
                  <a:txBody>
                    <a:bodyPr/>
                    <a:lstStyle/>
                    <a:p>
                      <a:endParaRPr lang="es-CO" sz="1400" dirty="0"/>
                    </a:p>
                  </a:txBody>
                  <a:tcPr marL="68580" marR="68580" marT="34290" marB="34290"/>
                </a:tc>
                <a:tc>
                  <a:txBody>
                    <a:bodyPr/>
                    <a:lstStyle/>
                    <a:p>
                      <a:r>
                        <a:rPr lang="es-CO" sz="1400" dirty="0" smtClean="0"/>
                        <a:t>C</a:t>
                      </a:r>
                      <a:endParaRPr lang="es-CO" sz="1400" dirty="0"/>
                    </a:p>
                  </a:txBody>
                  <a:tcPr marL="68580" marR="68580" marT="34290" marB="34290"/>
                </a:tc>
                <a:tc>
                  <a:txBody>
                    <a:bodyPr/>
                    <a:lstStyle/>
                    <a:p>
                      <a:r>
                        <a:rPr lang="es-CO" sz="1400" dirty="0" smtClean="0"/>
                        <a:t>18</a:t>
                      </a:r>
                      <a:endParaRPr lang="es-CO" sz="1400" dirty="0"/>
                    </a:p>
                  </a:txBody>
                  <a:tcPr marL="68580" marR="68580" marT="34290" marB="34290"/>
                </a:tc>
                <a:tc>
                  <a:txBody>
                    <a:bodyPr/>
                    <a:lstStyle/>
                    <a:p>
                      <a:pPr algn="ctr"/>
                      <a:endParaRPr lang="es-CO" sz="1400" dirty="0"/>
                    </a:p>
                  </a:txBody>
                  <a:tcPr marL="68580" marR="68580" marT="34290" marB="34290"/>
                </a:tc>
              </a:tr>
              <a:tr h="274320">
                <a:tc>
                  <a:txBody>
                    <a:bodyPr/>
                    <a:lstStyle/>
                    <a:p>
                      <a:pPr algn="ctr"/>
                      <a:endParaRPr lang="es-CO" sz="1400" dirty="0"/>
                    </a:p>
                  </a:txBody>
                  <a:tcPr marL="68580" marR="68580" marT="34290" marB="34290"/>
                </a:tc>
                <a:tc>
                  <a:txBody>
                    <a:bodyPr/>
                    <a:lstStyle/>
                    <a:p>
                      <a:endParaRPr lang="es-CO" sz="1400" dirty="0"/>
                    </a:p>
                  </a:txBody>
                  <a:tcPr marL="68580" marR="68580" marT="34290" marB="34290"/>
                </a:tc>
                <a:tc>
                  <a:txBody>
                    <a:bodyPr/>
                    <a:lstStyle/>
                    <a:p>
                      <a:r>
                        <a:rPr lang="es-CO" sz="1400" dirty="0" smtClean="0"/>
                        <a:t>D</a:t>
                      </a:r>
                      <a:endParaRPr lang="es-CO" sz="1400" dirty="0"/>
                    </a:p>
                  </a:txBody>
                  <a:tcPr marL="68580" marR="68580" marT="34290" marB="34290"/>
                </a:tc>
                <a:tc>
                  <a:txBody>
                    <a:bodyPr/>
                    <a:lstStyle/>
                    <a:p>
                      <a:r>
                        <a:rPr lang="es-CO" sz="1400" dirty="0" smtClean="0"/>
                        <a:t>9</a:t>
                      </a:r>
                      <a:endParaRPr lang="es-CO" sz="1400" dirty="0"/>
                    </a:p>
                  </a:txBody>
                  <a:tcPr marL="68580" marR="68580" marT="34290" marB="34290"/>
                </a:tc>
                <a:tc>
                  <a:txBody>
                    <a:bodyPr/>
                    <a:lstStyle/>
                    <a:p>
                      <a:pPr algn="ctr"/>
                      <a:endParaRPr lang="es-CO" sz="1400" dirty="0"/>
                    </a:p>
                  </a:txBody>
                  <a:tcPr marL="68580" marR="68580" marT="34290" marB="34290"/>
                </a:tc>
              </a:tr>
              <a:tr h="274320">
                <a:tc>
                  <a:txBody>
                    <a:bodyPr/>
                    <a:lstStyle/>
                    <a:p>
                      <a:pPr algn="ctr"/>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r>
                        <a:rPr lang="es-CO" sz="1400" dirty="0" smtClean="0"/>
                        <a:t>46</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bl>
          </a:graphicData>
        </a:graphic>
      </p:graphicFrame>
    </p:spTree>
    <p:extLst>
      <p:ext uri="{BB962C8B-B14F-4D97-AF65-F5344CB8AC3E}">
        <p14:creationId xmlns:p14="http://schemas.microsoft.com/office/powerpoint/2010/main" val="3681819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25031" y="1010437"/>
            <a:ext cx="5829300" cy="32006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INSTITUCIÓN EDUCATIVA NORMAL SUPERIOR DE SINCELEJO</a:t>
            </a:r>
          </a:p>
          <a:p>
            <a:r>
              <a:rPr lang="es-CO" sz="825" b="1" dirty="0">
                <a:latin typeface="Arial Unicode MS" panose="020B0604020202020204" pitchFamily="34" charset="-128"/>
                <a:ea typeface="Arial Unicode MS" panose="020B0604020202020204" pitchFamily="34" charset="-128"/>
                <a:cs typeface="Arial Unicode MS" panose="020B0604020202020204" pitchFamily="34" charset="-128"/>
              </a:rPr>
              <a:t>AÑO ESCOLAR: </a:t>
            </a:r>
            <a:r>
              <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rPr>
              <a:t>2015</a:t>
            </a:r>
            <a:endParaRPr lang="es-CO" sz="825" b="1"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Tabla 5"/>
          <p:cNvGraphicFramePr>
            <a:graphicFrameLocks noGrp="1"/>
          </p:cNvGraphicFramePr>
          <p:nvPr>
            <p:extLst/>
          </p:nvPr>
        </p:nvGraphicFramePr>
        <p:xfrm>
          <a:off x="227772" y="1699760"/>
          <a:ext cx="8137058" cy="3261360"/>
        </p:xfrm>
        <a:graphic>
          <a:graphicData uri="http://schemas.openxmlformats.org/drawingml/2006/table">
            <a:tbl>
              <a:tblPr firstRow="1" bandRow="1">
                <a:tableStyleId>{073A0DAA-6AF3-43AB-8588-CEC1D06C72B9}</a:tableStyleId>
              </a:tblPr>
              <a:tblGrid>
                <a:gridCol w="1627412"/>
                <a:gridCol w="1627412"/>
                <a:gridCol w="1627412"/>
                <a:gridCol w="1627412"/>
                <a:gridCol w="1627412"/>
              </a:tblGrid>
              <a:tr h="480060">
                <a:tc>
                  <a:txBody>
                    <a:bodyPr/>
                    <a:lstStyle/>
                    <a:p>
                      <a:pPr algn="ctr"/>
                      <a:r>
                        <a:rPr lang="es-CO" sz="1400" dirty="0" smtClean="0"/>
                        <a:t>JORNADA</a:t>
                      </a:r>
                      <a:endParaRPr lang="es-CO" sz="1400" dirty="0"/>
                    </a:p>
                  </a:txBody>
                  <a:tcPr marL="68580" marR="68580" marT="34290" marB="34290"/>
                </a:tc>
                <a:tc>
                  <a:txBody>
                    <a:bodyPr/>
                    <a:lstStyle/>
                    <a:p>
                      <a:pPr algn="ctr"/>
                      <a:r>
                        <a:rPr lang="es-CO" sz="1400" dirty="0" smtClean="0"/>
                        <a:t>GRADOS</a:t>
                      </a:r>
                      <a:endParaRPr lang="es-CO" sz="1400" dirty="0"/>
                    </a:p>
                  </a:txBody>
                  <a:tcPr marL="68580" marR="68580" marT="34290" marB="34290"/>
                </a:tc>
                <a:tc>
                  <a:txBody>
                    <a:bodyPr/>
                    <a:lstStyle/>
                    <a:p>
                      <a:pPr algn="ctr"/>
                      <a:r>
                        <a:rPr lang="es-CO" sz="1400" dirty="0" smtClean="0"/>
                        <a:t>GRUPOS</a:t>
                      </a:r>
                      <a:endParaRPr lang="es-CO" sz="1400" dirty="0"/>
                    </a:p>
                  </a:txBody>
                  <a:tcPr marL="68580" marR="68580" marT="34290" marB="34290"/>
                </a:tc>
                <a:tc>
                  <a:txBody>
                    <a:bodyPr/>
                    <a:lstStyle/>
                    <a:p>
                      <a:pPr algn="ctr"/>
                      <a:r>
                        <a:rPr lang="es-CO" sz="1400" dirty="0" smtClean="0"/>
                        <a:t>No. PENDIENTEDE NIVELACIÓN</a:t>
                      </a:r>
                      <a:endParaRPr lang="es-CO" sz="1400" dirty="0"/>
                    </a:p>
                  </a:txBody>
                  <a:tcPr marL="68580" marR="68580" marT="34290" marB="34290"/>
                </a:tc>
                <a:tc>
                  <a:txBody>
                    <a:bodyPr/>
                    <a:lstStyle/>
                    <a:p>
                      <a:pPr algn="ctr"/>
                      <a:r>
                        <a:rPr lang="es-CO" sz="1400" dirty="0" smtClean="0"/>
                        <a:t>TOTAL</a:t>
                      </a:r>
                      <a:endParaRPr lang="es-CO" sz="1400" dirty="0"/>
                    </a:p>
                  </a:txBody>
                  <a:tcPr marL="68580" marR="68580" marT="34290" marB="34290"/>
                </a:tc>
              </a:tr>
              <a:tr h="278130">
                <a:tc rowSpan="10">
                  <a:txBody>
                    <a:bodyPr/>
                    <a:lstStyle/>
                    <a:p>
                      <a:pPr algn="ctr"/>
                      <a:r>
                        <a:rPr lang="es-CO" sz="1400" dirty="0" smtClean="0"/>
                        <a:t>VESPERTINA</a:t>
                      </a:r>
                      <a:endParaRPr lang="es-CO" sz="1400" dirty="0"/>
                    </a:p>
                  </a:txBody>
                  <a:tcPr marL="68580" marR="68580" marT="34290" marB="34290"/>
                </a:tc>
                <a:tc rowSpan="5">
                  <a:txBody>
                    <a:bodyPr/>
                    <a:lstStyle/>
                    <a:p>
                      <a:r>
                        <a:rPr lang="es-CO" sz="1400" dirty="0" smtClean="0"/>
                        <a:t>10º </a:t>
                      </a:r>
                      <a:endParaRPr lang="es-CO" sz="1400" dirty="0"/>
                    </a:p>
                  </a:txBody>
                  <a:tcPr marL="68580" marR="68580" marT="34290" marB="34290"/>
                </a:tc>
                <a:tc>
                  <a:txBody>
                    <a:bodyPr/>
                    <a:lstStyle/>
                    <a:p>
                      <a:r>
                        <a:rPr lang="es-CO" sz="1400" dirty="0" smtClean="0"/>
                        <a:t>A</a:t>
                      </a:r>
                      <a:endParaRPr lang="es-CO" sz="1400" dirty="0"/>
                    </a:p>
                  </a:txBody>
                  <a:tcPr marL="68580" marR="68580" marT="34290" marB="34290"/>
                </a:tc>
                <a:tc>
                  <a:txBody>
                    <a:bodyPr/>
                    <a:lstStyle/>
                    <a:p>
                      <a:r>
                        <a:rPr lang="es-CO" sz="1400" dirty="0" smtClean="0"/>
                        <a:t>16</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r>
                        <a:rPr lang="es-CO" sz="1400" dirty="0" smtClean="0"/>
                        <a:t>B</a:t>
                      </a:r>
                      <a:endParaRPr lang="es-CO" sz="1400" dirty="0"/>
                    </a:p>
                  </a:txBody>
                  <a:tcPr marL="68580" marR="68580" marT="34290" marB="34290"/>
                </a:tc>
                <a:tc>
                  <a:txBody>
                    <a:bodyPr/>
                    <a:lstStyle/>
                    <a:p>
                      <a:r>
                        <a:rPr lang="es-CO" sz="1400" dirty="0" smtClean="0"/>
                        <a:t>10</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r>
                        <a:rPr lang="es-CO" sz="1400" dirty="0" smtClean="0"/>
                        <a:t>C</a:t>
                      </a:r>
                      <a:endParaRPr lang="es-CO" sz="1400" dirty="0"/>
                    </a:p>
                  </a:txBody>
                  <a:tcPr marL="68580" marR="68580" marT="34290" marB="34290"/>
                </a:tc>
                <a:tc>
                  <a:txBody>
                    <a:bodyPr/>
                    <a:lstStyle/>
                    <a:p>
                      <a:r>
                        <a:rPr lang="es-CO" sz="1400" dirty="0" smtClean="0"/>
                        <a:t>14</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r>
                        <a:rPr lang="es-CO" sz="1400" dirty="0" smtClean="0"/>
                        <a:t>D</a:t>
                      </a:r>
                      <a:endParaRPr lang="es-CO" sz="1400" dirty="0"/>
                    </a:p>
                  </a:txBody>
                  <a:tcPr marL="68580" marR="68580" marT="34290" marB="34290"/>
                </a:tc>
                <a:tc>
                  <a:txBody>
                    <a:bodyPr/>
                    <a:lstStyle/>
                    <a:p>
                      <a:r>
                        <a:rPr lang="es-CO" sz="1400" dirty="0" smtClean="0"/>
                        <a:t>11</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vMerge="1">
                  <a:txBody>
                    <a:bodyPr/>
                    <a:lstStyle/>
                    <a:p>
                      <a:endParaRPr lang="es-CO" dirty="0"/>
                    </a:p>
                  </a:txBody>
                  <a:tcPr/>
                </a:tc>
                <a:tc>
                  <a:txBody>
                    <a:bodyPr/>
                    <a:lstStyle/>
                    <a:p>
                      <a:endParaRPr lang="es-CO" sz="1400" dirty="0"/>
                    </a:p>
                  </a:txBody>
                  <a:tcPr marL="68580" marR="68580" marT="34290" marB="34290">
                    <a:solidFill>
                      <a:srgbClr val="00B0F0"/>
                    </a:solidFill>
                  </a:tcPr>
                </a:tc>
                <a:tc>
                  <a:txBody>
                    <a:bodyPr/>
                    <a:lstStyle/>
                    <a:p>
                      <a:r>
                        <a:rPr lang="es-CO" sz="1400" dirty="0" smtClean="0"/>
                        <a:t>51</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r h="278130">
                <a:tc vMerge="1">
                  <a:txBody>
                    <a:bodyPr/>
                    <a:lstStyle/>
                    <a:p>
                      <a:endParaRPr lang="es-CO"/>
                    </a:p>
                  </a:txBody>
                  <a:tcPr/>
                </a:tc>
                <a:tc>
                  <a:txBody>
                    <a:bodyPr/>
                    <a:lstStyle/>
                    <a:p>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r>
                        <a:rPr lang="es-CO" sz="1400" dirty="0" smtClean="0"/>
                        <a:t>97</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r h="278130">
                <a:tc vMerge="1">
                  <a:txBody>
                    <a:bodyPr/>
                    <a:lstStyle/>
                    <a:p>
                      <a:pPr algn="ctr"/>
                      <a:endParaRPr lang="es-CO" dirty="0"/>
                    </a:p>
                  </a:txBody>
                  <a:tcPr/>
                </a:tc>
                <a:tc>
                  <a:txBody>
                    <a:bodyPr/>
                    <a:lstStyle/>
                    <a:p>
                      <a:r>
                        <a:rPr lang="es-CO" sz="1400" dirty="0" smtClean="0"/>
                        <a:t>11º </a:t>
                      </a:r>
                      <a:endParaRPr lang="es-CO" sz="1400" dirty="0"/>
                    </a:p>
                  </a:txBody>
                  <a:tcPr marL="68580" marR="68580" marT="34290" marB="34290"/>
                </a:tc>
                <a:tc>
                  <a:txBody>
                    <a:bodyPr/>
                    <a:lstStyle/>
                    <a:p>
                      <a:r>
                        <a:rPr lang="es-CO" sz="1400" dirty="0" smtClean="0"/>
                        <a:t>A</a:t>
                      </a:r>
                      <a:endParaRPr lang="es-CO" sz="1400" dirty="0"/>
                    </a:p>
                  </a:txBody>
                  <a:tcPr marL="68580" marR="68580" marT="34290" marB="34290"/>
                </a:tc>
                <a:tc>
                  <a:txBody>
                    <a:bodyPr/>
                    <a:lstStyle/>
                    <a:p>
                      <a:r>
                        <a:rPr lang="es-CO" sz="1400" dirty="0" smtClean="0"/>
                        <a:t>3</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a:txBody>
                    <a:bodyPr/>
                    <a:lstStyle/>
                    <a:p>
                      <a:endParaRPr lang="es-CO" sz="1400" dirty="0"/>
                    </a:p>
                  </a:txBody>
                  <a:tcPr marL="68580" marR="68580" marT="34290" marB="34290"/>
                </a:tc>
                <a:tc>
                  <a:txBody>
                    <a:bodyPr/>
                    <a:lstStyle/>
                    <a:p>
                      <a:r>
                        <a:rPr lang="es-CO" sz="1400" dirty="0" smtClean="0"/>
                        <a:t>B</a:t>
                      </a:r>
                      <a:endParaRPr lang="es-CO" sz="1400" dirty="0"/>
                    </a:p>
                  </a:txBody>
                  <a:tcPr marL="68580" marR="68580" marT="34290" marB="34290"/>
                </a:tc>
                <a:tc>
                  <a:txBody>
                    <a:bodyPr/>
                    <a:lstStyle/>
                    <a:p>
                      <a:r>
                        <a:rPr lang="es-CO" sz="1400" dirty="0" smtClean="0"/>
                        <a:t>0</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a:txBody>
                    <a:bodyPr/>
                    <a:lstStyle/>
                    <a:p>
                      <a:endParaRPr lang="es-CO" sz="1400" dirty="0"/>
                    </a:p>
                  </a:txBody>
                  <a:tcPr marL="68580" marR="68580" marT="34290" marB="34290"/>
                </a:tc>
                <a:tc>
                  <a:txBody>
                    <a:bodyPr/>
                    <a:lstStyle/>
                    <a:p>
                      <a:r>
                        <a:rPr lang="es-CO" sz="1400" dirty="0" smtClean="0"/>
                        <a:t>C</a:t>
                      </a:r>
                      <a:endParaRPr lang="es-CO" sz="1400" dirty="0"/>
                    </a:p>
                  </a:txBody>
                  <a:tcPr marL="68580" marR="68580" marT="34290" marB="34290"/>
                </a:tc>
                <a:tc>
                  <a:txBody>
                    <a:bodyPr/>
                    <a:lstStyle/>
                    <a:p>
                      <a:r>
                        <a:rPr lang="es-CO" sz="1400" dirty="0" smtClean="0"/>
                        <a:t>16</a:t>
                      </a:r>
                      <a:endParaRPr lang="es-CO" sz="1400" dirty="0"/>
                    </a:p>
                  </a:txBody>
                  <a:tcPr marL="68580" marR="68580" marT="34290" marB="34290"/>
                </a:tc>
                <a:tc>
                  <a:txBody>
                    <a:bodyPr/>
                    <a:lstStyle/>
                    <a:p>
                      <a:pPr algn="ctr"/>
                      <a:endParaRPr lang="es-CO" sz="1400" dirty="0"/>
                    </a:p>
                  </a:txBody>
                  <a:tcPr marL="68580" marR="68580" marT="34290" marB="34290"/>
                </a:tc>
              </a:tr>
              <a:tr h="278130">
                <a:tc vMerge="1">
                  <a:txBody>
                    <a:bodyPr/>
                    <a:lstStyle/>
                    <a:p>
                      <a:pPr algn="ctr"/>
                      <a:endParaRPr lang="es-CO" dirty="0"/>
                    </a:p>
                  </a:txBody>
                  <a:tcPr/>
                </a:tc>
                <a:tc>
                  <a:txBody>
                    <a:bodyPr/>
                    <a:lstStyle/>
                    <a:p>
                      <a:endParaRPr lang="es-CO" sz="1400" dirty="0"/>
                    </a:p>
                  </a:txBody>
                  <a:tcPr marL="68580" marR="68580" marT="34290" marB="34290">
                    <a:solidFill>
                      <a:srgbClr val="00B0F0"/>
                    </a:solidFill>
                  </a:tcPr>
                </a:tc>
                <a:tc>
                  <a:txBody>
                    <a:bodyPr/>
                    <a:lstStyle/>
                    <a:p>
                      <a:endParaRPr lang="es-CO" sz="1400" dirty="0"/>
                    </a:p>
                  </a:txBody>
                  <a:tcPr marL="68580" marR="68580" marT="34290" marB="34290">
                    <a:solidFill>
                      <a:srgbClr val="00B0F0"/>
                    </a:solidFill>
                  </a:tcPr>
                </a:tc>
                <a:tc>
                  <a:txBody>
                    <a:bodyPr/>
                    <a:lstStyle/>
                    <a:p>
                      <a:r>
                        <a:rPr lang="es-CO" sz="1400" dirty="0" smtClean="0"/>
                        <a:t>19</a:t>
                      </a:r>
                      <a:endParaRPr lang="es-CO" sz="1400" dirty="0"/>
                    </a:p>
                  </a:txBody>
                  <a:tcPr marL="68580" marR="68580" marT="34290" marB="34290">
                    <a:solidFill>
                      <a:srgbClr val="00B0F0"/>
                    </a:solidFill>
                  </a:tcPr>
                </a:tc>
                <a:tc>
                  <a:txBody>
                    <a:bodyPr/>
                    <a:lstStyle/>
                    <a:p>
                      <a:pPr algn="ctr"/>
                      <a:endParaRPr lang="es-CO" sz="1400" dirty="0"/>
                    </a:p>
                  </a:txBody>
                  <a:tcPr marL="68580" marR="68580" marT="34290" marB="34290">
                    <a:solidFill>
                      <a:srgbClr val="00B0F0"/>
                    </a:solidFill>
                  </a:tcPr>
                </a:tc>
              </a:tr>
            </a:tbl>
          </a:graphicData>
        </a:graphic>
      </p:graphicFrame>
    </p:spTree>
    <p:extLst>
      <p:ext uri="{BB962C8B-B14F-4D97-AF65-F5344CB8AC3E}">
        <p14:creationId xmlns:p14="http://schemas.microsoft.com/office/powerpoint/2010/main" val="404341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39752" y="16879"/>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879"/>
            <a:ext cx="640489" cy="549859"/>
          </a:xfrm>
          <a:prstGeom prst="rect">
            <a:avLst/>
          </a:prstGeom>
          <a:noFill/>
        </p:spPr>
      </p:pic>
      <p:sp>
        <p:nvSpPr>
          <p:cNvPr id="5" name="CuadroTexto 4"/>
          <p:cNvSpPr txBox="1"/>
          <p:nvPr/>
        </p:nvSpPr>
        <p:spPr>
          <a:xfrm>
            <a:off x="2411760" y="291808"/>
            <a:ext cx="5113152"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sp>
        <p:nvSpPr>
          <p:cNvPr id="2" name="1 Rectángulo"/>
          <p:cNvSpPr/>
          <p:nvPr/>
        </p:nvSpPr>
        <p:spPr>
          <a:xfrm>
            <a:off x="1907704" y="2914302"/>
            <a:ext cx="5488414" cy="1384995"/>
          </a:xfrm>
          <a:prstGeom prst="rect">
            <a:avLst/>
          </a:prstGeom>
        </p:spPr>
        <p:txBody>
          <a:bodyPr wrap="square">
            <a:spAutoFit/>
          </a:bodyPr>
          <a:lstStyle/>
          <a:p>
            <a:pPr algn="ctr"/>
            <a:r>
              <a:rPr lang="es-CO" sz="2800" b="1" dirty="0" smtClean="0"/>
              <a:t>PAUTAS PARA EL TRABAJO DE  LA SEMANA COMPRENDIDA DEL 18 AL 22 DE ENERO DE 2016</a:t>
            </a:r>
            <a:endParaRPr lang="es-CO" sz="2800" b="1" dirty="0"/>
          </a:p>
        </p:txBody>
      </p:sp>
      <p:pic>
        <p:nvPicPr>
          <p:cNvPr id="5122" name="Picture 2" descr="http://2.bp.blogspot.com/_ocaksTsTZ8s/TTjatJv7fwI/AAAAAAAAAF4/FQidFLSI3qY/s400/me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64704"/>
            <a:ext cx="34290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42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348880"/>
            <a:ext cx="6965245" cy="1202485"/>
          </a:xfrm>
        </p:spPr>
        <p:txBody>
          <a:bodyPr>
            <a:normAutofit fontScale="90000"/>
          </a:bodyPr>
          <a:lstStyle/>
          <a:p>
            <a:r>
              <a:rPr lang="es-CO" dirty="0" smtClean="0"/>
              <a:t>AGENDA DE TRABAJO DE LAS SEMANAS DEL 18 AL 29 DE ENERO DE 2016</a:t>
            </a:r>
            <a:endParaRPr lang="es-CO" dirty="0"/>
          </a:p>
        </p:txBody>
      </p:sp>
      <p:sp>
        <p:nvSpPr>
          <p:cNvPr id="3" name="2 Marcador de contenido"/>
          <p:cNvSpPr>
            <a:spLocks noGrp="1"/>
          </p:cNvSpPr>
          <p:nvPr>
            <p:ph idx="1"/>
          </p:nvPr>
        </p:nvSpPr>
        <p:spPr>
          <a:xfrm>
            <a:off x="1475656" y="4869160"/>
            <a:ext cx="6196405" cy="3603812"/>
          </a:xfrm>
        </p:spPr>
        <p:txBody>
          <a:bodyPr/>
          <a:lstStyle/>
          <a:p>
            <a:pPr algn="just"/>
            <a:r>
              <a:rPr lang="es-CO" b="1" dirty="0" smtClean="0"/>
              <a:t>1. PRESENTACIÓN DE LA AGENDA DE LA SEMANA.</a:t>
            </a:r>
          </a:p>
        </p:txBody>
      </p:sp>
      <p:pic>
        <p:nvPicPr>
          <p:cNvPr id="2050" name="Picture 2" descr="https://proyectogreco.files.wordpress.com/2014/04/gifaviso_importante.gif?w=64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47244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772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55" y="-38374"/>
            <a:ext cx="637961" cy="499383"/>
          </a:xfrm>
          <a:prstGeom prst="rect">
            <a:avLst/>
          </a:prstGeom>
          <a:noFill/>
        </p:spPr>
      </p:pic>
      <p:sp>
        <p:nvSpPr>
          <p:cNvPr id="5" name="2 Subtítulo"/>
          <p:cNvSpPr txBox="1">
            <a:spLocks/>
          </p:cNvSpPr>
          <p:nvPr/>
        </p:nvSpPr>
        <p:spPr>
          <a:xfrm>
            <a:off x="1380773" y="116632"/>
            <a:ext cx="6400800" cy="3240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CO"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endParaRPr lang="es-CO"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5 CuadroTexto"/>
          <p:cNvSpPr txBox="1"/>
          <p:nvPr/>
        </p:nvSpPr>
        <p:spPr>
          <a:xfrm>
            <a:off x="1174882" y="1556792"/>
            <a:ext cx="6840760" cy="3046988"/>
          </a:xfrm>
          <a:prstGeom prst="rect">
            <a:avLst/>
          </a:prstGeom>
          <a:solidFill>
            <a:schemeClr val="accent1">
              <a:lumMod val="60000"/>
              <a:lumOff val="40000"/>
            </a:schemeClr>
          </a:solidFill>
        </p:spPr>
        <p:txBody>
          <a:bodyPr wrap="square" rtlCol="0">
            <a:spAutoFit/>
          </a:bodyPr>
          <a:lstStyle/>
          <a:p>
            <a:pPr algn="ctr"/>
            <a:r>
              <a:rPr lang="es-CO" sz="3200" b="1" dirty="0" smtClean="0"/>
              <a:t>“ENSEÑAR, COMPETENCIA PARA COMPRENDER, FORMULAR Y USAR LA DIDÁCTICA DE LAS DISCIPLINAS CON EL PROPÓSITO DE FAVORECER LOS APRENDIZANJES DE LOS ESTUDIANTES”.</a:t>
            </a:r>
            <a:endParaRPr lang="es-CO" sz="3200" b="1" dirty="0"/>
          </a:p>
        </p:txBody>
      </p:sp>
    </p:spTree>
    <p:extLst>
      <p:ext uri="{BB962C8B-B14F-4D97-AF65-F5344CB8AC3E}">
        <p14:creationId xmlns:p14="http://schemas.microsoft.com/office/powerpoint/2010/main" val="1627300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30233" y="188640"/>
            <a:ext cx="853985" cy="737753"/>
          </a:xfrm>
          <a:prstGeom prst="rect">
            <a:avLst/>
          </a:prstGeom>
          <a:noFill/>
        </p:spPr>
      </p:pic>
      <p:sp>
        <p:nvSpPr>
          <p:cNvPr id="5" name="2 Subtítulo"/>
          <p:cNvSpPr txBox="1">
            <a:spLocks/>
          </p:cNvSpPr>
          <p:nvPr/>
        </p:nvSpPr>
        <p:spPr>
          <a:xfrm>
            <a:off x="1380773" y="116632"/>
            <a:ext cx="6400800" cy="3240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CO"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endParaRPr lang="es-CO"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098" name="Picture 2" descr="http://1.bp.blogspot.com/-d4Lptl9j-rk/VXeaPnuOZwI/AAAAAAAAAH4/bCMQGjEBhj8/s1600/Atletas-82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74507" y="3717032"/>
            <a:ext cx="302895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984217" y="1340768"/>
            <a:ext cx="6797355" cy="738664"/>
          </a:xfrm>
          <a:prstGeom prst="rect">
            <a:avLst/>
          </a:prstGeom>
          <a:noFill/>
        </p:spPr>
        <p:txBody>
          <a:bodyPr wrap="square" rtlCol="0">
            <a:spAutoFit/>
          </a:bodyPr>
          <a:lstStyle/>
          <a:p>
            <a:pPr algn="just"/>
            <a:endParaRPr lang="es-CO" sz="14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1 Rectángulo"/>
          <p:cNvSpPr/>
          <p:nvPr/>
        </p:nvSpPr>
        <p:spPr>
          <a:xfrm>
            <a:off x="1475656" y="1443841"/>
            <a:ext cx="5976664" cy="3877985"/>
          </a:xfrm>
          <a:prstGeom prst="rect">
            <a:avLst/>
          </a:prstGeom>
        </p:spPr>
        <p:txBody>
          <a:bodyPr wrap="square">
            <a:spAutoFit/>
          </a:bodyPr>
          <a:lstStyle/>
          <a:p>
            <a:pPr algn="ctr"/>
            <a:r>
              <a:rPr lang="es-CO"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práctica pedagógica </a:t>
            </a:r>
            <a:r>
              <a:rPr lang="es-CO"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 tanto de maestros titulares como maestros en formación, </a:t>
            </a:r>
            <a:r>
              <a:rPr lang="es-CO" b="1" dirty="0" smtClean="0">
                <a:solidFill>
                  <a:srgbClr val="FF0000"/>
                </a:solidFill>
              </a:rPr>
              <a:t>deja </a:t>
            </a:r>
            <a:r>
              <a:rPr lang="es-CO" b="1" dirty="0">
                <a:solidFill>
                  <a:srgbClr val="FF0000"/>
                </a:solidFill>
              </a:rPr>
              <a:t>de ser la repetición de un modelo didáctico establecido o un espacio donde se vierte una teoría de manera acrítica y descontextualizada,</a:t>
            </a:r>
            <a:r>
              <a:rPr lang="es-CO" dirty="0"/>
              <a:t> </a:t>
            </a:r>
            <a:r>
              <a:rPr lang="es-CO" b="1" dirty="0">
                <a:solidFill>
                  <a:srgbClr val="00B0F0"/>
                </a:solidFill>
              </a:rPr>
              <a:t>ya que trasciende el concepto de práctica como transmisión, y se convierte en un medio formativo donde el maestro se constituye en un intelectual reflexivo y constructor de conocimiento</a:t>
            </a:r>
            <a:r>
              <a:rPr lang="es-CO" dirty="0"/>
              <a:t>; </a:t>
            </a:r>
            <a:r>
              <a:rPr lang="es-CO" sz="2400" b="1" dirty="0">
                <a:solidFill>
                  <a:srgbClr val="FFC000"/>
                </a:solidFill>
                <a:effectLst>
                  <a:outerShdw blurRad="38100" dist="38100" dir="2700000" algn="tl">
                    <a:srgbClr val="000000">
                      <a:alpha val="43137"/>
                    </a:srgbClr>
                  </a:outerShdw>
                </a:effectLst>
              </a:rPr>
              <a:t>lograr este cometido requiere la conformación de un equipo docente en el que se posibilite una enseñanza interdisciplinaria, permeada por la investigación y la escritura.</a:t>
            </a:r>
          </a:p>
        </p:txBody>
      </p:sp>
    </p:spTree>
    <p:extLst>
      <p:ext uri="{BB962C8B-B14F-4D97-AF65-F5344CB8AC3E}">
        <p14:creationId xmlns:p14="http://schemas.microsoft.com/office/powerpoint/2010/main" val="3795756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2" y="-531441"/>
            <a:ext cx="9761940" cy="738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201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5" y="-675456"/>
            <a:ext cx="9630702" cy="741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545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0"/>
            <a:ext cx="110892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448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0"/>
            <a:ext cx="11089232"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98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0"/>
            <a:ext cx="11233248"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518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16" y="116632"/>
            <a:ext cx="1108923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951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16" y="0"/>
            <a:ext cx="110172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65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764704"/>
            <a:ext cx="7704856" cy="5509200"/>
          </a:xfrm>
          <a:prstGeom prst="rect">
            <a:avLst/>
          </a:prstGeom>
          <a:noFill/>
        </p:spPr>
        <p:txBody>
          <a:bodyPr wrap="square" rtlCol="0">
            <a:spAutoFit/>
          </a:bodyPr>
          <a:lstStyle/>
          <a:p>
            <a:pPr algn="just"/>
            <a:r>
              <a:rPr lang="es-ES" sz="1600" b="1" dirty="0"/>
              <a:t>“Las ENS deben promover acciones educadoras sobre la política pública de atención a la primera infancia desde los padres y de su propia comunidad; que se centren en el desarrollo integral infantil con voluntad de trabajo por las niñas y niños en un ámbito regional, donde se promueva debates, compromisos colectivos para mejorar la protección a la primera infancia, enfatizando los niños vulnerables y los más desfavorecidos” (ENS 1: 66)</a:t>
            </a:r>
            <a:endParaRPr lang="es-CO" sz="1600" b="1" dirty="0"/>
          </a:p>
          <a:p>
            <a:pPr algn="just"/>
            <a:r>
              <a:rPr lang="es-ES" sz="1600" b="1" dirty="0"/>
              <a:t> </a:t>
            </a:r>
            <a:endParaRPr lang="es-CO" sz="1600" b="1" dirty="0"/>
          </a:p>
          <a:p>
            <a:pPr algn="just"/>
            <a:r>
              <a:rPr lang="es-ES" sz="1600" b="1" dirty="0"/>
              <a:t>De igual forma, “…en el campo de atención educativa a poblaciones vulnerables se hace por medio del </a:t>
            </a:r>
            <a:r>
              <a:rPr lang="es-ES" sz="1600" b="1" dirty="0" err="1"/>
              <a:t>agenciamiento</a:t>
            </a:r>
            <a:r>
              <a:rPr lang="es-ES" sz="1600" b="1" dirty="0"/>
              <a:t> de actividades pedagógicas investigativas, enfocadas en la atención educativa de las poblaciones vulnerables: grupos de prioritaria atención en sus entornos de vida, en las siguientes modalidades de atención” (ENS 1:61). La investigación le permite a las ENS intervenir a través de la extensión comunitaria, es decir, las acciones de extensión se hacen a la luz de necesidades y resultados investigativos que permiten transformar la infancia, sus familias y sus contextos.</a:t>
            </a:r>
            <a:endParaRPr lang="es-CO" sz="1600" b="1" dirty="0"/>
          </a:p>
          <a:p>
            <a:pPr algn="just"/>
            <a:r>
              <a:rPr lang="es-ES" sz="1600" b="1" dirty="0"/>
              <a:t> </a:t>
            </a:r>
            <a:endParaRPr lang="es-CO" sz="1600" b="1" dirty="0"/>
          </a:p>
          <a:p>
            <a:pPr algn="just"/>
            <a:r>
              <a:rPr lang="es-ES" sz="1600" b="1" dirty="0"/>
              <a:t>A partir de allí, el encargo social que es conferido a la institución formadora de maestros (as), Escuela Normal Superior, es de coparticipar en la restauración del tejido social resquebrajado por la multiplicidad de factores que ponen en riesgo la vida y la integridad de los colectivos humanos, en cuyo seno se encuentra inmersa la infancia, la juventud y la familia; sujetos e institución que en alto índice se ven sometidos a vulneración de derechos y a la exclusión social. </a:t>
            </a:r>
            <a:endParaRPr lang="es-CO" sz="1600"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50610"/>
            <a:ext cx="853985" cy="737753"/>
          </a:xfrm>
          <a:prstGeom prst="rect">
            <a:avLst/>
          </a:prstGeom>
          <a:noFill/>
        </p:spPr>
      </p:pic>
    </p:spTree>
    <p:extLst>
      <p:ext uri="{BB962C8B-B14F-4D97-AF65-F5344CB8AC3E}">
        <p14:creationId xmlns:p14="http://schemas.microsoft.com/office/powerpoint/2010/main" val="285069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78920" y="28052"/>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052"/>
            <a:ext cx="640489" cy="538863"/>
          </a:xfrm>
          <a:prstGeom prst="rect">
            <a:avLst/>
          </a:prstGeom>
          <a:noFill/>
        </p:spPr>
      </p:pic>
      <p:sp>
        <p:nvSpPr>
          <p:cNvPr id="5" name="CuadroTexto 4"/>
          <p:cNvSpPr txBox="1"/>
          <p:nvPr/>
        </p:nvSpPr>
        <p:spPr>
          <a:xfrm>
            <a:off x="2483184" y="288778"/>
            <a:ext cx="5401184"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4113852818"/>
              </p:ext>
            </p:extLst>
          </p:nvPr>
        </p:nvGraphicFramePr>
        <p:xfrm>
          <a:off x="179512" y="917500"/>
          <a:ext cx="8572235" cy="4921444"/>
        </p:xfrm>
        <a:graphic>
          <a:graphicData uri="http://schemas.openxmlformats.org/drawingml/2006/table">
            <a:tbl>
              <a:tblPr firstRow="1" bandRow="1">
                <a:tableStyleId>{21E4AEA4-8DFA-4A89-87EB-49C32662AFE0}</a:tableStyleId>
              </a:tblPr>
              <a:tblGrid>
                <a:gridCol w="1343282"/>
                <a:gridCol w="2085612"/>
                <a:gridCol w="2004379"/>
                <a:gridCol w="1839535"/>
                <a:gridCol w="1299427"/>
              </a:tblGrid>
              <a:tr h="410404">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1163747">
                <a:tc>
                  <a:txBody>
                    <a:bodyPr/>
                    <a:lstStyle/>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 – 7:30 AM</a:t>
                      </a:r>
                      <a:endParaRPr lang="es-CO"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SALUDO, BIENVENIDA Y ASISTENCIA</a:t>
                      </a:r>
                    </a:p>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Informe de los </a:t>
                      </a:r>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 semana</a:t>
                      </a:r>
                      <a:r>
                        <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anterior.</a:t>
                      </a:r>
                      <a:endParaRPr lang="es-CO"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EQUIPO</a:t>
                      </a:r>
                      <a:r>
                        <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BIENESTAR.</a:t>
                      </a:r>
                    </a:p>
                    <a:p>
                      <a:pPr algn="just"/>
                      <a:r>
                        <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DIRECTIVOS</a:t>
                      </a:r>
                    </a:p>
                    <a:p>
                      <a:pPr algn="just"/>
                      <a:endPar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Rector (según insumos proporcionados por el Ing. </a:t>
                      </a:r>
                      <a:r>
                        <a:rPr lang="es-CO" sz="1600" b="1" baseline="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Luis Miguel)</a:t>
                      </a:r>
                      <a:endPar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LLAMADO DE ASISTENCIA.</a:t>
                      </a:r>
                    </a:p>
                    <a:p>
                      <a:pPr algn="just"/>
                      <a:endPar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endParaRPr lang="es-CO"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endParaRPr lang="es-CO"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520674">
                <a:tc>
                  <a:txBody>
                    <a:bodyPr/>
                    <a:lstStyle/>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7:30 A 8:30 A.M.</a:t>
                      </a:r>
                      <a:endParaRPr lang="es-CO"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PRESENTACIÓN ESTRATEGIA</a:t>
                      </a:r>
                      <a:r>
                        <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LAS 9 S</a:t>
                      </a:r>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OSWALDO GÓMEZ</a:t>
                      </a:r>
                    </a:p>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a:t>
                      </a:r>
                      <a:endParaRPr lang="es-CO"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ASISTENCIA</a:t>
                      </a:r>
                    </a:p>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FOTOGRÀFICAS</a:t>
                      </a:r>
                    </a:p>
                  </a:txBody>
                  <a:tcPr marL="68580" marR="68580"/>
                </a:tc>
                <a:tc>
                  <a:txBody>
                    <a:bodyPr/>
                    <a:lstStyle/>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endParaRPr lang="es-CO"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57606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6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8:30 A 9:30 A.M.</a:t>
                      </a:r>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INTERVENCIÓN DEL RECTOR</a:t>
                      </a:r>
                    </a:p>
                  </a:txBody>
                  <a:tcPr marL="68580" marR="68580"/>
                </a:tc>
                <a:tc>
                  <a:txBody>
                    <a:bodyPr/>
                    <a:lstStyle/>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RECTOR</a:t>
                      </a:r>
                      <a:endParaRPr lang="es-CO"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FOTOGRAFICAS</a:t>
                      </a:r>
                    </a:p>
                    <a:p>
                      <a:pPr algn="just"/>
                      <a:r>
                        <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PROTOCOLANTE</a:t>
                      </a:r>
                      <a:endParaRPr lang="es-CO"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576064">
                <a:tc>
                  <a:txBody>
                    <a:bodyPr/>
                    <a:lstStyle/>
                    <a:p>
                      <a:r>
                        <a:rPr lang="es-CO" sz="1600" b="1" dirty="0" smtClean="0"/>
                        <a:t>9:30 A 10:00 A.M.</a:t>
                      </a:r>
                      <a:endParaRPr lang="es-CO" sz="1600" b="1" dirty="0"/>
                    </a:p>
                  </a:txBody>
                  <a:tcPr marL="68580" marR="68580"/>
                </a:tc>
                <a:tc>
                  <a:txBody>
                    <a:bodyPr/>
                    <a:lstStyle/>
                    <a:p>
                      <a:r>
                        <a:rPr lang="es-CO" sz="1600" b="1" dirty="0" smtClean="0"/>
                        <a:t>RECESO</a:t>
                      </a:r>
                      <a:endParaRPr lang="es-CO" sz="1600" b="1" dirty="0"/>
                    </a:p>
                  </a:txBody>
                  <a:tcPr marL="68580" marR="68580"/>
                </a:tc>
                <a:tc>
                  <a:txBody>
                    <a:bodyPr/>
                    <a:lstStyle/>
                    <a:p>
                      <a:endParaRPr lang="es-CO" sz="1600" b="1" dirty="0"/>
                    </a:p>
                  </a:txBody>
                  <a:tcPr marL="68580" marR="68580"/>
                </a:tc>
                <a:tc>
                  <a:txBody>
                    <a:bodyPr/>
                    <a:lstStyle/>
                    <a:p>
                      <a:endParaRPr lang="es-CO" sz="1600" b="1" dirty="0"/>
                    </a:p>
                  </a:txBody>
                  <a:tcPr marL="68580" marR="68580"/>
                </a:tc>
                <a:tc>
                  <a:txBody>
                    <a:bodyPr/>
                    <a:lstStyle/>
                    <a:p>
                      <a:pPr algn="just"/>
                      <a:endParaRPr lang="es-CO"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
        <p:nvSpPr>
          <p:cNvPr id="8" name="CuadroTexto 7"/>
          <p:cNvSpPr txBox="1"/>
          <p:nvPr/>
        </p:nvSpPr>
        <p:spPr>
          <a:xfrm>
            <a:off x="1613858" y="548168"/>
            <a:ext cx="2310069" cy="369332"/>
          </a:xfrm>
          <a:prstGeom prst="rect">
            <a:avLst/>
          </a:prstGeom>
          <a:noFill/>
        </p:spPr>
        <p:txBody>
          <a:bodyPr wrap="square" rtlCol="0">
            <a:spAutoFit/>
          </a:bodyPr>
          <a:lstStyle/>
          <a:p>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ENERO 18 DE 2016</a:t>
            </a:r>
          </a:p>
        </p:txBody>
      </p:sp>
    </p:spTree>
    <p:extLst>
      <p:ext uri="{BB962C8B-B14F-4D97-AF65-F5344CB8AC3E}">
        <p14:creationId xmlns:p14="http://schemas.microsoft.com/office/powerpoint/2010/main" val="1029171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50610"/>
            <a:ext cx="853985" cy="737753"/>
          </a:xfrm>
          <a:prstGeom prst="rect">
            <a:avLst/>
          </a:prstGeom>
          <a:noFill/>
        </p:spPr>
      </p:pic>
      <p:sp>
        <p:nvSpPr>
          <p:cNvPr id="4" name="3 Rectángulo"/>
          <p:cNvSpPr/>
          <p:nvPr/>
        </p:nvSpPr>
        <p:spPr>
          <a:xfrm>
            <a:off x="827584" y="788363"/>
            <a:ext cx="7560840" cy="5016758"/>
          </a:xfrm>
          <a:prstGeom prst="rect">
            <a:avLst/>
          </a:prstGeom>
          <a:noFill/>
        </p:spPr>
        <p:txBody>
          <a:bodyPr wrap="square">
            <a:spAutoFit/>
          </a:bodyPr>
          <a:lstStyle/>
          <a:p>
            <a:pPr algn="just"/>
            <a:r>
              <a:rPr lang="es-ES" sz="1600" b="1" dirty="0"/>
              <a:t>Una de las tareas a desarrollar desde la extensión comunitaria, se centra en la tradición crítica y en el marco jurídico de la educación colombiana. Con respecto a lo anterior se expresa que: </a:t>
            </a:r>
            <a:endParaRPr lang="es-CO" sz="1600" b="1" dirty="0"/>
          </a:p>
          <a:p>
            <a:pPr algn="just"/>
            <a:r>
              <a:rPr lang="es-ES" sz="1600" b="1" dirty="0"/>
              <a:t> </a:t>
            </a:r>
            <a:endParaRPr lang="es-CO" sz="1600" b="1" dirty="0"/>
          </a:p>
          <a:p>
            <a:pPr algn="just"/>
            <a:r>
              <a:rPr lang="es-ES" sz="1600" b="1" dirty="0"/>
              <a:t>ello no es un </a:t>
            </a:r>
            <a:r>
              <a:rPr lang="es-ES" sz="1600" b="1" dirty="0" err="1"/>
              <a:t>metarrelato</a:t>
            </a:r>
            <a:r>
              <a:rPr lang="es-ES" sz="1600" b="1" dirty="0"/>
              <a:t>, es una realidad que la ENS asiste quizás de manera discreta y con el azoro de la razón instrumental que ha invadido las esferas de la sociedad, pero que siempre lo hace recordando la tradición crítica, el legado de San Juan Bautista De la Salle y los fines de la educación en el marco jurídico de un estado social de derecho, que se prepara para afrontar el posconflicto,  y para no tener que repetir una historia que ha causado dolor y desolación. (ENS 1: 14).</a:t>
            </a:r>
            <a:endParaRPr lang="es-CO" sz="1600" b="1" dirty="0"/>
          </a:p>
          <a:p>
            <a:pPr algn="just"/>
            <a:r>
              <a:rPr lang="es-ES" sz="1600" b="1" dirty="0"/>
              <a:t> </a:t>
            </a:r>
            <a:endParaRPr lang="es-CO" sz="1600" b="1" dirty="0"/>
          </a:p>
          <a:p>
            <a:pPr algn="just"/>
            <a:r>
              <a:rPr lang="es-ES" sz="1600" b="1" dirty="0"/>
              <a:t>Se trata entonces de la construcción y ejecución de propuestas que contengan </a:t>
            </a:r>
            <a:r>
              <a:rPr lang="es-ES" sz="1600" b="1" u="sng" dirty="0">
                <a:solidFill>
                  <a:srgbClr val="FF0000"/>
                </a:solidFill>
              </a:rPr>
              <a:t>acciones relacionadas con el posconflicto</a:t>
            </a:r>
            <a:r>
              <a:rPr lang="es-ES" sz="1600" b="1" dirty="0"/>
              <a:t>, que conlleva a pensar no solamente en un escenario de cátedra de la paz, sino en todas implicaciones que deja este proceso.</a:t>
            </a:r>
            <a:endParaRPr lang="es-CO" sz="1600" b="1" dirty="0"/>
          </a:p>
          <a:p>
            <a:pPr algn="just"/>
            <a:r>
              <a:rPr lang="es-ES" sz="1600" b="1" dirty="0"/>
              <a:t> </a:t>
            </a:r>
            <a:endParaRPr lang="es-CO" sz="1600" b="1" dirty="0"/>
          </a:p>
          <a:p>
            <a:pPr algn="just"/>
            <a:r>
              <a:rPr lang="es-ES" sz="1600" b="1" dirty="0"/>
              <a:t>Históricamente las ENS se han encargado de la educación rural y de las infancias, por lo que desde los procesos de extensión, le apuesta al desarrollo rural y no escatima esfuerzos para que sus educandos lleguen a los contextos más apartados del país, con un mensaje de aliento y con la firme convicción de que el Estado está representado en la institucionalidad” (ENS 1: 22)</a:t>
            </a:r>
            <a:endParaRPr lang="es-CO" sz="1600" b="1" dirty="0"/>
          </a:p>
        </p:txBody>
      </p:sp>
    </p:spTree>
    <p:extLst>
      <p:ext uri="{BB962C8B-B14F-4D97-AF65-F5344CB8AC3E}">
        <p14:creationId xmlns:p14="http://schemas.microsoft.com/office/powerpoint/2010/main" val="488735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965033"/>
            <a:ext cx="7560840" cy="1200329"/>
          </a:xfrm>
          <a:prstGeom prst="rect">
            <a:avLst/>
          </a:prstGeom>
        </p:spPr>
        <p:txBody>
          <a:bodyPr wrap="square">
            <a:spAutoFit/>
          </a:bodyPr>
          <a:lstStyle/>
          <a:p>
            <a:r>
              <a:rPr lang="es-CO" i="1" dirty="0"/>
              <a:t>La paz no se materializará el día que se firme el acuerdo en La Habana, su construcción y consolidación depende en gran medida de un proceso largo dentro del cual se pretende alcanzar la reconciliación de una sociedad tras varias décadas de conflicto armado.</a:t>
            </a:r>
          </a:p>
        </p:txBody>
      </p:sp>
      <p:pic>
        <p:nvPicPr>
          <p:cNvPr id="6146" name="Picture 2" descr="http://i46.tinypic.com/15nk2v4.jp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74454" y="3429000"/>
            <a:ext cx="34671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9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78920" y="28052"/>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052"/>
            <a:ext cx="640489" cy="538863"/>
          </a:xfrm>
          <a:prstGeom prst="rect">
            <a:avLst/>
          </a:prstGeom>
          <a:noFill/>
        </p:spPr>
      </p:pic>
      <p:sp>
        <p:nvSpPr>
          <p:cNvPr id="5" name="CuadroTexto 4"/>
          <p:cNvSpPr txBox="1"/>
          <p:nvPr/>
        </p:nvSpPr>
        <p:spPr>
          <a:xfrm>
            <a:off x="2483184" y="288778"/>
            <a:ext cx="5401184"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3064455985"/>
              </p:ext>
            </p:extLst>
          </p:nvPr>
        </p:nvGraphicFramePr>
        <p:xfrm>
          <a:off x="323528" y="1052736"/>
          <a:ext cx="8572235" cy="5667128"/>
        </p:xfrm>
        <a:graphic>
          <a:graphicData uri="http://schemas.openxmlformats.org/drawingml/2006/table">
            <a:tbl>
              <a:tblPr firstRow="1" bandRow="1">
                <a:tableStyleId>{21E4AEA4-8DFA-4A89-87EB-49C32662AFE0}</a:tableStyleId>
              </a:tblPr>
              <a:tblGrid>
                <a:gridCol w="1343282"/>
                <a:gridCol w="2085612"/>
                <a:gridCol w="2004379"/>
                <a:gridCol w="1649841"/>
                <a:gridCol w="1489121"/>
              </a:tblGrid>
              <a:tr h="410404">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1770920">
                <a:tc>
                  <a:txBody>
                    <a:bodyPr/>
                    <a:lstStyle/>
                    <a:p>
                      <a:pPr algn="just"/>
                      <a:endPar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10:00 A 11:00 </a:t>
                      </a:r>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A.M.</a:t>
                      </a:r>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SOCIALIZACIÓN DE LA PROPUESTA 2016</a:t>
                      </a: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DECISIÓN EN RELACIÓN CON LA CONTINUIDAD DE LOS GRUPOS PILOTOS.</a:t>
                      </a: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DECISIÓN EN CUANTO A LA ASIGNACIÓN DE SALONES  FIJOS PARA DOCENTES DESDE 6º .</a:t>
                      </a:r>
                    </a:p>
                    <a:p>
                      <a:pPr algn="just"/>
                      <a:endPar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EQUIPO</a:t>
                      </a:r>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RESPONSABLE DE LA PROPUESTA</a:t>
                      </a:r>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INQUIETUDES</a:t>
                      </a: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PROPUESTAS</a:t>
                      </a: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AJUSTES </a:t>
                      </a: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SUGERENCIAS</a:t>
                      </a: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ASISTENCIA</a:t>
                      </a:r>
                    </a:p>
                    <a:p>
                      <a:pPr algn="just"/>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p>
                    <a:p>
                      <a:pPr algn="just"/>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p>
                  </a:txBody>
                  <a:tcPr marL="68580" marR="68580"/>
                </a:tc>
              </a:tr>
              <a:tr h="556575">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11:00 </a:t>
                      </a:r>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 </a:t>
                      </a:r>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12:00</a:t>
                      </a:r>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M</a:t>
                      </a:r>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PARTICIPACIÓN, CONSTRUCCIÓN COLECTIVA</a:t>
                      </a:r>
                    </a:p>
                  </a:txBody>
                  <a:tcPr marL="68580" marR="68580"/>
                </a:tc>
                <a:tc>
                  <a:txBody>
                    <a:bodyPr/>
                    <a:lstStyle/>
                    <a:p>
                      <a:pPr algn="just"/>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PROPUESTA UNIFICADA PARA LA ORGANIZACIÓN 2016</a:t>
                      </a:r>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p>
                  </a:txBody>
                  <a:tcPr marL="68580" marR="68580"/>
                </a:tc>
              </a:tr>
              <a:tr h="410404">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12:00</a:t>
                      </a:r>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12:30 PM</a:t>
                      </a:r>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ENTREGA</a:t>
                      </a:r>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ASIGNACIÓN ACADÉMICA. Y SALONES</a:t>
                      </a:r>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RECTOR</a:t>
                      </a:r>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ASIGNACIÒN ACADÈMICA</a:t>
                      </a:r>
                    </a:p>
                  </a:txBody>
                  <a:tcPr marL="68580" marR="68580"/>
                </a:tc>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410404">
                <a:tc>
                  <a:txBody>
                    <a:bodyPr/>
                    <a:lstStyle/>
                    <a:p>
                      <a:pPr algn="just"/>
                      <a:r>
                        <a:rPr lang="es-CO" sz="12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12;30</a:t>
                      </a:r>
                      <a:r>
                        <a:rPr lang="es-CO" sz="12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PM</a:t>
                      </a:r>
                      <a:endParaRPr lang="es-CO"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r>
                        <a:rPr lang="es-CO" sz="1200" b="1" dirty="0" smtClean="0"/>
                        <a:t>RETIRADA</a:t>
                      </a:r>
                      <a:endParaRPr lang="es-CO" sz="1200" b="1" dirty="0"/>
                    </a:p>
                  </a:txBody>
                  <a:tcPr marL="68580" marR="68580"/>
                </a:tc>
                <a:tc>
                  <a:txBody>
                    <a:bodyPr/>
                    <a:lstStyle/>
                    <a:p>
                      <a:endParaRPr lang="es-CO" sz="1200" b="1" dirty="0"/>
                    </a:p>
                  </a:txBody>
                  <a:tcPr marL="68580" marR="68580"/>
                </a:tc>
                <a:tc>
                  <a:txBody>
                    <a:bodyPr/>
                    <a:lstStyle/>
                    <a:p>
                      <a:endParaRPr lang="es-CO" sz="1200" b="1" dirty="0"/>
                    </a:p>
                  </a:txBody>
                  <a:tcPr marL="68580" marR="68580"/>
                </a:tc>
                <a:tc>
                  <a:txBody>
                    <a:bodyPr/>
                    <a:lstStyle/>
                    <a:p>
                      <a:endParaRPr lang="es-CO" sz="1200" b="1" dirty="0"/>
                    </a:p>
                  </a:txBody>
                  <a:tcPr marL="68580" marR="68580"/>
                </a:tc>
              </a:tr>
            </a:tbl>
          </a:graphicData>
        </a:graphic>
      </p:graphicFrame>
      <p:sp>
        <p:nvSpPr>
          <p:cNvPr id="8" name="CuadroTexto 7"/>
          <p:cNvSpPr txBox="1"/>
          <p:nvPr/>
        </p:nvSpPr>
        <p:spPr>
          <a:xfrm>
            <a:off x="1613858" y="548168"/>
            <a:ext cx="2310069" cy="369332"/>
          </a:xfrm>
          <a:prstGeom prst="rect">
            <a:avLst/>
          </a:prstGeom>
          <a:noFill/>
        </p:spPr>
        <p:txBody>
          <a:bodyPr wrap="square" rtlCol="0">
            <a:spAutoFit/>
          </a:bodyPr>
          <a:lstStyle/>
          <a:p>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ENERO 18 DE 2016</a:t>
            </a:r>
          </a:p>
        </p:txBody>
      </p:sp>
    </p:spTree>
    <p:extLst>
      <p:ext uri="{BB962C8B-B14F-4D97-AF65-F5344CB8AC3E}">
        <p14:creationId xmlns:p14="http://schemas.microsoft.com/office/powerpoint/2010/main" val="317597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62938" y="41200"/>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783"/>
            <a:ext cx="640489" cy="529989"/>
          </a:xfrm>
          <a:prstGeom prst="rect">
            <a:avLst/>
          </a:prstGeom>
          <a:noFill/>
        </p:spPr>
      </p:pic>
      <p:sp>
        <p:nvSpPr>
          <p:cNvPr id="5" name="CuadroTexto 4"/>
          <p:cNvSpPr txBox="1"/>
          <p:nvPr/>
        </p:nvSpPr>
        <p:spPr>
          <a:xfrm>
            <a:off x="2483184" y="288778"/>
            <a:ext cx="4897128"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1508486533"/>
              </p:ext>
            </p:extLst>
          </p:nvPr>
        </p:nvGraphicFramePr>
        <p:xfrm>
          <a:off x="0" y="848360"/>
          <a:ext cx="9144000" cy="6009640"/>
        </p:xfrm>
        <a:graphic>
          <a:graphicData uri="http://schemas.openxmlformats.org/drawingml/2006/table">
            <a:tbl>
              <a:tblPr firstRow="1" bandRow="1">
                <a:tableStyleId>{21E4AEA4-8DFA-4A89-87EB-49C32662AFE0}</a:tableStyleId>
              </a:tblPr>
              <a:tblGrid>
                <a:gridCol w="1360161"/>
                <a:gridCol w="2297438"/>
                <a:gridCol w="1658853"/>
                <a:gridCol w="1807454"/>
                <a:gridCol w="2020094"/>
              </a:tblGrid>
              <a:tr h="370840">
                <a:tc>
                  <a:txBody>
                    <a:bodyPr/>
                    <a:lstStyle/>
                    <a:p>
                      <a:pPr algn="ctr"/>
                      <a:r>
                        <a:rPr lang="es-CO" sz="9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9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9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9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9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 – 7:30 AM</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SALUDO, BIENVENIDA Y ASISTENCIA</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EQUIPO</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BIENESTAR.</a:t>
                      </a: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DIRECTIVOS</a:t>
                      </a:r>
                    </a:p>
                  </a:txBody>
                  <a:tcPr marL="68580" marR="68580"/>
                </a:tc>
                <a:tc>
                  <a:txBody>
                    <a:bodyPr/>
                    <a:lstStyle/>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LLAMADO DE ASISTENCIA.</a:t>
                      </a:r>
                    </a:p>
                    <a:p>
                      <a:pPr algn="just"/>
                      <a:endPar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1168731">
                <a:tc>
                  <a:txBody>
                    <a:bodyPr/>
                    <a:lstStyle/>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7:30 A </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12:00 A.M.</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ORGANIZACIÓN PRIORIDAD POR ÁREAS PARA EL PRIMER PERÍODO POR GRADOS Y JORNADAS.</a:t>
                      </a:r>
                    </a:p>
                    <a:p>
                      <a:pPr algn="just"/>
                      <a:endPar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COORDINADORES</a:t>
                      </a:r>
                    </a:p>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JEFES</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AREAS</a:t>
                      </a: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DOCENTES</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INQUIETUDES</a:t>
                      </a: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PLANEACIÓN DEL PRIMER PERÌODO – PARA LLEVAR A LA INTER</a:t>
                      </a: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ASISTENCIA</a:t>
                      </a: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SALONES</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DEL PFC POR GRADOS (APARECE EL RÒTULO)</a:t>
                      </a:r>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ENCUENTRO</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EN RELACIÓN CON BILINGUISMO, NATIIVOS</a:t>
                      </a:r>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SEM</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NORMAL</a:t>
                      </a:r>
                    </a:p>
                    <a:p>
                      <a:pPr algn="just"/>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DAVID MENDOZA</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BOGOTÁ</a:t>
                      </a:r>
                    </a:p>
                  </a:txBody>
                  <a:tcPr marL="68580" marR="68580"/>
                </a:tc>
              </a:tr>
              <a:tr h="370840">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10:00</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10:30 A.M</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r>
                        <a:rPr lang="es-CO" sz="900" dirty="0" smtClean="0"/>
                        <a:t>RECESO</a:t>
                      </a:r>
                      <a:endParaRPr lang="es-CO" sz="900" dirty="0"/>
                    </a:p>
                  </a:txBody>
                  <a:tcPr marL="68580" marR="68580"/>
                </a:tc>
                <a:tc>
                  <a:txBody>
                    <a:bodyPr/>
                    <a:lstStyle/>
                    <a:p>
                      <a:endParaRPr lang="es-CO" sz="900" dirty="0"/>
                    </a:p>
                  </a:txBody>
                  <a:tcPr marL="68580" marR="68580"/>
                </a:tc>
                <a:tc>
                  <a:txBody>
                    <a:bodyPr/>
                    <a:lstStyle/>
                    <a:p>
                      <a:endParaRPr lang="es-CO" sz="900" dirty="0"/>
                    </a:p>
                  </a:txBody>
                  <a:tcPr marL="68580" marR="68580"/>
                </a:tc>
                <a:tc>
                  <a:txBody>
                    <a:bodyPr/>
                    <a:lstStyle/>
                    <a:p>
                      <a:endParaRPr lang="es-CO" sz="900" dirty="0"/>
                    </a:p>
                  </a:txBody>
                  <a:tcPr marL="68580" marR="68580"/>
                </a:tc>
              </a:tr>
              <a:tr h="370840">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10:30 A 11:30</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A..M.</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ENTREGA</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POR PARTE DE LOS JEFES DE ÁREAS Y DOCENTES POR GRADOS, LA PLANEACIÓN PRIMER PERÍODO AL COORDINADOR RESPONSABLE SEGÚN EL GRADO PLANEADO Y LA JORNADA.</a:t>
                      </a:r>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JEFES</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ÁREAS, </a:t>
                      </a:r>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DOCENTES  POR  GRADO Y/O CONJUNTO DE GRADOS,</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Y COORDINADORES.</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PLAN</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DEL PRIMER PERÌODO</a:t>
                      </a:r>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228600" indent="-228600" algn="just">
                        <a:buAutoNum type="alphaUcPeriod"/>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MATEMATICAS (SALA DE PROFESORES).</a:t>
                      </a:r>
                    </a:p>
                    <a:p>
                      <a:pPr marL="0" indent="0" algn="just">
                        <a:buNone/>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 L. CASTELLANA (AVI  SECUNDARIA)</a:t>
                      </a:r>
                    </a:p>
                    <a:p>
                      <a:pPr marL="228600" indent="-228600" algn="just">
                        <a:buAutoNum type="alphaUcPeriod"/>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 CIENCIAS  NATURALES (BIOMBO)</a:t>
                      </a:r>
                    </a:p>
                    <a:p>
                      <a:pPr marL="0" indent="0" algn="just">
                        <a:buNone/>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 C. SOCIALES (BIBLIOTECA)</a:t>
                      </a:r>
                    </a:p>
                    <a:p>
                      <a:pPr marL="228600" indent="-228600" algn="just">
                        <a:buAutoNum type="alphaUcPeriod"/>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ETICA Y DESARROLLO HUMANO Y ERE (SALA DE PROFESORES DE PRIMARIA)</a:t>
                      </a:r>
                    </a:p>
                    <a:p>
                      <a:pPr marL="0" indent="0" algn="just">
                        <a:buNone/>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 PEDAGOGÍA ( AVI PRIMARIA)</a:t>
                      </a:r>
                    </a:p>
                    <a:p>
                      <a:pPr marL="228600" indent="-228600" algn="just">
                        <a:buAutoNum type="alphaUcPeriod"/>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 INGLÉS (BILINGUISMO)</a:t>
                      </a:r>
                    </a:p>
                    <a:p>
                      <a:pPr marL="0" indent="0" algn="just">
                        <a:buNone/>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A.TECNOLOGÍA (SALA DE YULIETH)</a:t>
                      </a:r>
                    </a:p>
                    <a:p>
                      <a:pPr marL="228600" indent="-228600" algn="just">
                        <a:buAutoNum type="alphaUcPeriod"/>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EDUFICIA (COORDINACIÓN DE SECUNDARIA)</a:t>
                      </a:r>
                    </a:p>
                    <a:p>
                      <a:pPr marL="0" indent="0" algn="just">
                        <a:buNone/>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A.ARTISTICA ( COORD. PFC)</a:t>
                      </a:r>
                    </a:p>
                    <a:p>
                      <a:pPr marL="0" indent="0" algn="just">
                        <a:buNone/>
                      </a:pP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 FILOSOFÍA (INFORMATICA ELKIN)</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11:30 A .M.</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a:t>
                      </a:r>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 :00 M</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COORDINADORES,</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JEFES DE  ÁREAS, DE NÚCLEOS Y GESTIONES.</a:t>
                      </a:r>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RECTOR</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ASIGNACIÓN</a:t>
                      </a:r>
                      <a:r>
                        <a:rPr lang="es-CO" sz="9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FUNCIONES, DERROTEROS PHVA. </a:t>
                      </a:r>
                      <a:endPar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9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SALA PEI</a:t>
                      </a:r>
                      <a:endParaRPr lang="es-CO" sz="9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
        <p:nvSpPr>
          <p:cNvPr id="8" name="CuadroTexto 7"/>
          <p:cNvSpPr txBox="1"/>
          <p:nvPr/>
        </p:nvSpPr>
        <p:spPr>
          <a:xfrm>
            <a:off x="1613858" y="548169"/>
            <a:ext cx="3296213" cy="276999"/>
          </a:xfrm>
          <a:prstGeom prst="rect">
            <a:avLst/>
          </a:prstGeom>
          <a:noFill/>
        </p:spPr>
        <p:txBody>
          <a:bodyPr wrap="square" rtlCol="0">
            <a:spAutoFit/>
          </a:bodyPr>
          <a:lstStyle/>
          <a:p>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ENERO 19 DE 2016</a:t>
            </a:r>
          </a:p>
        </p:txBody>
      </p:sp>
    </p:spTree>
    <p:extLst>
      <p:ext uri="{BB962C8B-B14F-4D97-AF65-F5344CB8AC3E}">
        <p14:creationId xmlns:p14="http://schemas.microsoft.com/office/powerpoint/2010/main" val="2917923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62938" y="41200"/>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10"/>
            <a:ext cx="640489" cy="590315"/>
          </a:xfrm>
          <a:prstGeom prst="rect">
            <a:avLst/>
          </a:prstGeom>
          <a:noFill/>
        </p:spPr>
      </p:pic>
      <p:sp>
        <p:nvSpPr>
          <p:cNvPr id="5" name="CuadroTexto 4"/>
          <p:cNvSpPr txBox="1"/>
          <p:nvPr/>
        </p:nvSpPr>
        <p:spPr>
          <a:xfrm>
            <a:off x="2483184" y="288778"/>
            <a:ext cx="5473192" cy="276999"/>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985361709"/>
              </p:ext>
            </p:extLst>
          </p:nvPr>
        </p:nvGraphicFramePr>
        <p:xfrm>
          <a:off x="107504" y="926979"/>
          <a:ext cx="9036496" cy="5639509"/>
        </p:xfrm>
        <a:graphic>
          <a:graphicData uri="http://schemas.openxmlformats.org/drawingml/2006/table">
            <a:tbl>
              <a:tblPr firstRow="1" bandRow="1">
                <a:tableStyleId>{21E4AEA4-8DFA-4A89-87EB-49C32662AFE0}</a:tableStyleId>
              </a:tblPr>
              <a:tblGrid>
                <a:gridCol w="1416033"/>
                <a:gridCol w="2198566"/>
                <a:gridCol w="2112933"/>
                <a:gridCol w="1739194"/>
                <a:gridCol w="1569770"/>
              </a:tblGrid>
              <a:tr h="635709">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 – 7:30 AM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SALUDO, BIENVENIDA Y ASISTENCIA</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EQUIPO</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BIENESTAR.</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DIRECTIVOS</a:t>
                      </a: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LLAMADO DE ASISTENCIA.</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7:30 A </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12:00 A.M.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ORGANIZACIÒN INTERDISCIPLINARIEDAD POR GRADOS Y JORNADAS.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PRIMER PERÍODO</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COORDINADORES</a:t>
                      </a: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JEFES</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NÚCLEOS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DOCENTES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INQUIETUDES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PLANEACIÒN DEL PRIMER PERÌODO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ASISTENCIA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p>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SALONES</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DEL PFC POR GRADOS (APARECE EL RÒTULO)</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10:00</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10:30 A.M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r>
                        <a:rPr lang="es-CO" dirty="0" smtClean="0"/>
                        <a:t>RECESO</a:t>
                      </a:r>
                      <a:endParaRPr lang="es-CO" dirty="0"/>
                    </a:p>
                  </a:txBody>
                  <a:tcPr marL="68580" marR="68580"/>
                </a:tc>
                <a:tc>
                  <a:txBody>
                    <a:bodyPr/>
                    <a:lstStyle/>
                    <a:p>
                      <a:endParaRPr lang="es-CO" dirty="0"/>
                    </a:p>
                  </a:txBody>
                  <a:tcPr marL="68580" marR="68580"/>
                </a:tc>
                <a:tc>
                  <a:txBody>
                    <a:bodyPr/>
                    <a:lstStyle/>
                    <a:p>
                      <a:endParaRPr lang="es-CO" dirty="0"/>
                    </a:p>
                  </a:txBody>
                  <a:tcPr marL="68580" marR="68580"/>
                </a:tc>
                <a:tc>
                  <a:txBody>
                    <a:bodyPr/>
                    <a:lstStyle/>
                    <a:p>
                      <a:endParaRPr lang="es-CO" dirty="0"/>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10:30 A 12</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ENTREGA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POR PARTE DEL JEFE DE NÙCLEO Y DOCENTES POR GRADO PLANEACIÒN PRIMER PERÌODO AL COORDINADOR RESPONSABLE SEGÙN EL GRADO PLANEADO Y LA JORNADA.</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JEFE DE NÙCLEO Y DOCENTES POR GRADO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PLAN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DEL PRIMER PERÌODO</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RETIRADA</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
        <p:nvSpPr>
          <p:cNvPr id="8" name="CuadroTexto 7"/>
          <p:cNvSpPr txBox="1"/>
          <p:nvPr/>
        </p:nvSpPr>
        <p:spPr>
          <a:xfrm>
            <a:off x="1043608" y="557647"/>
            <a:ext cx="3296213" cy="369332"/>
          </a:xfrm>
          <a:prstGeom prst="rect">
            <a:avLst/>
          </a:prstGeom>
          <a:noFill/>
        </p:spPr>
        <p:txBody>
          <a:bodyPr wrap="square" rtlCol="0">
            <a:spAutoFit/>
          </a:bodyPr>
          <a:lstStyle/>
          <a:p>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ENERO 21 Y 22 DE 2016</a:t>
            </a:r>
          </a:p>
        </p:txBody>
      </p:sp>
    </p:spTree>
    <p:extLst>
      <p:ext uri="{BB962C8B-B14F-4D97-AF65-F5344CB8AC3E}">
        <p14:creationId xmlns:p14="http://schemas.microsoft.com/office/powerpoint/2010/main" val="185597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62938" y="41200"/>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3689"/>
            <a:ext cx="640489" cy="490177"/>
          </a:xfrm>
          <a:prstGeom prst="rect">
            <a:avLst/>
          </a:prstGeom>
          <a:noFill/>
        </p:spPr>
      </p:pic>
      <p:sp>
        <p:nvSpPr>
          <p:cNvPr id="5" name="CuadroTexto 4"/>
          <p:cNvSpPr txBox="1"/>
          <p:nvPr/>
        </p:nvSpPr>
        <p:spPr>
          <a:xfrm>
            <a:off x="2483184" y="288778"/>
            <a:ext cx="4192073" cy="461665"/>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2239969272"/>
              </p:ext>
            </p:extLst>
          </p:nvPr>
        </p:nvGraphicFramePr>
        <p:xfrm>
          <a:off x="107505" y="936168"/>
          <a:ext cx="9036495" cy="5796280"/>
        </p:xfrm>
        <a:graphic>
          <a:graphicData uri="http://schemas.openxmlformats.org/drawingml/2006/table">
            <a:tbl>
              <a:tblPr firstRow="1" bandRow="1">
                <a:tableStyleId>{21E4AEA4-8DFA-4A89-87EB-49C32662AFE0}</a:tableStyleId>
              </a:tblPr>
              <a:tblGrid>
                <a:gridCol w="1416032"/>
                <a:gridCol w="2198566"/>
                <a:gridCol w="2112934"/>
                <a:gridCol w="1739194"/>
                <a:gridCol w="1569769"/>
              </a:tblGrid>
              <a:tr h="370840">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70840">
                <a:tc>
                  <a:txBody>
                    <a:bodyPr/>
                    <a:lstStyle/>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 – 7:30 AM</a:t>
                      </a:r>
                      <a:endParaRPr lang="es-CO"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ENCUENTRO DE DOCENTES DEL ÁREA DE INGLÉS .</a:t>
                      </a:r>
                    </a:p>
                  </a:txBody>
                  <a:tcPr marL="68580" marR="68580"/>
                </a:tc>
                <a:tc>
                  <a:txBody>
                    <a:bodyPr/>
                    <a:lstStyle/>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RECTOR</a:t>
                      </a:r>
                    </a:p>
                    <a:p>
                      <a:pPr algn="just"/>
                      <a:r>
                        <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JEFES DE ÁREAS</a:t>
                      </a:r>
                    </a:p>
                    <a:p>
                      <a:pPr algn="just"/>
                      <a:r>
                        <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DOCENTES</a:t>
                      </a:r>
                    </a:p>
                  </a:txBody>
                  <a:tcPr marL="68580" marR="68580"/>
                </a:tc>
                <a:tc>
                  <a:txBody>
                    <a:bodyPr/>
                    <a:lstStyle/>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LLAMADO DE ASISTENCIA.</a:t>
                      </a: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p>
                    <a:p>
                      <a:pPr algn="just"/>
                      <a:r>
                        <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MEMORIAS DEL EVENTO</a:t>
                      </a: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4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MONTERÍA</a:t>
                      </a:r>
                      <a:endParaRPr lang="es-CO"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
        <p:nvSpPr>
          <p:cNvPr id="8" name="CuadroTexto 7"/>
          <p:cNvSpPr txBox="1"/>
          <p:nvPr/>
        </p:nvSpPr>
        <p:spPr>
          <a:xfrm>
            <a:off x="971600" y="533866"/>
            <a:ext cx="3296213" cy="369332"/>
          </a:xfrm>
          <a:prstGeom prst="rect">
            <a:avLst/>
          </a:prstGeom>
          <a:noFill/>
        </p:spPr>
        <p:txBody>
          <a:bodyPr wrap="square" rtlCol="0">
            <a:spAutoFit/>
          </a:bodyPr>
          <a:lstStyle/>
          <a:p>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ENERO </a:t>
            </a:r>
            <a:r>
              <a:rPr lang="es-CO" b="1" dirty="0" smtClean="0">
                <a:latin typeface="Arial Unicode MS" panose="020B0604020202020204" pitchFamily="34" charset="-128"/>
                <a:ea typeface="Arial Unicode MS" panose="020B0604020202020204" pitchFamily="34" charset="-128"/>
                <a:cs typeface="Arial Unicode MS" panose="020B0604020202020204" pitchFamily="34" charset="-128"/>
              </a:rPr>
              <a:t>23 </a:t>
            </a:r>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DE 2016</a:t>
            </a:r>
          </a:p>
        </p:txBody>
      </p:sp>
    </p:spTree>
    <p:extLst>
      <p:ext uri="{BB962C8B-B14F-4D97-AF65-F5344CB8AC3E}">
        <p14:creationId xmlns:p14="http://schemas.microsoft.com/office/powerpoint/2010/main" val="322485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62938" y="41200"/>
            <a:ext cx="4800600" cy="1752600"/>
          </a:xfrm>
        </p:spPr>
        <p:txBody>
          <a:bodyPr>
            <a:normAutofit/>
          </a:bodyPr>
          <a:lstStyle/>
          <a:p>
            <a:r>
              <a:rPr lang="es-CO" sz="1600" b="1" dirty="0">
                <a:latin typeface="Arial Unicode MS" panose="020B0604020202020204" pitchFamily="34" charset="-128"/>
                <a:ea typeface="Arial Unicode MS" panose="020B0604020202020204" pitchFamily="34" charset="-128"/>
                <a:cs typeface="Arial Unicode MS" panose="020B0604020202020204" pitchFamily="34" charset="-128"/>
              </a:rPr>
              <a:t>I.E. NORMAL SUPERIOR DE SINCELEJO</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456"/>
            <a:ext cx="527036" cy="561803"/>
          </a:xfrm>
          <a:prstGeom prst="rect">
            <a:avLst/>
          </a:prstGeom>
          <a:noFill/>
        </p:spPr>
      </p:pic>
      <p:sp>
        <p:nvSpPr>
          <p:cNvPr id="5" name="CuadroTexto 4"/>
          <p:cNvSpPr txBox="1"/>
          <p:nvPr/>
        </p:nvSpPr>
        <p:spPr>
          <a:xfrm>
            <a:off x="2483184" y="288778"/>
            <a:ext cx="4192073" cy="461665"/>
          </a:xfrm>
          <a:prstGeom prst="rect">
            <a:avLst/>
          </a:prstGeom>
          <a:noFill/>
        </p:spPr>
        <p:txBody>
          <a:bodyPr wrap="square" rtlCol="0">
            <a:spAutoFit/>
          </a:bodyPr>
          <a:lstStyle/>
          <a:p>
            <a:pPr algn="ct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AGENDA PARA LA SEMANA DEL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18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AL </a:t>
            </a:r>
            <a:r>
              <a:rPr lang="es-CO"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29 </a:t>
            </a:r>
            <a:r>
              <a:rPr lang="es-CO" sz="1200" b="1" dirty="0">
                <a:latin typeface="Arial Unicode MS" panose="020B0604020202020204" pitchFamily="34" charset="-128"/>
                <a:ea typeface="Arial Unicode MS" panose="020B0604020202020204" pitchFamily="34" charset="-128"/>
                <a:cs typeface="Arial Unicode MS" panose="020B0604020202020204" pitchFamily="34" charset="-128"/>
              </a:rPr>
              <a:t>DE ENERO DE 2016</a:t>
            </a:r>
          </a:p>
        </p:txBody>
      </p:sp>
      <p:graphicFrame>
        <p:nvGraphicFramePr>
          <p:cNvPr id="7" name="Tabla 6"/>
          <p:cNvGraphicFramePr>
            <a:graphicFrameLocks noGrp="1"/>
          </p:cNvGraphicFramePr>
          <p:nvPr>
            <p:extLst>
              <p:ext uri="{D42A27DB-BD31-4B8C-83A1-F6EECF244321}">
                <p14:modId xmlns:p14="http://schemas.microsoft.com/office/powerpoint/2010/main" val="105520765"/>
              </p:ext>
            </p:extLst>
          </p:nvPr>
        </p:nvGraphicFramePr>
        <p:xfrm>
          <a:off x="78720" y="851517"/>
          <a:ext cx="9001000" cy="5927418"/>
        </p:xfrm>
        <a:graphic>
          <a:graphicData uri="http://schemas.openxmlformats.org/drawingml/2006/table">
            <a:tbl>
              <a:tblPr firstRow="1" bandRow="1">
                <a:tableStyleId>{21E4AEA4-8DFA-4A89-87EB-49C32662AFE0}</a:tableStyleId>
              </a:tblPr>
              <a:tblGrid>
                <a:gridCol w="1410470"/>
                <a:gridCol w="2189930"/>
                <a:gridCol w="2104633"/>
                <a:gridCol w="1732363"/>
                <a:gridCol w="1563604"/>
              </a:tblGrid>
              <a:tr h="386496">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HORA</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ACTIVIDAD</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RESPONSABLE</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PRODUCTOS</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ctr"/>
                      <a:r>
                        <a:rPr lang="es-CO"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LUGAR</a:t>
                      </a:r>
                      <a:endParaRPr lang="es-CO"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1048305">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7:00 AM – 7:30 AM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SALUDO, BIENVENIDA Y ASISTENCIA</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EQUIPO</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BIENESTAR.</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DIRECTIVOS</a:t>
                      </a: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LLAMADO DE ASISTENCIA.</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FOTOGRÁFICAS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2795481">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7:30 A </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12:30A.M.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CULMINACIÓN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AUTOEVALUACIÓN 2015</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Y PLAN DE MEJORAMIENTO INSTITUCIONAL 2015 – 2019</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PRIORIZANDO: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2016</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2017</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2018</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2019</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LISTA DE RECURSOS Y PRESUPUESTO TENTATIVO POR AÑO DISCRIMADO ACORDE CON LA ACTIVIDAD PROPIA DE LA GESTIÒN</a:t>
                      </a: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JEFES</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DE GESTIONES Y DOCENTES</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AUTOEVALUACIÓN 2015 POR GESTIONES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P.M.I. 2015 – 2019 POR GESTIONES.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SOPORTE BIBLIOGRÀFICO.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TESTIMONIOS</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ASISTENTCIA</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PROTOCOLO</a:t>
                      </a: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EVIDENCIAS FOTOGRÀFICAS</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BIOMBO (G. ACÁDEMICA)</a:t>
                      </a:r>
                    </a:p>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GESTION</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ADMINISTRATIVA Y FINANCIERA (AULA INFORMATICA – YULIETH)</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G. COMUNITARIA (AVI DE PRIMARIA)</a:t>
                      </a:r>
                    </a:p>
                    <a:p>
                      <a:pPr algn="just"/>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G. DIRECTIVA (AVI SECUNDARIA)</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386496">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10:00</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 10:30 A.M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RECESO</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r h="1048305">
                <a:tc>
                  <a:txBody>
                    <a:bodyPr/>
                    <a:lstStyle/>
                    <a:p>
                      <a:pPr algn="just"/>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12:30 P.M.</a:t>
                      </a:r>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RETIRADA</a:t>
                      </a:r>
                      <a:r>
                        <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UNA VEZ EL JEFE DE GESTIÓN ENTREGUE AL COORDINADOR OSWALDO GÒMEZ LOS PRODUCTOS DEL TRABAJO.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c>
                  <a:txBody>
                    <a:bodyPr/>
                    <a:lstStyle/>
                    <a:p>
                      <a:pPr algn="just"/>
                      <a:endParaRPr lang="es-CO"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a:tc>
              </a:tr>
            </a:tbl>
          </a:graphicData>
        </a:graphic>
      </p:graphicFrame>
      <p:sp>
        <p:nvSpPr>
          <p:cNvPr id="8" name="CuadroTexto 7"/>
          <p:cNvSpPr txBox="1"/>
          <p:nvPr/>
        </p:nvSpPr>
        <p:spPr>
          <a:xfrm>
            <a:off x="971600" y="495123"/>
            <a:ext cx="3296213" cy="369332"/>
          </a:xfrm>
          <a:prstGeom prst="rect">
            <a:avLst/>
          </a:prstGeom>
          <a:noFill/>
        </p:spPr>
        <p:txBody>
          <a:bodyPr wrap="square" rtlCol="0">
            <a:spAutoFit/>
          </a:bodyPr>
          <a:lstStyle/>
          <a:p>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ENERO </a:t>
            </a:r>
            <a:r>
              <a:rPr lang="es-CO" b="1" dirty="0" smtClean="0">
                <a:latin typeface="Arial Unicode MS" panose="020B0604020202020204" pitchFamily="34" charset="-128"/>
                <a:ea typeface="Arial Unicode MS" panose="020B0604020202020204" pitchFamily="34" charset="-128"/>
                <a:cs typeface="Arial Unicode MS" panose="020B0604020202020204" pitchFamily="34" charset="-128"/>
              </a:rPr>
              <a:t>25 </a:t>
            </a:r>
            <a:r>
              <a:rPr lang="es-CO" b="1" dirty="0">
                <a:latin typeface="Arial Unicode MS" panose="020B0604020202020204" pitchFamily="34" charset="-128"/>
                <a:ea typeface="Arial Unicode MS" panose="020B0604020202020204" pitchFamily="34" charset="-128"/>
                <a:cs typeface="Arial Unicode MS" panose="020B0604020202020204" pitchFamily="34" charset="-128"/>
              </a:rPr>
              <a:t>DE 2016</a:t>
            </a:r>
          </a:p>
        </p:txBody>
      </p:sp>
    </p:spTree>
    <p:extLst>
      <p:ext uri="{BB962C8B-B14F-4D97-AF65-F5344CB8AC3E}">
        <p14:creationId xmlns:p14="http://schemas.microsoft.com/office/powerpoint/2010/main" val="3761067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110</TotalTime>
  <Words>2856</Words>
  <Application>Microsoft Office PowerPoint</Application>
  <PresentationFormat>Presentación en pantalla (4:3)</PresentationFormat>
  <Paragraphs>930</Paragraphs>
  <Slides>41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Arial Unicode MS</vt:lpstr>
      <vt:lpstr>Arial</vt:lpstr>
      <vt:lpstr>Brush Script MT</vt:lpstr>
      <vt:lpstr>Constantia</vt:lpstr>
      <vt:lpstr>Franklin Gothic Book</vt:lpstr>
      <vt:lpstr>Rage Italic</vt:lpstr>
      <vt:lpstr>Chincheta</vt:lpstr>
      <vt:lpstr>PRESENTACIÓN: GUIDO NEL PÉREZ DÍAZ RECTOR</vt:lpstr>
      <vt:lpstr>AGENDA DE TRABAJO</vt:lpstr>
      <vt:lpstr>AGENDA DE TRABAJO DE LAS SEMANAS DEL 18 AL 29 DE ENERO DE 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GUIDO NEL PÉREZ DÍAZ RECTOR</dc:title>
  <dc:creator>Maritza</dc:creator>
  <cp:lastModifiedBy>USUARIO</cp:lastModifiedBy>
  <cp:revision>11</cp:revision>
  <dcterms:created xsi:type="dcterms:W3CDTF">2016-01-17T17:01:57Z</dcterms:created>
  <dcterms:modified xsi:type="dcterms:W3CDTF">2016-01-18T01:03:15Z</dcterms:modified>
</cp:coreProperties>
</file>