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8" r:id="rId7"/>
    <p:sldId id="279" r:id="rId8"/>
    <p:sldId id="271" r:id="rId9"/>
    <p:sldId id="273" r:id="rId10"/>
    <p:sldId id="276" r:id="rId11"/>
    <p:sldId id="272" r:id="rId12"/>
    <p:sldId id="274" r:id="rId13"/>
    <p:sldId id="275" r:id="rId14"/>
    <p:sldId id="277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64" autoAdjust="0"/>
  </p:normalViewPr>
  <p:slideViewPr>
    <p:cSldViewPr>
      <p:cViewPr>
        <p:scale>
          <a:sx n="117" d="100"/>
          <a:sy n="117" d="100"/>
        </p:scale>
        <p:origin x="-134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713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405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078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739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190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79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072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105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831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815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21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DC8A5-7403-43DD-AD0D-06781DBBE062}" type="datetimeFigureOut">
              <a:rPr lang="es-CO" smtClean="0"/>
              <a:t>30/09/2015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CBB3-028A-44E8-A4F4-D0250086854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61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772400" cy="1470025"/>
          </a:xfrm>
        </p:spPr>
        <p:txBody>
          <a:bodyPr>
            <a:normAutofit/>
          </a:bodyPr>
          <a:lstStyle/>
          <a:p>
            <a:r>
              <a:rPr lang="es-CO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INSTITUCIÓN EDUCATIVA NORMAL SUPERIOR DE SINCELEJO</a:t>
            </a:r>
            <a:endParaRPr lang="es-CO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2852936"/>
            <a:ext cx="6400800" cy="1752600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DE FORMACIÓN COMPLEMENTARIA VIGENTE</a:t>
            </a:r>
            <a:endParaRPr lang="es-CO" sz="4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963613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325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05"/>
            <a:ext cx="739879" cy="65821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769693" y="49729"/>
            <a:ext cx="5616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 DE ESTUDIO ACADÉMICO PROGRAMA DE FORMACIÓN COMPLEMENTARIA</a:t>
            </a:r>
          </a:p>
          <a:p>
            <a:pPr algn="ctr"/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BACHILLERES PEDAGÓGICOS</a:t>
            </a:r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176252"/>
              </p:ext>
            </p:extLst>
          </p:nvPr>
        </p:nvGraphicFramePr>
        <p:xfrm>
          <a:off x="149513" y="1052736"/>
          <a:ext cx="8856984" cy="3997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071"/>
                <a:gridCol w="2160240"/>
                <a:gridCol w="720080"/>
                <a:gridCol w="870101"/>
                <a:gridCol w="1107123"/>
                <a:gridCol w="1107123"/>
                <a:gridCol w="1107123"/>
                <a:gridCol w="11071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CICLO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IV SEMESTRE</a:t>
                      </a:r>
                      <a:endParaRPr lang="es-CO" sz="18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CR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I.H.S.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H.A.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H.T.I.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77232">
                <a:tc rowSpan="9"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DE:</a:t>
                      </a: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R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Z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LECTOESCRITURALES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11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INGLÉS III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61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PEDAGÓGICOS INVESTIGATIVOS IV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840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DISEÑO CURRICULAR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5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34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PROYECTO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DE INVESTIGACIÓN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SEMINARIO DE ACTUALIZACIÓN DOCENTE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662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PRÁCTICA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PEDAGÓGICA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8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69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DIPLOMADO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40689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 HORAS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17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272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544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816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169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05"/>
            <a:ext cx="739879" cy="65821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051720" y="78753"/>
            <a:ext cx="5616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 DE ESTUDIO ACADÉMICO PROGRAMA DE FORMACIÓN COMPLEMENTARIA</a:t>
            </a:r>
          </a:p>
          <a:p>
            <a:pPr algn="ctr"/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BACHILLERES CON MODALIDAD DIFERENTE A LA PEDAGÓGICA</a:t>
            </a:r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432905"/>
              </p:ext>
            </p:extLst>
          </p:nvPr>
        </p:nvGraphicFramePr>
        <p:xfrm>
          <a:off x="179512" y="908720"/>
          <a:ext cx="8856984" cy="4958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071"/>
                <a:gridCol w="1536175"/>
                <a:gridCol w="1107123"/>
                <a:gridCol w="1107123"/>
                <a:gridCol w="1107123"/>
                <a:gridCol w="1107123"/>
                <a:gridCol w="1107123"/>
                <a:gridCol w="11071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CICLO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u="sng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 SEMESTRE</a:t>
                      </a:r>
                      <a:endParaRPr lang="es-CO" sz="1600" u="sng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CR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I.H.S.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H.A.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H.T.I.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74452">
                <a:tc rowSpan="9"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DE:</a:t>
                      </a:r>
                    </a:p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u="none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LECTOESCRITURALES</a:t>
                      </a:r>
                    </a:p>
                    <a:p>
                      <a:pPr algn="ctr"/>
                      <a:endParaRPr lang="es-CO" sz="1000" u="none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u="none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PSICOLOGÍA DEL DESARROLLO</a:t>
                      </a:r>
                    </a:p>
                    <a:p>
                      <a:pPr algn="ctr"/>
                      <a:endParaRPr lang="es-CO" sz="1000" u="none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350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u="none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000" u="none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INGLÉS I</a:t>
                      </a:r>
                      <a:endParaRPr lang="es-CO" sz="1000" u="none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5729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u="none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NUEVAS TECNOLOGÍAS</a:t>
                      </a:r>
                    </a:p>
                    <a:p>
                      <a:pPr algn="ctr"/>
                      <a:endParaRPr lang="es-CO" sz="1000" u="none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7956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u="none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SEMINARIO DE DIDÁCTICA Y EVALUACIÓN</a:t>
                      </a:r>
                      <a:endParaRPr lang="es-CO" sz="1000" u="none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1589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u="none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PEDAGÓGICOS INVESTIGATIVOS I</a:t>
                      </a:r>
                      <a:endParaRPr lang="es-CO" sz="1000" u="none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121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0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0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INVESTIGACIÓN I</a:t>
                      </a:r>
                      <a:endParaRPr lang="es-CO" sz="10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416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000" u="sng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SEMINARIO DE EXPLORACIÓN VOCACIONAL</a:t>
                      </a:r>
                      <a:endParaRPr lang="es-CO" sz="1000" u="sng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467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 HORAS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15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23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240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720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256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05"/>
            <a:ext cx="739879" cy="65821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769693" y="49729"/>
            <a:ext cx="5616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 DE ESTUDIO ACADÉMICO PROGRAMA DE FORMACIÓN COMPLEMENTARIA</a:t>
            </a:r>
          </a:p>
          <a:p>
            <a:pPr algn="ctr"/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BACHILLERES MODALIDADA DIFERENTE A LA PEDAGÓGICA</a:t>
            </a:r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33752"/>
              </p:ext>
            </p:extLst>
          </p:nvPr>
        </p:nvGraphicFramePr>
        <p:xfrm>
          <a:off x="149513" y="739552"/>
          <a:ext cx="8856984" cy="5909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071"/>
                <a:gridCol w="2376264"/>
                <a:gridCol w="504056"/>
                <a:gridCol w="870101"/>
                <a:gridCol w="1107123"/>
                <a:gridCol w="1107123"/>
                <a:gridCol w="1107123"/>
                <a:gridCol w="11071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CICLO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II SEMESTRE</a:t>
                      </a:r>
                      <a:endParaRPr lang="es-CO" sz="18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CR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I.H.S.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H.A.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H.T.I.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77232">
                <a:tc rowSpan="20"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DE:</a:t>
                      </a: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R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Z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LECTOESCRITURALES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11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INGLÉS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61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PEDAGÓGICOS INVESTIGATIVOS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840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INVESTIGACIÓN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34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DESARROLLO COGNITIVO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SEMINARIO NECESIDADES EDUCATIVAS ESPECIALES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662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AYUDAS EDUCATIVAS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06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DIDÁCTICA DE LAS MATEMÁTICAS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DIDÁCTICA DEL CASTELLANO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 HORAS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25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256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512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768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III SEMESTRE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LECTOESCRITURALES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DIDÁCTICA DEL INGLÉS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PEDAGÓGICOS INVESTIGATIVOS III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INVESTIGACIÓN III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DESARROLLO COGNITIVO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LÚDICA Y EXPRESIÓN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DIDÁCTICA DE LAS CIENCIAS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PRÁCTICA PEDAGÓGICA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5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 HORAS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15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25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240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720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60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238721"/>
            <a:ext cx="739879" cy="65821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783586" y="334885"/>
            <a:ext cx="5616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 DE ESTUDIO ACADÉMICO PROGRAMA DE FORMACIÓN COMPLEMENTARIA</a:t>
            </a:r>
          </a:p>
          <a:p>
            <a:pPr algn="ctr"/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BACHILLERES MODALIDADA DIFERENTE A LA PEDAGÓGICA</a:t>
            </a:r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81208"/>
              </p:ext>
            </p:extLst>
          </p:nvPr>
        </p:nvGraphicFramePr>
        <p:xfrm>
          <a:off x="149513" y="1124745"/>
          <a:ext cx="8856984" cy="51950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071"/>
                <a:gridCol w="2160240"/>
                <a:gridCol w="720080"/>
                <a:gridCol w="870101"/>
                <a:gridCol w="1107123"/>
                <a:gridCol w="1107123"/>
                <a:gridCol w="1107123"/>
                <a:gridCol w="1107123"/>
              </a:tblGrid>
              <a:tr h="321001"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CICLO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IV</a:t>
                      </a:r>
                      <a:r>
                        <a:rPr lang="es-CO" sz="1800" baseline="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SEMESTRE</a:t>
                      </a:r>
                      <a:endParaRPr lang="es-CO" sz="18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CR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I.H.S.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H.A.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H.T.I.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521627">
                <a:tc rowSpan="8"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DE:</a:t>
                      </a: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R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Z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1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LECTOESCRITURALES</a:t>
                      </a:r>
                      <a:endParaRPr lang="es-CO" sz="11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45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1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INGLÉS III</a:t>
                      </a:r>
                      <a:endParaRPr lang="es-CO" sz="11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52162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1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PEDAGÓGICOS INVESTIGATIVOS IV</a:t>
                      </a:r>
                      <a:endParaRPr lang="es-CO" sz="11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52162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1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PROYECTO</a:t>
                      </a:r>
                      <a:r>
                        <a:rPr lang="es-CO" sz="11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DE</a:t>
                      </a:r>
                      <a:r>
                        <a:rPr lang="es-CO" sz="11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INVESTIGACIÓN I</a:t>
                      </a:r>
                      <a:endParaRPr lang="es-CO" sz="11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45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1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DISEÑO CURRICULAR</a:t>
                      </a:r>
                      <a:endParaRPr lang="es-CO" sz="11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45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1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PRÁCTICA PEDAGÓGICA</a:t>
                      </a:r>
                      <a:endParaRPr lang="es-CO" sz="11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8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7450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1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1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DIPLOMADO</a:t>
                      </a:r>
                      <a:endParaRPr lang="es-CO" sz="11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3392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256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512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768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693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05"/>
            <a:ext cx="739879" cy="65821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769693" y="260648"/>
            <a:ext cx="5616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 DE ESTUDIO ACADÉMICO PROGRAMA DE FORMACIÓN COMPLEMENTARIA</a:t>
            </a:r>
          </a:p>
          <a:p>
            <a:pPr algn="ctr"/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BACHILLERES PEDAGÓGICOS</a:t>
            </a:r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88086"/>
              </p:ext>
            </p:extLst>
          </p:nvPr>
        </p:nvGraphicFramePr>
        <p:xfrm>
          <a:off x="149513" y="1052736"/>
          <a:ext cx="8856984" cy="44496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071"/>
                <a:gridCol w="2160240"/>
                <a:gridCol w="720080"/>
                <a:gridCol w="870101"/>
                <a:gridCol w="1107123"/>
                <a:gridCol w="1107123"/>
                <a:gridCol w="1107123"/>
                <a:gridCol w="11071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CICLO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 SEMESTRE</a:t>
                      </a:r>
                      <a:endParaRPr lang="es-CO" sz="18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CR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I.H.S.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H.A.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H.T.I.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77232">
                <a:tc rowSpan="9"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DE:</a:t>
                      </a: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R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Z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LECTOESCRITURALES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11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INGLÉS IV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61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PEDAGÓGICOS INVESTIGATIVOS V</a:t>
                      </a:r>
                    </a:p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840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DISEÑO CURRICULAR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840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PROYECTO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DE INVESTIGACIÓN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SEMINARIO DE ACTUALIZACIÓN DOCENTE</a:t>
                      </a:r>
                    </a:p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662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PRÁCTICA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PEDAGÓGICA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8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662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DIPLOMADO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12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40689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 HORAS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29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240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8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720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843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Elipse"/>
          <p:cNvSpPr/>
          <p:nvPr/>
        </p:nvSpPr>
        <p:spPr>
          <a:xfrm>
            <a:off x="2786050" y="1285860"/>
            <a:ext cx="3214710" cy="228601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es-CO"/>
          </a:p>
        </p:txBody>
      </p:sp>
      <p:sp>
        <p:nvSpPr>
          <p:cNvPr id="17" name="16 CuadroTexto"/>
          <p:cNvSpPr txBox="1"/>
          <p:nvPr/>
        </p:nvSpPr>
        <p:spPr>
          <a:xfrm>
            <a:off x="3286116" y="1571612"/>
            <a:ext cx="23574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b="1" u="sng" dirty="0" smtClean="0"/>
              <a:t>COMPETENCIAS INSTITUCIONALES</a:t>
            </a:r>
          </a:p>
          <a:p>
            <a:pPr marL="342900" indent="-342900" algn="ctr">
              <a:buAutoNum type="arabicPeriod"/>
            </a:pPr>
            <a:r>
              <a:rPr lang="es-CO" sz="900" b="1" dirty="0" smtClean="0"/>
              <a:t>COMUNICATIVA</a:t>
            </a:r>
          </a:p>
          <a:p>
            <a:pPr marL="342900" indent="-342900" algn="ctr">
              <a:buAutoNum type="arabicPeriod"/>
            </a:pPr>
            <a:r>
              <a:rPr lang="es-CO" sz="900" b="1" dirty="0" smtClean="0"/>
              <a:t>CIENTÍFICA Y DEL MEDIO AMBIENTE.</a:t>
            </a:r>
          </a:p>
          <a:p>
            <a:pPr marL="342900" indent="-342900" algn="ctr">
              <a:buAutoNum type="arabicPeriod"/>
            </a:pPr>
            <a:r>
              <a:rPr lang="es-CO" sz="900" b="1" dirty="0" smtClean="0"/>
              <a:t>SEXUAL, SOCIAL Y CIDUADANA.</a:t>
            </a:r>
          </a:p>
          <a:p>
            <a:pPr marL="342900" indent="-342900" algn="ctr">
              <a:buAutoNum type="arabicPeriod"/>
            </a:pPr>
            <a:r>
              <a:rPr lang="es-CO" sz="900" b="1" dirty="0" smtClean="0"/>
              <a:t>PEDAGÓGICA E INVESTIGATIVA</a:t>
            </a:r>
          </a:p>
          <a:p>
            <a:pPr marL="342900" indent="-342900" algn="ctr">
              <a:buAutoNum type="arabicPeriod"/>
            </a:pPr>
            <a:r>
              <a:rPr lang="es-CO" sz="900" b="1" dirty="0" smtClean="0"/>
              <a:t>MATEMÁTICA</a:t>
            </a:r>
          </a:p>
          <a:p>
            <a:pPr marL="342900" indent="-342900" algn="ctr">
              <a:buAutoNum type="arabicPeriod"/>
            </a:pPr>
            <a:r>
              <a:rPr lang="es-CO" sz="900" b="1" dirty="0" smtClean="0"/>
              <a:t>CULTURAL Y ARTÍSTICA</a:t>
            </a:r>
          </a:p>
          <a:p>
            <a:pPr marL="342900" indent="-342900" algn="ctr">
              <a:buAutoNum type="arabicPeriod"/>
            </a:pPr>
            <a:r>
              <a:rPr lang="es-CO" sz="900" b="1" dirty="0" smtClean="0"/>
              <a:t>DEL PENSAMIENTO CRÍTICO Y CREATIVO</a:t>
            </a:r>
          </a:p>
          <a:p>
            <a:pPr marL="342900" indent="-342900" algn="ctr">
              <a:buAutoNum type="arabicPeriod"/>
            </a:pPr>
            <a:r>
              <a:rPr lang="es-CO" sz="900" b="1" dirty="0" smtClean="0"/>
              <a:t>TECNOLÓGICA NTICS’S</a:t>
            </a:r>
          </a:p>
          <a:p>
            <a:pPr marL="342900" indent="-342900">
              <a:buAutoNum type="arabicPeriod"/>
            </a:pPr>
            <a:endParaRPr lang="es-CO" dirty="0"/>
          </a:p>
        </p:txBody>
      </p:sp>
      <p:sp>
        <p:nvSpPr>
          <p:cNvPr id="18" name="17 Elipse"/>
          <p:cNvSpPr/>
          <p:nvPr/>
        </p:nvSpPr>
        <p:spPr>
          <a:xfrm>
            <a:off x="714348" y="785794"/>
            <a:ext cx="7429552" cy="57864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CuadroTexto"/>
          <p:cNvSpPr txBox="1"/>
          <p:nvPr/>
        </p:nvSpPr>
        <p:spPr>
          <a:xfrm>
            <a:off x="3500430" y="857232"/>
            <a:ext cx="20717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b="1" u="sng" dirty="0" smtClean="0"/>
              <a:t>COMPETENCIAS NACIONALES</a:t>
            </a:r>
            <a:endParaRPr lang="es-CO" sz="900" b="1" u="sng" dirty="0"/>
          </a:p>
        </p:txBody>
      </p:sp>
      <p:sp>
        <p:nvSpPr>
          <p:cNvPr id="20" name="19 Onda"/>
          <p:cNvSpPr/>
          <p:nvPr/>
        </p:nvSpPr>
        <p:spPr>
          <a:xfrm>
            <a:off x="1714480" y="1643050"/>
            <a:ext cx="1000132" cy="500066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CuadroTexto"/>
          <p:cNvSpPr txBox="1"/>
          <p:nvPr/>
        </p:nvSpPr>
        <p:spPr>
          <a:xfrm>
            <a:off x="1785918" y="1714488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b="1" dirty="0" smtClean="0"/>
              <a:t>SABER PRO</a:t>
            </a:r>
            <a:endParaRPr lang="es-CO" sz="1100" b="1" dirty="0"/>
          </a:p>
        </p:txBody>
      </p:sp>
      <p:sp>
        <p:nvSpPr>
          <p:cNvPr id="22" name="21 CuadroTexto"/>
          <p:cNvSpPr txBox="1"/>
          <p:nvPr/>
        </p:nvSpPr>
        <p:spPr>
          <a:xfrm>
            <a:off x="6000760" y="1714488"/>
            <a:ext cx="92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PESCC</a:t>
            </a:r>
            <a:endParaRPr lang="es-CO" sz="1100" b="1" dirty="0"/>
          </a:p>
        </p:txBody>
      </p:sp>
      <p:sp>
        <p:nvSpPr>
          <p:cNvPr id="23" name="22 Onda"/>
          <p:cNvSpPr/>
          <p:nvPr/>
        </p:nvSpPr>
        <p:spPr>
          <a:xfrm>
            <a:off x="5929322" y="1571612"/>
            <a:ext cx="1000132" cy="500066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Onda"/>
          <p:cNvSpPr/>
          <p:nvPr/>
        </p:nvSpPr>
        <p:spPr>
          <a:xfrm>
            <a:off x="4214810" y="3571876"/>
            <a:ext cx="1143008" cy="571504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CuadroTexto"/>
          <p:cNvSpPr txBox="1"/>
          <p:nvPr/>
        </p:nvSpPr>
        <p:spPr>
          <a:xfrm>
            <a:off x="4286248" y="3643314"/>
            <a:ext cx="928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 smtClean="0"/>
              <a:t>DECRETO 1278 </a:t>
            </a:r>
            <a:endParaRPr lang="es-CO" sz="1100" b="1" dirty="0"/>
          </a:p>
        </p:txBody>
      </p:sp>
      <p:sp>
        <p:nvSpPr>
          <p:cNvPr id="26" name="25 Llamada de flecha hacia abajo"/>
          <p:cNvSpPr/>
          <p:nvPr/>
        </p:nvSpPr>
        <p:spPr>
          <a:xfrm>
            <a:off x="1857356" y="2214554"/>
            <a:ext cx="857256" cy="4286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CuadroTexto"/>
          <p:cNvSpPr txBox="1"/>
          <p:nvPr/>
        </p:nvSpPr>
        <p:spPr>
          <a:xfrm>
            <a:off x="1643042" y="2643182"/>
            <a:ext cx="121444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u="sng" dirty="0" smtClean="0"/>
              <a:t>GENÉRICAS:</a:t>
            </a:r>
          </a:p>
          <a:p>
            <a:r>
              <a:rPr lang="es-CO" sz="900" b="1" dirty="0" smtClean="0"/>
              <a:t>* Lectura</a:t>
            </a:r>
          </a:p>
          <a:p>
            <a:r>
              <a:rPr lang="es-CO" sz="900" b="1" dirty="0" smtClean="0"/>
              <a:t>* Escritura</a:t>
            </a:r>
          </a:p>
          <a:p>
            <a:r>
              <a:rPr lang="es-CO" sz="900" b="1" dirty="0" smtClean="0"/>
              <a:t>* Lectura crítica.</a:t>
            </a:r>
          </a:p>
          <a:p>
            <a:r>
              <a:rPr lang="es-CO" sz="900" b="1" dirty="0" smtClean="0"/>
              <a:t>* Pensamiento cuantitativo.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Ciudadanía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Inglés </a:t>
            </a:r>
          </a:p>
          <a:p>
            <a:r>
              <a:rPr lang="es-CO" sz="900" b="1" u="sng" dirty="0" smtClean="0"/>
              <a:t>ESPECÍFICA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Enseñar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Formar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Evaluar </a:t>
            </a:r>
          </a:p>
          <a:p>
            <a:pPr>
              <a:buFont typeface="Arial" pitchFamily="34" charset="0"/>
              <a:buChar char="•"/>
            </a:pPr>
            <a:endParaRPr lang="es-CO" sz="1100" b="1" dirty="0"/>
          </a:p>
        </p:txBody>
      </p:sp>
      <p:sp>
        <p:nvSpPr>
          <p:cNvPr id="28" name="27 Llamada de flecha hacia abajo"/>
          <p:cNvSpPr/>
          <p:nvPr/>
        </p:nvSpPr>
        <p:spPr>
          <a:xfrm>
            <a:off x="6143636" y="2143116"/>
            <a:ext cx="857256" cy="4286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CuadroTexto"/>
          <p:cNvSpPr txBox="1"/>
          <p:nvPr/>
        </p:nvSpPr>
        <p:spPr>
          <a:xfrm>
            <a:off x="6143636" y="2571744"/>
            <a:ext cx="135732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u="sng" dirty="0" smtClean="0"/>
              <a:t>COMPONENTES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Identidad de género.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Comportamientos culturales de género.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Orientación sexual.</a:t>
            </a:r>
          </a:p>
          <a:p>
            <a:r>
              <a:rPr lang="es-CO" sz="900" b="1" dirty="0" smtClean="0"/>
              <a:t>FUNCIONES: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Erótica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Afectiva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Reproductiva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Comunicativa-relacional </a:t>
            </a:r>
          </a:p>
          <a:p>
            <a:pPr>
              <a:buFont typeface="Arial" pitchFamily="34" charset="0"/>
              <a:buChar char="•"/>
            </a:pPr>
            <a:endParaRPr lang="es-CO" sz="1100" b="1" dirty="0"/>
          </a:p>
        </p:txBody>
      </p:sp>
      <p:sp>
        <p:nvSpPr>
          <p:cNvPr id="31" name="30 Llamada de flecha hacia abajo"/>
          <p:cNvSpPr/>
          <p:nvPr/>
        </p:nvSpPr>
        <p:spPr>
          <a:xfrm>
            <a:off x="4357686" y="4214818"/>
            <a:ext cx="857256" cy="4286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CuadroTexto"/>
          <p:cNvSpPr txBox="1"/>
          <p:nvPr/>
        </p:nvSpPr>
        <p:spPr>
          <a:xfrm>
            <a:off x="3857620" y="4643446"/>
            <a:ext cx="24288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b="1" u="sng" dirty="0" smtClean="0"/>
              <a:t>FUNCIONALES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Académica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Administrativa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Comunitaria</a:t>
            </a:r>
          </a:p>
          <a:p>
            <a:pPr>
              <a:buFont typeface="Arial" pitchFamily="34" charset="0"/>
              <a:buChar char="•"/>
            </a:pPr>
            <a:r>
              <a:rPr lang="es-CO" sz="900" b="1" u="sng" dirty="0" smtClean="0"/>
              <a:t>COMPORTAMENTALES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Liderazgo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Relaciones interpersonales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Trabajo en equipo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Negociación y mediación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Compromiso social e institucional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Iniciativa</a:t>
            </a:r>
          </a:p>
          <a:p>
            <a:pPr>
              <a:buFont typeface="Arial" pitchFamily="34" charset="0"/>
              <a:buChar char="•"/>
            </a:pPr>
            <a:r>
              <a:rPr lang="es-CO" sz="900" b="1" dirty="0" smtClean="0"/>
              <a:t>Orientación al logro</a:t>
            </a:r>
            <a:endParaRPr lang="es-CO" sz="900" b="1" dirty="0"/>
          </a:p>
        </p:txBody>
      </p:sp>
      <p:sp>
        <p:nvSpPr>
          <p:cNvPr id="33" name="32 Elipse"/>
          <p:cNvSpPr/>
          <p:nvPr/>
        </p:nvSpPr>
        <p:spPr>
          <a:xfrm>
            <a:off x="0" y="-99392"/>
            <a:ext cx="9144000" cy="69573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33 CuadroTexto"/>
          <p:cNvSpPr txBox="1"/>
          <p:nvPr/>
        </p:nvSpPr>
        <p:spPr>
          <a:xfrm>
            <a:off x="3536149" y="14482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u="sng" dirty="0" smtClean="0"/>
              <a:t>COMPETENCIAS INTERNACIONALES</a:t>
            </a:r>
          </a:p>
          <a:p>
            <a:pPr algn="ctr"/>
            <a:r>
              <a:rPr lang="es-CO" sz="1000" b="1" u="sng" dirty="0" smtClean="0"/>
              <a:t>PHILIPPE PERRENOUD</a:t>
            </a:r>
            <a:endParaRPr lang="es-CO" sz="1000" b="1" u="sng" dirty="0"/>
          </a:p>
        </p:txBody>
      </p:sp>
      <p:sp>
        <p:nvSpPr>
          <p:cNvPr id="35" name="34 CuadroTexto"/>
          <p:cNvSpPr txBox="1"/>
          <p:nvPr/>
        </p:nvSpPr>
        <p:spPr>
          <a:xfrm>
            <a:off x="0" y="3214686"/>
            <a:ext cx="92866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latin typeface="Agency FB" pitchFamily="34" charset="0"/>
              </a:rPr>
              <a:t>TRABAJAR EN EQUIPO</a:t>
            </a:r>
            <a:endParaRPr lang="es-CO" sz="1000" b="1" dirty="0">
              <a:latin typeface="Agency FB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1000100" y="937423"/>
            <a:ext cx="785818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>
                <a:latin typeface="Agency FB" pitchFamily="34" charset="0"/>
              </a:rPr>
              <a:t>GESTIONAR LA PROGRESIÓN DEL APRENDIZAJE</a:t>
            </a:r>
            <a:endParaRPr lang="es-CO" sz="1000" b="1" dirty="0">
              <a:latin typeface="Agency FB" pitchFamily="34" charset="0"/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750727" y="344877"/>
            <a:ext cx="13573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latin typeface="Agency FB" pitchFamily="34" charset="0"/>
              </a:rPr>
              <a:t>ELABORAR Y HACER EVOLUCIONAR DISPOSITIVOS DE DIFERECIACIÓN</a:t>
            </a:r>
            <a:endParaRPr lang="es-CO" sz="1000" b="1" dirty="0">
              <a:latin typeface="Agency FB" pitchFamily="34" charset="0"/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7286644" y="1214422"/>
            <a:ext cx="92869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latin typeface="Agency FB" pitchFamily="34" charset="0"/>
              </a:rPr>
              <a:t>IMPLICAR A LOS ALUMNOS EN  SU APRENDIZAJE Y EN SU TRBAJO</a:t>
            </a:r>
            <a:endParaRPr lang="es-CO" sz="1000" b="1" dirty="0">
              <a:latin typeface="Agency FB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071670" y="571480"/>
            <a:ext cx="1143008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latin typeface="Agency FB" pitchFamily="34" charset="0"/>
              </a:rPr>
              <a:t>ORGANIZAR Y ANIMAR SITUACIONES DE APRENDIZAJE</a:t>
            </a:r>
            <a:endParaRPr lang="es-CO" sz="1000" b="1" dirty="0">
              <a:latin typeface="Agency FB" pitchFamily="34" charset="0"/>
            </a:endParaRPr>
          </a:p>
        </p:txBody>
      </p:sp>
      <p:sp>
        <p:nvSpPr>
          <p:cNvPr id="40" name="39 CuadroTexto"/>
          <p:cNvSpPr txBox="1"/>
          <p:nvPr/>
        </p:nvSpPr>
        <p:spPr>
          <a:xfrm>
            <a:off x="285720" y="2071678"/>
            <a:ext cx="928694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latin typeface="Agency FB" pitchFamily="34" charset="0"/>
              </a:rPr>
              <a:t>PARTICIPAR EN LA GESTIÓN DE LA ESUCELA</a:t>
            </a:r>
            <a:endParaRPr lang="es-CO" sz="1000" b="1" dirty="0">
              <a:latin typeface="Agency FB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7929586" y="2285992"/>
            <a:ext cx="92872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latin typeface="Agency FB" pitchFamily="34" charset="0"/>
              </a:rPr>
              <a:t>INFORMAR E IMPLICAR A LOS PADRES</a:t>
            </a:r>
            <a:endParaRPr lang="es-CO" sz="1000" b="1" dirty="0">
              <a:latin typeface="Agency FB" pitchFamily="34" charset="0"/>
            </a:endParaRPr>
          </a:p>
        </p:txBody>
      </p:sp>
      <p:sp>
        <p:nvSpPr>
          <p:cNvPr id="42" name="41 CuadroTexto"/>
          <p:cNvSpPr txBox="1"/>
          <p:nvPr/>
        </p:nvSpPr>
        <p:spPr>
          <a:xfrm>
            <a:off x="214282" y="4214818"/>
            <a:ext cx="85725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latin typeface="Agency FB" pitchFamily="34" charset="0"/>
              </a:rPr>
              <a:t>UTILIZAR LAS NUEVAS TECNOLOGIAS</a:t>
            </a:r>
            <a:endParaRPr lang="es-CO" sz="1000" b="1" dirty="0">
              <a:latin typeface="Agency FB" pitchFamily="34" charset="0"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8215338" y="3143248"/>
            <a:ext cx="92866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900" b="1" dirty="0" smtClean="0">
                <a:latin typeface="Agency FB" pitchFamily="34" charset="0"/>
              </a:rPr>
              <a:t>ORGANIZAR LA PROPIA FORMACIÓN CONTINUA</a:t>
            </a:r>
            <a:endParaRPr lang="es-CO" sz="900" b="1" dirty="0">
              <a:latin typeface="Agency FB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8132704" y="3982011"/>
            <a:ext cx="928662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CO" sz="1000" b="1" dirty="0" smtClean="0">
                <a:latin typeface="Agency FB" pitchFamily="34" charset="0"/>
              </a:rPr>
              <a:t>AFRONTAR LOS DEBERES Y DILEMAS ÉTICOS DE LA PROFESIÓN</a:t>
            </a:r>
            <a:endParaRPr lang="es-CO" sz="1000" b="1" dirty="0">
              <a:latin typeface="Agency FB" pitchFamily="34" charset="0"/>
            </a:endParaRPr>
          </a:p>
        </p:txBody>
      </p:sp>
      <p:pic>
        <p:nvPicPr>
          <p:cNvPr id="45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103" y="116307"/>
            <a:ext cx="963613" cy="857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95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99985"/>
              </p:ext>
            </p:extLst>
          </p:nvPr>
        </p:nvGraphicFramePr>
        <p:xfrm>
          <a:off x="107504" y="548680"/>
          <a:ext cx="8858312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801"/>
                <a:gridCol w="1669310"/>
                <a:gridCol w="1997679"/>
                <a:gridCol w="1126056"/>
                <a:gridCol w="1189665"/>
                <a:gridCol w="1437801"/>
              </a:tblGrid>
              <a:tr h="121100">
                <a:tc>
                  <a:txBody>
                    <a:bodyPr/>
                    <a:lstStyle/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COMPETENCIAS INSTITUCIONALES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COMPETENCIAS GENÉRICAS SABER PRO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COMPETENCIAS ESPECÍFICAS SABER PRO E INTERNACIONALES PHILIPPE</a:t>
                      </a:r>
                      <a:r>
                        <a:rPr lang="es-CO" sz="800" b="1" baseline="0" dirty="0" smtClean="0">
                          <a:solidFill>
                            <a:schemeClr val="tx1"/>
                          </a:solidFill>
                        </a:rPr>
                        <a:t> PERRENOUD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SEMESTRES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CICLOS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ASPECTOS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u="sng" dirty="0" smtClean="0"/>
                        <a:t>PEDAGÓGICA INVESTIGATIVA: </a:t>
                      </a:r>
                      <a:r>
                        <a:rPr lang="es-CO" sz="800" b="1" dirty="0" smtClean="0"/>
                        <a:t>BUSCA QUE A TRAVÉS DE LA PRÁCTICA PEDAGÓGICA E INVESTIGATIVAS LOS MAESTROS(AS)</a:t>
                      </a:r>
                      <a:r>
                        <a:rPr lang="es-CO" sz="800" b="1" baseline="0" dirty="0" smtClean="0"/>
                        <a:t> DISEÑEN SITUACIONES DE APRENDIZAJE COHERENTES CON LAS NECESIDADES DE LOS ESTUDIANTES PERTINENTES A DISTINTOS CONTEXTOS CULTURALES, SOCIALES Y ECONÓMICOS. LA PRÁCTICA PEDAGÓGICA Y LA FORMACIÓN EN INVESTIGACIÓN SE CONSTITUYEN EN LOS EJES ARTICULADORES. </a:t>
                      </a:r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el fin de que los y las estudiantes puedan formarse como maestros investigadores</a:t>
                      </a:r>
                    </a:p>
                    <a:p>
                      <a:pPr algn="just"/>
                      <a:r>
                        <a:rPr lang="es-CO" sz="800" b="1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COMUNICATIVA:</a:t>
                      </a:r>
                    </a:p>
                    <a:p>
                      <a:pPr algn="just"/>
                      <a:r>
                        <a:rPr lang="es-CO" sz="800" b="1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MATEMÁTICA:</a:t>
                      </a:r>
                    </a:p>
                    <a:p>
                      <a:pPr algn="just"/>
                      <a:r>
                        <a:rPr lang="es-CO" sz="800" b="1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 PENSAMIENTO CRÍTICO Y CREATIVO</a:t>
                      </a:r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es-CO" sz="800" b="1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TECNOLÓGICA</a:t>
                      </a:r>
                      <a:r>
                        <a:rPr lang="es-CO" sz="800" b="1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TICS</a:t>
                      </a:r>
                    </a:p>
                    <a:p>
                      <a:pPr algn="just"/>
                      <a:r>
                        <a:rPr lang="es-CO" sz="800" b="1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CIENTÍFICA Y DEL MEDIO AMBIENTE</a:t>
                      </a:r>
                    </a:p>
                    <a:p>
                      <a:pPr algn="just"/>
                      <a:endParaRPr lang="es-CO" sz="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ESCRITURA: </a:t>
                      </a:r>
                      <a:r>
                        <a:rPr lang="es-CO" sz="800" b="1" dirty="0" smtClean="0"/>
                        <a:t>ESTRUCTURAR EN ESCRITOS IDEAS, ORGANIZACIÓN DE LAS IDEAS, CONEXIÓN ENTRE LOS DISTINTOS TÓPICOS, LENGUAJE APROPIADO, DOMINIO DE LAS REGLAS DE LA EXPRESIÓN ESCRITA.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ENSEÑAR:</a:t>
                      </a:r>
                      <a:r>
                        <a:rPr lang="es-CO" sz="800" b="1" dirty="0" smtClean="0"/>
                        <a:t> COMPRENSIÓN,</a:t>
                      </a:r>
                      <a:r>
                        <a:rPr lang="es-CO" sz="800" b="1" baseline="0" dirty="0" smtClean="0"/>
                        <a:t> FORMULACIÓN Y EL USO DE LA DIDÁCTICA DE LAS DISCIPLINAS. COMPRENDER EL USO DE LA DIDÁCTICA EN LA ENSEÑANZA, DISEÑAR PROYECTOS CURRICULARES, PLANES DE ESTUDIO Y UNIDADES DE APRENDIZAJE. PROMOVER ACTIVIDADES DE ENSEÑANZA Y APERNDIZAJE QUE FAVOREZCAN EL DESARROLLO CONCEPTUAL, ACTITUDINAL Y PROCEDIMENTAL.</a:t>
                      </a:r>
                    </a:p>
                    <a:p>
                      <a:pPr algn="just"/>
                      <a:r>
                        <a:rPr lang="es-CO" sz="800" b="1" u="sng" baseline="0" dirty="0" smtClean="0"/>
                        <a:t>ORGANIZAR Y ANIMAR SITUACIONES DE APRENDIZAJE</a:t>
                      </a:r>
                      <a:r>
                        <a:rPr lang="es-CO" sz="800" b="1" baseline="0" dirty="0" smtClean="0"/>
                        <a:t>.  </a:t>
                      </a:r>
                      <a:r>
                        <a:rPr lang="es-CO" sz="800" b="1" u="sng" baseline="0" dirty="0" smtClean="0"/>
                        <a:t>GESTIONAR LA PROGRESIÓN DE LOS APRENDIZAJES. ELABORAR Y HACER EVOLUCIONAR DISPOSITIVOS DE DIFERENCIACIÓN.</a:t>
                      </a:r>
                      <a:endParaRPr lang="es-CO" sz="800" b="1" u="sng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dirty="0" smtClean="0"/>
                        <a:t>I SEMESTRE PEDAGÓGICOS Y ACADÉMICOS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dirty="0" smtClean="0"/>
                        <a:t>CICLO DE FUNDAMENTACIÓN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maestros y las maestras en formación logran avanzar en la construcción de unos requerimientos básicos en cuanto a conocimientos, desarrollo de habilidades y actitudes</a:t>
                      </a:r>
                      <a:endParaRPr lang="es-CO" sz="800" b="1" dirty="0" smtClean="0"/>
                    </a:p>
                    <a:p>
                      <a:pPr algn="just"/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RAZONAMIENTO CUANTITATIVO</a:t>
                      </a:r>
                      <a:r>
                        <a:rPr lang="es-CO" sz="800" b="1" dirty="0" smtClean="0"/>
                        <a:t>: * *COMPRENSIÓN E INTERPRETACIÓN DE DATOS (TABLAS, GRÁFICAS,</a:t>
                      </a:r>
                      <a:r>
                        <a:rPr lang="es-CO" sz="800" b="1" baseline="0" dirty="0" smtClean="0"/>
                        <a:t> ESQUEMAS, SÍMBOLOS, EXPRESIÓN VERBAL)</a:t>
                      </a:r>
                    </a:p>
                    <a:p>
                      <a:pPr algn="just"/>
                      <a:endParaRPr lang="es-CO" sz="800" b="1" baseline="0" dirty="0" smtClean="0"/>
                    </a:p>
                    <a:p>
                      <a:pPr algn="just"/>
                      <a:r>
                        <a:rPr lang="es-CO" sz="800" b="1" baseline="0" dirty="0" smtClean="0"/>
                        <a:t>*IDENTIFICACIÓN DE PROBLEMAS Y LA CONSTRUCCIÓN/PROPOSICIÓN DE ESTRATEGIAS ADECUADAS PARA SU SOLUCIÓN EN LA SITUACIÓN PRESENTADA, TRATAMIENTO DE DATOS, MODELACIÓN Y USO DE HERRAMIENTAS CUANTITATIVAS.</a:t>
                      </a:r>
                    </a:p>
                    <a:p>
                      <a:pPr algn="just"/>
                      <a:r>
                        <a:rPr lang="es-CO" sz="800" b="1" baseline="0" dirty="0" smtClean="0"/>
                        <a:t>* VERIFICACIÓN DE RESULTADOS, HIPÓTESIS O CONCLUSIONES QUE SE DERIVAN DE LA INTERPRETACIÓN Y DE LA MODELACIÓN DE SITUACIONES.</a:t>
                      </a:r>
                      <a:endParaRPr lang="es-CO" sz="8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dirty="0" smtClean="0"/>
                        <a:t>II Y III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dirty="0" smtClean="0"/>
                        <a:t>CICLO</a:t>
                      </a:r>
                      <a:r>
                        <a:rPr lang="es-CO" sz="800" b="1" baseline="0" dirty="0" smtClean="0"/>
                        <a:t> DE PROFESIONALIZACIÓN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los que se trabaja de manera amplia el quehacer docente, los saberes pedagógicos y disciplinares.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LECTURA CRÍTICA: </a:t>
                      </a:r>
                      <a:r>
                        <a:rPr lang="es-CO" sz="800" b="1" dirty="0" smtClean="0"/>
                        <a:t>CAPACIDAD DE LEER DE MANERA ANALÍTICA</a:t>
                      </a:r>
                      <a:r>
                        <a:rPr lang="es-CO" sz="800" b="1" baseline="0" dirty="0" smtClean="0"/>
                        <a:t> Y REFLEXIVA. COMPRENDER LOS PLANTEAMIENTOS EXPUESTOS EN UN TEXTO E IDENTIFICAR SUS PERSPECTIVAS Y JUICIIOS DE VALOR.</a:t>
                      </a:r>
                      <a:endParaRPr lang="es-CO" sz="8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dirty="0" smtClean="0"/>
                        <a:t>IV Y V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CICLO DE PROFUNDIZACIÓN Y COMPLEMENTACIÓN.</a:t>
                      </a:r>
                    </a:p>
                    <a:p>
                      <a:pPr algn="just"/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Pretende ofrecer a partir de proyectos de investigación con un alto contenido pedagógico elementos que les permitan a los maestros y las Maestras en formación alcanzar un mayor dominio en un componente disciplinar. </a:t>
                      </a:r>
                    </a:p>
                    <a:p>
                      <a:pPr algn="just"/>
                      <a:r>
                        <a:rPr lang="es-CO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es-CO" sz="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práctica  pedagógica investigativa, cobra carácter transversal.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6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037848"/>
              </p:ext>
            </p:extLst>
          </p:nvPr>
        </p:nvGraphicFramePr>
        <p:xfrm>
          <a:off x="179512" y="548680"/>
          <a:ext cx="8858312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801"/>
                <a:gridCol w="1669310"/>
                <a:gridCol w="1997679"/>
                <a:gridCol w="1126056"/>
                <a:gridCol w="1189665"/>
                <a:gridCol w="14378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COMPETENCIAS INSTITUCIONALES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COMPETENCIAS GENÉRICAS SABER PRO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COMPETENCIAS ESPECÍFICAS SABER PRO E INTERNACIONALES PHILIPPE</a:t>
                      </a:r>
                      <a:r>
                        <a:rPr lang="es-CO" sz="800" b="1" baseline="0" dirty="0" smtClean="0">
                          <a:solidFill>
                            <a:schemeClr val="tx1"/>
                          </a:solidFill>
                        </a:rPr>
                        <a:t> PERRENOUD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SEMESTRES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CICLOS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800" b="1" dirty="0" smtClean="0">
                          <a:solidFill>
                            <a:schemeClr val="tx1"/>
                          </a:solidFill>
                        </a:rPr>
                        <a:t>ASPECTOS</a:t>
                      </a:r>
                      <a:endParaRPr lang="es-CO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u="sng" dirty="0" smtClean="0"/>
                        <a:t>PEDAGÓGICA INVESTIGATIVA: </a:t>
                      </a:r>
                      <a:r>
                        <a:rPr lang="es-CO" sz="800" b="1" dirty="0" smtClean="0"/>
                        <a:t>BUSCA QUE A TRAVÉS DE LA PRÁCTICA PEDAGÓGICA E INVESTIGATIVAS LOS MAESTROS(AS)</a:t>
                      </a:r>
                      <a:r>
                        <a:rPr lang="es-CO" sz="800" b="1" baseline="0" dirty="0" smtClean="0"/>
                        <a:t> DISEÑEN SITUACIONES DE APRENDIZAJE COHERENTES CON LAS NECESIDADES DE LOS ESTUDIANTES PERTINENTES A DISTINTOS CONTEXTOS CULTURALES, SOCIALES Y ECONÓMICOS. LA PRÁCTICA PEDAGÓGICA Y LA FORMACIÓN EN INVESTIGACIÓN SE CONSTITUYEN EN LOS EJES ARTICULADORES. </a:t>
                      </a:r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el fin de que los y las estudiantes puedan formarse como maestros investigadores</a:t>
                      </a:r>
                    </a:p>
                    <a:p>
                      <a:pPr algn="just"/>
                      <a:r>
                        <a:rPr lang="es-CO" sz="800" b="1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COMUNICATIVA:</a:t>
                      </a:r>
                    </a:p>
                    <a:p>
                      <a:pPr algn="just"/>
                      <a:r>
                        <a:rPr lang="es-CO" sz="800" b="1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MATEMÁTAICA:</a:t>
                      </a:r>
                    </a:p>
                    <a:p>
                      <a:pPr algn="just"/>
                      <a:r>
                        <a:rPr lang="es-CO" sz="800" b="1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 PENSAMIENTO CRÍTICO Y CREATIVO</a:t>
                      </a:r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r>
                        <a:rPr lang="es-CO" sz="800" b="1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TECNOLÓGICA</a:t>
                      </a:r>
                      <a:r>
                        <a:rPr lang="es-CO" sz="800" b="1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TICS</a:t>
                      </a:r>
                    </a:p>
                    <a:p>
                      <a:pPr algn="just"/>
                      <a:r>
                        <a:rPr lang="es-CO" sz="800" b="1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CIENTÍFICA Y DEL MEDIO AMBIENTE</a:t>
                      </a:r>
                    </a:p>
                    <a:p>
                      <a:pPr algn="just"/>
                      <a:endParaRPr lang="es-CO" sz="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ESCRITURA: </a:t>
                      </a:r>
                      <a:r>
                        <a:rPr lang="es-CO" sz="800" b="1" dirty="0" smtClean="0"/>
                        <a:t>ESTRUCTURAR EN ESCRITOS IDEAS, ORGANIZACIÓN DE LAS IDEAS, CONEXIÓN ENTRE LOS DISTINTOS TÓPICOS, LENGUAJE APROPIADO, DOMINIO DE LAS REGLAS DE LA EXPRESIÓN ESCRITA.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u="sng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dirty="0" smtClean="0"/>
                        <a:t>I SEMESTRE PEDAGÓGICOS Y ACADÉMICOS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dirty="0" smtClean="0"/>
                        <a:t>CICLO DE FUNDAMENTACIÓN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maestros y las maestras en formación logran avanzar en la construcción de unos requerimientos básicos en cuanto a conocimientos, desarrollo de habilidades y actitudes</a:t>
                      </a:r>
                      <a:endParaRPr lang="es-CO" sz="800" b="1" dirty="0" smtClean="0"/>
                    </a:p>
                    <a:p>
                      <a:pPr algn="just"/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RAZONAMIENTO CUANTITATIVO</a:t>
                      </a:r>
                      <a:r>
                        <a:rPr lang="es-CO" sz="800" b="1" dirty="0" smtClean="0"/>
                        <a:t>: * *COMPRENSIÓN E INTERPRETACIÓN DE DATOS (TABLAS, GRÁFICAS,</a:t>
                      </a:r>
                      <a:r>
                        <a:rPr lang="es-CO" sz="800" b="1" baseline="0" dirty="0" smtClean="0"/>
                        <a:t> ESQUEMAS, SÍMBOLOS, EXPRESIÓN VERBAL)</a:t>
                      </a:r>
                    </a:p>
                    <a:p>
                      <a:pPr algn="just"/>
                      <a:endParaRPr lang="es-CO" sz="800" b="1" baseline="0" dirty="0" smtClean="0"/>
                    </a:p>
                    <a:p>
                      <a:pPr algn="just"/>
                      <a:r>
                        <a:rPr lang="es-CO" sz="800" b="1" baseline="0" dirty="0" smtClean="0"/>
                        <a:t>*IDENTIFICACIÓN DE PROBLEMAS Y LA CONSTRUCCIÓN/PROPOSICIÓN DE ESTRATEGIAS ADECUADAS PARA SU SOLUCIÓN EN LA SITUACIÓN PRESENTADA, TRATAMIENTO DE DATOS, MODELACIÓN Y USO DE HERRAMIENTAS CUANTITATIVAS.</a:t>
                      </a:r>
                    </a:p>
                    <a:p>
                      <a:pPr algn="just"/>
                      <a:r>
                        <a:rPr lang="es-CO" sz="800" b="1" baseline="0" dirty="0" smtClean="0"/>
                        <a:t>* VERIFICACIÓN DE RESULTADOS, HIPÓTESIS O CONCLUSIONES QUE SE DERIVAN DE LA INTERPRETACIÓN Y DE LA MODELACIÓN DE SITUACIONES.</a:t>
                      </a:r>
                      <a:endParaRPr lang="es-CO" sz="8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FORMAR:</a:t>
                      </a:r>
                      <a:r>
                        <a:rPr lang="es-CO" sz="800" b="1" dirty="0" smtClean="0"/>
                        <a:t> RECONCEPTUALIZAR Y UTILIZAR LOS CONOCIMIENTOS PEDAGÓGICOS QUE PERMITAN CREAR AMBIENTES EDUCATIVOS PARA EL DESARROLLO DE LOS ESTUDIANTES, PROFESOR Y COMUNIDAD.</a:t>
                      </a:r>
                    </a:p>
                    <a:p>
                      <a:pPr algn="just"/>
                      <a:r>
                        <a:rPr lang="es-CO" sz="800" b="1" u="sng" dirty="0" smtClean="0"/>
                        <a:t>IMPLICAR</a:t>
                      </a:r>
                      <a:r>
                        <a:rPr lang="es-CO" sz="800" b="1" u="sng" baseline="0" dirty="0" smtClean="0"/>
                        <a:t> A LOS ALUMNOS EN SUS APRENDIZAJES Y SU TRABAJO. TRABAJAR EN EQUIPO. PARTICIPAR EN LA GESTIÓN DE LA ESCUELA. UTILIZAR LAS NUEVAS TECNOLOGÍAS. </a:t>
                      </a:r>
                      <a:endParaRPr lang="es-CO" sz="800" b="1" u="sng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dirty="0" smtClean="0"/>
                        <a:t>II Y III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dirty="0" smtClean="0"/>
                        <a:t>CICLO</a:t>
                      </a:r>
                      <a:r>
                        <a:rPr lang="es-CO" sz="800" b="1" baseline="0" dirty="0" smtClean="0"/>
                        <a:t> DE PROFESIONALIZACIÓN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los que se trabaja de manera amplia el quehacer docente, los saberes pedagógicos y disciplinares.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LECTURA CRÍTICA: </a:t>
                      </a:r>
                      <a:r>
                        <a:rPr lang="es-CO" sz="800" b="1" dirty="0" smtClean="0"/>
                        <a:t>CAPACIDAD DE LEER DE MANERA ANALÍTICA</a:t>
                      </a:r>
                      <a:r>
                        <a:rPr lang="es-CO" sz="800" b="1" baseline="0" dirty="0" smtClean="0"/>
                        <a:t> Y REFLEXIVA. COMPRENDER LOS PLANTEAMIENTOS EXPUESTOS EN UN TEXTO E IDENTIFICAR SUS PERSPECTIVAS Y JUICIIOS DE VALOR.</a:t>
                      </a:r>
                      <a:endParaRPr lang="es-CO" sz="8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u="sng" dirty="0" smtClean="0"/>
                        <a:t>EVALUAR:</a:t>
                      </a:r>
                      <a:r>
                        <a:rPr lang="es-CO" sz="800" b="1" dirty="0" smtClean="0"/>
                        <a:t> HACER SEGUIMIENTO, REFLEXIONAR Y TOMAR DECISIONES EN TORNO A LOS PROCESOS DE FORMACIÓN, CON EL PROPÓSITO DE FAVORECER LA AUTORREGULACIÓN Y PLANTEAR</a:t>
                      </a:r>
                      <a:r>
                        <a:rPr lang="es-CO" sz="800" b="1" baseline="0" dirty="0" smtClean="0"/>
                        <a:t> ACCIONES DE MEJORA EN LA ENSEÑANZA, APRENDIZAJE Y CURRÍCULO.</a:t>
                      </a:r>
                    </a:p>
                    <a:p>
                      <a:pPr algn="just"/>
                      <a:r>
                        <a:rPr lang="es-CO" sz="800" b="1" u="sng" baseline="0" dirty="0" smtClean="0"/>
                        <a:t>INFORMAR E IMPLICAR A LOS PADRES, AFRONTAR LOS DILEMAS ÉTICOS DE LA PROFESIÓN, ORGANIZAR LA PROPIA FORMACIÓN CONTINUA.</a:t>
                      </a:r>
                      <a:endParaRPr lang="es-CO" sz="800" b="1" u="sng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800" b="1" dirty="0" smtClean="0"/>
                    </a:p>
                    <a:p>
                      <a:pPr algn="just"/>
                      <a:r>
                        <a:rPr lang="es-CO" sz="800" b="1" dirty="0" smtClean="0"/>
                        <a:t>IV Y V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CICLO DE PROFUNDIZACIÓN Y COMPLEMENTACIÓN.</a:t>
                      </a:r>
                    </a:p>
                    <a:p>
                      <a:pPr algn="just"/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Pretende ofrecer a partir de proyectos de investigación con un alto contenido pedagógico elementos que les permitan a los maestros y las Maestras en formación alcanzar un mayor dominio en un componente disciplinar. </a:t>
                      </a:r>
                    </a:p>
                    <a:p>
                      <a:pPr algn="just"/>
                      <a:r>
                        <a:rPr lang="es-CO" sz="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es-CO" sz="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práctica  pedagógica investigativa, cobra carácter transversal.</a:t>
                      </a:r>
                      <a:endParaRPr lang="es-CO" sz="8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2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582734"/>
              </p:ext>
            </p:extLst>
          </p:nvPr>
        </p:nvGraphicFramePr>
        <p:xfrm>
          <a:off x="323528" y="764704"/>
          <a:ext cx="8429685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7"/>
                <a:gridCol w="2386029"/>
                <a:gridCol w="1285884"/>
                <a:gridCol w="1385898"/>
                <a:gridCol w="16859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COMPETENCIAS INSTITUCIONALES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COMPETENCIAS GENÉRICAS SABER PRO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SEMESTRES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CICLOS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1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CO" sz="1000" b="1" dirty="0" smtClean="0">
                          <a:solidFill>
                            <a:schemeClr val="tx1"/>
                          </a:solidFill>
                        </a:rPr>
                        <a:t>ASPECTOS</a:t>
                      </a:r>
                      <a:endParaRPr lang="es-CO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just"/>
                      <a:endParaRPr lang="es-CO" sz="1000" b="1" dirty="0" smtClean="0"/>
                    </a:p>
                    <a:p>
                      <a:pPr algn="just"/>
                      <a:r>
                        <a:rPr lang="es-CO" sz="1000" b="1" u="sng" dirty="0" smtClean="0"/>
                        <a:t>PEDAGÓGICA INVESTIGATIVA: </a:t>
                      </a:r>
                      <a:r>
                        <a:rPr lang="es-CO" sz="1000" b="1" dirty="0" smtClean="0"/>
                        <a:t>BUSCA QUE A TRAVÉS DE LA PRÁCTICA PEDAGÓGICA E INVESTIGATIVAS LOS MAESTROS(AS)</a:t>
                      </a:r>
                      <a:r>
                        <a:rPr lang="es-CO" sz="1000" b="1" baseline="0" dirty="0" smtClean="0"/>
                        <a:t> DISEÑEN SITUACIONES DE APRENDIZAJE COHERENTES CON LAS NECESIDADES DE LOS ESTUDIANTES PERTINENTES A DISTINTOS CONTEXTOS CULTURALES, SOCIALES Y ECONÓMICOS. LA PRÁCTICA PEDAGÓGICA Y LA FORMACIÓN EN INVESTIGACIÓN SE CONSTITUYEN EN LOS EJES ARTICULADORES., CON EL FIN QUE LOS (AS) ESTUDIANTES PUEDAN FORMARSE COMO MAESTROS(AS) INVESTIGADORES</a:t>
                      </a:r>
                    </a:p>
                    <a:p>
                      <a:pPr algn="just"/>
                      <a:endParaRPr lang="es-CO" sz="1000" b="1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CO" sz="1000" b="1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SEXXUAL SOCIAL Y CIUDADANA.</a:t>
                      </a:r>
                    </a:p>
                    <a:p>
                      <a:pPr algn="just"/>
                      <a:endParaRPr lang="es-CO" sz="10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10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10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CIUDADANA: ANALIZA</a:t>
                      </a:r>
                      <a:r>
                        <a:rPr lang="es-CO" sz="1000" b="1" baseline="0" dirty="0" smtClean="0"/>
                        <a:t> Y COMPRENDE SU ENTORNO, EN EL MARCO ÉTICO QUE INSPIRA LA CONSTITUCIÓN POLÍTICA DE COLOMBIA. </a:t>
                      </a:r>
                      <a:endParaRPr lang="es-CO" sz="10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 smtClean="0"/>
                    </a:p>
                    <a:p>
                      <a:pPr algn="just"/>
                      <a:r>
                        <a:rPr lang="es-CO" sz="1000" b="1" dirty="0" smtClean="0"/>
                        <a:t>I SEMESTRE PEDAGÓGICOS Y ACADÉMICOS</a:t>
                      </a:r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 smtClean="0"/>
                    </a:p>
                    <a:p>
                      <a:pPr algn="just"/>
                      <a:r>
                        <a:rPr lang="es-CO" sz="1000" b="1" dirty="0" smtClean="0"/>
                        <a:t>CICLO DE FUNDAMENTACIÓN</a:t>
                      </a:r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maestros y las maestras en formación logran avanzar en la construcción de unos requerimientos básicos en cuanto a conocimientos, desarrollo de habilidades y actitudes</a:t>
                      </a:r>
                      <a:endParaRPr lang="es-CO" sz="1000" b="1" dirty="0" smtClean="0"/>
                    </a:p>
                    <a:p>
                      <a:pPr algn="just"/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INGLES: COMPRENDER</a:t>
                      </a:r>
                      <a:r>
                        <a:rPr lang="es-CO" sz="1000" b="1" baseline="0" dirty="0" smtClean="0"/>
                        <a:t> DOCUMENTOS EN INGLÉS RELACIONADOS CON TEMAS ESPECÍFICOS Y ESCRIBIR ARTÍCULOS.</a:t>
                      </a:r>
                      <a:endParaRPr lang="es-CO" sz="10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 smtClean="0"/>
                    </a:p>
                    <a:p>
                      <a:pPr algn="just"/>
                      <a:r>
                        <a:rPr lang="es-CO" sz="1000" b="1" dirty="0" smtClean="0"/>
                        <a:t>II Y III</a:t>
                      </a:r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dirty="0" smtClean="0"/>
                        <a:t>CICLO</a:t>
                      </a:r>
                      <a:r>
                        <a:rPr lang="es-CO" sz="1000" b="1" baseline="0" dirty="0" smtClean="0"/>
                        <a:t> DE PROFESIONALIZACIÓN</a:t>
                      </a:r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los que se trabaja de manera amplia el quehacer docente, los saberes pedagógicos y disciplinares.</a:t>
                      </a:r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just"/>
                      <a:endParaRPr lang="es-C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 smtClean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CO" sz="1000" b="1" dirty="0" smtClean="0"/>
                    </a:p>
                    <a:p>
                      <a:pPr algn="just"/>
                      <a:r>
                        <a:rPr lang="es-CO" sz="1000" b="1" dirty="0" smtClean="0"/>
                        <a:t>IV Y V</a:t>
                      </a:r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CICLO DE PROFUNDIZACIÓN Y COMPLEMENTACIÓN.</a:t>
                      </a:r>
                    </a:p>
                    <a:p>
                      <a:pPr algn="just"/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pretende ofrecer a partir de proyectos de investigación con un alto contenido pedagógico elementos que les permitan a los maestros y las Maestras en formación alcanzar un mayor dominio en un componente disciplinar. </a:t>
                      </a:r>
                    </a:p>
                    <a:p>
                      <a:pPr algn="just"/>
                      <a:r>
                        <a:rPr lang="es-CO" sz="1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</a:t>
                      </a:r>
                      <a:r>
                        <a:rPr lang="es-CO" sz="10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práctica  pedagógica investigativa, cobra carácter transversal.</a:t>
                      </a:r>
                      <a:endParaRPr lang="es-CO" sz="10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6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44713" y="1590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781294"/>
              </p:ext>
            </p:extLst>
          </p:nvPr>
        </p:nvGraphicFramePr>
        <p:xfrm>
          <a:off x="107500" y="118974"/>
          <a:ext cx="8856992" cy="679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6108"/>
                <a:gridCol w="1080120"/>
                <a:gridCol w="648072"/>
                <a:gridCol w="504056"/>
                <a:gridCol w="936104"/>
                <a:gridCol w="648072"/>
                <a:gridCol w="420769"/>
                <a:gridCol w="1019391"/>
                <a:gridCol w="648072"/>
                <a:gridCol w="500955"/>
                <a:gridCol w="836465"/>
                <a:gridCol w="443634"/>
                <a:gridCol w="235174"/>
              </a:tblGrid>
              <a:tr h="1558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700" dirty="0">
                          <a:solidFill>
                            <a:schemeClr val="tx1"/>
                          </a:solidFill>
                          <a:effectLst/>
                        </a:rPr>
                        <a:t>PROGRAMA DE FORMACIÓN COMPLEMENTARIA ESTUDIANTES CON PROFUNDIZACIÓN PEDAGÓGICA</a:t>
                      </a:r>
                      <a:endParaRPr lang="es-CO" sz="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48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CAMPOS FORMATIVOS Y COMPETENCIAS INSTITUCIONALES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6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DISCIPLINA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CRÉDITO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I.H.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DISCIPLINA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CREDITO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I.H.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DISCIPLINA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CREDITO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IH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DISCIPLINA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CREDIO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I.H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697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COMUNICATIVA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PROCESOS LECTOESCRITURALES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PROCESOS LECTOESCRITURALES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PROCESOS LECTOESCRITURALES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PROCESOS LECTOESCRITURALES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7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INGLÉS 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INGLES II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INGLÉS III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67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PENSAMIENTO CRÍTICO, CREATIVO, CIUDADANO Y SOCIAL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PSICOLOGÍA DEL DESARROLLO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DESARROLLO COGNITIVO 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DESARROLLO COGNITIVO II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5596">
                <a:tc rowSpan="9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AREA PEDAGOGICA E INVESTIGATIVA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SEMINARIO DIDÁCTICA Y EVALUACIÓN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SEMINARIO ACTUALIZACIÓN DOCENTE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559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TEORÍA Y DISEÑO CURRICULAR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6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INVESTIGACIÓN 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INVESTIGACIÓN 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PROYECTO DE INVESTIGACIÓN </a:t>
                      </a: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PROYECTO DE INVESTIGACIÓN </a:t>
                      </a: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7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III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IV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7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DIDÁCTICA DEL INGLÉS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DIDÁCTICA DE LAS CIENCIAS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6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DIDÁCTICA DE LAS MATEMÁTICAS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7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DIDÁCTICA DEL CASTELLANO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6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DIPLOMADO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DIPLOMADO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6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PRACTICA PEDAGÓGICA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PRÁCTICA PEDAGÓGICA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779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CULTURA</a:t>
                      </a: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, TICS Y ARTÍSTICA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NUEVAS TECNOLOGÍAS 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AYUDAS EDUCATIVAS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69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SEMINARIO DE EXPLORACIÓN VOCACIONAL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SEMINARIO DE N.E.E.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LUDICA EXPRESION 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087" marR="3808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92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47628"/>
              </p:ext>
            </p:extLst>
          </p:nvPr>
        </p:nvGraphicFramePr>
        <p:xfrm>
          <a:off x="179512" y="332656"/>
          <a:ext cx="8928993" cy="5850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5073"/>
                <a:gridCol w="779103"/>
                <a:gridCol w="504056"/>
                <a:gridCol w="376574"/>
                <a:gridCol w="721859"/>
                <a:gridCol w="619133"/>
                <a:gridCol w="401957"/>
                <a:gridCol w="721859"/>
                <a:gridCol w="559518"/>
                <a:gridCol w="461571"/>
                <a:gridCol w="721859"/>
                <a:gridCol w="499904"/>
                <a:gridCol w="521186"/>
                <a:gridCol w="721859"/>
                <a:gridCol w="299231"/>
                <a:gridCol w="214251"/>
              </a:tblGrid>
              <a:tr h="7583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CAMPOS FORMTIVOS Y COMPETENCIAS INSTITUCIONALES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PROGRAMA DE FORMACIÓN COMPLEMENTARIA BACHILLERES CON MODALIDAD DIFERENTES A PEDAGOGIA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16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50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DISCP.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CRED.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I.H.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DISCP.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CRED.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I.H.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DISCP.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CRED.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I.H.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DISCP.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CRED.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I.H.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DISCP.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CRED.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I.H.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89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COMUNICATIVA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PROCESOS </a:t>
                      </a: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LECTOESCRI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TURALES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PROCESOS LECTOESCRITURALES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PROCESOS LECTOESCRITURALES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PROCESOS LECTOESCRITURALES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PROCESOS LECTOESCRITURALES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6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INGLÉS 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INGLÉS 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INGLÉS III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INGLÉS IV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500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PENSAMIENTO CRÍTICO, CREATIVO, CIUDADANO Y SOCIAL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PSICOLOGÍA DEL </a:t>
                      </a: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DESARRO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LLO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DESARROLLO COGNITIVO 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DESARROLLO COGNITIVO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SEMINARIO ACTUALIZACIÓN DOCENTE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188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AREA PEDAGOGICA E INVESTIGATIVA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SEMINARIO DIDÁCTICA Y EVALUACIÓN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PRÁCTICA PEDAGÓGICA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TEORÍA Y DISEÑO CURRICULAR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TEORÍA Y DISEÑO CURRICULAR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8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INVESTIGA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CIÓN </a:t>
                      </a: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INVESTIGA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CIÓN </a:t>
                      </a: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II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INVESTIGA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CIÓN </a:t>
                      </a: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III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</a:t>
                      </a:r>
                      <a:r>
                        <a:rPr lang="es-CO" sz="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INVES. I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PROYECTO</a:t>
                      </a:r>
                      <a:r>
                        <a:rPr lang="es-CO" sz="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DE INVES. III</a:t>
                      </a: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6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III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IV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P.P.I. V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8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DIDÁCTICA DE LAS MATEMÁTICAS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DIDÁCTICA DE LAS CIENCIAS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DIPLOMADO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DIPLOMADO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59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DIDÁCTICA DEL CASTELLANO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DIDÁCTICA DEL INGLÉS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1915" algn="ctr"/>
                        </a:tabLs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	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PRACTICA PEDAGÓGICA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PRACTICA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59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CULTURA, TICS Y ARTÍSTICA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NUEVAS TECNOLOGÍAS 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AYUDAS EDUCATIVAS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89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SEMINARIO DE EXPLORACIÓN VOCACIONAL 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SEMINARIO DE N.E.E.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LUDICA EXPRESION 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66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CO" sz="8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dirty="0" smtClean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102" marR="47102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263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05"/>
            <a:ext cx="739879" cy="65821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769693" y="49729"/>
            <a:ext cx="56166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 DE ESTUDIO ACADÉMICO PROGRAMA DE FORMACIÓN COMPLEMENTARIA</a:t>
            </a:r>
          </a:p>
          <a:p>
            <a:pPr algn="ctr"/>
            <a:endParaRPr lang="es-CO" sz="1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O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BACHILLERES PEDAGÓGICOS</a:t>
            </a:r>
            <a:endParaRPr lang="es-CO" sz="1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272517"/>
              </p:ext>
            </p:extLst>
          </p:nvPr>
        </p:nvGraphicFramePr>
        <p:xfrm>
          <a:off x="149513" y="695476"/>
          <a:ext cx="8856984" cy="59689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071"/>
                <a:gridCol w="1536175"/>
                <a:gridCol w="1107123"/>
                <a:gridCol w="1107123"/>
                <a:gridCol w="1107123"/>
                <a:gridCol w="1107123"/>
                <a:gridCol w="1107123"/>
                <a:gridCol w="11071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CICLO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u="sng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10º </a:t>
                      </a:r>
                      <a:endParaRPr lang="es-CO" sz="1600" u="sng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CR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I.H.S.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H.A.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H.T.I.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74452">
                <a:tc rowSpan="17"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DE:</a:t>
                      </a:r>
                    </a:p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14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M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P.P.I.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20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INVESTIGACIÓN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20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3502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EXPLORACIÓN VOCACIONAL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20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5729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u="sng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11º </a:t>
                      </a:r>
                      <a:endParaRPr lang="es-CO" sz="1800" u="sng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7956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P.P.I.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20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1589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INVESTIGACIÓN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20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1214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EXPLORACIÓN VOCACIONAL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20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416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u="sng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 SEMESTRE</a:t>
                      </a:r>
                      <a:endParaRPr lang="es-CO" sz="1400" u="sng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33844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LECTOESCRITURALES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28124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PSICOLOGÍAÑ DEL DESARROLLO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22404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INGLÉS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467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P.P.I.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467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INVESTIGACIÓN 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467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NUEVAS TECNOLOGÍAS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467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SEMINARIO DE DÍDÁCTICA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Y EVALUACIÓN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467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SEMINARIO DE EXPLORACIÓN VOCACIONAL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4676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 HORAS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15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23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240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480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720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5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705"/>
            <a:ext cx="739879" cy="658212"/>
          </a:xfrm>
          <a:prstGeom prst="rect">
            <a:avLst/>
          </a:prstGeom>
          <a:noFill/>
        </p:spPr>
      </p:pic>
      <p:sp>
        <p:nvSpPr>
          <p:cNvPr id="2" name="1 CuadroTexto"/>
          <p:cNvSpPr txBox="1"/>
          <p:nvPr/>
        </p:nvSpPr>
        <p:spPr>
          <a:xfrm>
            <a:off x="1769693" y="49729"/>
            <a:ext cx="56166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PLAN DE ESTUDIO ACADÉMICO PROGRAMA DE FORMACIÓN COMPLEMENTARIA</a:t>
            </a:r>
          </a:p>
          <a:p>
            <a:pPr algn="ctr"/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CO" sz="11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BACHILLERES PEDAGÓGICOS</a:t>
            </a:r>
            <a:endParaRPr lang="es-CO" sz="11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628038"/>
              </p:ext>
            </p:extLst>
          </p:nvPr>
        </p:nvGraphicFramePr>
        <p:xfrm>
          <a:off x="149513" y="739552"/>
          <a:ext cx="8856984" cy="6077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78071"/>
                <a:gridCol w="2160240"/>
                <a:gridCol w="720080"/>
                <a:gridCol w="870101"/>
                <a:gridCol w="1107123"/>
                <a:gridCol w="1107123"/>
                <a:gridCol w="1107123"/>
                <a:gridCol w="11071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CICLO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II SEMESTRE</a:t>
                      </a:r>
                      <a:endParaRPr lang="es-CO" sz="18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CR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I.H.S.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N.S. 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H.A.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H.T.I.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bg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</a:t>
                      </a:r>
                      <a:endParaRPr lang="es-CO" sz="900" dirty="0">
                        <a:solidFill>
                          <a:schemeClr val="bg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77232">
                <a:tc rowSpan="21">
                  <a:txBody>
                    <a:bodyPr/>
                    <a:lstStyle/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DE:</a:t>
                      </a:r>
                    </a:p>
                    <a:p>
                      <a:pPr algn="ctr"/>
                      <a:endParaRPr lang="es-CO" sz="900" dirty="0" smtClean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R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F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E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Z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C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O</a:t>
                      </a:r>
                    </a:p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N</a:t>
                      </a:r>
                    </a:p>
                    <a:p>
                      <a:pPr algn="ctr"/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LECTOESCRITURALES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11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DESARROLLO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COGNITIVO 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61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DIDÁCTICA DEL INGLÉS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8400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PEDAGÓGICOS INVESTIGATIVOS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434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INVESTIGACIÓN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DIDÁCTICA DE LAS MATEMÁTICAS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1662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DIDÁCTICAS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DEL CASTELLANO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3697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SEMINARIO NECESIDADES EDUCATIVAS ESPECIALES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AYUDAS EDUCATIVAS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 HORAS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15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25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224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448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672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III SEMESTRE</a:t>
                      </a:r>
                      <a:endParaRPr lang="es-CO" sz="18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LECTOESCRITURALES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INGLÉS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PROCESOS PEDAGÓGICOS INVESTIGATIVOS III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DESARROLLO COGNITIVO II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PROYECTO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DE INVESTIGACIÓN I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LÚDICA Y</a:t>
                      </a:r>
                      <a:r>
                        <a:rPr lang="es-CO" sz="900" baseline="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 EXPRESIÓN 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DIDÁCTICA DE LAS CIENCIAS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PRÁCTICA PEDAGÓGICA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64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DIPLOMADO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48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96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144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  <a:tr h="203448">
                <a:tc vMerge="1">
                  <a:txBody>
                    <a:bodyPr/>
                    <a:lstStyle/>
                    <a:p>
                      <a:pPr algn="ctr"/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9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TOTAL HORAS</a:t>
                      </a:r>
                      <a:endParaRPr lang="es-CO" sz="9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18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30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16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288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576</a:t>
                      </a:r>
                      <a:endParaRPr lang="es-CO" sz="16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solidFill>
                            <a:schemeClr val="tx1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768</a:t>
                      </a:r>
                      <a:endParaRPr lang="es-CO" sz="1400" dirty="0">
                        <a:solidFill>
                          <a:schemeClr val="tx1"/>
                        </a:solidFill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621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2499</Words>
  <Application>Microsoft Office PowerPoint</Application>
  <PresentationFormat>Presentación en pantalla (4:3)</PresentationFormat>
  <Paragraphs>1690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INSTITUCIÓN EDUCATIVA NORMAL SUPERIOR DE SINCELEJO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INSTITUCIÓN EDUCATIVA NORMAL SUPERIOR DE SINCELEJO</dc:title>
  <dc:creator>Maritza</dc:creator>
  <cp:lastModifiedBy>Maritza</cp:lastModifiedBy>
  <cp:revision>19</cp:revision>
  <dcterms:created xsi:type="dcterms:W3CDTF">2015-07-06T17:08:55Z</dcterms:created>
  <dcterms:modified xsi:type="dcterms:W3CDTF">2015-09-30T23:27:09Z</dcterms:modified>
</cp:coreProperties>
</file>