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72" r:id="rId3"/>
    <p:sldId id="271" r:id="rId4"/>
    <p:sldId id="275" r:id="rId5"/>
    <p:sldId id="273" r:id="rId6"/>
    <p:sldId id="274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77" r:id="rId1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2322" y="-6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AAB1F62E-AC80-4B43-92B9-18FB6EAEFC06}" type="datetimeFigureOut">
              <a:rPr lang="es-CO" smtClean="0"/>
              <a:t>18/01/2016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45E2F363-008B-4CCE-AFC3-820E2EDDFF4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F62E-AC80-4B43-92B9-18FB6EAEFC06}" type="datetimeFigureOut">
              <a:rPr lang="es-CO" smtClean="0"/>
              <a:t>18/01/2016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F363-008B-4CCE-AFC3-820E2EDDFF4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F62E-AC80-4B43-92B9-18FB6EAEFC06}" type="datetimeFigureOut">
              <a:rPr lang="es-CO" smtClean="0"/>
              <a:t>18/01/2016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F363-008B-4CCE-AFC3-820E2EDDFF4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F62E-AC80-4B43-92B9-18FB6EAEFC06}" type="datetimeFigureOut">
              <a:rPr lang="es-CO" smtClean="0"/>
              <a:t>18/01/2016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F363-008B-4CCE-AFC3-820E2EDDFF4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F62E-AC80-4B43-92B9-18FB6EAEFC06}" type="datetimeFigureOut">
              <a:rPr lang="es-CO" smtClean="0"/>
              <a:t>18/01/2016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F363-008B-4CCE-AFC3-820E2EDDFF4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F62E-AC80-4B43-92B9-18FB6EAEFC06}" type="datetimeFigureOut">
              <a:rPr lang="es-CO" smtClean="0"/>
              <a:t>18/01/2016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F363-008B-4CCE-AFC3-820E2EDDFF4B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F62E-AC80-4B43-92B9-18FB6EAEFC06}" type="datetimeFigureOut">
              <a:rPr lang="es-CO" smtClean="0"/>
              <a:t>18/01/2016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F363-008B-4CCE-AFC3-820E2EDDFF4B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F62E-AC80-4B43-92B9-18FB6EAEFC06}" type="datetimeFigureOut">
              <a:rPr lang="es-CO" smtClean="0"/>
              <a:t>18/01/2016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F363-008B-4CCE-AFC3-820E2EDDFF4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F62E-AC80-4B43-92B9-18FB6EAEFC06}" type="datetimeFigureOut">
              <a:rPr lang="es-CO" smtClean="0"/>
              <a:t>18/01/2016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F363-008B-4CCE-AFC3-820E2EDDFF4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AB1F62E-AC80-4B43-92B9-18FB6EAEFC06}" type="datetimeFigureOut">
              <a:rPr lang="es-CO" smtClean="0"/>
              <a:t>18/01/2016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45E2F363-008B-4CCE-AFC3-820E2EDDFF4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AAB1F62E-AC80-4B43-92B9-18FB6EAEFC06}" type="datetimeFigureOut">
              <a:rPr lang="es-CO" smtClean="0"/>
              <a:t>18/01/2016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45E2F363-008B-4CCE-AFC3-820E2EDDFF4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AB1F62E-AC80-4B43-92B9-18FB6EAEFC06}" type="datetimeFigureOut">
              <a:rPr lang="es-CO" smtClean="0"/>
              <a:t>18/01/2016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5E2F363-008B-4CCE-AFC3-820E2EDDFF4B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5936704"/>
          </a:xfrm>
        </p:spPr>
        <p:txBody>
          <a:bodyPr/>
          <a:lstStyle/>
          <a:p>
            <a:pPr algn="ctr"/>
            <a:r>
              <a:rPr lang="es-CO" sz="10400" b="1" dirty="0" smtClean="0"/>
              <a:t>LAS</a:t>
            </a:r>
            <a:r>
              <a:rPr lang="es-CO" sz="15000" b="1" dirty="0" smtClean="0"/>
              <a:t> </a:t>
            </a:r>
            <a:br>
              <a:rPr lang="es-CO" sz="15000" b="1" dirty="0" smtClean="0"/>
            </a:br>
            <a:r>
              <a:rPr lang="es-CO" sz="18000" b="1" dirty="0" smtClean="0"/>
              <a:t>9 S</a:t>
            </a:r>
            <a:endParaRPr lang="es-CO" sz="18000" b="1" dirty="0"/>
          </a:p>
        </p:txBody>
      </p:sp>
    </p:spTree>
    <p:extLst>
      <p:ext uri="{BB962C8B-B14F-4D97-AF65-F5344CB8AC3E}">
        <p14:creationId xmlns:p14="http://schemas.microsoft.com/office/powerpoint/2010/main" val="113831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620688"/>
            <a:ext cx="6984776" cy="903630"/>
          </a:xfrm>
        </p:spPr>
        <p:txBody>
          <a:bodyPr/>
          <a:lstStyle/>
          <a:p>
            <a:r>
              <a:rPr lang="es-CO" dirty="0" smtClean="0"/>
              <a:t>4. BIENESTAR PERSONAL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556792"/>
            <a:ext cx="7056784" cy="4166277"/>
          </a:xfrm>
        </p:spPr>
        <p:txBody>
          <a:bodyPr>
            <a:normAutofit lnSpcReduction="10000"/>
          </a:bodyPr>
          <a:lstStyle/>
          <a:p>
            <a:pPr algn="just"/>
            <a:r>
              <a:rPr lang="es-CO" sz="2800" dirty="0" smtClean="0">
                <a:latin typeface="Arial" pitchFamily="34" charset="0"/>
                <a:cs typeface="Arial" pitchFamily="34" charset="0"/>
              </a:rPr>
              <a:t>ES EL ESTADO EN QUE LA PERSONA PUEDE DESARROLLAR  DE MANERA FACIL Y COMODA SUS FUNCIONES.</a:t>
            </a:r>
          </a:p>
          <a:p>
            <a:pPr algn="just"/>
            <a:r>
              <a:rPr lang="es-CO" sz="2800" dirty="0" smtClean="0">
                <a:latin typeface="Arial" pitchFamily="34" charset="0"/>
                <a:cs typeface="Arial" pitchFamily="34" charset="0"/>
              </a:rPr>
              <a:t>CONSISTE EN MANTENER LA LIMPIEZA MENTAL Y FISICA DE CADA UNO.</a:t>
            </a:r>
          </a:p>
          <a:p>
            <a:pPr algn="just"/>
            <a:r>
              <a:rPr lang="es-CO" sz="2800" dirty="0" smtClean="0">
                <a:latin typeface="Arial" pitchFamily="34" charset="0"/>
                <a:cs typeface="Arial" pitchFamily="34" charset="0"/>
              </a:rPr>
              <a:t>LA EMPRESA DEBE PROCURAR QUE LAS CONDICIONES DE TRABAJO SEAN LAS ADECUADAS Y EN CONDICIONES PROPICIAS.</a:t>
            </a:r>
            <a:endParaRPr lang="es-CO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76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984776" cy="975638"/>
          </a:xfrm>
        </p:spPr>
        <p:txBody>
          <a:bodyPr/>
          <a:lstStyle/>
          <a:p>
            <a:r>
              <a:rPr lang="es-CO" dirty="0" smtClean="0"/>
              <a:t>5. DISCIPLINA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340768"/>
            <a:ext cx="7128792" cy="4382301"/>
          </a:xfrm>
        </p:spPr>
        <p:txBody>
          <a:bodyPr>
            <a:noAutofit/>
          </a:bodyPr>
          <a:lstStyle/>
          <a:p>
            <a:pPr algn="just"/>
            <a:r>
              <a:rPr lang="es-CO" sz="2600" dirty="0" smtClean="0">
                <a:latin typeface="Arial" pitchFamily="34" charset="0"/>
                <a:cs typeface="Arial" pitchFamily="34" charset="0"/>
              </a:rPr>
              <a:t>ES EL APEGO A UN CONJUNTO DE LEYES O REGLAMENTOS QUE RIGEN YA SEA A UNA COMUNIDAD, A LA EMPRESA O A NUESTRA PROPIA VIDA; LA DISCIPLINA ES ORDEN Y CONTROL PERSONAL QUE SE LOGRA A TRAVÉS DE UN ENTRENAMIENTO DE LAS FACULTADES MENTALES, FISICAS O MORALES, SU PRACTICA SOSTENIDA DESARROLLA EN LA PERSONA «DISCIPLINA» UN COMPORTAMIENTO «CONFIABLE» .</a:t>
            </a:r>
            <a:endParaRPr lang="es-CO" sz="2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4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1680" y="548680"/>
            <a:ext cx="6336704" cy="975638"/>
          </a:xfrm>
        </p:spPr>
        <p:txBody>
          <a:bodyPr/>
          <a:lstStyle/>
          <a:p>
            <a:r>
              <a:rPr lang="es-CO" dirty="0" smtClean="0"/>
              <a:t>6. CONSTANCIA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412776"/>
            <a:ext cx="7200800" cy="4536504"/>
          </a:xfrm>
        </p:spPr>
        <p:txBody>
          <a:bodyPr>
            <a:noAutofit/>
          </a:bodyPr>
          <a:lstStyle/>
          <a:p>
            <a:pPr algn="just"/>
            <a:r>
              <a:rPr lang="es-CO" sz="3200" dirty="0" smtClean="0">
                <a:latin typeface="Arial" pitchFamily="34" charset="0"/>
                <a:cs typeface="Arial" pitchFamily="34" charset="0"/>
              </a:rPr>
              <a:t>ES LA CAPACIDAD DE PERMANECER EN ALGO (RESOLUCIONES Y PROPOSITOS) DE MANERA FIRME E INQUEBRANTABLE.</a:t>
            </a:r>
          </a:p>
          <a:p>
            <a:pPr algn="just"/>
            <a:r>
              <a:rPr lang="es-CO" sz="3200" dirty="0" smtClean="0">
                <a:latin typeface="Arial" pitchFamily="34" charset="0"/>
                <a:cs typeface="Arial" pitchFamily="34" charset="0"/>
              </a:rPr>
              <a:t>ES VALIOSO PARA LA PERSONA INSISTIR, INSISTIR Y NO SUSPENDER. LOS RESULTADOS SE VERAN MAS TARDE.</a:t>
            </a:r>
          </a:p>
          <a:p>
            <a:pPr algn="just"/>
            <a:endParaRPr lang="es-CO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28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620688"/>
            <a:ext cx="6840760" cy="903630"/>
          </a:xfrm>
        </p:spPr>
        <p:txBody>
          <a:bodyPr/>
          <a:lstStyle/>
          <a:p>
            <a:r>
              <a:rPr lang="es-CO" dirty="0" smtClean="0"/>
              <a:t>7. COMPROMISO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484784"/>
            <a:ext cx="7200800" cy="4238285"/>
          </a:xfrm>
        </p:spPr>
        <p:txBody>
          <a:bodyPr>
            <a:normAutofit/>
          </a:bodyPr>
          <a:lstStyle/>
          <a:p>
            <a:pPr algn="just"/>
            <a:r>
              <a:rPr lang="es-CO" sz="3200" dirty="0" smtClean="0">
                <a:latin typeface="Arial" pitchFamily="34" charset="0"/>
                <a:cs typeface="Arial" pitchFamily="34" charset="0"/>
              </a:rPr>
              <a:t>ES UNA OBLIGACION CONTRAIDA; ES UNA PALABRA DADA O EMPEÑADA CON UNA IDEA, CON ALGUNA TAREA, CON ALGUIEN O CON ALGO.</a:t>
            </a:r>
          </a:p>
          <a:p>
            <a:pPr algn="just"/>
            <a:r>
              <a:rPr lang="es-CO" sz="3200" dirty="0" smtClean="0">
                <a:latin typeface="Arial" pitchFamily="34" charset="0"/>
                <a:cs typeface="Arial" pitchFamily="34" charset="0"/>
              </a:rPr>
              <a:t>SER CONGRUENTE CON LO QUE SE PREDICA, HACER LO QUE SE DICE. </a:t>
            </a:r>
            <a:endParaRPr lang="es-CO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08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548680"/>
            <a:ext cx="7128792" cy="975638"/>
          </a:xfrm>
        </p:spPr>
        <p:txBody>
          <a:bodyPr/>
          <a:lstStyle/>
          <a:p>
            <a:r>
              <a:rPr lang="es-CO" dirty="0" smtClean="0"/>
              <a:t>8. COORDINACION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04900" y="1412776"/>
            <a:ext cx="6995492" cy="4310293"/>
          </a:xfrm>
        </p:spPr>
        <p:txBody>
          <a:bodyPr>
            <a:normAutofit/>
          </a:bodyPr>
          <a:lstStyle/>
          <a:p>
            <a:pPr algn="just"/>
            <a:r>
              <a:rPr lang="es-CO" sz="3200" dirty="0" smtClean="0">
                <a:latin typeface="Arial" pitchFamily="34" charset="0"/>
                <a:cs typeface="Arial" pitchFamily="34" charset="0"/>
              </a:rPr>
              <a:t>REALIZAR LAS COSAS DE UNA MANERA METODICA, ORDENADA Y DE COMUN ACUERDO CON LOS DEMAS INVOLUCRADOS.</a:t>
            </a:r>
          </a:p>
          <a:p>
            <a:pPr algn="just"/>
            <a:r>
              <a:rPr lang="es-CO" sz="3200" dirty="0" smtClean="0">
                <a:latin typeface="Arial" pitchFamily="34" charset="0"/>
                <a:cs typeface="Arial" pitchFamily="34" charset="0"/>
              </a:rPr>
              <a:t>REUNIR ESFUERZOS TENDIENTES AL LOGRO DE UN OBJETIVO DETERMINADO</a:t>
            </a:r>
            <a:endParaRPr lang="es-CO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13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04900" y="620688"/>
            <a:ext cx="6923484" cy="903630"/>
          </a:xfrm>
        </p:spPr>
        <p:txBody>
          <a:bodyPr/>
          <a:lstStyle/>
          <a:p>
            <a:r>
              <a:rPr lang="es-CO" dirty="0" smtClean="0"/>
              <a:t>9. ESTANDARIZACION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484784"/>
            <a:ext cx="7128792" cy="4238285"/>
          </a:xfrm>
        </p:spPr>
        <p:txBody>
          <a:bodyPr>
            <a:normAutofit/>
          </a:bodyPr>
          <a:lstStyle/>
          <a:p>
            <a:pPr algn="just"/>
            <a:r>
              <a:rPr lang="es-CO" sz="3600" dirty="0" smtClean="0">
                <a:latin typeface="Arial" pitchFamily="34" charset="0"/>
                <a:cs typeface="Arial" pitchFamily="34" charset="0"/>
              </a:rPr>
              <a:t>REGULARIZAR, NORMALIZAR O FIJAR ESPECIFICACIONES SOBRE ALGO, A TRAVÉS DE NORMAS PROCEDIMIENTOS O REGLAMENTOS.</a:t>
            </a:r>
            <a:endParaRPr lang="es-CO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04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764704"/>
            <a:ext cx="7128792" cy="759614"/>
          </a:xfrm>
        </p:spPr>
        <p:txBody>
          <a:bodyPr>
            <a:noAutofit/>
          </a:bodyPr>
          <a:lstStyle/>
          <a:p>
            <a:r>
              <a:rPr lang="es-CO" sz="3600" dirty="0" smtClean="0">
                <a:latin typeface="Arial" pitchFamily="34" charset="0"/>
                <a:cs typeface="Arial" pitchFamily="34" charset="0"/>
              </a:rPr>
              <a:t>PROCEDIMIENTO PARA LA APLICACIÓN DE LAS 9 S</a:t>
            </a:r>
            <a:endParaRPr lang="es-CO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700808"/>
            <a:ext cx="7200800" cy="4022261"/>
          </a:xfrm>
        </p:spPr>
        <p:txBody>
          <a:bodyPr>
            <a:noAutofit/>
          </a:bodyPr>
          <a:lstStyle/>
          <a:p>
            <a:pPr algn="just"/>
            <a:r>
              <a:rPr lang="es-CO" sz="2800" dirty="0" smtClean="0">
                <a:latin typeface="Arial" pitchFamily="34" charset="0"/>
                <a:cs typeface="Arial" pitchFamily="34" charset="0"/>
              </a:rPr>
              <a:t>CONCIENTIZACION DE CADA EMPLEADO.</a:t>
            </a:r>
          </a:p>
          <a:p>
            <a:pPr algn="just"/>
            <a:r>
              <a:rPr lang="es-CO" sz="2800" dirty="0" smtClean="0">
                <a:latin typeface="Arial" pitchFamily="34" charset="0"/>
                <a:cs typeface="Arial" pitchFamily="34" charset="0"/>
              </a:rPr>
              <a:t>ESTABLECIMIENTO DE METAS.</a:t>
            </a:r>
          </a:p>
          <a:p>
            <a:pPr algn="just"/>
            <a:r>
              <a:rPr lang="es-CO" sz="2800" dirty="0" smtClean="0">
                <a:latin typeface="Arial" pitchFamily="34" charset="0"/>
                <a:cs typeface="Arial" pitchFamily="34" charset="0"/>
              </a:rPr>
              <a:t>SELECCIÓN DE ACCIONES PRIORITARIAS (PROYECTOS).</a:t>
            </a:r>
          </a:p>
          <a:p>
            <a:pPr algn="just"/>
            <a:r>
              <a:rPr lang="es-CO" sz="2800" dirty="0" smtClean="0">
                <a:latin typeface="Arial" pitchFamily="34" charset="0"/>
                <a:cs typeface="Arial" pitchFamily="34" charset="0"/>
              </a:rPr>
              <a:t>ANALISIS DE LA SITUACION ACTUAL.</a:t>
            </a:r>
          </a:p>
          <a:p>
            <a:pPr algn="just"/>
            <a:r>
              <a:rPr lang="es-CO" sz="2800" dirty="0" smtClean="0">
                <a:latin typeface="Arial" pitchFamily="34" charset="0"/>
                <a:cs typeface="Arial" pitchFamily="34" charset="0"/>
              </a:rPr>
              <a:t>DESARROLLO DE LAS ACCIONES CORRECTIVAS.</a:t>
            </a:r>
          </a:p>
          <a:p>
            <a:pPr algn="just"/>
            <a:r>
              <a:rPr lang="es-CO" sz="2800" dirty="0" smtClean="0">
                <a:latin typeface="Arial" pitchFamily="34" charset="0"/>
                <a:cs typeface="Arial" pitchFamily="34" charset="0"/>
              </a:rPr>
              <a:t>EVALUACION.</a:t>
            </a:r>
            <a:endParaRPr lang="es-CO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60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98768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8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GRACIAS</a:t>
            </a:r>
            <a:r>
              <a:rPr lang="es-E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es-E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0611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83226"/>
          </a:xfrm>
        </p:spPr>
        <p:txBody>
          <a:bodyPr/>
          <a:lstStyle/>
          <a:p>
            <a:r>
              <a:rPr lang="es-CO" dirty="0" smtClean="0"/>
              <a:t>HISTORIA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1700808"/>
            <a:ext cx="6840760" cy="402226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CO" b="0" dirty="0" err="1"/>
              <a:t>Shigeo</a:t>
            </a:r>
            <a:r>
              <a:rPr lang="es-CO" b="0" dirty="0"/>
              <a:t> </a:t>
            </a:r>
            <a:r>
              <a:rPr lang="es-CO" b="0" dirty="0" err="1"/>
              <a:t>Shingo</a:t>
            </a:r>
            <a:r>
              <a:rPr lang="es-CO" b="0" dirty="0"/>
              <a:t> (Saga, Prefectura de Saga, Japón 1909 – 1990</a:t>
            </a:r>
            <a:r>
              <a:rPr lang="es-CO" b="0" dirty="0" smtClean="0"/>
              <a:t>).</a:t>
            </a:r>
          </a:p>
          <a:p>
            <a:pPr algn="just"/>
            <a:r>
              <a:rPr lang="es-CO" b="0" dirty="0" smtClean="0"/>
              <a:t> </a:t>
            </a:r>
            <a:r>
              <a:rPr lang="es-CO" b="0" dirty="0"/>
              <a:t>Ingeniero Industrial </a:t>
            </a:r>
            <a:r>
              <a:rPr lang="es-CO" b="0" dirty="0" smtClean="0"/>
              <a:t>japonés.</a:t>
            </a:r>
          </a:p>
          <a:p>
            <a:pPr algn="just"/>
            <a:r>
              <a:rPr lang="es-CO" b="0" dirty="0" smtClean="0"/>
              <a:t>Manufactura </a:t>
            </a:r>
            <a:r>
              <a:rPr lang="es-CO" b="0" dirty="0"/>
              <a:t>en el Sistema de Producción Toyota. Durante la década de los 40</a:t>
            </a:r>
            <a:r>
              <a:rPr lang="es-CO" b="0" dirty="0" smtClean="0"/>
              <a:t>’.</a:t>
            </a:r>
          </a:p>
          <a:p>
            <a:pPr algn="just"/>
            <a:r>
              <a:rPr lang="es-CO" b="0" dirty="0" err="1" smtClean="0"/>
              <a:t>Shingo</a:t>
            </a:r>
            <a:r>
              <a:rPr lang="es-CO" b="0" dirty="0" smtClean="0"/>
              <a:t> </a:t>
            </a:r>
            <a:r>
              <a:rPr lang="es-CO" b="0" dirty="0"/>
              <a:t>estudió y aplicó el Control Estadístico </a:t>
            </a:r>
            <a:r>
              <a:rPr lang="es-CO" b="0" dirty="0" smtClean="0"/>
              <a:t>de la </a:t>
            </a:r>
            <a:r>
              <a:rPr lang="es-CO" b="0" dirty="0"/>
              <a:t>Calidad. </a:t>
            </a:r>
            <a:endParaRPr lang="es-CO" b="0" dirty="0" smtClean="0"/>
          </a:p>
          <a:p>
            <a:pPr algn="just"/>
            <a:r>
              <a:rPr lang="es-CO" b="0" dirty="0" smtClean="0"/>
              <a:t>Junto </a:t>
            </a:r>
            <a:r>
              <a:rPr lang="es-CO" b="0" dirty="0"/>
              <a:t>a </a:t>
            </a:r>
            <a:r>
              <a:rPr lang="es-CO" b="0" dirty="0" err="1"/>
              <a:t>Taiichi</a:t>
            </a:r>
            <a:r>
              <a:rPr lang="es-CO" b="0" dirty="0"/>
              <a:t> </a:t>
            </a:r>
            <a:r>
              <a:rPr lang="es-CO" b="0" dirty="0" err="1"/>
              <a:t>Ohno</a:t>
            </a:r>
            <a:r>
              <a:rPr lang="es-CO" b="0" dirty="0"/>
              <a:t> inventaron el sistema </a:t>
            </a:r>
            <a:r>
              <a:rPr lang="es-CO" b="0" dirty="0" err="1"/>
              <a:t>Just</a:t>
            </a:r>
            <a:r>
              <a:rPr lang="es-CO" b="0" dirty="0"/>
              <a:t> in Time. </a:t>
            </a:r>
            <a:endParaRPr lang="es-CO" b="0" dirty="0" smtClean="0"/>
          </a:p>
          <a:p>
            <a:pPr algn="just"/>
            <a:r>
              <a:rPr lang="es-CO" dirty="0"/>
              <a:t>E</a:t>
            </a:r>
            <a:r>
              <a:rPr lang="es-CO" b="0" dirty="0" smtClean="0"/>
              <a:t>s </a:t>
            </a:r>
            <a:r>
              <a:rPr lang="es-CO" b="0" dirty="0"/>
              <a:t>reconocido como el creador de la metodología de las 9S.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5481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71184" cy="683994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 smtClean="0"/>
              <a:t>QUE SON LAS 9S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052736"/>
            <a:ext cx="7033592" cy="5073427"/>
          </a:xfrm>
        </p:spPr>
        <p:txBody>
          <a:bodyPr/>
          <a:lstStyle/>
          <a:p>
            <a:pPr algn="just"/>
            <a:r>
              <a:rPr lang="es-CO" b="0" dirty="0" smtClean="0"/>
              <a:t>ES UNA METODOLOGÍA QUE ESTÁ EVOCADA A ENTENDER, IMPLANTAR Y MANTENER UN SISTEMA DE ORDEN Y LIMPIEZA EN LA ORGANIZACIÓN. LOS RESULTADOS OBTENIDOS AL APLICARLAS SE VINCULAN A UNA MEJORA CONTINUA DE LAS CONDICIONES DE CALIDAD, SEGURIDAD Y MEDIO AMBIENTE.</a:t>
            </a:r>
          </a:p>
          <a:p>
            <a:pPr marL="0" indent="0" algn="just">
              <a:buNone/>
            </a:pPr>
            <a:r>
              <a:rPr lang="es-CO" b="0" dirty="0" smtClean="0"/>
              <a:t>____________________________________________</a:t>
            </a:r>
            <a:endParaRPr lang="es-CO" dirty="0" smtClean="0"/>
          </a:p>
          <a:p>
            <a:pPr algn="just"/>
            <a:r>
              <a:rPr lang="es-CO" dirty="0" smtClean="0"/>
              <a:t>ES UNA METODOLOGIA QUE BUSCA </a:t>
            </a:r>
            <a:r>
              <a:rPr lang="es-CO" b="1" dirty="0" smtClean="0">
                <a:solidFill>
                  <a:srgbClr val="00B050"/>
                </a:solidFill>
              </a:rPr>
              <a:t>UN AMBIENTE DE TRABAJO COHERENTE CON LA FILOSOFIA DE LA CALIDAD TOTAL. </a:t>
            </a:r>
            <a:r>
              <a:rPr lang="es-CO" dirty="0" smtClean="0"/>
              <a:t>DESTACANDO LA PARTICIPACION DE </a:t>
            </a:r>
            <a:r>
              <a:rPr lang="es-CO" b="1" dirty="0" smtClean="0">
                <a:solidFill>
                  <a:srgbClr val="00B050"/>
                </a:solidFill>
              </a:rPr>
              <a:t>LOS EMPLEADOS Y LA ORGANIZACION</a:t>
            </a:r>
            <a:r>
              <a:rPr lang="es-CO" dirty="0" smtClean="0"/>
              <a:t>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6445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843382"/>
            <a:ext cx="6911975" cy="4872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64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71184" cy="828010"/>
          </a:xfrm>
        </p:spPr>
        <p:txBody>
          <a:bodyPr/>
          <a:lstStyle/>
          <a:p>
            <a:pPr algn="ctr"/>
            <a:r>
              <a:rPr lang="es-CO" dirty="0" smtClean="0"/>
              <a:t>DEFINICIONES</a:t>
            </a: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0443380"/>
              </p:ext>
            </p:extLst>
          </p:nvPr>
        </p:nvGraphicFramePr>
        <p:xfrm>
          <a:off x="251520" y="908721"/>
          <a:ext cx="8496944" cy="58504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160"/>
                <a:gridCol w="2448272"/>
                <a:gridCol w="1782739"/>
                <a:gridCol w="2825773"/>
              </a:tblGrid>
              <a:tr h="296072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 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u="none" strike="noStrike" dirty="0">
                          <a:effectLst/>
                        </a:rPr>
                        <a:t>ESPAÑOL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u="none" strike="noStrike" dirty="0">
                          <a:effectLst/>
                        </a:rPr>
                        <a:t>JAPONES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u="none" strike="noStrike" dirty="0">
                          <a:effectLst/>
                        </a:rPr>
                        <a:t>DEFINICIONES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8317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2000" u="none" strike="noStrike" dirty="0">
                          <a:effectLst/>
                        </a:rPr>
                        <a:t>CON LAS COSAS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u="none" strike="noStrike" dirty="0">
                          <a:effectLst/>
                        </a:rPr>
                        <a:t>CLASIFICACION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u="none" strike="noStrike" dirty="0">
                          <a:effectLst/>
                        </a:rPr>
                        <a:t>SEIRI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2000" u="none" strike="noStrike" dirty="0">
                          <a:effectLst/>
                        </a:rPr>
                        <a:t>Mantenga solo lo necesario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8317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u="none" strike="noStrike" dirty="0">
                          <a:effectLst/>
                        </a:rPr>
                        <a:t>ORGANIZACIÓN 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u="none" strike="noStrike" dirty="0">
                          <a:effectLst/>
                        </a:rPr>
                        <a:t>SEITON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2000" u="none" strike="noStrike" dirty="0">
                          <a:effectLst/>
                        </a:rPr>
                        <a:t>Mantenga todo en orden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607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u="none" strike="noStrike">
                          <a:effectLst/>
                        </a:rPr>
                        <a:t>LIMPIEZA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u="none" strike="noStrike" dirty="0">
                          <a:effectLst/>
                        </a:rPr>
                        <a:t>SEISO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2000" u="none" strike="noStrike" dirty="0">
                          <a:effectLst/>
                        </a:rPr>
                        <a:t>Mantenga todo limpio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8317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O" sz="2000" u="none" strike="noStrike" dirty="0">
                          <a:effectLst/>
                        </a:rPr>
                        <a:t>CON USTED MISMO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u="none" strike="noStrike">
                          <a:effectLst/>
                        </a:rPr>
                        <a:t>BIENESTAR PERSONAL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u="none" strike="noStrike" dirty="0">
                          <a:effectLst/>
                        </a:rPr>
                        <a:t>SEIKETSU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2000" u="none" strike="noStrike" dirty="0">
                          <a:effectLst/>
                        </a:rPr>
                        <a:t>Cuide su salud física y mental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7027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u="none" strike="noStrike">
                          <a:effectLst/>
                        </a:rPr>
                        <a:t>DISCIPLINA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u="none" strike="noStrike" dirty="0">
                          <a:effectLst/>
                        </a:rPr>
                        <a:t>SHITSUKE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2000" u="none" strike="noStrike" dirty="0">
                          <a:effectLst/>
                        </a:rPr>
                        <a:t>Mantenga un comportamiento confiable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8317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u="none" strike="noStrike" dirty="0">
                          <a:effectLst/>
                        </a:rPr>
                        <a:t>CONSTANCIA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u="none" strike="noStrike" dirty="0">
                          <a:effectLst/>
                        </a:rPr>
                        <a:t>SHIKARI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2000" u="none" strike="noStrike" dirty="0">
                          <a:effectLst/>
                        </a:rPr>
                        <a:t>Persevere en los buenos </a:t>
                      </a:r>
                      <a:r>
                        <a:rPr lang="es-CO" sz="2000" u="none" strike="noStrike" dirty="0" smtClean="0">
                          <a:effectLst/>
                        </a:rPr>
                        <a:t>hábitos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8317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u="none" strike="noStrike">
                          <a:effectLst/>
                        </a:rPr>
                        <a:t>COMPROMISO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u="none" strike="noStrike" dirty="0">
                          <a:effectLst/>
                        </a:rPr>
                        <a:t>SHIRSUKOKU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2000" u="none" strike="noStrike" dirty="0">
                          <a:effectLst/>
                        </a:rPr>
                        <a:t>Vaya hasta el final en las tareas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831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2000" u="none" strike="noStrike">
                          <a:effectLst/>
                        </a:rPr>
                        <a:t>CON LA EMPRESA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u="none" strike="noStrike">
                          <a:effectLst/>
                        </a:rPr>
                        <a:t>COORDINACION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u="none" strike="noStrike" dirty="0">
                          <a:effectLst/>
                        </a:rPr>
                        <a:t>SEISHOO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2000" u="none" strike="noStrike" dirty="0" smtClean="0">
                          <a:effectLst/>
                        </a:rPr>
                        <a:t>Actué </a:t>
                      </a:r>
                      <a:r>
                        <a:rPr lang="es-CO" sz="2000" u="none" strike="noStrike" dirty="0">
                          <a:effectLst/>
                        </a:rPr>
                        <a:t>en equipo con sus compañeros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8317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u="none" strike="noStrike">
                          <a:effectLst/>
                        </a:rPr>
                        <a:t>ESTANDARIZACION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u="none" strike="noStrike" dirty="0">
                          <a:effectLst/>
                        </a:rPr>
                        <a:t>SEIDO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2000" u="none" strike="noStrike" dirty="0">
                          <a:effectLst/>
                        </a:rPr>
                        <a:t>Unifique </a:t>
                      </a:r>
                      <a:r>
                        <a:rPr lang="es-CO" sz="2000" u="none" strike="noStrike" dirty="0" smtClean="0">
                          <a:effectLst/>
                        </a:rPr>
                        <a:t>a través </a:t>
                      </a:r>
                      <a:r>
                        <a:rPr lang="es-CO" sz="2000" u="none" strike="noStrike" dirty="0">
                          <a:effectLst/>
                        </a:rPr>
                        <a:t>de normas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55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80728"/>
            <a:ext cx="7643192" cy="792088"/>
          </a:xfrm>
        </p:spPr>
        <p:txBody>
          <a:bodyPr>
            <a:normAutofit/>
          </a:bodyPr>
          <a:lstStyle/>
          <a:p>
            <a:r>
              <a:rPr lang="es-CO" dirty="0" smtClean="0"/>
              <a:t>OBJETIVOS Y BENEFICIOS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772816"/>
            <a:ext cx="6912768" cy="3950253"/>
          </a:xfrm>
        </p:spPr>
        <p:txBody>
          <a:bodyPr>
            <a:normAutofit/>
          </a:bodyPr>
          <a:lstStyle/>
          <a:p>
            <a:pPr algn="just"/>
            <a:r>
              <a:rPr lang="es-CO" b="0" dirty="0" smtClean="0"/>
              <a:t>Con </a:t>
            </a:r>
            <a:r>
              <a:rPr lang="es-CO" b="0" dirty="0"/>
              <a:t>la implementación de las 9 “s” se pueden obtener los siguientes resultados:</a:t>
            </a:r>
            <a:r>
              <a:rPr lang="es-CO" dirty="0"/>
              <a:t/>
            </a:r>
            <a:br>
              <a:rPr lang="es-CO" dirty="0"/>
            </a:br>
            <a:r>
              <a:rPr lang="es-CO" b="0" dirty="0"/>
              <a:t>— Una mayor satisfacción de los clientes interno o externos.</a:t>
            </a:r>
            <a:r>
              <a:rPr lang="es-CO" dirty="0"/>
              <a:t/>
            </a:r>
            <a:br>
              <a:rPr lang="es-CO" dirty="0"/>
            </a:br>
            <a:r>
              <a:rPr lang="es-CO" b="0" dirty="0"/>
              <a:t>— Menos accidentes laborales.</a:t>
            </a:r>
            <a:r>
              <a:rPr lang="es-CO" dirty="0"/>
              <a:t/>
            </a:r>
            <a:br>
              <a:rPr lang="es-CO" dirty="0"/>
            </a:br>
            <a:r>
              <a:rPr lang="es-CO" b="0" dirty="0"/>
              <a:t>— Menos pérdidas de tiempo para buscar herramientas o papeles.</a:t>
            </a:r>
            <a:r>
              <a:rPr lang="es-CO" dirty="0"/>
              <a:t/>
            </a:r>
            <a:br>
              <a:rPr lang="es-CO" dirty="0"/>
            </a:br>
            <a:r>
              <a:rPr lang="es-CO" b="0" dirty="0"/>
              <a:t>— Una mayor calidad del producto o servicio ofrecido.</a:t>
            </a:r>
            <a:r>
              <a:rPr lang="es-CO" dirty="0"/>
              <a:t/>
            </a:r>
            <a:br>
              <a:rPr lang="es-CO" dirty="0"/>
            </a:br>
            <a:r>
              <a:rPr lang="es-CO" b="0" dirty="0"/>
              <a:t>— Disminución de los desperdicios generados.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2746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548680"/>
            <a:ext cx="7200800" cy="792088"/>
          </a:xfrm>
        </p:spPr>
        <p:txBody>
          <a:bodyPr/>
          <a:lstStyle/>
          <a:p>
            <a:r>
              <a:rPr lang="es-CO" dirty="0" smtClean="0"/>
              <a:t>1. CLASIFICACION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412776"/>
            <a:ext cx="6912768" cy="4310293"/>
          </a:xfrm>
        </p:spPr>
        <p:txBody>
          <a:bodyPr/>
          <a:lstStyle/>
          <a:p>
            <a:pPr algn="just"/>
            <a:r>
              <a:rPr lang="es-CO" dirty="0" smtClean="0"/>
              <a:t>ES SEPARAR U ORDENAR POR CLASES, TIPOS, TAMAÑOS, CATEGORIAS O FRECUENCIA DE USOS.</a:t>
            </a:r>
          </a:p>
          <a:p>
            <a:pPr algn="just"/>
            <a:r>
              <a:rPr lang="es-CO" dirty="0" smtClean="0"/>
              <a:t> LOS EXCESOS IMPLICAN UN COSTO MUY ALTO.</a:t>
            </a:r>
          </a:p>
          <a:p>
            <a:pPr algn="just"/>
            <a:r>
              <a:rPr lang="es-CO" dirty="0" smtClean="0"/>
              <a:t> BENEFICIOS:</a:t>
            </a:r>
          </a:p>
          <a:p>
            <a:pPr lvl="1" algn="just"/>
            <a:r>
              <a:rPr lang="es-CO" dirty="0" smtClean="0"/>
              <a:t>     DESPEJAR LOS LUGARES DE TRABAJO.</a:t>
            </a:r>
          </a:p>
          <a:p>
            <a:pPr lvl="1" algn="just"/>
            <a:r>
              <a:rPr lang="es-CO" dirty="0" smtClean="0"/>
              <a:t>EXCESO DE HERRAMIENTAS Y UTENCILIOS EN EL TRABAJO.</a:t>
            </a:r>
          </a:p>
          <a:p>
            <a:pPr lvl="1" algn="just"/>
            <a:r>
              <a:rPr lang="es-CO" dirty="0" smtClean="0"/>
              <a:t>REORGANIZACION – INSPECCION PERIODICA.</a:t>
            </a:r>
          </a:p>
          <a:p>
            <a:pPr algn="just"/>
            <a:r>
              <a:rPr lang="es-CO" dirty="0"/>
              <a:t> </a:t>
            </a:r>
            <a:r>
              <a:rPr lang="es-CO" dirty="0" smtClean="0"/>
              <a:t>    CLASIFICACION DE: ELEMENTOS VIEJOS, SOBRANTES, INNECESARIOS.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6463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71184" cy="1371600"/>
          </a:xfrm>
        </p:spPr>
        <p:txBody>
          <a:bodyPr/>
          <a:lstStyle/>
          <a:p>
            <a:r>
              <a:rPr lang="es-CO" dirty="0" smtClean="0"/>
              <a:t>2. ORGANIZACION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1268760"/>
            <a:ext cx="6984776" cy="4680520"/>
          </a:xfrm>
        </p:spPr>
        <p:txBody>
          <a:bodyPr>
            <a:normAutofit lnSpcReduction="10000"/>
          </a:bodyPr>
          <a:lstStyle/>
          <a:p>
            <a:pPr algn="just"/>
            <a:r>
              <a:rPr lang="es-CO" sz="3600" dirty="0" smtClean="0">
                <a:latin typeface="Arial" pitchFamily="34" charset="0"/>
                <a:cs typeface="Arial" pitchFamily="34" charset="0"/>
              </a:rPr>
              <a:t>ORGANIZAR ES TENER UNA DISPOSICION Y UBICACIÓN DE TODOS LOS ELEMENTOS (HERRAMIENTAS, MATERIALES, EQUIPOS) DE TAL MANERA QUE ESTEN LISTOS PARA SU USO EN EL MOMENTO QUE LOS NECESITE.</a:t>
            </a:r>
            <a:endParaRPr lang="es-CO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94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128792" cy="975638"/>
          </a:xfrm>
        </p:spPr>
        <p:txBody>
          <a:bodyPr/>
          <a:lstStyle/>
          <a:p>
            <a:r>
              <a:rPr lang="es-CO" dirty="0" smtClean="0"/>
              <a:t>3. LIMPIEZA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1556792"/>
            <a:ext cx="6984776" cy="4166277"/>
          </a:xfrm>
        </p:spPr>
        <p:txBody>
          <a:bodyPr>
            <a:normAutofit fontScale="92500"/>
          </a:bodyPr>
          <a:lstStyle/>
          <a:p>
            <a:pPr algn="just"/>
            <a:r>
              <a:rPr lang="es-CO" sz="3600" dirty="0" smtClean="0">
                <a:latin typeface="Arial" pitchFamily="34" charset="0"/>
                <a:cs typeface="Arial" pitchFamily="34" charset="0"/>
              </a:rPr>
              <a:t>EL TRABAJAR EN UN SITIO SUCIO Y DESORDENADO, ADEMAS DE SER DESAGRADABLE ES PELIGROSO. ATENTA CONTRA LA SALUD FÍSICA Y MENTAL DE LOS EMPLEADOS, INCIDE CON LA CALIDAD DEL TRABAJO.</a:t>
            </a:r>
            <a:endParaRPr lang="es-CO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66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643</TotalTime>
  <Words>671</Words>
  <Application>Microsoft Office PowerPoint</Application>
  <PresentationFormat>Presentación en pantalla (4:3)</PresentationFormat>
  <Paragraphs>86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Chincheta</vt:lpstr>
      <vt:lpstr>LAS  9 S</vt:lpstr>
      <vt:lpstr>HISTORIA</vt:lpstr>
      <vt:lpstr>QUE SON LAS 9S</vt:lpstr>
      <vt:lpstr>Presentación de PowerPoint</vt:lpstr>
      <vt:lpstr>DEFINICIONES</vt:lpstr>
      <vt:lpstr>OBJETIVOS Y BENEFICIOS</vt:lpstr>
      <vt:lpstr>1. CLASIFICACION</vt:lpstr>
      <vt:lpstr>2. ORGANIZACION</vt:lpstr>
      <vt:lpstr>3. LIMPIEZA</vt:lpstr>
      <vt:lpstr>4. BIENESTAR PERSONAL</vt:lpstr>
      <vt:lpstr>5. DISCIPLINA</vt:lpstr>
      <vt:lpstr>6. CONSTANCIA </vt:lpstr>
      <vt:lpstr>7. COMPROMISO</vt:lpstr>
      <vt:lpstr>8. COORDINACION</vt:lpstr>
      <vt:lpstr>9. ESTANDARIZACION</vt:lpstr>
      <vt:lpstr>PROCEDIMIENTO PARA LA APLICACIÓN DE LAS 9 S</vt:lpstr>
      <vt:lpstr>GRACIAS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9 «S»</dc:title>
  <dc:creator>USUARIO</dc:creator>
  <cp:lastModifiedBy>USUARIO</cp:lastModifiedBy>
  <cp:revision>22</cp:revision>
  <dcterms:created xsi:type="dcterms:W3CDTF">2016-01-14T23:39:58Z</dcterms:created>
  <dcterms:modified xsi:type="dcterms:W3CDTF">2016-01-18T12:17:40Z</dcterms:modified>
</cp:coreProperties>
</file>