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BB0F-D16A-424D-A589-1FCCBC2C7A1F}" type="datetimeFigureOut">
              <a:rPr lang="es-ES" smtClean="0"/>
              <a:t>22/06/2015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0206-C942-4F39-ABD3-89CD7127CF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BB0F-D16A-424D-A589-1FCCBC2C7A1F}" type="datetimeFigureOut">
              <a:rPr lang="es-ES" smtClean="0"/>
              <a:t>22/06/2015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0206-C942-4F39-ABD3-89CD7127CF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BB0F-D16A-424D-A589-1FCCBC2C7A1F}" type="datetimeFigureOut">
              <a:rPr lang="es-ES" smtClean="0"/>
              <a:t>22/06/2015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0206-C942-4F39-ABD3-89CD7127CF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BB0F-D16A-424D-A589-1FCCBC2C7A1F}" type="datetimeFigureOut">
              <a:rPr lang="es-ES" smtClean="0"/>
              <a:t>22/06/2015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0206-C942-4F39-ABD3-89CD7127CF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BB0F-D16A-424D-A589-1FCCBC2C7A1F}" type="datetimeFigureOut">
              <a:rPr lang="es-ES" smtClean="0"/>
              <a:t>22/06/2015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0206-C942-4F39-ABD3-89CD7127CF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BB0F-D16A-424D-A589-1FCCBC2C7A1F}" type="datetimeFigureOut">
              <a:rPr lang="es-ES" smtClean="0"/>
              <a:t>22/06/2015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0206-C942-4F39-ABD3-89CD7127CF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BB0F-D16A-424D-A589-1FCCBC2C7A1F}" type="datetimeFigureOut">
              <a:rPr lang="es-ES" smtClean="0"/>
              <a:t>22/06/2015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0206-C942-4F39-ABD3-89CD7127CF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BB0F-D16A-424D-A589-1FCCBC2C7A1F}" type="datetimeFigureOut">
              <a:rPr lang="es-ES" smtClean="0"/>
              <a:t>22/06/2015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0206-C942-4F39-ABD3-89CD7127CF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BB0F-D16A-424D-A589-1FCCBC2C7A1F}" type="datetimeFigureOut">
              <a:rPr lang="es-ES" smtClean="0"/>
              <a:t>22/06/2015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0206-C942-4F39-ABD3-89CD7127CF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BB0F-D16A-424D-A589-1FCCBC2C7A1F}" type="datetimeFigureOut">
              <a:rPr lang="es-ES" smtClean="0"/>
              <a:t>22/06/2015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0206-C942-4F39-ABD3-89CD7127CF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BB0F-D16A-424D-A589-1FCCBC2C7A1F}" type="datetimeFigureOut">
              <a:rPr lang="es-ES" smtClean="0"/>
              <a:t>22/06/2015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B0206-C942-4F39-ABD3-89CD7127CF0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2BB0F-D16A-424D-A589-1FCCBC2C7A1F}" type="datetimeFigureOut">
              <a:rPr lang="es-ES" smtClean="0"/>
              <a:t>22/06/2015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B0206-C942-4F39-ABD3-89CD7127CF0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9600" dirty="0" smtClean="0"/>
              <a:t>IENSS</a:t>
            </a:r>
            <a:endParaRPr lang="es-ES" sz="9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FF0000"/>
                </a:solidFill>
              </a:rPr>
              <a:t>FORMATOS DE PLANEACIÓN</a:t>
            </a:r>
            <a:endParaRPr lang="es-E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429124" y="214290"/>
            <a:ext cx="4057624" cy="714380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0000"/>
                </a:solidFill>
                <a:latin typeface="Arial Black" pitchFamily="34" charset="0"/>
              </a:rPr>
              <a:t>Plan de área</a:t>
            </a:r>
            <a:endParaRPr lang="es-ES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57158" y="594747"/>
            <a:ext cx="8429684" cy="626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buClr>
                <a:srgbClr val="FF0000"/>
              </a:buClr>
              <a:buFont typeface="Wingdings" pitchFamily="2" charset="2"/>
              <a:buChar char="§"/>
            </a:pPr>
            <a:r>
              <a:rPr lang="es-CO" b="1" dirty="0" smtClean="0"/>
              <a:t>Nombre del área</a:t>
            </a:r>
          </a:p>
          <a:p>
            <a:pPr marL="176213" indent="-176213">
              <a:buClr>
                <a:srgbClr val="FF0000"/>
              </a:buClr>
              <a:buFont typeface="Wingdings" pitchFamily="2" charset="2"/>
              <a:buChar char="§"/>
            </a:pPr>
            <a:r>
              <a:rPr lang="es-CO" b="1" dirty="0" smtClean="0"/>
              <a:t>Intensidad horaria por grados</a:t>
            </a:r>
          </a:p>
          <a:p>
            <a:pPr marL="176213" indent="-176213">
              <a:buClr>
                <a:srgbClr val="FF0000"/>
              </a:buClr>
              <a:buFont typeface="Wingdings" pitchFamily="2" charset="2"/>
              <a:buChar char="§"/>
            </a:pPr>
            <a:r>
              <a:rPr lang="es-CO" b="1" dirty="0" smtClean="0"/>
              <a:t>Lista de docentes que integran dicha área por niveles, grados y jornadas.</a:t>
            </a:r>
          </a:p>
          <a:p>
            <a:pPr marL="176213" indent="-176213">
              <a:buClr>
                <a:srgbClr val="FF0000"/>
              </a:buClr>
              <a:buFont typeface="Wingdings" pitchFamily="2" charset="2"/>
              <a:buChar char="§"/>
            </a:pPr>
            <a:r>
              <a:rPr lang="es-CO" b="1" dirty="0" smtClean="0"/>
              <a:t>Introducción</a:t>
            </a:r>
          </a:p>
          <a:p>
            <a:pPr marL="176213" indent="-176213">
              <a:buClr>
                <a:srgbClr val="FF0000"/>
              </a:buClr>
              <a:buFont typeface="Wingdings" pitchFamily="2" charset="2"/>
              <a:buChar char="§"/>
            </a:pPr>
            <a:r>
              <a:rPr lang="es-CO" b="1" dirty="0" smtClean="0"/>
              <a:t>Objeto de estudio al que le apuesta</a:t>
            </a:r>
          </a:p>
          <a:p>
            <a:pPr marL="176213" indent="-176213">
              <a:buClr>
                <a:srgbClr val="FF0000"/>
              </a:buClr>
              <a:buFont typeface="Wingdings" pitchFamily="2" charset="2"/>
              <a:buChar char="§"/>
            </a:pPr>
            <a:r>
              <a:rPr lang="es-CO" b="1" dirty="0" smtClean="0"/>
              <a:t>Justificación</a:t>
            </a:r>
          </a:p>
          <a:p>
            <a:pPr marL="176213" indent="-176213">
              <a:buClr>
                <a:srgbClr val="FF0000"/>
              </a:buClr>
              <a:buFont typeface="Wingdings" pitchFamily="2" charset="2"/>
              <a:buChar char="§"/>
            </a:pPr>
            <a:r>
              <a:rPr lang="es-CO" b="1" dirty="0" smtClean="0"/>
              <a:t>Histórico del avance del área como colectivo</a:t>
            </a:r>
          </a:p>
          <a:p>
            <a:pPr marL="176213" indent="-176213">
              <a:buClr>
                <a:srgbClr val="FF0000"/>
              </a:buClr>
              <a:buFont typeface="Wingdings" pitchFamily="2" charset="2"/>
              <a:buChar char="§"/>
            </a:pPr>
            <a:r>
              <a:rPr lang="es-CO" b="1" dirty="0" smtClean="0"/>
              <a:t>Diagnóstico según pruebas externas</a:t>
            </a:r>
          </a:p>
          <a:p>
            <a:pPr marL="176213" indent="-176213">
              <a:buClr>
                <a:srgbClr val="FF0000"/>
              </a:buClr>
              <a:buFont typeface="Wingdings" pitchFamily="2" charset="2"/>
              <a:buChar char="§"/>
            </a:pPr>
            <a:r>
              <a:rPr lang="es-CO" b="1" dirty="0" smtClean="0"/>
              <a:t>Análisis del desempeño académico interno por períodos  en esa área en los últimos años(2009, 2010, 2011)</a:t>
            </a:r>
          </a:p>
          <a:p>
            <a:pPr marL="176213" indent="-176213">
              <a:buClr>
                <a:srgbClr val="FF0000"/>
              </a:buClr>
              <a:buFont typeface="Wingdings" pitchFamily="2" charset="2"/>
              <a:buChar char="§"/>
            </a:pPr>
            <a:r>
              <a:rPr lang="es-CO" b="1" dirty="0" smtClean="0"/>
              <a:t>Estándares de competencias y competencias (específicas y transversales) para todos los conjuntos de grados.</a:t>
            </a:r>
          </a:p>
          <a:p>
            <a:pPr marL="176213" indent="-176213">
              <a:buClr>
                <a:srgbClr val="FF0000"/>
              </a:buClr>
              <a:buFont typeface="Wingdings" pitchFamily="2" charset="2"/>
              <a:buChar char="§"/>
            </a:pPr>
            <a:r>
              <a:rPr lang="es-CO" b="1" dirty="0" smtClean="0"/>
              <a:t>Indicadores </a:t>
            </a:r>
            <a:r>
              <a:rPr lang="es-CO" b="1" dirty="0"/>
              <a:t>de desempeño y niveles de desempeño para todos los conjuntos de </a:t>
            </a:r>
            <a:r>
              <a:rPr lang="es-CO" b="1" dirty="0" smtClean="0"/>
              <a:t>grados</a:t>
            </a:r>
          </a:p>
          <a:p>
            <a:pPr marL="176213" indent="-176213">
              <a:buClr>
                <a:srgbClr val="FF0000"/>
              </a:buClr>
              <a:buFont typeface="Wingdings" pitchFamily="2" charset="2"/>
              <a:buChar char="§"/>
            </a:pPr>
            <a:r>
              <a:rPr lang="es-CO" b="1" dirty="0" smtClean="0"/>
              <a:t>Saberes </a:t>
            </a:r>
            <a:r>
              <a:rPr lang="es-CO" b="1" dirty="0"/>
              <a:t>declarativos, procedimentales y </a:t>
            </a:r>
            <a:r>
              <a:rPr lang="es-CO" b="1" dirty="0" err="1" smtClean="0"/>
              <a:t>actitudinales</a:t>
            </a:r>
            <a:endParaRPr lang="es-CO" b="1" dirty="0" smtClean="0"/>
          </a:p>
          <a:p>
            <a:pPr marL="176213" indent="-176213">
              <a:buClr>
                <a:srgbClr val="FF0000"/>
              </a:buClr>
              <a:buFont typeface="Wingdings" pitchFamily="2" charset="2"/>
              <a:buChar char="§"/>
            </a:pPr>
            <a:r>
              <a:rPr lang="es-CO" b="1" dirty="0" smtClean="0"/>
              <a:t>Estrategias metodológicas</a:t>
            </a:r>
          </a:p>
          <a:p>
            <a:pPr marL="176213" indent="-176213">
              <a:buClr>
                <a:srgbClr val="FF0000"/>
              </a:buClr>
              <a:buFont typeface="Wingdings" pitchFamily="2" charset="2"/>
              <a:buChar char="§"/>
            </a:pPr>
            <a:r>
              <a:rPr lang="es-CO" b="1" dirty="0" smtClean="0"/>
              <a:t>Recursos</a:t>
            </a:r>
          </a:p>
          <a:p>
            <a:pPr marL="176213" indent="-176213">
              <a:buClr>
                <a:srgbClr val="FF0000"/>
              </a:buClr>
              <a:buFont typeface="Wingdings" pitchFamily="2" charset="2"/>
              <a:buChar char="§"/>
            </a:pPr>
            <a:r>
              <a:rPr lang="es-CO" b="1" dirty="0" smtClean="0"/>
              <a:t>Proyectos </a:t>
            </a:r>
            <a:r>
              <a:rPr lang="es-CO" b="1" dirty="0"/>
              <a:t>por área o inter área o </a:t>
            </a:r>
            <a:r>
              <a:rPr lang="es-CO" b="1" dirty="0" smtClean="0"/>
              <a:t>institucionales</a:t>
            </a:r>
          </a:p>
          <a:p>
            <a:pPr marL="176213" indent="-176213">
              <a:buClr>
                <a:srgbClr val="FF0000"/>
              </a:buClr>
              <a:buFont typeface="Wingdings" pitchFamily="2" charset="2"/>
              <a:buChar char="§"/>
            </a:pPr>
            <a:r>
              <a:rPr lang="es-CO" b="1" dirty="0" smtClean="0"/>
              <a:t>Sistema </a:t>
            </a:r>
            <a:r>
              <a:rPr lang="es-CO" b="1" dirty="0"/>
              <a:t>de </a:t>
            </a:r>
            <a:r>
              <a:rPr lang="es-CO" b="1" dirty="0" smtClean="0"/>
              <a:t>evaluación</a:t>
            </a:r>
          </a:p>
          <a:p>
            <a:pPr marL="176213" indent="-176213">
              <a:buClr>
                <a:srgbClr val="FF0000"/>
              </a:buClr>
              <a:buFont typeface="Wingdings" pitchFamily="2" charset="2"/>
              <a:buChar char="§"/>
            </a:pPr>
            <a:r>
              <a:rPr lang="es-CO" b="1" dirty="0" smtClean="0"/>
              <a:t>Bibliografía</a:t>
            </a:r>
            <a:endParaRPr lang="es-CO" b="1" dirty="0"/>
          </a:p>
          <a:p>
            <a:pPr marL="274320" lvl="0" indent="-274320">
              <a:spcBef>
                <a:spcPts val="600"/>
              </a:spcBef>
              <a:buClr>
                <a:srgbClr val="FF0000"/>
              </a:buClr>
              <a:buSzPct val="100000"/>
              <a:buFont typeface="Wingdings" pitchFamily="2" charset="2"/>
              <a:buChar char="§"/>
              <a:defRPr/>
            </a:pPr>
            <a:endParaRPr lang="es-CO" b="1" dirty="0"/>
          </a:p>
          <a:p>
            <a:pPr marL="176213" indent="-176213">
              <a:buClr>
                <a:srgbClr val="FF0000"/>
              </a:buClr>
              <a:buFont typeface="Wingdings" pitchFamily="2" charset="2"/>
              <a:buChar char="§"/>
            </a:pPr>
            <a:endParaRPr lang="es-CO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429124" y="214290"/>
            <a:ext cx="4057624" cy="714380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Plan de disciplina</a:t>
            </a: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357158" y="571480"/>
            <a:ext cx="8358246" cy="607223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Nombre de la disciplina</a:t>
            </a:r>
          </a:p>
          <a:p>
            <a:pPr marL="274320" marR="0" lvl="0" indent="-27432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Intensidad horaria en</a:t>
            </a:r>
            <a:r>
              <a:rPr kumimoji="0" lang="es-CO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 conjunto de grados</a:t>
            </a:r>
            <a:endParaRPr kumimoji="0" lang="es-CO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Lista de docentes que trabajan  dicha disciplina en el</a:t>
            </a:r>
            <a:r>
              <a:rPr kumimoji="0" lang="es-CO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nivel, conjunto de grados y jornada específicos</a:t>
            </a:r>
            <a:endParaRPr kumimoji="0" lang="es-CO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Introducción</a:t>
            </a:r>
          </a:p>
          <a:p>
            <a:pPr marL="274320" marR="0" lvl="0" indent="-27432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Diagnóstico según pruebas externas</a:t>
            </a:r>
          </a:p>
          <a:p>
            <a:pPr marL="274320" marR="0" lvl="0" indent="-27432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s-CO" b="1" dirty="0" smtClean="0"/>
              <a:t>A</a:t>
            </a:r>
            <a:r>
              <a:rPr kumimoji="0" lang="es-CO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nálisis</a:t>
            </a:r>
            <a: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del desempeño académico interno</a:t>
            </a:r>
            <a:r>
              <a:rPr kumimoji="0" lang="es-CO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por período en los últimos años </a:t>
            </a:r>
            <a:r>
              <a:rPr lang="es-CO" b="1" dirty="0" smtClean="0"/>
              <a:t> (2009, 2010, 2011) </a:t>
            </a:r>
            <a: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 dicho conjunto de grados.</a:t>
            </a:r>
          </a:p>
          <a:p>
            <a:pPr marL="274320" marR="0" lvl="0" indent="-27432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Estándares de competencias y competencias (específicas y </a:t>
            </a:r>
            <a:r>
              <a:rPr lang="es-CO" b="1" dirty="0" smtClean="0"/>
              <a:t>transversales)</a:t>
            </a:r>
            <a:r>
              <a:rPr kumimoji="0" lang="es-CO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para el conjunto de grados.</a:t>
            </a:r>
          </a:p>
          <a:p>
            <a:pPr marL="274320" marR="0" lvl="0" indent="-27432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s-CO" b="1" dirty="0" smtClean="0"/>
              <a:t>Indicadores </a:t>
            </a:r>
            <a:r>
              <a:rPr lang="es-CO" b="1" dirty="0"/>
              <a:t>de desempeño y niveles de desempeño para el conjunto de </a:t>
            </a:r>
            <a:r>
              <a:rPr lang="es-CO" b="1" dirty="0" smtClean="0"/>
              <a:t>grados.</a:t>
            </a:r>
          </a:p>
          <a:p>
            <a:pPr marL="274320" marR="0" lvl="0" indent="-27432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s-CO" b="1" dirty="0" smtClean="0"/>
              <a:t>Saberes </a:t>
            </a:r>
            <a:r>
              <a:rPr lang="es-CO" b="1" dirty="0"/>
              <a:t>declarativos, procedimentales y </a:t>
            </a:r>
            <a:r>
              <a:rPr lang="es-CO" b="1" dirty="0" err="1" smtClean="0"/>
              <a:t>actitudinales</a:t>
            </a:r>
            <a:endParaRPr lang="es-CO" b="1" dirty="0" smtClean="0"/>
          </a:p>
          <a:p>
            <a:pPr marL="274320" marR="0" lvl="0" indent="-27432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s-CO" b="1" dirty="0" smtClean="0"/>
              <a:t>Estrategias</a:t>
            </a:r>
          </a:p>
          <a:p>
            <a:pPr marL="274320" marR="0" lvl="0" indent="-27432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s-CO" b="1" dirty="0" smtClean="0"/>
              <a:t>Recursos</a:t>
            </a:r>
          </a:p>
          <a:p>
            <a:pPr marL="274320" marR="0" lvl="0" indent="-27432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s-CO" b="1" dirty="0" smtClean="0"/>
              <a:t>Proyectos </a:t>
            </a:r>
            <a:r>
              <a:rPr lang="es-CO" b="1" dirty="0"/>
              <a:t>por área o inter área o </a:t>
            </a:r>
            <a:r>
              <a:rPr lang="es-CO" b="1" dirty="0" smtClean="0"/>
              <a:t>institucionales</a:t>
            </a:r>
          </a:p>
          <a:p>
            <a:pPr marL="274320" marR="0" lvl="0" indent="-27432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s-CO" b="1" dirty="0" smtClean="0"/>
              <a:t>Sistema </a:t>
            </a:r>
            <a:r>
              <a:rPr lang="es-CO" b="1" dirty="0"/>
              <a:t>de </a:t>
            </a:r>
            <a:r>
              <a:rPr lang="es-CO" b="1" dirty="0" smtClean="0"/>
              <a:t>evaluación</a:t>
            </a:r>
          </a:p>
          <a:p>
            <a:pPr marL="274320" marR="0" lvl="0" indent="-274320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 charset="0"/>
              <a:buChar char="•"/>
              <a:tabLst/>
              <a:defRPr/>
            </a:pPr>
            <a:r>
              <a:rPr lang="es-CO" b="1" dirty="0" smtClean="0"/>
              <a:t>Bibliografía</a:t>
            </a:r>
            <a:endParaRPr lang="es-CO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71472" y="857232"/>
            <a:ext cx="78581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600" b="1" dirty="0" smtClean="0">
                <a:latin typeface="Comic Sans MS" pitchFamily="66" charset="0"/>
              </a:rPr>
              <a:t>INSTITUCIÓN EDUCATIVA NORMAL SUPERIOR DE SINCELEJO</a:t>
            </a:r>
          </a:p>
          <a:p>
            <a:pPr algn="ctr"/>
            <a:r>
              <a:rPr lang="es-CO" sz="1600" b="1" dirty="0" smtClean="0">
                <a:latin typeface="Comic Sans MS" pitchFamily="66" charset="0"/>
              </a:rPr>
              <a:t>“La pedagogía nuestra razón de ser”</a:t>
            </a:r>
          </a:p>
          <a:p>
            <a:pPr algn="ctr"/>
            <a:r>
              <a:rPr lang="es-CO" sz="1600" b="1" dirty="0" smtClean="0">
                <a:latin typeface="Comic Sans MS" pitchFamily="66" charset="0"/>
              </a:rPr>
              <a:t>Plan de Clase de ____ Período</a:t>
            </a:r>
          </a:p>
          <a:p>
            <a:pPr algn="ctr"/>
            <a:endParaRPr lang="es-CO" sz="1600" b="1" dirty="0" smtClean="0">
              <a:latin typeface="Comic Sans MS" pitchFamily="66" charset="0"/>
            </a:endParaRPr>
          </a:p>
          <a:p>
            <a:pPr algn="just"/>
            <a:r>
              <a:rPr lang="es-CO" sz="1600" b="1" dirty="0" smtClean="0">
                <a:latin typeface="Comic Sans MS" pitchFamily="66" charset="0"/>
              </a:rPr>
              <a:t>Área / Disciplina ______________________________________________</a:t>
            </a:r>
          </a:p>
          <a:p>
            <a:pPr algn="just"/>
            <a:r>
              <a:rPr lang="es-CO" sz="1600" b="1" dirty="0" smtClean="0">
                <a:latin typeface="Comic Sans MS" pitchFamily="66" charset="0"/>
              </a:rPr>
              <a:t>Nombre del docente ____________________________________________</a:t>
            </a:r>
          </a:p>
          <a:p>
            <a:pPr algn="just"/>
            <a:r>
              <a:rPr lang="es-CO" sz="1600" b="1" dirty="0" smtClean="0">
                <a:latin typeface="Comic Sans MS" pitchFamily="66" charset="0"/>
              </a:rPr>
              <a:t>Nivel ____________________ Grado _______   Grupos ______________</a:t>
            </a:r>
          </a:p>
          <a:p>
            <a:pPr algn="just"/>
            <a:r>
              <a:rPr lang="es-CO" sz="1600" b="1" dirty="0" smtClean="0">
                <a:latin typeface="Comic Sans MS" pitchFamily="66" charset="0"/>
              </a:rPr>
              <a:t>Jornada ________________             Intensidad horaria _____________</a:t>
            </a:r>
          </a:p>
          <a:p>
            <a:pPr algn="just"/>
            <a:r>
              <a:rPr lang="es-CO" sz="1600" b="1" dirty="0" smtClean="0">
                <a:latin typeface="Comic Sans MS" pitchFamily="66" charset="0"/>
              </a:rPr>
              <a:t>Planeación desde </a:t>
            </a:r>
            <a:r>
              <a:rPr lang="es-CO" sz="1600" b="1" smtClean="0">
                <a:latin typeface="Comic Sans MS" pitchFamily="66" charset="0"/>
              </a:rPr>
              <a:t>_________________ Hasta </a:t>
            </a:r>
            <a:r>
              <a:rPr lang="es-CO" sz="1600" b="1" dirty="0" smtClean="0">
                <a:latin typeface="Comic Sans MS" pitchFamily="66" charset="0"/>
              </a:rPr>
              <a:t>_______________________</a:t>
            </a:r>
            <a:endParaRPr lang="es-CO" sz="1600" dirty="0">
              <a:latin typeface="Comic Sans MS" pitchFamily="66" charset="0"/>
            </a:endParaRPr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4572000" y="142852"/>
            <a:ext cx="4057624" cy="71438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Plan de clase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71472" y="3500438"/>
          <a:ext cx="8072492" cy="285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28760"/>
                <a:gridCol w="1745762"/>
                <a:gridCol w="1713751"/>
                <a:gridCol w="1398271"/>
                <a:gridCol w="1785948"/>
              </a:tblGrid>
              <a:tr h="696609"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atin typeface="Comic Sans MS" pitchFamily="66" charset="0"/>
                        </a:rPr>
                        <a:t>ESTANDARES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atin typeface="Comic Sans MS" pitchFamily="66" charset="0"/>
                        </a:rPr>
                        <a:t>COMPETENCIAS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atin typeface="Comic Sans MS" pitchFamily="66" charset="0"/>
                        </a:rPr>
                        <a:t>INDICADORES</a:t>
                      </a:r>
                      <a:r>
                        <a:rPr lang="es-ES" sz="1400" b="1" baseline="0" dirty="0" smtClean="0">
                          <a:latin typeface="Comic Sans MS" pitchFamily="66" charset="0"/>
                        </a:rPr>
                        <a:t> DE DESEMPEÑO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atin typeface="Comic Sans MS" pitchFamily="66" charset="0"/>
                        </a:rPr>
                        <a:t>NIVELES DE DESEMPEÑO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atin typeface="Comic Sans MS" pitchFamily="66" charset="0"/>
                        </a:rPr>
                        <a:t>SABERES</a:t>
                      </a:r>
                      <a:endParaRPr lang="es-ES" sz="14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160911">
                <a:tc>
                  <a:txBody>
                    <a:bodyPr/>
                    <a:lstStyle/>
                    <a:p>
                      <a:endParaRPr lang="es-ES" sz="12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b="1" dirty="0" smtClean="0">
                        <a:latin typeface="Comic Sans MS" pitchFamily="66" charset="0"/>
                      </a:endParaRPr>
                    </a:p>
                    <a:p>
                      <a:r>
                        <a:rPr lang="es-ES" sz="1200" b="1" dirty="0" smtClean="0">
                          <a:latin typeface="Comic Sans MS" pitchFamily="66" charset="0"/>
                        </a:rPr>
                        <a:t>ESPECÍFICAS</a:t>
                      </a:r>
                    </a:p>
                    <a:p>
                      <a:endParaRPr lang="es-ES" sz="1200" b="1" dirty="0" smtClean="0">
                        <a:latin typeface="Comic Sans MS" pitchFamily="66" charset="0"/>
                      </a:endParaRPr>
                    </a:p>
                    <a:p>
                      <a:r>
                        <a:rPr lang="es-ES" sz="1200" b="1" dirty="0" smtClean="0">
                          <a:latin typeface="Comic Sans MS" pitchFamily="66" charset="0"/>
                        </a:rPr>
                        <a:t>TRANVERSALES</a:t>
                      </a:r>
                      <a:endParaRPr lang="es-ES" sz="12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b="1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b="1" dirty="0" smtClean="0">
                        <a:latin typeface="Comic Sans MS" pitchFamily="66" charset="0"/>
                      </a:endParaRPr>
                    </a:p>
                    <a:p>
                      <a:r>
                        <a:rPr lang="es-ES" sz="1200" b="1" dirty="0" smtClean="0">
                          <a:latin typeface="Comic Sans MS" pitchFamily="66" charset="0"/>
                        </a:rPr>
                        <a:t>DECLARATIVOS</a:t>
                      </a:r>
                    </a:p>
                    <a:p>
                      <a:endParaRPr lang="es-ES" sz="1200" b="1" dirty="0" smtClean="0">
                        <a:latin typeface="Comic Sans MS" pitchFamily="66" charset="0"/>
                      </a:endParaRPr>
                    </a:p>
                    <a:p>
                      <a:endParaRPr lang="es-ES" sz="1200" b="1" dirty="0" smtClean="0">
                        <a:latin typeface="Comic Sans MS" pitchFamily="66" charset="0"/>
                      </a:endParaRPr>
                    </a:p>
                    <a:p>
                      <a:r>
                        <a:rPr lang="es-ES" sz="1200" b="1" dirty="0" smtClean="0">
                          <a:latin typeface="Comic Sans MS" pitchFamily="66" charset="0"/>
                        </a:rPr>
                        <a:t>ACTTUDINALES</a:t>
                      </a:r>
                    </a:p>
                    <a:p>
                      <a:endParaRPr lang="es-ES" sz="1200" b="1" dirty="0" smtClean="0">
                        <a:latin typeface="Comic Sans MS" pitchFamily="66" charset="0"/>
                      </a:endParaRPr>
                    </a:p>
                    <a:p>
                      <a:endParaRPr lang="es-ES" sz="1200" b="1" dirty="0" smtClean="0">
                        <a:latin typeface="Comic Sans MS" pitchFamily="66" charset="0"/>
                      </a:endParaRPr>
                    </a:p>
                    <a:p>
                      <a:r>
                        <a:rPr lang="es-ES" sz="1200" b="1" dirty="0" smtClean="0">
                          <a:latin typeface="Comic Sans MS" pitchFamily="66" charset="0"/>
                        </a:rPr>
                        <a:t>PROCEDIMENTALES</a:t>
                      </a:r>
                      <a:endParaRPr lang="es-ES" sz="12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428565" y="357166"/>
          <a:ext cx="8429717" cy="571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5671"/>
                <a:gridCol w="1237500"/>
                <a:gridCol w="1214446"/>
                <a:gridCol w="1271848"/>
                <a:gridCol w="1312825"/>
                <a:gridCol w="1174633"/>
                <a:gridCol w="1312794"/>
              </a:tblGrid>
              <a:tr h="1374696">
                <a:tc>
                  <a:txBody>
                    <a:bodyPr/>
                    <a:lstStyle/>
                    <a:p>
                      <a:pPr algn="ctr"/>
                      <a:r>
                        <a:rPr lang="es-CO" sz="1100" b="1" dirty="0" smtClean="0">
                          <a:latin typeface="Comic Sans MS" pitchFamily="66" charset="0"/>
                        </a:rPr>
                        <a:t>FECHA</a:t>
                      </a:r>
                      <a:r>
                        <a:rPr lang="es-CO" sz="1100" b="1" baseline="0" dirty="0" smtClean="0">
                          <a:latin typeface="Comic Sans MS" pitchFamily="66" charset="0"/>
                        </a:rPr>
                        <a:t> O TIEMPO</a:t>
                      </a:r>
                      <a:endParaRPr lang="es-CO" sz="11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b="1" dirty="0" smtClean="0">
                          <a:latin typeface="Comic Sans MS" pitchFamily="66" charset="0"/>
                        </a:rPr>
                        <a:t>SITUACION DE ENSEÑANZA APRENDIZAJE</a:t>
                      </a:r>
                      <a:endParaRPr lang="es-CO" sz="11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b="1" dirty="0" smtClean="0">
                          <a:latin typeface="Comic Sans MS" pitchFamily="66" charset="0"/>
                        </a:rPr>
                        <a:t>ACTIVIDADES</a:t>
                      </a:r>
                      <a:r>
                        <a:rPr lang="es-CO" sz="1100" b="1" baseline="0" dirty="0" smtClean="0">
                          <a:latin typeface="Comic Sans MS" pitchFamily="66" charset="0"/>
                        </a:rPr>
                        <a:t> Y TAREAS</a:t>
                      </a:r>
                      <a:endParaRPr lang="es-CO" sz="11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b="1" dirty="0" smtClean="0">
                          <a:latin typeface="Comic Sans MS" pitchFamily="66" charset="0"/>
                        </a:rPr>
                        <a:t>INDICADORES DE DESEMPEÑO</a:t>
                      </a:r>
                      <a:endParaRPr lang="es-CO" sz="11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b="1" dirty="0" smtClean="0">
                          <a:latin typeface="Comic Sans MS" pitchFamily="66" charset="0"/>
                        </a:rPr>
                        <a:t>SABERES</a:t>
                      </a:r>
                    </a:p>
                    <a:p>
                      <a:pPr algn="ctr"/>
                      <a:r>
                        <a:rPr lang="es-CO" sz="1100" b="1" dirty="0" smtClean="0">
                          <a:latin typeface="Comic Sans MS" pitchFamily="66" charset="0"/>
                        </a:rPr>
                        <a:t>(declarativos,</a:t>
                      </a:r>
                      <a:r>
                        <a:rPr lang="es-CO" sz="1100" b="1" baseline="0" dirty="0" smtClean="0">
                          <a:latin typeface="Comic Sans MS" pitchFamily="66" charset="0"/>
                        </a:rPr>
                        <a:t> procedimentales y </a:t>
                      </a:r>
                      <a:r>
                        <a:rPr lang="es-CO" sz="1100" b="1" baseline="0" dirty="0" err="1" smtClean="0">
                          <a:latin typeface="Comic Sans MS" pitchFamily="66" charset="0"/>
                        </a:rPr>
                        <a:t>actitudinales</a:t>
                      </a:r>
                      <a:r>
                        <a:rPr lang="es-CO" sz="1100" b="1" baseline="0" dirty="0" smtClean="0">
                          <a:latin typeface="Comic Sans MS" pitchFamily="66" charset="0"/>
                        </a:rPr>
                        <a:t>)</a:t>
                      </a:r>
                      <a:endParaRPr lang="es-CO" sz="11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b="1" dirty="0" smtClean="0">
                          <a:latin typeface="Comic Sans MS" pitchFamily="66" charset="0"/>
                        </a:rPr>
                        <a:t>CRITERIOS DE EVALUACIÓN</a:t>
                      </a:r>
                      <a:endParaRPr lang="es-CO" sz="11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100" b="1" dirty="0" smtClean="0">
                          <a:latin typeface="Comic Sans MS" pitchFamily="66" charset="0"/>
                        </a:rPr>
                        <a:t>RECURSOS</a:t>
                      </a:r>
                      <a:endParaRPr lang="es-CO" sz="11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977555"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latin typeface="Comic Sans MS" pitchFamily="66" charset="0"/>
                        </a:rPr>
                        <a:t>SEMANA ___</a:t>
                      </a:r>
                    </a:p>
                    <a:p>
                      <a:pPr algn="ctr"/>
                      <a:r>
                        <a:rPr lang="es-CO" sz="1200" dirty="0" smtClean="0">
                          <a:latin typeface="Comic Sans MS" pitchFamily="66" charset="0"/>
                        </a:rPr>
                        <a:t>Octubre 16 al 19</a:t>
                      </a:r>
                      <a:endParaRPr lang="es-CO" sz="12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77555"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latin typeface="Comic Sans MS" pitchFamily="66" charset="0"/>
                        </a:rPr>
                        <a:t>SEMANA ___</a:t>
                      </a:r>
                    </a:p>
                    <a:p>
                      <a:pPr algn="ctr"/>
                      <a:r>
                        <a:rPr lang="es-CO" sz="1200" dirty="0" smtClean="0">
                          <a:latin typeface="Comic Sans MS" pitchFamily="66" charset="0"/>
                        </a:rPr>
                        <a:t>Octubre</a:t>
                      </a:r>
                      <a:r>
                        <a:rPr lang="es-CO" sz="1200" baseline="0" dirty="0" smtClean="0">
                          <a:latin typeface="Comic Sans MS" pitchFamily="66" charset="0"/>
                        </a:rPr>
                        <a:t>  22 al 26</a:t>
                      </a:r>
                      <a:endParaRPr lang="es-CO" sz="12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1407679"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latin typeface="Comic Sans MS" pitchFamily="66" charset="0"/>
                        </a:rPr>
                        <a:t>SEMANA ___</a:t>
                      </a:r>
                    </a:p>
                    <a:p>
                      <a:pPr algn="ctr"/>
                      <a:r>
                        <a:rPr lang="es-CO" sz="1200" dirty="0" smtClean="0">
                          <a:latin typeface="Comic Sans MS" pitchFamily="66" charset="0"/>
                        </a:rPr>
                        <a:t>Octubre  29 a Noviembre 2</a:t>
                      </a:r>
                      <a:endParaRPr lang="es-CO" sz="12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77555"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latin typeface="Comic Sans MS" pitchFamily="66" charset="0"/>
                        </a:rPr>
                        <a:t>SEMANA ___</a:t>
                      </a:r>
                    </a:p>
                    <a:p>
                      <a:pPr algn="ctr"/>
                      <a:r>
                        <a:rPr lang="es-CO" sz="1200" dirty="0" smtClean="0">
                          <a:latin typeface="Comic Sans MS" pitchFamily="66" charset="0"/>
                        </a:rPr>
                        <a:t>Noviembre 6 al 9</a:t>
                      </a:r>
                      <a:endParaRPr lang="es-CO" sz="12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12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338</Words>
  <Application>Microsoft Office PowerPoint</Application>
  <PresentationFormat>Presentación en pantalla (4:3)</PresentationFormat>
  <Paragraphs>78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Comic Sans MS</vt:lpstr>
      <vt:lpstr>Wingdings</vt:lpstr>
      <vt:lpstr>Tema de Office</vt:lpstr>
      <vt:lpstr>IENSS</vt:lpstr>
      <vt:lpstr>Plan de área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área</dc:title>
  <dc:creator>usuario</dc:creator>
  <cp:lastModifiedBy>LenovoC560</cp:lastModifiedBy>
  <cp:revision>2</cp:revision>
  <dcterms:created xsi:type="dcterms:W3CDTF">2012-11-26T17:56:52Z</dcterms:created>
  <dcterms:modified xsi:type="dcterms:W3CDTF">2015-06-22T17:31:02Z</dcterms:modified>
</cp:coreProperties>
</file>