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39B99-4C20-4C79-97C0-4653460C8D1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34CE9FF-4F37-445D-8B1F-F664B0863678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just" rtl="0"/>
          <a:r>
            <a:rPr lang="es-ES" sz="2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Su intención es familiarizar al estudiante con la investigación. </a:t>
          </a:r>
          <a:endParaRPr lang="es-CO" sz="2400" b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4724C6-5D4C-4450-9E6E-90AA401ED1EF}" type="parTrans" cxnId="{C057CA7B-D8CE-4275-81BB-9BBA738F999F}">
      <dgm:prSet/>
      <dgm:spPr/>
      <dgm:t>
        <a:bodyPr/>
        <a:lstStyle/>
        <a:p>
          <a:endParaRPr lang="es-CO" sz="1600"/>
        </a:p>
      </dgm:t>
    </dgm:pt>
    <dgm:pt modelId="{C7164787-EBDA-4B47-B08B-F42AB94DA6F8}" type="sibTrans" cxnId="{C057CA7B-D8CE-4275-81BB-9BBA738F999F}">
      <dgm:prSet/>
      <dgm:spPr/>
      <dgm:t>
        <a:bodyPr/>
        <a:lstStyle/>
        <a:p>
          <a:endParaRPr lang="es-CO" sz="1600"/>
        </a:p>
      </dgm:t>
    </dgm:pt>
    <dgm:pt modelId="{88C513FD-0C0F-4D03-818E-9789E8BFB2B3}">
      <dgm:prSet custT="1"/>
      <dgm:spPr/>
      <dgm:t>
        <a:bodyPr/>
        <a:lstStyle/>
        <a:p>
          <a:pPr algn="just" rtl="0"/>
          <a:r>
            <a:rPr lang="es-CO" sz="2400" b="1" dirty="0" smtClean="0">
              <a:latin typeface="Arial" panose="020B0604020202020204" pitchFamily="34" charset="0"/>
              <a:cs typeface="Arial" panose="020B0604020202020204" pitchFamily="34" charset="0"/>
            </a:rPr>
            <a:t>Generar competencias</a:t>
          </a:r>
        </a:p>
      </dgm:t>
    </dgm:pt>
    <dgm:pt modelId="{F0CF0448-1F3B-430C-BEFD-A75A8D7DE2EF}" type="parTrans" cxnId="{D4566DFA-2D74-4C3A-88B7-88A0FE17D8B1}">
      <dgm:prSet/>
      <dgm:spPr/>
      <dgm:t>
        <a:bodyPr/>
        <a:lstStyle/>
        <a:p>
          <a:endParaRPr lang="es-CO" sz="1600"/>
        </a:p>
      </dgm:t>
    </dgm:pt>
    <dgm:pt modelId="{8AB38E75-6392-4ECB-B455-6D2A78119FE7}" type="sibTrans" cxnId="{D4566DFA-2D74-4C3A-88B7-88A0FE17D8B1}">
      <dgm:prSet/>
      <dgm:spPr/>
      <dgm:t>
        <a:bodyPr/>
        <a:lstStyle/>
        <a:p>
          <a:endParaRPr lang="es-CO" sz="1600"/>
        </a:p>
      </dgm:t>
    </dgm:pt>
    <dgm:pt modelId="{1F2F0E28-8A86-4948-BF8C-3F7C12F469D3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s-CO" sz="24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Desarrollar habilidades</a:t>
          </a:r>
          <a:endParaRPr lang="es-CO" sz="2400" b="1" dirty="0">
            <a:solidFill>
              <a:schemeClr val="accent2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8364BB-29E0-45EC-BC04-6052639F4D65}" type="parTrans" cxnId="{75AEADD4-9BC0-4FBD-BA0C-CDB2860DC3BA}">
      <dgm:prSet/>
      <dgm:spPr/>
      <dgm:t>
        <a:bodyPr/>
        <a:lstStyle/>
        <a:p>
          <a:endParaRPr lang="es-CO" sz="1600"/>
        </a:p>
      </dgm:t>
    </dgm:pt>
    <dgm:pt modelId="{95CB533C-E372-4529-BC2B-2ABEDB6C92AF}" type="sibTrans" cxnId="{75AEADD4-9BC0-4FBD-BA0C-CDB2860DC3BA}">
      <dgm:prSet/>
      <dgm:spPr/>
      <dgm:t>
        <a:bodyPr/>
        <a:lstStyle/>
        <a:p>
          <a:endParaRPr lang="es-CO" sz="1600"/>
        </a:p>
      </dgm:t>
    </dgm:pt>
    <dgm:pt modelId="{3BFDCDB5-2050-4091-BD6A-C968CE5B9EF8}" type="pres">
      <dgm:prSet presAssocID="{77139B99-4C20-4C79-97C0-4653460C8D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E6B22564-A1FF-4ACB-ABE9-08AE192E6C3C}" type="pres">
      <dgm:prSet presAssocID="{034CE9FF-4F37-445D-8B1F-F664B0863678}" presName="parentText" presStyleLbl="node1" presStyleIdx="0" presStyleCnt="3" custScaleY="70350" custLinFactY="-263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B28322C-1DA7-4489-9427-596F54A9A821}" type="pres">
      <dgm:prSet presAssocID="{C7164787-EBDA-4B47-B08B-F42AB94DA6F8}" presName="spacer" presStyleCnt="0"/>
      <dgm:spPr/>
    </dgm:pt>
    <dgm:pt modelId="{80E924C5-CC84-4364-B571-C99BAAD1267E}" type="pres">
      <dgm:prSet presAssocID="{88C513FD-0C0F-4D03-818E-9789E8BFB2B3}" presName="parentText" presStyleLbl="node1" presStyleIdx="1" presStyleCnt="3" custScaleY="62703" custLinFactY="-460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C6F162-EC23-4A17-854D-C17AB9D10AE7}" type="pres">
      <dgm:prSet presAssocID="{8AB38E75-6392-4ECB-B455-6D2A78119FE7}" presName="spacer" presStyleCnt="0"/>
      <dgm:spPr/>
    </dgm:pt>
    <dgm:pt modelId="{04050892-7029-4ADC-BAE0-2296CD1D243D}" type="pres">
      <dgm:prSet presAssocID="{1F2F0E28-8A86-4948-BF8C-3F7C12F469D3}" presName="parentText" presStyleLbl="node1" presStyleIdx="2" presStyleCnt="3" custScaleY="72047" custLinFactY="-5658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75AEADD4-9BC0-4FBD-BA0C-CDB2860DC3BA}" srcId="{77139B99-4C20-4C79-97C0-4653460C8D1B}" destId="{1F2F0E28-8A86-4948-BF8C-3F7C12F469D3}" srcOrd="2" destOrd="0" parTransId="{818364BB-29E0-45EC-BC04-6052639F4D65}" sibTransId="{95CB533C-E372-4529-BC2B-2ABEDB6C92AF}"/>
    <dgm:cxn modelId="{D4566DFA-2D74-4C3A-88B7-88A0FE17D8B1}" srcId="{77139B99-4C20-4C79-97C0-4653460C8D1B}" destId="{88C513FD-0C0F-4D03-818E-9789E8BFB2B3}" srcOrd="1" destOrd="0" parTransId="{F0CF0448-1F3B-430C-BEFD-A75A8D7DE2EF}" sibTransId="{8AB38E75-6392-4ECB-B455-6D2A78119FE7}"/>
    <dgm:cxn modelId="{A73E9527-9077-4B6A-B2D1-D0E326D62606}" type="presOf" srcId="{77139B99-4C20-4C79-97C0-4653460C8D1B}" destId="{3BFDCDB5-2050-4091-BD6A-C968CE5B9EF8}" srcOrd="0" destOrd="0" presId="urn:microsoft.com/office/officeart/2005/8/layout/vList2"/>
    <dgm:cxn modelId="{3EB1200E-D1F6-4F85-9EA2-B267C9EA3D91}" type="presOf" srcId="{88C513FD-0C0F-4D03-818E-9789E8BFB2B3}" destId="{80E924C5-CC84-4364-B571-C99BAAD1267E}" srcOrd="0" destOrd="0" presId="urn:microsoft.com/office/officeart/2005/8/layout/vList2"/>
    <dgm:cxn modelId="{6E49C308-1EE6-4E9D-8714-1CCFEA1D152D}" type="presOf" srcId="{1F2F0E28-8A86-4948-BF8C-3F7C12F469D3}" destId="{04050892-7029-4ADC-BAE0-2296CD1D243D}" srcOrd="0" destOrd="0" presId="urn:microsoft.com/office/officeart/2005/8/layout/vList2"/>
    <dgm:cxn modelId="{C057CA7B-D8CE-4275-81BB-9BBA738F999F}" srcId="{77139B99-4C20-4C79-97C0-4653460C8D1B}" destId="{034CE9FF-4F37-445D-8B1F-F664B0863678}" srcOrd="0" destOrd="0" parTransId="{914724C6-5D4C-4450-9E6E-90AA401ED1EF}" sibTransId="{C7164787-EBDA-4B47-B08B-F42AB94DA6F8}"/>
    <dgm:cxn modelId="{F8A2951B-E284-4C23-BB07-09728DE9B99D}" type="presOf" srcId="{034CE9FF-4F37-445D-8B1F-F664B0863678}" destId="{E6B22564-A1FF-4ACB-ABE9-08AE192E6C3C}" srcOrd="0" destOrd="0" presId="urn:microsoft.com/office/officeart/2005/8/layout/vList2"/>
    <dgm:cxn modelId="{54216FF8-A4B6-4914-BA9E-2C0C2266A347}" type="presParOf" srcId="{3BFDCDB5-2050-4091-BD6A-C968CE5B9EF8}" destId="{E6B22564-A1FF-4ACB-ABE9-08AE192E6C3C}" srcOrd="0" destOrd="0" presId="urn:microsoft.com/office/officeart/2005/8/layout/vList2"/>
    <dgm:cxn modelId="{C2AB3624-7719-4A6F-9B39-40BD69DD1837}" type="presParOf" srcId="{3BFDCDB5-2050-4091-BD6A-C968CE5B9EF8}" destId="{1B28322C-1DA7-4489-9427-596F54A9A821}" srcOrd="1" destOrd="0" presId="urn:microsoft.com/office/officeart/2005/8/layout/vList2"/>
    <dgm:cxn modelId="{98021E73-6882-48A2-8E16-5AC3DBF7CF38}" type="presParOf" srcId="{3BFDCDB5-2050-4091-BD6A-C968CE5B9EF8}" destId="{80E924C5-CC84-4364-B571-C99BAAD1267E}" srcOrd="2" destOrd="0" presId="urn:microsoft.com/office/officeart/2005/8/layout/vList2"/>
    <dgm:cxn modelId="{5B2FD811-0AB7-4AB7-90DE-DDBF3CDA32DB}" type="presParOf" srcId="{3BFDCDB5-2050-4091-BD6A-C968CE5B9EF8}" destId="{8CC6F162-EC23-4A17-854D-C17AB9D10AE7}" srcOrd="3" destOrd="0" presId="urn:microsoft.com/office/officeart/2005/8/layout/vList2"/>
    <dgm:cxn modelId="{DD2C3B70-DC7F-46AE-8654-CEC89B097337}" type="presParOf" srcId="{3BFDCDB5-2050-4091-BD6A-C968CE5B9EF8}" destId="{04050892-7029-4ADC-BAE0-2296CD1D243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C680E-6D1E-41A6-BD49-D0EC9001958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B5C70561-8053-4FA4-9410-8CBA3D12EF0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 rtl="0"/>
          <a:r>
            <a:rPr lang="es-CO" sz="2800" b="1" i="1" dirty="0" smtClean="0">
              <a:solidFill>
                <a:schemeClr val="accent2">
                  <a:lumMod val="50000"/>
                </a:schemeClr>
              </a:solidFill>
            </a:rPr>
            <a:t>Nota:  </a:t>
          </a:r>
          <a:r>
            <a:rPr lang="es-CO" sz="2800" dirty="0" smtClean="0">
              <a:solidFill>
                <a:schemeClr val="accent2">
                  <a:lumMod val="50000"/>
                </a:schemeClr>
              </a:solidFill>
            </a:rPr>
            <a:t>Proyecto que logre puntuar igual o mayor a 90 puntos ganará Aval para representar a su Institución Educativa en el Encuentro Nacional e Internacional que realizará la </a:t>
          </a:r>
          <a:r>
            <a:rPr lang="es-CO" sz="2800" dirty="0" err="1" smtClean="0">
              <a:solidFill>
                <a:schemeClr val="accent2">
                  <a:lumMod val="50000"/>
                </a:schemeClr>
              </a:solidFill>
            </a:rPr>
            <a:t>RedCOLSI</a:t>
          </a:r>
          <a:r>
            <a:rPr lang="es-CO" sz="2800" dirty="0" smtClean="0">
              <a:solidFill>
                <a:schemeClr val="accent2">
                  <a:lumMod val="50000"/>
                </a:schemeClr>
              </a:solidFill>
            </a:rPr>
            <a:t> Nacional del 8 al 12 de octubre de 2015.</a:t>
          </a:r>
          <a:endParaRPr lang="es-CO" sz="2800" dirty="0">
            <a:solidFill>
              <a:schemeClr val="accent2">
                <a:lumMod val="50000"/>
              </a:schemeClr>
            </a:solidFill>
          </a:endParaRPr>
        </a:p>
      </dgm:t>
    </dgm:pt>
    <dgm:pt modelId="{34DC6A36-18B1-4C8F-B26A-FBBF6D89E947}" type="parTrans" cxnId="{179CC7BE-E132-42B4-8906-6A125AAADC6D}">
      <dgm:prSet/>
      <dgm:spPr/>
      <dgm:t>
        <a:bodyPr/>
        <a:lstStyle/>
        <a:p>
          <a:endParaRPr lang="es-CO"/>
        </a:p>
      </dgm:t>
    </dgm:pt>
    <dgm:pt modelId="{68278D70-E83C-4009-8F7B-8E37049FA4D1}" type="sibTrans" cxnId="{179CC7BE-E132-42B4-8906-6A125AAADC6D}">
      <dgm:prSet/>
      <dgm:spPr/>
      <dgm:t>
        <a:bodyPr/>
        <a:lstStyle/>
        <a:p>
          <a:endParaRPr lang="es-CO"/>
        </a:p>
      </dgm:t>
    </dgm:pt>
    <dgm:pt modelId="{69B30841-68BC-4C49-BCAB-1825E767C9D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CO" dirty="0" smtClean="0">
              <a:solidFill>
                <a:schemeClr val="accent2">
                  <a:lumMod val="50000"/>
                </a:schemeClr>
              </a:solidFill>
            </a:rPr>
            <a:t>Sobresaliente </a:t>
          </a:r>
          <a:r>
            <a:rPr lang="es-CO" b="1" dirty="0" smtClean="0">
              <a:solidFill>
                <a:schemeClr val="accent2">
                  <a:lumMod val="50000"/>
                </a:schemeClr>
              </a:solidFill>
            </a:rPr>
            <a:t>90 a 95</a:t>
          </a:r>
          <a:endParaRPr lang="es-CO" b="1" dirty="0">
            <a:solidFill>
              <a:schemeClr val="accent2">
                <a:lumMod val="50000"/>
              </a:schemeClr>
            </a:solidFill>
          </a:endParaRPr>
        </a:p>
      </dgm:t>
    </dgm:pt>
    <dgm:pt modelId="{2930C1A9-F74D-4A6C-8B72-956E536FF2C2}" type="parTrans" cxnId="{719286A5-DD18-4DC6-A845-0EF04FD95B07}">
      <dgm:prSet/>
      <dgm:spPr/>
      <dgm:t>
        <a:bodyPr/>
        <a:lstStyle/>
        <a:p>
          <a:endParaRPr lang="es-CO"/>
        </a:p>
      </dgm:t>
    </dgm:pt>
    <dgm:pt modelId="{5FD52417-C7F8-4461-9BD6-E93AE7F88594}" type="sibTrans" cxnId="{719286A5-DD18-4DC6-A845-0EF04FD95B07}">
      <dgm:prSet/>
      <dgm:spPr/>
      <dgm:t>
        <a:bodyPr/>
        <a:lstStyle/>
        <a:p>
          <a:endParaRPr lang="es-CO"/>
        </a:p>
      </dgm:t>
    </dgm:pt>
    <dgm:pt modelId="{D8CE8435-7DAB-42F7-A1A3-D6B5DDE1F02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s-CO" dirty="0" smtClean="0">
              <a:solidFill>
                <a:schemeClr val="accent2">
                  <a:lumMod val="50000"/>
                </a:schemeClr>
              </a:solidFill>
            </a:rPr>
            <a:t>Meritorio </a:t>
          </a:r>
          <a:r>
            <a:rPr lang="es-CO" b="1" dirty="0" smtClean="0">
              <a:solidFill>
                <a:schemeClr val="accent2">
                  <a:lumMod val="50000"/>
                </a:schemeClr>
              </a:solidFill>
            </a:rPr>
            <a:t>96 a 100</a:t>
          </a:r>
          <a:endParaRPr lang="es-CO" b="1" dirty="0">
            <a:solidFill>
              <a:schemeClr val="accent2">
                <a:lumMod val="50000"/>
              </a:schemeClr>
            </a:solidFill>
          </a:endParaRPr>
        </a:p>
      </dgm:t>
    </dgm:pt>
    <dgm:pt modelId="{7F1B68DB-E2EE-49F5-81A1-2B57BB0790F9}" type="parTrans" cxnId="{1CDBFA01-5590-4268-A41B-82F4D2A731A1}">
      <dgm:prSet/>
      <dgm:spPr/>
      <dgm:t>
        <a:bodyPr/>
        <a:lstStyle/>
        <a:p>
          <a:endParaRPr lang="es-CO"/>
        </a:p>
      </dgm:t>
    </dgm:pt>
    <dgm:pt modelId="{5616ECDD-E591-4498-8398-D9E0438CE72A}" type="sibTrans" cxnId="{1CDBFA01-5590-4268-A41B-82F4D2A731A1}">
      <dgm:prSet/>
      <dgm:spPr/>
      <dgm:t>
        <a:bodyPr/>
        <a:lstStyle/>
        <a:p>
          <a:endParaRPr lang="es-CO"/>
        </a:p>
      </dgm:t>
    </dgm:pt>
    <dgm:pt modelId="{48184C9E-5CC1-4181-A40C-AFACAFE133E0}" type="pres">
      <dgm:prSet presAssocID="{A08C680E-6D1E-41A6-BD49-D0EC9001958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4153E37E-BC29-43C8-AFE2-8AA9C516135F}" type="pres">
      <dgm:prSet presAssocID="{69B30841-68BC-4C49-BCAB-1825E767C9DE}" presName="parentText" presStyleLbl="node1" presStyleIdx="0" presStyleCnt="3" custScaleY="36266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769295F-08E4-482D-A3FE-CFE8D76FDA61}" type="pres">
      <dgm:prSet presAssocID="{5FD52417-C7F8-4461-9BD6-E93AE7F88594}" presName="spacer" presStyleCnt="0"/>
      <dgm:spPr/>
    </dgm:pt>
    <dgm:pt modelId="{AC97A9C1-A7CB-4948-A740-D183D1DFAB35}" type="pres">
      <dgm:prSet presAssocID="{D8CE8435-7DAB-42F7-A1A3-D6B5DDE1F024}" presName="parentText" presStyleLbl="node1" presStyleIdx="1" presStyleCnt="3" custScaleY="3403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368E3A7-0276-4332-9DEA-38006F8715AA}" type="pres">
      <dgm:prSet presAssocID="{5616ECDD-E591-4498-8398-D9E0438CE72A}" presName="spacer" presStyleCnt="0"/>
      <dgm:spPr/>
    </dgm:pt>
    <dgm:pt modelId="{8774066D-6BDC-46B9-9646-F9025338D251}" type="pres">
      <dgm:prSet presAssocID="{B5C70561-8053-4FA4-9410-8CBA3D12EF0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1CDBFA01-5590-4268-A41B-82F4D2A731A1}" srcId="{A08C680E-6D1E-41A6-BD49-D0EC9001958A}" destId="{D8CE8435-7DAB-42F7-A1A3-D6B5DDE1F024}" srcOrd="1" destOrd="0" parTransId="{7F1B68DB-E2EE-49F5-81A1-2B57BB0790F9}" sibTransId="{5616ECDD-E591-4498-8398-D9E0438CE72A}"/>
    <dgm:cxn modelId="{80D45E40-C3AD-4F52-985A-708F9043F13A}" type="presOf" srcId="{A08C680E-6D1E-41A6-BD49-D0EC9001958A}" destId="{48184C9E-5CC1-4181-A40C-AFACAFE133E0}" srcOrd="0" destOrd="0" presId="urn:microsoft.com/office/officeart/2005/8/layout/vList2"/>
    <dgm:cxn modelId="{719286A5-DD18-4DC6-A845-0EF04FD95B07}" srcId="{A08C680E-6D1E-41A6-BD49-D0EC9001958A}" destId="{69B30841-68BC-4C49-BCAB-1825E767C9DE}" srcOrd="0" destOrd="0" parTransId="{2930C1A9-F74D-4A6C-8B72-956E536FF2C2}" sibTransId="{5FD52417-C7F8-4461-9BD6-E93AE7F88594}"/>
    <dgm:cxn modelId="{1283EE03-C582-4D0A-8D40-DC1838E17066}" type="presOf" srcId="{69B30841-68BC-4C49-BCAB-1825E767C9DE}" destId="{4153E37E-BC29-43C8-AFE2-8AA9C516135F}" srcOrd="0" destOrd="0" presId="urn:microsoft.com/office/officeart/2005/8/layout/vList2"/>
    <dgm:cxn modelId="{179CC7BE-E132-42B4-8906-6A125AAADC6D}" srcId="{A08C680E-6D1E-41A6-BD49-D0EC9001958A}" destId="{B5C70561-8053-4FA4-9410-8CBA3D12EF00}" srcOrd="2" destOrd="0" parTransId="{34DC6A36-18B1-4C8F-B26A-FBBF6D89E947}" sibTransId="{68278D70-E83C-4009-8F7B-8E37049FA4D1}"/>
    <dgm:cxn modelId="{C194585C-5E08-4ED2-B22A-534944E904AD}" type="presOf" srcId="{D8CE8435-7DAB-42F7-A1A3-D6B5DDE1F024}" destId="{AC97A9C1-A7CB-4948-A740-D183D1DFAB35}" srcOrd="0" destOrd="0" presId="urn:microsoft.com/office/officeart/2005/8/layout/vList2"/>
    <dgm:cxn modelId="{D85C4B4C-D906-4DEE-A774-FD07192CF875}" type="presOf" srcId="{B5C70561-8053-4FA4-9410-8CBA3D12EF00}" destId="{8774066D-6BDC-46B9-9646-F9025338D251}" srcOrd="0" destOrd="0" presId="urn:microsoft.com/office/officeart/2005/8/layout/vList2"/>
    <dgm:cxn modelId="{6606240D-5D24-4121-B345-CF6A89663AC7}" type="presParOf" srcId="{48184C9E-5CC1-4181-A40C-AFACAFE133E0}" destId="{4153E37E-BC29-43C8-AFE2-8AA9C516135F}" srcOrd="0" destOrd="0" presId="urn:microsoft.com/office/officeart/2005/8/layout/vList2"/>
    <dgm:cxn modelId="{1CF6711A-A20B-4A2D-ACB2-E599A6A38B4A}" type="presParOf" srcId="{48184C9E-5CC1-4181-A40C-AFACAFE133E0}" destId="{F769295F-08E4-482D-A3FE-CFE8D76FDA61}" srcOrd="1" destOrd="0" presId="urn:microsoft.com/office/officeart/2005/8/layout/vList2"/>
    <dgm:cxn modelId="{9BD17DA5-8916-4CCA-B890-15A5D6E88400}" type="presParOf" srcId="{48184C9E-5CC1-4181-A40C-AFACAFE133E0}" destId="{AC97A9C1-A7CB-4948-A740-D183D1DFAB35}" srcOrd="2" destOrd="0" presId="urn:microsoft.com/office/officeart/2005/8/layout/vList2"/>
    <dgm:cxn modelId="{AF6DB5BB-E55D-42F0-ACEA-5872986AFE38}" type="presParOf" srcId="{48184C9E-5CC1-4181-A40C-AFACAFE133E0}" destId="{8368E3A7-0276-4332-9DEA-38006F8715AA}" srcOrd="3" destOrd="0" presId="urn:microsoft.com/office/officeart/2005/8/layout/vList2"/>
    <dgm:cxn modelId="{33535857-955E-4A58-828F-29824DEC5794}" type="presParOf" srcId="{48184C9E-5CC1-4181-A40C-AFACAFE133E0}" destId="{8774066D-6BDC-46B9-9646-F9025338D25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655F7-CA52-41DD-946D-23048727F925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951B4-2B8B-49BE-8000-6D868887C9B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638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BF052-BC59-41FE-8453-EDD9B459D55A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752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681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518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563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525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39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879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872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40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5376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684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40B9-3857-42E5-9BD3-33189939B44D}" type="datetimeFigureOut">
              <a:rPr lang="es-CO" smtClean="0"/>
              <a:t>23/05/16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5926-5801-4702-8AF2-39C6AA5978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03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sz="4000" b="1" i="1" dirty="0" smtClean="0">
                <a:solidFill>
                  <a:srgbClr val="7030A0"/>
                </a:solidFill>
              </a:rPr>
              <a:t>Formatos de evaluación de Propuestas, investigación en curso, investigación terminada e innovación</a:t>
            </a:r>
            <a:endParaRPr lang="es-ES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CO" sz="1600" dirty="0" smtClean="0"/>
          </a:p>
          <a:p>
            <a:r>
              <a:rPr lang="es-CO" sz="2400" b="1" dirty="0" smtClean="0">
                <a:solidFill>
                  <a:srgbClr val="0070C0"/>
                </a:solidFill>
              </a:rPr>
              <a:t>No se trata de vencer al estudiante sino de brindarle sugerencias para que mejore su Proyecto</a:t>
            </a:r>
            <a:endParaRPr lang="es-CO" sz="2400" b="1" dirty="0">
              <a:solidFill>
                <a:srgbClr val="0070C0"/>
              </a:solidFill>
            </a:endParaRPr>
          </a:p>
        </p:txBody>
      </p:sp>
      <p:pic>
        <p:nvPicPr>
          <p:cNvPr id="1026" name="Image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1"/>
          <a:stretch>
            <a:fillRect/>
          </a:stretch>
        </p:blipFill>
        <p:spPr bwMode="auto">
          <a:xfrm>
            <a:off x="5940152" y="541384"/>
            <a:ext cx="2376264" cy="871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0210"/>
            <a:ext cx="1944216" cy="1066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243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63622"/>
            <a:ext cx="7886700" cy="758825"/>
          </a:xfrm>
        </p:spPr>
        <p:txBody>
          <a:bodyPr>
            <a:normAutofit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Innovación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5116"/>
              </p:ext>
            </p:extLst>
          </p:nvPr>
        </p:nvGraphicFramePr>
        <p:xfrm>
          <a:off x="523876" y="2197100"/>
          <a:ext cx="7991475" cy="2558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1"/>
                <a:gridCol w="6371052"/>
                <a:gridCol w="542279"/>
                <a:gridCol w="684983"/>
              </a:tblGrid>
              <a:tr h="33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2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</a:tr>
              <a:tr h="29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Vinculación con la investigación (20 puntos)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</a:t>
                      </a: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Vinculación directa con el semillero de investigación y con la academia (practicantes, tesis, estudios, consultorías, etc.)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7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proyecto es resultado de un ejercicio investigativo y demuestra una apropiación del conocimiento adquirido en tal ejercicio.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493395" y="4127500"/>
          <a:ext cx="7869556" cy="2453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811"/>
                <a:gridCol w="6361894"/>
                <a:gridCol w="581025"/>
                <a:gridCol w="504826"/>
              </a:tblGrid>
              <a:tr h="167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PUNTAJE TOTAL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100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26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828770"/>
            <a:ext cx="78867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CO" b="1" dirty="0" smtClean="0">
                <a:latin typeface="+mn-lt"/>
              </a:rPr>
              <a:t>  </a:t>
            </a:r>
            <a:r>
              <a:rPr lang="es-CO" sz="4000" b="1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Puntaje de evaluación para ganar Aval</a:t>
            </a:r>
            <a:endParaRPr lang="es-CO" sz="4000" b="1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04847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2388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3209" y="2917289"/>
            <a:ext cx="572452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O" i="1" dirty="0" smtClean="0">
                <a:solidFill>
                  <a:schemeClr val="accent6">
                    <a:lumMod val="50000"/>
                  </a:schemeClr>
                </a:solidFill>
              </a:rPr>
              <a:t>¡Gracias por su atención!</a:t>
            </a:r>
            <a:endParaRPr lang="es-CO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Elaboro Bebaba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997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28" y="983318"/>
            <a:ext cx="7886700" cy="1325563"/>
          </a:xfrm>
        </p:spPr>
        <p:txBody>
          <a:bodyPr>
            <a:normAutofit/>
          </a:bodyPr>
          <a:lstStyle/>
          <a:p>
            <a:pPr algn="r"/>
            <a:r>
              <a:rPr lang="es-ES" sz="4000" b="1" i="1" dirty="0" smtClean="0">
                <a:solidFill>
                  <a:srgbClr val="7030A0"/>
                </a:solidFill>
              </a:rPr>
              <a:t>Formación</a:t>
            </a:r>
            <a:r>
              <a:rPr lang="es-ES" sz="4000" b="1" i="1" dirty="0" smtClean="0">
                <a:solidFill>
                  <a:schemeClr val="accent6">
                    <a:lumMod val="75000"/>
                  </a:schemeClr>
                </a:solidFill>
              </a:rPr>
              <a:t> en y para la Investigación</a:t>
            </a:r>
            <a:endParaRPr lang="es-ES" sz="4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00481309"/>
              </p:ext>
            </p:extLst>
          </p:nvPr>
        </p:nvGraphicFramePr>
        <p:xfrm>
          <a:off x="628650" y="2318197"/>
          <a:ext cx="7886700" cy="3858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upo 6"/>
          <p:cNvGrpSpPr/>
          <p:nvPr/>
        </p:nvGrpSpPr>
        <p:grpSpPr>
          <a:xfrm>
            <a:off x="628650" y="4892740"/>
            <a:ext cx="7886700" cy="1488588"/>
            <a:chOff x="-65663" y="1568771"/>
            <a:chExt cx="10515600" cy="1213794"/>
          </a:xfrm>
        </p:grpSpPr>
        <p:sp>
          <p:nvSpPr>
            <p:cNvPr id="8" name="Rectángulo redondeado 7"/>
            <p:cNvSpPr/>
            <p:nvPr/>
          </p:nvSpPr>
          <p:spPr>
            <a:xfrm>
              <a:off x="-65663" y="1568771"/>
              <a:ext cx="10515600" cy="87359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676672"/>
                <a:satOff val="-5114"/>
                <a:lumOff val="-1961"/>
                <a:alphaOff val="0"/>
              </a:schemeClr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ángulo 8"/>
            <p:cNvSpPr/>
            <p:nvPr/>
          </p:nvSpPr>
          <p:spPr>
            <a:xfrm>
              <a:off x="65663" y="1568771"/>
              <a:ext cx="10384274" cy="12137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just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O" sz="2400" b="1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Utilizar lenguaje científico y poder expresar este lenguaje</a:t>
              </a:r>
              <a:endParaRPr lang="es-CO" sz="2400" b="1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2367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044"/>
            <a:ext cx="7886700" cy="524551"/>
          </a:xfrm>
        </p:spPr>
        <p:txBody>
          <a:bodyPr>
            <a:normAutofit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Propuesta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70589"/>
              </p:ext>
            </p:extLst>
          </p:nvPr>
        </p:nvGraphicFramePr>
        <p:xfrm>
          <a:off x="210165" y="1625824"/>
          <a:ext cx="8257561" cy="5871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251"/>
                <a:gridCol w="6425898"/>
                <a:gridCol w="157287"/>
                <a:gridCol w="560334"/>
                <a:gridCol w="88474"/>
                <a:gridCol w="619317"/>
              </a:tblGrid>
              <a:tr h="2983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Evaluación del documento  (10 puntos)</a:t>
                      </a:r>
                      <a:endParaRPr lang="es-CO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19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Formato de inscripción:  Está bien diligenciado y cumple con los requisitos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37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Coherencia: Claridad y coherencia entre los diferentes puntos de la propuesta.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3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s-CO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Oral (20 </a:t>
                      </a: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67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Dominio temático: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ponente muestra seguridad y conocimiento sobre el tema que trabaja.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444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67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Manejo del auditorio: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ponente tiene buena expresión oral y mantiene la atención del público.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355600" indent="-355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21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 utilizado: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recursos audiovisuales son adecuados para la exposición del tema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431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4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Propuesta de Investigación </a:t>
                      </a:r>
                      <a:r>
                        <a:rPr lang="es-ES" sz="14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(70 puntos)</a:t>
                      </a:r>
                      <a:endParaRPr lang="es-CO" sz="14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</a:tr>
              <a:tr h="567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Introducción: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breve del tema de investigación, dirigido a orientar al lector sobre la condición a investigar.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25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Planteamiento del problema: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del problema que soporta al estudio.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25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Justificación: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Relevancia,  pertinencia e impacto del proyecto de investigación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19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60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356798"/>
            <a:ext cx="7886700" cy="758825"/>
          </a:xfrm>
        </p:spPr>
        <p:txBody>
          <a:bodyPr>
            <a:normAutofit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Propuesta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696431"/>
              </p:ext>
            </p:extLst>
          </p:nvPr>
        </p:nvGraphicFramePr>
        <p:xfrm>
          <a:off x="476251" y="2275978"/>
          <a:ext cx="7991476" cy="39625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1"/>
                <a:gridCol w="6218834"/>
                <a:gridCol w="152219"/>
                <a:gridCol w="542279"/>
                <a:gridCol w="85623"/>
                <a:gridCol w="599360"/>
              </a:tblGrid>
              <a:tr h="33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8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s-ES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Propuesta de Investigación </a:t>
                      </a:r>
                      <a:r>
                        <a:rPr lang="es-E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(70 puntos)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Objetivos: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objetivos son precisos y coherentes; conducen a la resolución del problema planteado.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Referente teórico: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Explicación breve de los principales aspectos teóricos que respaldan la investigación.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Metodología: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del tipo y diseño de investigación, Población-muestra y técnicas de recolección de datos.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3.7.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Bibliografía: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presentan referencias bibliográficas pertinentes y actualizadas relacionadas directamente con la temática de investigación.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125253"/>
              </p:ext>
            </p:extLst>
          </p:nvPr>
        </p:nvGraphicFramePr>
        <p:xfrm>
          <a:off x="447675" y="5666167"/>
          <a:ext cx="7893050" cy="315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89"/>
                <a:gridCol w="6466861"/>
                <a:gridCol w="561975"/>
                <a:gridCol w="25400"/>
                <a:gridCol w="542925"/>
              </a:tblGrid>
              <a:tr h="20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PUNTAJE TOTAL</a:t>
                      </a:r>
                      <a:endParaRPr lang="es-CO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 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987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921" y="365126"/>
            <a:ext cx="6162541" cy="7588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s-CO" sz="2800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Investigación en Curso</a:t>
            </a:r>
            <a:endParaRPr lang="es-CO" sz="2800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961521"/>
              </p:ext>
            </p:extLst>
          </p:nvPr>
        </p:nvGraphicFramePr>
        <p:xfrm>
          <a:off x="476251" y="1168401"/>
          <a:ext cx="7991476" cy="6211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1"/>
                <a:gridCol w="6218834"/>
                <a:gridCol w="152219"/>
                <a:gridCol w="542279"/>
                <a:gridCol w="85623"/>
                <a:gridCol w="599360"/>
              </a:tblGrid>
              <a:tr h="33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Evaluación del documento  (10 puntos)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Formato de inscripción:  Está bien diligenciado y cumple con los requisitos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Coherencia: Claridad y coherencia entre los diferentes puntos de la propuesta.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10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Oral (20 </a:t>
                      </a: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7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Dominio temático: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ponente muestra seguridad y conocimiento sobre el tema que trabaja.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444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Manejo del auditorio: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ponente tiene buena expresión oral y mantiene la atención del público.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355600" indent="-355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1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Material utilizado: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recursos audiovisuales son adecuados para la exposición del tema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8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Propuesta de Investigación </a:t>
                      </a: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 </a:t>
                      </a: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Introducción: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breve del tema de investigación, dirigido a orientar al lector sobre la condición a investigar.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Planteamiento del problema: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del problema que soporta al estudio.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Justificación: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Relevancia,  pertinencia e impacto del proyecto de investigación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7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215137"/>
            <a:ext cx="7886700" cy="758825"/>
          </a:xfrm>
        </p:spPr>
        <p:txBody>
          <a:bodyPr>
            <a:normAutofit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Investigación en Curso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712502"/>
              </p:ext>
            </p:extLst>
          </p:nvPr>
        </p:nvGraphicFramePr>
        <p:xfrm>
          <a:off x="476251" y="2237346"/>
          <a:ext cx="7991476" cy="5088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1"/>
                <a:gridCol w="6218834"/>
                <a:gridCol w="152219"/>
                <a:gridCol w="542279"/>
                <a:gridCol w="85623"/>
                <a:gridCol w="599360"/>
              </a:tblGrid>
              <a:tr h="33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s-ES" sz="18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8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8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Propuesta de Investigación </a:t>
                      </a:r>
                      <a:r>
                        <a:rPr lang="es-ES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s-ES" sz="18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 </a:t>
                      </a:r>
                      <a:r>
                        <a:rPr lang="es-ES" sz="18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8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Objetivos: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objetivos son precisos y coherentes; conducen a la resolución del problema planteado.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Referente teórico: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Explicación breve de los principales aspectos teóricos que respaldan la investigación.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Metodología: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del tipo y diseño de investigación, Población-muestra y técnicas de recolección de datos.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3.7.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Avances : </a:t>
                      </a:r>
                      <a:r>
                        <a:rPr lang="es-ES" sz="18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datos parciales recolectados son pertinentes con los objetivos de investigación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Bibliografía: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presentan referencias bibliográficas pertinentes y actualizadas relacionadas directamente con la temática de investigación.</a:t>
                      </a:r>
                      <a:endParaRPr lang="es-CO" sz="14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38719"/>
              </p:ext>
            </p:extLst>
          </p:nvPr>
        </p:nvGraphicFramePr>
        <p:xfrm>
          <a:off x="447675" y="6161646"/>
          <a:ext cx="7893050" cy="315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89"/>
                <a:gridCol w="6466861"/>
                <a:gridCol w="561975"/>
                <a:gridCol w="25400"/>
                <a:gridCol w="542925"/>
              </a:tblGrid>
              <a:tr h="20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PUNTAJE TOTAL</a:t>
                      </a:r>
                      <a:endParaRPr lang="es-CO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 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72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0160" y="764370"/>
            <a:ext cx="7886700" cy="758825"/>
          </a:xfrm>
        </p:spPr>
        <p:txBody>
          <a:bodyPr>
            <a:normAutofit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Investigación Terminada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85981"/>
              </p:ext>
            </p:extLst>
          </p:nvPr>
        </p:nvGraphicFramePr>
        <p:xfrm>
          <a:off x="476251" y="1374464"/>
          <a:ext cx="7991476" cy="5271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1"/>
                <a:gridCol w="6218834"/>
                <a:gridCol w="152219"/>
                <a:gridCol w="542279"/>
                <a:gridCol w="85623"/>
                <a:gridCol w="599360"/>
              </a:tblGrid>
              <a:tr h="33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922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Evaluación del documento  (10 puntos)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Formato de inscripción:  Está bien diligenciado y cumple con los requisitos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Coherencia: Claridad y coherencia entre los diferentes puntos de la propuesta.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10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Oral (15 </a:t>
                      </a: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57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Dominio temático: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ponente muestra seguridad y conocimiento sobre el tema que trabaja.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444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Formato del </a:t>
                      </a:r>
                      <a:r>
                        <a:rPr lang="es-ES" sz="1500" b="1" kern="1200" dirty="0" err="1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Pósters</a:t>
                      </a: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póster cumple los requerimientos (Tamaño, título, objetivo, metodología, bibliografía...).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marL="355600" indent="-355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12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Creatividad y diseño: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poster presenta una organización y diseño que faciliten la presentación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8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Propuesta de Investigación </a:t>
                      </a: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s-ES" sz="15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 </a:t>
                      </a:r>
                      <a:r>
                        <a:rPr lang="es-ES" sz="15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5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3.1.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Introducción: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breve del tema de investigación, dirigido a orientar al lector sobre la condición a investigar.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3.2.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Planteamiento del problema: </a:t>
                      </a:r>
                      <a:r>
                        <a:rPr lang="es-ES" sz="15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del problema que soporta al estudio.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5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5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65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906040"/>
            <a:ext cx="7886700" cy="758825"/>
          </a:xfrm>
        </p:spPr>
        <p:txBody>
          <a:bodyPr>
            <a:normAutofit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Investigación Terminada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26167"/>
              </p:ext>
            </p:extLst>
          </p:nvPr>
        </p:nvGraphicFramePr>
        <p:xfrm>
          <a:off x="476251" y="1722195"/>
          <a:ext cx="7991476" cy="5065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3161"/>
                <a:gridCol w="6218834"/>
                <a:gridCol w="152219"/>
                <a:gridCol w="542279"/>
                <a:gridCol w="85623"/>
                <a:gridCol w="599360"/>
              </a:tblGrid>
              <a:tr h="331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0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s-ES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s-ES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Propuesta de Investigación </a:t>
                      </a:r>
                      <a:r>
                        <a:rPr lang="es-E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</a:t>
                      </a:r>
                      <a:r>
                        <a:rPr lang="es-ES" sz="1600" b="1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 </a:t>
                      </a:r>
                      <a:r>
                        <a:rPr lang="es-ES" sz="1600" b="1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puntos)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3.3.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Objetivos: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objetivos son precisos y coherentes; conducen a la resolución del problema planteado.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3.4.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Referente teórico: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Explicación breve de los 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principales aspectos teóricos que respaldan la investigación.</a:t>
                      </a:r>
                      <a:endParaRPr lang="es-CO" sz="1600" i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5844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3.5.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Metodología: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Presentación del tipo y diseño de investigación, Población-muestra y técnicas de recolección de datos.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3.6.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Resultados: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Los datos recolectados </a:t>
                      </a:r>
                      <a:r>
                        <a:rPr lang="es-ES" sz="1600" i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son coherentes con los objetivos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 la investigación</a:t>
                      </a:r>
                      <a:endParaRPr lang="es-CO" sz="1600" b="1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3.7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Conclusiones: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Descripción precisa de los aspectos más relevantes obtenidos en la investigación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355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3.8.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Bibliografía: </a:t>
                      </a: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 presentan referencias bibliográficas pertinentes y actualizadas relacionadas directamente con la temática de investigación.</a:t>
                      </a:r>
                      <a:endParaRPr lang="es-CO" sz="1600" dirty="0" smtClean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16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644900"/>
              </p:ext>
            </p:extLst>
          </p:nvPr>
        </p:nvGraphicFramePr>
        <p:xfrm>
          <a:off x="447675" y="6052895"/>
          <a:ext cx="7893050" cy="315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889"/>
                <a:gridCol w="6466861"/>
                <a:gridCol w="561975"/>
                <a:gridCol w="25400"/>
                <a:gridCol w="542925"/>
              </a:tblGrid>
              <a:tr h="208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>
                          <a:effectLst/>
                        </a:rPr>
                        <a:t>PUNTAJE TOTAL</a:t>
                      </a:r>
                      <a:endParaRPr lang="es-CO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100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 </a:t>
                      </a:r>
                      <a:endParaRPr lang="es-C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56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097218"/>
              </p:ext>
            </p:extLst>
          </p:nvPr>
        </p:nvGraphicFramePr>
        <p:xfrm>
          <a:off x="467955" y="764465"/>
          <a:ext cx="8047397" cy="66136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5264"/>
                <a:gridCol w="6279250"/>
                <a:gridCol w="153698"/>
                <a:gridCol w="547547"/>
                <a:gridCol w="86455"/>
                <a:gridCol w="605183"/>
              </a:tblGrid>
              <a:tr h="347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Indicador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8669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O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Calif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24892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057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1.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Evaluación del documento  (10 puntos)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7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1.1.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Formato de inscripción:  Está bien diligenciado y cumple con los requisitos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92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1.2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Coherencia: Claridad y coherencia entre los diferentes puntos de la propuesta.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249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Calidad de innovación  (70 puntos)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487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2.1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Presenta un proyecto original y creativo de creación o mejoramiento de un producto y proceso.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4445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1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2.2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 realización de este proyecto es viable desde el punto de vista técnico y cuenta con un equipo multidisciplinario con habilidades, conocimientos y experiencia.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55600" indent="-355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4317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2.3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proyecto es pertinente para el mercado o contexto para el que está pensado.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1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2.4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proyecto propone un uso adecuado de recursos humanos y ambientales y se ajusta a la ética y normatividad vigente.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1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proyecto presenta valores y beneficios diferenciadores sobre otros productos o procesos de este tipo.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1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2.6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proyecto muestra viabilidad financiera y es creativo en la eficiencia y aprovechamiento de los recursos.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61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2.7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Fundamenta sus competencias en las potencialidades de la región y del mercado y proyecta alianzas productivas.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71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2.8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 proyecto plantearía el posible desarrollo de un nuevo mercado y/o de uno existente.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s-CO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02843" y="58994"/>
            <a:ext cx="4179324" cy="60468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s-CO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 Innovación</a:t>
            </a:r>
            <a:endParaRPr lang="es-CO" sz="2800" b="1" i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9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1248</Words>
  <Application>Microsoft Office PowerPoint</Application>
  <PresentationFormat>Presentación en pantalla (4:3)</PresentationFormat>
  <Paragraphs>298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Tema de Office</vt:lpstr>
      <vt:lpstr>Formatos de evaluación de Propuestas, investigación en curso, investigación terminada e innovación</vt:lpstr>
      <vt:lpstr>Formación en y para la Investigación</vt:lpstr>
      <vt:lpstr>Evaluación de Propuesta</vt:lpstr>
      <vt:lpstr>Evaluación de Propuesta</vt:lpstr>
      <vt:lpstr>Evaluación de Investigación en Curso</vt:lpstr>
      <vt:lpstr>Evaluación de Investigación en Curso</vt:lpstr>
      <vt:lpstr>Evaluación de Investigación Terminada</vt:lpstr>
      <vt:lpstr>Evaluación de Investigación Terminada</vt:lpstr>
      <vt:lpstr>Evaluación de Innovación</vt:lpstr>
      <vt:lpstr>Evaluación de Innovación</vt:lpstr>
      <vt:lpstr>  Puntaje de evaluación para ganar Aval</vt:lpstr>
      <vt:lpstr>¡Gracias por su atención!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Formatos de evaluación de Propuestas, investigación en curso, investigación terminada e innovación</dc:title>
  <dc:creator>equiupo</dc:creator>
  <cp:lastModifiedBy>USUARIO</cp:lastModifiedBy>
  <cp:revision>2</cp:revision>
  <dcterms:created xsi:type="dcterms:W3CDTF">2016-03-11T16:38:11Z</dcterms:created>
  <dcterms:modified xsi:type="dcterms:W3CDTF">2016-05-23T19:35:51Z</dcterms:modified>
</cp:coreProperties>
</file>