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788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692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68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017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494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015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070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08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206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11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747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6F92-D8F9-422F-9CF8-8E95DE34B293}" type="datetimeFigureOut">
              <a:rPr lang="es-CO" smtClean="0"/>
              <a:t>17/01/2016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6A23-5EF7-4FFA-9DDE-2AB31E465E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935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00041" y="204249"/>
            <a:ext cx="7772400" cy="42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INSTITUCIÓN EDUCATIVA NORMAL SUPERIOR DE SINCELEJO</a:t>
            </a:r>
          </a:p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AÑO ESCOLAR: </a:t>
            </a:r>
            <a:r>
              <a:rPr lang="es-CO" sz="11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</a:t>
            </a:r>
            <a:endParaRPr lang="es-CO" sz="11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52447"/>
              </p:ext>
            </p:extLst>
          </p:nvPr>
        </p:nvGraphicFramePr>
        <p:xfrm>
          <a:off x="103032" y="553720"/>
          <a:ext cx="11771290" cy="6304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54258"/>
                <a:gridCol w="2354258"/>
                <a:gridCol w="2354258"/>
                <a:gridCol w="2354258"/>
                <a:gridCol w="23542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JORNADA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GRADOS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GRUPOS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No. PENDIENTEDE NIVELACIÓN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TOTAL</a:t>
                      </a:r>
                      <a:endParaRPr lang="es-CO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MATINAL</a:t>
                      </a:r>
                      <a:endParaRPr lang="es-CO" sz="13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1º 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A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5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B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1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C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3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D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0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E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1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F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3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13</a:t>
                      </a:r>
                      <a:endParaRPr lang="es-CO" sz="13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2º 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A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0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B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0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C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0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D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0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E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0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0</a:t>
                      </a:r>
                      <a:endParaRPr lang="es-CO" sz="13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3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A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1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B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0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C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300" dirty="0" smtClean="0"/>
                        <a:t>0</a:t>
                      </a:r>
                      <a:endParaRPr lang="es-CO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17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00041" y="204249"/>
            <a:ext cx="7772400" cy="42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INSTITUCIÓN EDUCATIVA NORMAL SUPERIOR DE SINCELEJO</a:t>
            </a:r>
          </a:p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AÑO ESCOLAR: </a:t>
            </a:r>
            <a:r>
              <a:rPr lang="es-CO" sz="11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</a:t>
            </a:r>
            <a:endParaRPr lang="es-CO" sz="11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40724"/>
              </p:ext>
            </p:extLst>
          </p:nvPr>
        </p:nvGraphicFramePr>
        <p:xfrm>
          <a:off x="303696" y="1123347"/>
          <a:ext cx="10849410" cy="4348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9882"/>
                <a:gridCol w="2169882"/>
                <a:gridCol w="2169882"/>
                <a:gridCol w="2169882"/>
                <a:gridCol w="2169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JORNADA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GRADOS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GRUPOS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No. PENDIENTEDE NIVELACIÓN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TOTAL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VESPERTINA</a:t>
                      </a:r>
                      <a:endParaRPr lang="es-CO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s-CO" dirty="0" smtClean="0"/>
                        <a:t>10º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51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97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11º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19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5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399704"/>
              </p:ext>
            </p:extLst>
          </p:nvPr>
        </p:nvGraphicFramePr>
        <p:xfrm>
          <a:off x="651426" y="187411"/>
          <a:ext cx="10849410" cy="6385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9882"/>
                <a:gridCol w="2169882"/>
                <a:gridCol w="2169882"/>
                <a:gridCol w="2169882"/>
                <a:gridCol w="2169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JORNADA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GRADOS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GRUPOS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No. PENDIENTEDE NIVELACIÓN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TOTAL</a:t>
                      </a: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MATINAL</a:t>
                      </a:r>
                      <a:endParaRPr lang="es-CO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3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D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E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0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F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4</a:t>
                      </a:r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4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3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B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C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0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D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0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E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0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4</a:t>
                      </a:r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5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0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B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0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C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0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D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0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E</a:t>
                      </a:r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22</a:t>
                      </a:r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60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928380"/>
              </p:ext>
            </p:extLst>
          </p:nvPr>
        </p:nvGraphicFramePr>
        <p:xfrm>
          <a:off x="548394" y="277563"/>
          <a:ext cx="10849410" cy="6136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9882"/>
                <a:gridCol w="2169882"/>
                <a:gridCol w="2169882"/>
                <a:gridCol w="2169882"/>
                <a:gridCol w="2169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JORNADA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GRADOS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GRUPOS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No. PENDIENTEDE NIVELACIÓN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TOTAL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MATINAL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6º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3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rowSpan="14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B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17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C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15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D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20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E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8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F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17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G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10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H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8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98</a:t>
                      </a:r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7º 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7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B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14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C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8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D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15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E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11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85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00041" y="204249"/>
            <a:ext cx="7772400" cy="42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INSTITUCIÓN EDUCATIVA NORMAL SUPERIOR DE SINCELEJO</a:t>
            </a:r>
          </a:p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AÑO ESCOLAR: </a:t>
            </a:r>
            <a:r>
              <a:rPr lang="es-CO" sz="11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</a:t>
            </a:r>
            <a:endParaRPr lang="es-CO" sz="11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735249"/>
              </p:ext>
            </p:extLst>
          </p:nvPr>
        </p:nvGraphicFramePr>
        <p:xfrm>
          <a:off x="664305" y="0"/>
          <a:ext cx="10849410" cy="675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9882"/>
                <a:gridCol w="2169882"/>
                <a:gridCol w="2169882"/>
                <a:gridCol w="2169882"/>
                <a:gridCol w="2169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JORNADA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GRADOS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GRUPOS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No. PENDIENTEDE NIVELACIÓN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TOTAL</a:t>
                      </a:r>
                      <a:endParaRPr lang="es-C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MATINAL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7º 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F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12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rowSpan="17"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G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15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H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13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95</a:t>
                      </a:r>
                      <a:endParaRPr lang="es-CO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8º 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A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12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B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15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C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16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D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0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E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19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F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16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G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16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94</a:t>
                      </a:r>
                      <a:endParaRPr lang="es-CO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9º 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A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5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B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17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C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5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D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17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E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17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F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25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08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00041" y="204249"/>
            <a:ext cx="7772400" cy="42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INSTITUCIÓN EDUCATIVA NORMAL SUPERIOR DE SINCELEJO</a:t>
            </a:r>
          </a:p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AÑO ESCOLAR: </a:t>
            </a:r>
            <a:r>
              <a:rPr lang="es-CO" sz="11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</a:t>
            </a:r>
            <a:endParaRPr lang="es-CO" sz="11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10"/>
            <a:ext cx="831730" cy="761458"/>
          </a:xfrm>
          <a:prstGeom prst="rect">
            <a:avLst/>
          </a:prstGeom>
          <a:noFill/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775551"/>
              </p:ext>
            </p:extLst>
          </p:nvPr>
        </p:nvGraphicFramePr>
        <p:xfrm>
          <a:off x="831730" y="221826"/>
          <a:ext cx="10849410" cy="619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9882"/>
                <a:gridCol w="2169882"/>
                <a:gridCol w="2169882"/>
                <a:gridCol w="2169882"/>
                <a:gridCol w="2169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JORNADA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GRADOS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GRUPOS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No. PENDIENTEDE NIVELACIÓN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TOTAL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MATINAL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9º</a:t>
                      </a:r>
                      <a:r>
                        <a:rPr lang="es-CO" sz="1600" baseline="0" dirty="0" smtClean="0"/>
                        <a:t> 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G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26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112</a:t>
                      </a:r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10º 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A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23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B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3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C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14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D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20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E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2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62</a:t>
                      </a:r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461</a:t>
                      </a:r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11º 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A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16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B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19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C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10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D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3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E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0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48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85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00041" y="204249"/>
            <a:ext cx="7772400" cy="42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INSTITUCIÓN EDUCATIVA NORMAL SUPERIOR DE SINCELEJO</a:t>
            </a:r>
          </a:p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AÑO ESCOLAR: </a:t>
            </a:r>
            <a:r>
              <a:rPr lang="es-CO" sz="11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</a:t>
            </a:r>
            <a:endParaRPr lang="es-CO" sz="11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952263"/>
              </p:ext>
            </p:extLst>
          </p:nvPr>
        </p:nvGraphicFramePr>
        <p:xfrm>
          <a:off x="651426" y="1084710"/>
          <a:ext cx="10849410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9882"/>
                <a:gridCol w="2169882"/>
                <a:gridCol w="2169882"/>
                <a:gridCol w="2169882"/>
                <a:gridCol w="2169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JORNADA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GRADOS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GRUPOS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No. PENDIENTEDE NIVELACIÓN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TOTAL</a:t>
                      </a:r>
                      <a:endParaRPr lang="es-CO" sz="10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VESPERTINA</a:t>
                      </a:r>
                      <a:endParaRPr lang="es-CO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O" sz="1800" dirty="0" smtClean="0"/>
                        <a:t>1º 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1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B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0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1</a:t>
                      </a:r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O" sz="1800" dirty="0" smtClean="0"/>
                        <a:t>2º 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0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B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0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0</a:t>
                      </a:r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s-CO" sz="1800" dirty="0" smtClean="0"/>
                        <a:t>3º 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9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B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4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C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4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17</a:t>
                      </a:r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87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00041" y="204249"/>
            <a:ext cx="7772400" cy="42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INSTITUCIÓN EDUCATIVA NORMAL SUPERIOR DE SINCELEJO</a:t>
            </a:r>
          </a:p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AÑO ESCOLAR: </a:t>
            </a:r>
            <a:r>
              <a:rPr lang="es-CO" sz="11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</a:t>
            </a:r>
            <a:endParaRPr lang="es-CO" sz="11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59642"/>
              </p:ext>
            </p:extLst>
          </p:nvPr>
        </p:nvGraphicFramePr>
        <p:xfrm>
          <a:off x="741578" y="1200620"/>
          <a:ext cx="10849410" cy="4942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9882"/>
                <a:gridCol w="2169882"/>
                <a:gridCol w="2169882"/>
                <a:gridCol w="2169882"/>
                <a:gridCol w="2169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JORNADA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GRADOS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GRUPOS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No. PENDIENTEDE NIVELACIÓN</a:t>
                      </a:r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dirty="0" smtClean="0"/>
                        <a:t>TOTAL</a:t>
                      </a:r>
                      <a:endParaRPr lang="es-CO" sz="1000" dirty="0"/>
                    </a:p>
                  </a:txBody>
                  <a:tcPr/>
                </a:tc>
              </a:tr>
              <a:tr h="370840">
                <a:tc rowSpan="9">
                  <a:txBody>
                    <a:bodyPr/>
                    <a:lstStyle/>
                    <a:p>
                      <a:pPr algn="ctr"/>
                      <a:endParaRPr lang="es-CO" sz="2400" dirty="0" smtClean="0"/>
                    </a:p>
                    <a:p>
                      <a:pPr algn="ctr"/>
                      <a:endParaRPr lang="es-CO" sz="2400" dirty="0" smtClean="0"/>
                    </a:p>
                    <a:p>
                      <a:pPr algn="ctr"/>
                      <a:endParaRPr lang="es-CO" sz="2400" dirty="0" smtClean="0"/>
                    </a:p>
                    <a:p>
                      <a:pPr algn="ctr"/>
                      <a:r>
                        <a:rPr lang="es-CO" sz="2400" dirty="0" smtClean="0"/>
                        <a:t>VESPERTINA</a:t>
                      </a:r>
                      <a:endParaRPr lang="es-CO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s-CO" sz="2400" dirty="0" smtClean="0"/>
                        <a:t>4º 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11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B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11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C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5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27</a:t>
                      </a:r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s-CO" sz="2400" dirty="0" smtClean="0"/>
                        <a:t>5º 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4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B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4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C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1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D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1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C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10</a:t>
                      </a:r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54</a:t>
                      </a:r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277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00041" y="204249"/>
            <a:ext cx="7772400" cy="42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INSTITUCIÓN EDUCATIVA NORMAL SUPERIOR DE SINCELEJO</a:t>
            </a:r>
          </a:p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AÑO ESCOLAR: </a:t>
            </a:r>
            <a:r>
              <a:rPr lang="es-CO" sz="11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</a:t>
            </a:r>
            <a:endParaRPr lang="es-CO" sz="11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570444"/>
              </p:ext>
            </p:extLst>
          </p:nvPr>
        </p:nvGraphicFramePr>
        <p:xfrm>
          <a:off x="599911" y="1406682"/>
          <a:ext cx="10849410" cy="4719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9882"/>
                <a:gridCol w="2169882"/>
                <a:gridCol w="2169882"/>
                <a:gridCol w="2169882"/>
                <a:gridCol w="2169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JORNADA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GRADOS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GRUPOS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No. PENDIENTEDE NIVELACIÓN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TOTAL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VESPERTINA</a:t>
                      </a:r>
                      <a:endParaRPr lang="es-CO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s-CO" dirty="0" smtClean="0"/>
                        <a:t>6º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12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s-CO" dirty="0" smtClean="0"/>
                        <a:t>7º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53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97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00041" y="204249"/>
            <a:ext cx="7772400" cy="42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INSTITUCIÓN EDUCATIVA NORMAL SUPERIOR DE SINCELEJO</a:t>
            </a:r>
          </a:p>
          <a:p>
            <a:r>
              <a:rPr lang="es-CO" sz="11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AÑO ESCOLAR: </a:t>
            </a:r>
            <a:r>
              <a:rPr lang="es-CO" sz="11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</a:t>
            </a:r>
            <a:endParaRPr lang="es-CO" sz="11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5890"/>
              </p:ext>
            </p:extLst>
          </p:nvPr>
        </p:nvGraphicFramePr>
        <p:xfrm>
          <a:off x="406728" y="1290772"/>
          <a:ext cx="10849410" cy="4328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9882"/>
                <a:gridCol w="2169882"/>
                <a:gridCol w="2169882"/>
                <a:gridCol w="2169882"/>
                <a:gridCol w="2169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JORNADA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GRADOS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GRUPOS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No. PENDIENTEDE NIVELACIÓN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TOTAL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endParaRPr lang="es-CO" dirty="0"/>
                    </a:p>
                    <a:p>
                      <a:pPr algn="ctr"/>
                      <a:r>
                        <a:rPr lang="es-CO" dirty="0" smtClean="0"/>
                        <a:t>VESPERTINA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8º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53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9º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46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68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430</Words>
  <Application>Microsoft Office PowerPoint</Application>
  <PresentationFormat>Panorámica</PresentationFormat>
  <Paragraphs>340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</cp:revision>
  <dcterms:created xsi:type="dcterms:W3CDTF">2016-01-17T19:49:55Z</dcterms:created>
  <dcterms:modified xsi:type="dcterms:W3CDTF">2016-01-18T01:50:56Z</dcterms:modified>
</cp:coreProperties>
</file>