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264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DEEDFE-2B7C-4B2D-9CA5-593E3B352337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2507FC9-48C0-4BE8-8072-58A2B9CA23CB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CO" dirty="0" smtClean="0">
                <a:latin typeface="Arial Black" panose="020B0A04020102020204" pitchFamily="34" charset="0"/>
              </a:rPr>
              <a:t>DÍA E DE LA FAMILIA</a:t>
            </a:r>
            <a:endParaRPr lang="es-CO" dirty="0">
              <a:latin typeface="Arial Black" panose="020B0A040201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704856" cy="328992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s-CO" sz="4000" dirty="0" smtClean="0">
                <a:latin typeface="Arial Black" panose="020B0A04020102020204" pitchFamily="34" charset="0"/>
              </a:rPr>
              <a:t>TALLER: “NUESTRA</a:t>
            </a:r>
          </a:p>
          <a:p>
            <a:r>
              <a:rPr lang="es-CO" sz="4000" dirty="0" smtClean="0">
                <a:latin typeface="Arial Black" panose="020B0A04020102020204" pitchFamily="34" charset="0"/>
              </a:rPr>
              <a:t>FAMILIA HACE PARTE DE LA EXCELENCIA EDUCATIVA”</a:t>
            </a:r>
            <a:endParaRPr lang="es-CO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6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4896544"/>
          </a:xfrm>
        </p:spPr>
        <p:txBody>
          <a:bodyPr>
            <a:normAutofit fontScale="85000" lnSpcReduction="10000"/>
          </a:bodyPr>
          <a:lstStyle/>
          <a:p>
            <a:r>
              <a:rPr lang="es-CO" dirty="0"/>
              <a:t>DBA 2. Resuelve problemas de proporcionalidad directa e inversa usando razones o proporciones, tablas</a:t>
            </a:r>
            <a:r>
              <a:rPr lang="es-CO" dirty="0" smtClean="0"/>
              <a:t>, gráficas </a:t>
            </a:r>
            <a:r>
              <a:rPr lang="es-CO" dirty="0"/>
              <a:t>o ecuaciones.</a:t>
            </a:r>
          </a:p>
          <a:p>
            <a:r>
              <a:rPr lang="es-CO" dirty="0"/>
              <a:t>DBA 3. Realiza diagramas y maquetas estableciendo una escala y explicando su procedimiento. </a:t>
            </a:r>
            <a:r>
              <a:rPr lang="es-CO" dirty="0" smtClean="0"/>
              <a:t>Comprende cómo </a:t>
            </a:r>
            <a:r>
              <a:rPr lang="es-CO" dirty="0"/>
              <a:t>se transforma el área de una región o el volumen de determinado objeto, dada cierta escala.</a:t>
            </a:r>
          </a:p>
          <a:p>
            <a:r>
              <a:rPr lang="es-CO" dirty="0"/>
              <a:t>DBA 13. Conoce el teorema de Pitágoras y alguna prueba </a:t>
            </a:r>
            <a:r>
              <a:rPr lang="es-CO" dirty="0" smtClean="0"/>
              <a:t>gráfica </a:t>
            </a:r>
            <a:r>
              <a:rPr lang="es-CO" dirty="0"/>
              <a:t>del mismo.</a:t>
            </a:r>
          </a:p>
          <a:p>
            <a:r>
              <a:rPr lang="es-CO" dirty="0"/>
              <a:t>DBA 14. Conoce las fórmulas para calcular áreas de </a:t>
            </a:r>
            <a:r>
              <a:rPr lang="es-CO" dirty="0" smtClean="0"/>
              <a:t>superficie </a:t>
            </a:r>
            <a:r>
              <a:rPr lang="es-CO" dirty="0"/>
              <a:t>y volúmenes de cilindros y prismas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sz="2800" dirty="0" smtClean="0"/>
              <a:t>Puede </a:t>
            </a:r>
            <a:r>
              <a:rPr lang="es-CO" sz="2800" dirty="0"/>
              <a:t>invitar a su hijo o hija a que calculen medidas de una construcción dados los planos, </a:t>
            </a:r>
            <a:r>
              <a:rPr lang="es-CO" sz="2800" dirty="0" smtClean="0"/>
              <a:t>por ejemplo </a:t>
            </a:r>
            <a:r>
              <a:rPr lang="es-CO" sz="2800" dirty="0"/>
              <a:t>para estimar el costo de construcción a partir de los valores de materiales con </a:t>
            </a:r>
            <a:r>
              <a:rPr lang="es-CO" sz="2800" dirty="0" smtClean="0"/>
              <a:t>argumentos </a:t>
            </a:r>
            <a:r>
              <a:rPr lang="pt-BR" sz="2800" dirty="0" smtClean="0"/>
              <a:t>geométricos </a:t>
            </a:r>
            <a:r>
              <a:rPr lang="pt-BR" sz="2800" dirty="0"/>
              <a:t>(cálculos de longitudes y áreas).</a:t>
            </a:r>
            <a:endParaRPr lang="es-CO" sz="2800" dirty="0"/>
          </a:p>
          <a:p>
            <a:endParaRPr lang="es-CO" sz="2800" dirty="0" smtClean="0"/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616173"/>
          </a:xfrm>
        </p:spPr>
        <p:txBody>
          <a:bodyPr/>
          <a:lstStyle/>
          <a:p>
            <a:r>
              <a:rPr lang="es-CO" dirty="0" smtClean="0"/>
              <a:t>Grado Octavo: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644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es-CO" dirty="0"/>
              <a:t>DBA 12. Conoce las propiedades y las representaciones </a:t>
            </a:r>
            <a:r>
              <a:rPr lang="es-CO" dirty="0" smtClean="0"/>
              <a:t>gráficas </a:t>
            </a:r>
            <a:r>
              <a:rPr lang="es-CO" dirty="0"/>
              <a:t>de la familia de funciones </a:t>
            </a:r>
            <a:r>
              <a:rPr lang="es-CO" dirty="0" smtClean="0"/>
              <a:t>exponenciales.</a:t>
            </a:r>
            <a:endParaRPr lang="es-CO" dirty="0"/>
          </a:p>
          <a:p>
            <a:r>
              <a:rPr lang="es-CO" dirty="0"/>
              <a:t>DBA 13.Conoce las razones trigonométricas seno, coseno y tangente en triángulos rectángulos.</a:t>
            </a:r>
          </a:p>
          <a:p>
            <a:r>
              <a:rPr lang="es-CO" dirty="0"/>
              <a:t>DBA 15. Resuelve problemas utilizando principios básicos de conteo (suma y multiplicación).</a:t>
            </a:r>
          </a:p>
          <a:p>
            <a:r>
              <a:rPr lang="es-CO" dirty="0"/>
              <a:t>DBA 16. Reconoce las nociones de espacio maestral y de evento, al igual que la notación P(A) para </a:t>
            </a:r>
            <a:r>
              <a:rPr lang="es-CO" dirty="0" smtClean="0"/>
              <a:t>la probabilidad </a:t>
            </a:r>
            <a:r>
              <a:rPr lang="es-CO" dirty="0"/>
              <a:t>de que ocurra un evento A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sz="2800" dirty="0" smtClean="0"/>
              <a:t>Proponer </a:t>
            </a:r>
            <a:r>
              <a:rPr lang="es-CO" sz="2800" dirty="0"/>
              <a:t>a sus hijos que elaboren estrategias de ahorro para el futuro utilizando </a:t>
            </a:r>
            <a:r>
              <a:rPr lang="es-CO" sz="2800" dirty="0" smtClean="0"/>
              <a:t>inversiones que </a:t>
            </a:r>
            <a:r>
              <a:rPr lang="es-CO" sz="2800" dirty="0"/>
              <a:t>crecen con un interés dado (como una cuenta de ahorro) utilizando funciones exponenciales, o </a:t>
            </a:r>
            <a:r>
              <a:rPr lang="es-CO" sz="2800" dirty="0" smtClean="0"/>
              <a:t>que analicen </a:t>
            </a:r>
            <a:r>
              <a:rPr lang="es-CO" sz="2800" dirty="0"/>
              <a:t>las ventajas y desventajas de sacar un préstamo con una tasa de interés mensual dada. </a:t>
            </a:r>
            <a:r>
              <a:rPr lang="es-CO" sz="2800" dirty="0" smtClean="0"/>
              <a:t>Pueden también </a:t>
            </a:r>
            <a:r>
              <a:rPr lang="es-CO" sz="2800" dirty="0"/>
              <a:t>invitarlos a analizar situaciones como la probabilidad de ganar una rifa.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760189"/>
          </a:xfrm>
        </p:spPr>
        <p:txBody>
          <a:bodyPr/>
          <a:lstStyle/>
          <a:p>
            <a:r>
              <a:rPr lang="es-CO" dirty="0" smtClean="0"/>
              <a:t>Grado Noveno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979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824536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/>
              <a:t>DBA 11: </a:t>
            </a:r>
            <a:r>
              <a:rPr lang="es-CO" dirty="0"/>
              <a:t>Utiliza calculadoras y software para encontrar un ángulo en un triángulo rectángulo conociendo </a:t>
            </a:r>
            <a:r>
              <a:rPr lang="es-CO" dirty="0" smtClean="0"/>
              <a:t>su seno</a:t>
            </a:r>
            <a:r>
              <a:rPr lang="es-CO" dirty="0"/>
              <a:t>, coseno o tangente.</a:t>
            </a:r>
          </a:p>
          <a:p>
            <a:r>
              <a:rPr lang="es-CO" b="1" dirty="0"/>
              <a:t>DBA 12: </a:t>
            </a:r>
            <a:r>
              <a:rPr lang="es-CO" dirty="0"/>
              <a:t>Comprende y utiliza la ley de seno y el coseno para resolver problemas de matemáticas y </a:t>
            </a:r>
            <a:r>
              <a:rPr lang="es-CO" dirty="0" smtClean="0"/>
              <a:t>otras disciplinas </a:t>
            </a:r>
            <a:r>
              <a:rPr lang="es-CO" dirty="0"/>
              <a:t>que involucren triángulos no rectángulos.</a:t>
            </a:r>
          </a:p>
          <a:p>
            <a:r>
              <a:rPr lang="es-CO" b="1" dirty="0"/>
              <a:t>DBA 16: </a:t>
            </a:r>
            <a:r>
              <a:rPr lang="es-CO" dirty="0"/>
              <a:t>Calcula e interpreta la probabilidad de que un evento ocurra o no ocurra en situaciones </a:t>
            </a:r>
            <a:r>
              <a:rPr lang="es-CO" dirty="0" smtClean="0"/>
              <a:t>que involucran </a:t>
            </a:r>
            <a:r>
              <a:rPr lang="es-CO" dirty="0"/>
              <a:t>conteos con combinaciones y permutaciones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dirty="0" smtClean="0"/>
              <a:t>Identifique </a:t>
            </a:r>
            <a:r>
              <a:rPr lang="es-CO" dirty="0"/>
              <a:t>tareas en las que pueda acompañar, apoyar y aprender con sus hijos, como </a:t>
            </a:r>
            <a:r>
              <a:rPr lang="es-CO" dirty="0" smtClean="0"/>
              <a:t>por ejemplo </a:t>
            </a:r>
            <a:r>
              <a:rPr lang="es-CO" dirty="0"/>
              <a:t>el uso de la trigonometría para calcular distancias de objetos lejanos e inalcanzables o el análisis </a:t>
            </a:r>
            <a:r>
              <a:rPr lang="es-CO" dirty="0" smtClean="0"/>
              <a:t>de situaciones </a:t>
            </a:r>
            <a:r>
              <a:rPr lang="es-CO" dirty="0"/>
              <a:t>de la vida cotidiana como la probabilidad de ganar un juego de azar o una apuesta. Igualmente</a:t>
            </a:r>
            <a:r>
              <a:rPr lang="es-CO" dirty="0" smtClean="0"/>
              <a:t>, puede </a:t>
            </a:r>
            <a:r>
              <a:rPr lang="es-CO" dirty="0"/>
              <a:t>indagar con ellos en la biblioteca sobre las estrategias de los griegos para calcular el tamaño de la </a:t>
            </a:r>
            <a:r>
              <a:rPr lang="es-CO" dirty="0" smtClean="0"/>
              <a:t>tierra utilizando </a:t>
            </a:r>
            <a:r>
              <a:rPr lang="es-CO" dirty="0"/>
              <a:t>sombras y razonamientos geométricos.</a:t>
            </a:r>
            <a:endParaRPr lang="es-CO" dirty="0" smtClean="0"/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41440" cy="576064"/>
          </a:xfrm>
        </p:spPr>
        <p:txBody>
          <a:bodyPr/>
          <a:lstStyle/>
          <a:p>
            <a:r>
              <a:rPr lang="es-CO" dirty="0" smtClean="0"/>
              <a:t>Grado Décimo: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19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es-CO" dirty="0"/>
              <a:t>DBA 11: Conoce las propiedades geométricas que </a:t>
            </a:r>
            <a:r>
              <a:rPr lang="es-CO" dirty="0" smtClean="0"/>
              <a:t>definen </a:t>
            </a:r>
            <a:r>
              <a:rPr lang="es-CO" dirty="0"/>
              <a:t>distintos tipos de cónicas (parábolas, elipses </a:t>
            </a:r>
            <a:r>
              <a:rPr lang="es-CO" dirty="0" smtClean="0"/>
              <a:t>e hipérbolas</a:t>
            </a:r>
            <a:r>
              <a:rPr lang="es-CO" dirty="0"/>
              <a:t>) en el plano y las utiliza para encontrar las ecuaciones generales de este tipo de curvas.</a:t>
            </a:r>
          </a:p>
          <a:p>
            <a:r>
              <a:rPr lang="es-CO" dirty="0"/>
              <a:t>DBA 14: Utiliza nociones básicas relacionadas con el manejo y recolección de información como población</a:t>
            </a:r>
            <a:r>
              <a:rPr lang="es-CO" dirty="0" smtClean="0"/>
              <a:t>, muestra </a:t>
            </a:r>
            <a:r>
              <a:rPr lang="es-CO" dirty="0"/>
              <a:t>y muestreo aleatorio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sz="2600" dirty="0"/>
              <a:t>Busquen situaciones cotidianas que </a:t>
            </a:r>
            <a:r>
              <a:rPr lang="es-CO" sz="2600" dirty="0" smtClean="0"/>
              <a:t>puedan comprender </a:t>
            </a:r>
            <a:r>
              <a:rPr lang="es-CO" sz="2600" dirty="0"/>
              <a:t>con ayuda de las matemáticas que aprenden en el colegio, por ejemplo el análisis de una </a:t>
            </a:r>
            <a:r>
              <a:rPr lang="es-CO" sz="2600" dirty="0" smtClean="0"/>
              <a:t>encuesta de </a:t>
            </a:r>
            <a:r>
              <a:rPr lang="es-CO" sz="2600" dirty="0"/>
              <a:t>intención de voto: cuál fue la muestra, su tamaño, cuál es la población y los resultados de la misma </a:t>
            </a:r>
            <a:r>
              <a:rPr lang="es-CO" sz="2600" dirty="0" smtClean="0"/>
              <a:t>para comprender </a:t>
            </a:r>
            <a:r>
              <a:rPr lang="es-CO" sz="2600" dirty="0"/>
              <a:t>la información que allí se presenta y tomar una postura frente a la misma</a:t>
            </a:r>
            <a:r>
              <a:rPr lang="es-CO" sz="2600" dirty="0" smtClean="0"/>
              <a:t>. Igualmente</a:t>
            </a:r>
            <a:r>
              <a:rPr lang="es-CO" sz="2600" dirty="0"/>
              <a:t>, puede indagar con su hijo o hija acerca de las aplicaciones de las curvas cónicas en artefactos </a:t>
            </a:r>
            <a:r>
              <a:rPr lang="es-CO" sz="2600" dirty="0" smtClean="0"/>
              <a:t>como las </a:t>
            </a:r>
            <a:r>
              <a:rPr lang="es-CO" sz="2600" dirty="0"/>
              <a:t>antenas parabólicas al igual que la relación entre las elipses y las órbitas de los planetas.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688181"/>
          </a:xfrm>
        </p:spPr>
        <p:txBody>
          <a:bodyPr/>
          <a:lstStyle/>
          <a:p>
            <a:r>
              <a:rPr lang="es-CO" dirty="0" smtClean="0"/>
              <a:t>Undécimo Grado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832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7838256" cy="42889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3200" dirty="0"/>
              <a:t>Promueva en su hijo o hija hábitos de estudio, converse con ellos sobre lo que están aprendiendo, sus </a:t>
            </a:r>
            <a:r>
              <a:rPr lang="es-CO" sz="3200" dirty="0" smtClean="0"/>
              <a:t>fortalezas y dificultades</a:t>
            </a:r>
            <a:r>
              <a:rPr lang="es-CO" sz="3200" dirty="0"/>
              <a:t>, ayúdele a </a:t>
            </a:r>
            <a:r>
              <a:rPr lang="es-CO" sz="3200" dirty="0" smtClean="0"/>
              <a:t>identificar </a:t>
            </a:r>
            <a:r>
              <a:rPr lang="es-CO" sz="3200" dirty="0"/>
              <a:t>estrategias para superar las </a:t>
            </a:r>
            <a:r>
              <a:rPr lang="es-CO" sz="3200" dirty="0" smtClean="0"/>
              <a:t>dificultades </a:t>
            </a:r>
            <a:r>
              <a:rPr lang="es-CO" sz="3200" dirty="0"/>
              <a:t>como buscar apoyo de alguien </a:t>
            </a:r>
            <a:r>
              <a:rPr lang="es-CO" sz="3200" dirty="0" smtClean="0"/>
              <a:t>que sepa </a:t>
            </a:r>
            <a:r>
              <a:rPr lang="es-CO" sz="3200" dirty="0"/>
              <a:t>del tema o consultar información en internet y en la biblioteca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CO" dirty="0" smtClean="0"/>
              <a:t>Lo más importante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85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Son la propuesta del Ministerio de Educación para establecer unos </a:t>
            </a:r>
            <a:r>
              <a:rPr lang="es-CO" dirty="0" smtClean="0"/>
              <a:t>aprendizajes básicos </a:t>
            </a:r>
            <a:r>
              <a:rPr lang="es-CO" dirty="0"/>
              <a:t>grado a </a:t>
            </a:r>
            <a:r>
              <a:rPr lang="es-CO" dirty="0" smtClean="0"/>
              <a:t>grado.</a:t>
            </a:r>
          </a:p>
          <a:p>
            <a:r>
              <a:rPr lang="es-CO" dirty="0"/>
              <a:t>Con estos y de la mano de maestros y </a:t>
            </a:r>
            <a:r>
              <a:rPr lang="es-CO" dirty="0" smtClean="0"/>
              <a:t>padres podremos </a:t>
            </a:r>
            <a:r>
              <a:rPr lang="es-CO" dirty="0"/>
              <a:t>garantizar equidad educativa.</a:t>
            </a:r>
          </a:p>
          <a:p>
            <a:r>
              <a:rPr lang="es-CO" dirty="0" smtClean="0"/>
              <a:t>Se inició con </a:t>
            </a:r>
            <a:r>
              <a:rPr lang="es-CO" dirty="0"/>
              <a:t>las áreas de </a:t>
            </a:r>
            <a:r>
              <a:rPr lang="es-CO" dirty="0" smtClean="0"/>
              <a:t>Leguaje (</a:t>
            </a:r>
            <a:r>
              <a:rPr lang="es-CO" dirty="0"/>
              <a:t>español) y Matemáticas.</a:t>
            </a:r>
          </a:p>
          <a:p>
            <a:r>
              <a:rPr lang="es-CO" dirty="0"/>
              <a:t>Son una propuesta inicial, que </a:t>
            </a:r>
            <a:r>
              <a:rPr lang="es-CO" dirty="0" smtClean="0"/>
              <a:t>retroalimentarán las escuelas </a:t>
            </a:r>
            <a:r>
              <a:rPr lang="es-CO" dirty="0"/>
              <a:t>de país.</a:t>
            </a:r>
          </a:p>
          <a:p>
            <a:r>
              <a:rPr lang="es-CO" dirty="0"/>
              <a:t>Los DBA se </a:t>
            </a:r>
            <a:r>
              <a:rPr lang="es-CO" dirty="0" smtClean="0"/>
              <a:t>alinean </a:t>
            </a:r>
            <a:r>
              <a:rPr lang="es-CO" dirty="0"/>
              <a:t>con las pruebas de </a:t>
            </a:r>
            <a:r>
              <a:rPr lang="es-CO" dirty="0" smtClean="0"/>
              <a:t>estado que </a:t>
            </a:r>
            <a:r>
              <a:rPr lang="es-CO" dirty="0"/>
              <a:t>presentan </a:t>
            </a:r>
            <a:r>
              <a:rPr lang="es-CO" dirty="0" smtClean="0"/>
              <a:t>sus </a:t>
            </a:r>
            <a:r>
              <a:rPr lang="es-CO" dirty="0"/>
              <a:t>hijos en los grados 3, 5, 9 y 11.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Derechos Básicos de Aprendizaje (DBA)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520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38388"/>
            <a:ext cx="8136904" cy="3951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b="1" dirty="0" smtClean="0"/>
              <a:t>  </a:t>
            </a:r>
            <a:r>
              <a:rPr lang="es-CO" sz="2600" b="1" dirty="0" smtClean="0"/>
              <a:t>Grado </a:t>
            </a:r>
            <a:r>
              <a:rPr lang="es-CO" sz="2600" b="1" dirty="0"/>
              <a:t>primero</a:t>
            </a:r>
            <a:r>
              <a:rPr lang="es-CO" b="1" dirty="0" smtClean="0"/>
              <a:t>:</a:t>
            </a:r>
          </a:p>
          <a:p>
            <a:r>
              <a:rPr lang="es-CO" b="1" dirty="0"/>
              <a:t>DBA 2. </a:t>
            </a:r>
            <a:r>
              <a:rPr lang="es-CO" dirty="0"/>
              <a:t>Puede determinar cuántos elementos hay en una colección de menos de 100 unidades.</a:t>
            </a:r>
          </a:p>
          <a:p>
            <a:r>
              <a:rPr lang="es-CO" b="1" dirty="0"/>
              <a:t>DBA 5. </a:t>
            </a:r>
            <a:r>
              <a:rPr lang="es-CO" dirty="0"/>
              <a:t>Reconoce características en los objetos como color, forma, tamaño, longitud, edad, peso.</a:t>
            </a:r>
          </a:p>
          <a:p>
            <a:r>
              <a:rPr lang="es-CO" b="1" dirty="0"/>
              <a:t>DBA 6. </a:t>
            </a:r>
            <a:r>
              <a:rPr lang="es-CO" dirty="0"/>
              <a:t>Reconoce en su entorno formas geométricas sólidas y formas planas </a:t>
            </a:r>
            <a:r>
              <a:rPr lang="es-CO" dirty="0" smtClean="0"/>
              <a:t>básicas.</a:t>
            </a:r>
          </a:p>
          <a:p>
            <a:pPr marL="0" indent="0" algn="just">
              <a:buNone/>
            </a:pPr>
            <a:r>
              <a:rPr lang="es-CO" dirty="0"/>
              <a:t>Una estrategia cotidiana que nos permite desarrollar estos aprendizajes es permitir que el </a:t>
            </a:r>
            <a:r>
              <a:rPr lang="es-CO" dirty="0" smtClean="0"/>
              <a:t>niño describa </a:t>
            </a:r>
            <a:r>
              <a:rPr lang="es-CO" dirty="0"/>
              <a:t>en voz alta los juguetes de su cajón, su ropa, las frutas del mercado, entre otros elementos </a:t>
            </a:r>
            <a:r>
              <a:rPr lang="es-CO" dirty="0" smtClean="0"/>
              <a:t>de la </a:t>
            </a:r>
            <a:r>
              <a:rPr lang="es-CO" dirty="0"/>
              <a:t>casa, diciendo sus colores, formas, texturas y olores. Posterior a la descripción es importante que el niño pueda </a:t>
            </a:r>
            <a:r>
              <a:rPr lang="es-CO" dirty="0" smtClean="0"/>
              <a:t>clasificarlos </a:t>
            </a:r>
            <a:r>
              <a:rPr lang="es-CO" dirty="0"/>
              <a:t>según sus </a:t>
            </a:r>
            <a:r>
              <a:rPr lang="es-CO" dirty="0" smtClean="0"/>
              <a:t>características.</a:t>
            </a:r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400" b="1" dirty="0"/>
              <a:t>ESTRATEGIAS PROPUESTAS PARA QUE </a:t>
            </a:r>
            <a:r>
              <a:rPr lang="es-CO" sz="2400" b="1" dirty="0" smtClean="0"/>
              <a:t>LAS FAMILIAS </a:t>
            </a:r>
            <a:r>
              <a:rPr lang="es-CO" sz="2400" b="1" dirty="0"/>
              <a:t>CONOZCAN, APROPIEN Y APOYEN LA</a:t>
            </a:r>
            <a:br>
              <a:rPr lang="es-CO" sz="2400" b="1" dirty="0"/>
            </a:br>
            <a:r>
              <a:rPr lang="es-CO" sz="2400" b="1" dirty="0"/>
              <a:t>IMPLEMENTACIÓN DE LOS DBA</a:t>
            </a:r>
          </a:p>
        </p:txBody>
      </p:sp>
    </p:spTree>
    <p:extLst>
      <p:ext uri="{BB962C8B-B14F-4D97-AF65-F5344CB8AC3E}">
        <p14:creationId xmlns:p14="http://schemas.microsoft.com/office/powerpoint/2010/main" val="30191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7992888" cy="4720965"/>
          </a:xfrm>
        </p:spPr>
        <p:txBody>
          <a:bodyPr>
            <a:normAutofit/>
          </a:bodyPr>
          <a:lstStyle/>
          <a:p>
            <a:r>
              <a:rPr lang="es-CO" dirty="0"/>
              <a:t>DBA 3. Resuelve distintos tipos de problema que involucran sumas y restas.</a:t>
            </a:r>
          </a:p>
          <a:p>
            <a:r>
              <a:rPr lang="es-CO" dirty="0"/>
              <a:t>DBA 4. Ordena objetos o eventos de acuerdo con su longitud, distancia, área, peso, duración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dirty="0"/>
              <a:t>Leer en familia una receta de cocina y que el niño o la niña explique con sus propias palabras los pasos de </a:t>
            </a:r>
            <a:r>
              <a:rPr lang="es-CO" dirty="0" smtClean="0"/>
              <a:t>la misma</a:t>
            </a:r>
            <a:r>
              <a:rPr lang="es-CO" dirty="0"/>
              <a:t>, si olvida algunas de las etapas el adulto puede ayudarle a recordar. </a:t>
            </a:r>
            <a:r>
              <a:rPr lang="es-CO" dirty="0" smtClean="0"/>
              <a:t>. Podemos  </a:t>
            </a:r>
            <a:r>
              <a:rPr lang="es-CO" dirty="0"/>
              <a:t>pedirle al niño o niña que ordene los ingredientes estableciendo un criterio de </a:t>
            </a:r>
            <a:r>
              <a:rPr lang="es-CO" dirty="0" smtClean="0"/>
              <a:t>comparación. Igualmente</a:t>
            </a:r>
            <a:r>
              <a:rPr lang="es-CO" dirty="0"/>
              <a:t>, se </a:t>
            </a:r>
            <a:r>
              <a:rPr lang="es-CO" dirty="0" smtClean="0"/>
              <a:t>le puede </a:t>
            </a:r>
            <a:r>
              <a:rPr lang="es-CO" dirty="0"/>
              <a:t>proponer al niño o niña que calcule el costo de la receta a partir de los valores de los ingredientes.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688181"/>
          </a:xfrm>
        </p:spPr>
        <p:txBody>
          <a:bodyPr/>
          <a:lstStyle/>
          <a:p>
            <a:pPr algn="l"/>
            <a:r>
              <a:rPr lang="es-CO" dirty="0" smtClean="0"/>
              <a:t>Grado segundo: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0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4752528"/>
          </a:xfrm>
        </p:spPr>
        <p:txBody>
          <a:bodyPr>
            <a:normAutofit fontScale="92500" lnSpcReduction="10000"/>
          </a:bodyPr>
          <a:lstStyle/>
          <a:p>
            <a:r>
              <a:rPr lang="es-CO" sz="2800" b="1" dirty="0">
                <a:solidFill>
                  <a:srgbClr val="B368A2"/>
                </a:solidFill>
                <a:latin typeface="ArialRoundedMTBold"/>
              </a:rPr>
              <a:t>DBA 2. </a:t>
            </a:r>
            <a:r>
              <a:rPr lang="es-CO" dirty="0">
                <a:solidFill>
                  <a:srgbClr val="585757"/>
                </a:solidFill>
                <a:latin typeface="MyriadPro-Regular"/>
              </a:rPr>
              <a:t>Resuelve distintos tipos de problemas que involucren sumas, restas, multiplicaciones y divisiones.</a:t>
            </a:r>
          </a:p>
          <a:p>
            <a:r>
              <a:rPr lang="es-CO" sz="2800" b="1" dirty="0">
                <a:solidFill>
                  <a:srgbClr val="B368A2"/>
                </a:solidFill>
                <a:latin typeface="ArialRoundedMTBold"/>
              </a:rPr>
              <a:t>DBA 10. </a:t>
            </a:r>
            <a:r>
              <a:rPr lang="es-CO" dirty="0">
                <a:solidFill>
                  <a:srgbClr val="585757"/>
                </a:solidFill>
                <a:latin typeface="MyriadPro-Regular"/>
              </a:rPr>
              <a:t>Ubica lugares en mapas y describe trayectos.</a:t>
            </a:r>
          </a:p>
          <a:p>
            <a:r>
              <a:rPr lang="es-CO" sz="2800" b="1" dirty="0">
                <a:solidFill>
                  <a:srgbClr val="B368A2"/>
                </a:solidFill>
                <a:latin typeface="ArialRoundedMTBold"/>
              </a:rPr>
              <a:t>DBA 11. </a:t>
            </a:r>
            <a:r>
              <a:rPr lang="es-CO" dirty="0">
                <a:solidFill>
                  <a:srgbClr val="585757"/>
                </a:solidFill>
                <a:latin typeface="MyriadPro-Regular"/>
              </a:rPr>
              <a:t>Mide y estima longitud, distancia, área, capacidad, peso, duración, en objetos o </a:t>
            </a:r>
            <a:r>
              <a:rPr lang="es-CO" dirty="0" smtClean="0">
                <a:solidFill>
                  <a:srgbClr val="585757"/>
                </a:solidFill>
                <a:latin typeface="MyriadPro-Regular"/>
              </a:rPr>
              <a:t>eventos.</a:t>
            </a:r>
          </a:p>
          <a:p>
            <a:pPr marL="0" indent="0" algn="just">
              <a:buNone/>
            </a:pPr>
            <a:r>
              <a:rPr lang="es-CO" sz="2600" dirty="0"/>
              <a:t>Lleve a su hijo a la biblioteca, al museo, al comedor comunitario, a visitar un amigo o familiar, entre otros</a:t>
            </a:r>
            <a:r>
              <a:rPr lang="es-CO" sz="2600" dirty="0" smtClean="0"/>
              <a:t>. Permita </a:t>
            </a:r>
            <a:r>
              <a:rPr lang="es-CO" sz="2600" dirty="0"/>
              <a:t>que el niño o niña diseñe el trayecto, ubicando las calles y las carreras, que describa el </a:t>
            </a:r>
            <a:r>
              <a:rPr lang="es-CO" sz="2600" dirty="0" smtClean="0"/>
              <a:t>camino utilizando </a:t>
            </a:r>
            <a:r>
              <a:rPr lang="es-CO" sz="2600" dirty="0"/>
              <a:t>puntos de referencia y recordando las ruta de transporte que le permiten llegar al destino deseado</a:t>
            </a:r>
            <a:r>
              <a:rPr lang="es-CO" sz="2600" dirty="0" smtClean="0"/>
              <a:t>. Proponga </a:t>
            </a:r>
            <a:r>
              <a:rPr lang="es-CO" sz="2600" dirty="0"/>
              <a:t>que el niño o niña resuelva problemas simples con dinero que involucren sumas, restas</a:t>
            </a:r>
            <a:r>
              <a:rPr lang="es-CO" sz="2600" dirty="0" smtClean="0"/>
              <a:t>, multiplicaciones </a:t>
            </a:r>
            <a:r>
              <a:rPr lang="es-CO" sz="2600" dirty="0"/>
              <a:t>y divisiones.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616173"/>
          </a:xfrm>
        </p:spPr>
        <p:txBody>
          <a:bodyPr/>
          <a:lstStyle/>
          <a:p>
            <a:r>
              <a:rPr lang="es-CO" dirty="0" smtClean="0"/>
              <a:t>Grado Tercero: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439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412776"/>
            <a:ext cx="7694240" cy="4576949"/>
          </a:xfrm>
        </p:spPr>
        <p:txBody>
          <a:bodyPr>
            <a:normAutofit fontScale="92500"/>
          </a:bodyPr>
          <a:lstStyle/>
          <a:p>
            <a:r>
              <a:rPr lang="es-CO" dirty="0"/>
              <a:t>DBA 12. Realiza mediciones con unidades de medida estándar de longitud, área, capacidad y tiempo.</a:t>
            </a:r>
          </a:p>
          <a:p>
            <a:r>
              <a:rPr lang="es-CO" dirty="0"/>
              <a:t>DBA 13. Describe cómo se vería un objeto desde distintos puntos de vista.</a:t>
            </a:r>
          </a:p>
          <a:p>
            <a:r>
              <a:rPr lang="es-CO" dirty="0"/>
              <a:t>DBA 14. </a:t>
            </a:r>
            <a:r>
              <a:rPr lang="es-CO" dirty="0" smtClean="0"/>
              <a:t>Clasifica </a:t>
            </a:r>
            <a:r>
              <a:rPr lang="es-CO" dirty="0"/>
              <a:t>polígonos según sus lados y sus ángulos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dirty="0"/>
              <a:t>En el desarrollo de los aprendizajes mencionados</a:t>
            </a:r>
            <a:r>
              <a:rPr lang="es-CO" dirty="0" smtClean="0"/>
              <a:t>, puede </a:t>
            </a:r>
            <a:r>
              <a:rPr lang="es-CO" dirty="0"/>
              <a:t>proponer tareas de medición, como estimar el área de la mesa o del piso de la casa, al igual que </a:t>
            </a:r>
            <a:r>
              <a:rPr lang="es-CO" dirty="0" smtClean="0"/>
              <a:t>la descripción </a:t>
            </a:r>
            <a:r>
              <a:rPr lang="es-CO" dirty="0"/>
              <a:t>de objetos en la casa desde distintos puntos de vista y la </a:t>
            </a:r>
            <a:r>
              <a:rPr lang="es-CO" dirty="0" smtClean="0"/>
              <a:t>identificación </a:t>
            </a:r>
            <a:r>
              <a:rPr lang="es-CO" dirty="0"/>
              <a:t>de formas poligonales </a:t>
            </a:r>
            <a:r>
              <a:rPr lang="es-CO" dirty="0" smtClean="0"/>
              <a:t>en el </a:t>
            </a:r>
            <a:r>
              <a:rPr lang="es-CO" dirty="0"/>
              <a:t>entorno rectángulos, cuadrados, triángulos, pentágonos, etc.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904205"/>
          </a:xfrm>
        </p:spPr>
        <p:txBody>
          <a:bodyPr/>
          <a:lstStyle/>
          <a:p>
            <a:pPr algn="l"/>
            <a:r>
              <a:rPr lang="es-CO" dirty="0" smtClean="0"/>
              <a:t>Grado Cuarto: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787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484784"/>
            <a:ext cx="7467600" cy="4504941"/>
          </a:xfrm>
        </p:spPr>
        <p:txBody>
          <a:bodyPr>
            <a:normAutofit fontScale="92500"/>
          </a:bodyPr>
          <a:lstStyle/>
          <a:p>
            <a:r>
              <a:rPr lang="es-CO" b="1" dirty="0"/>
              <a:t>DBA 6. </a:t>
            </a:r>
            <a:r>
              <a:rPr lang="es-CO" dirty="0"/>
              <a:t>Interpreta datos que involucran porcentajes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dirty="0"/>
              <a:t>Lea con su hijo o hija artículos de periódicos o revistas que involucran porcentajes, como los resultados de </a:t>
            </a:r>
            <a:r>
              <a:rPr lang="es-CO" dirty="0" smtClean="0"/>
              <a:t>una encuesta</a:t>
            </a:r>
            <a:r>
              <a:rPr lang="es-CO" dirty="0"/>
              <a:t>, las preferencias de las personas en la elección de un </a:t>
            </a:r>
            <a:r>
              <a:rPr lang="es-CO" dirty="0" smtClean="0"/>
              <a:t>producto</a:t>
            </a:r>
            <a:r>
              <a:rPr lang="es-CO" dirty="0"/>
              <a:t>, el porcentaje de tiempo que </a:t>
            </a:r>
            <a:r>
              <a:rPr lang="es-CO" dirty="0" smtClean="0"/>
              <a:t>un equipo </a:t>
            </a:r>
            <a:r>
              <a:rPr lang="es-CO" dirty="0"/>
              <a:t>de fútbol ha tenido posesión del balón, entre otros. Esto con el </a:t>
            </a:r>
            <a:r>
              <a:rPr lang="es-CO" dirty="0" smtClean="0"/>
              <a:t>fin </a:t>
            </a:r>
            <a:r>
              <a:rPr lang="es-CO" dirty="0"/>
              <a:t>de que el niño o niña haga </a:t>
            </a:r>
            <a:r>
              <a:rPr lang="es-CO" dirty="0" smtClean="0"/>
              <a:t>una interpretación </a:t>
            </a:r>
            <a:r>
              <a:rPr lang="es-CO" dirty="0"/>
              <a:t>de la información. Puede dialogar a partir de la situación interpretada y permitir que los </a:t>
            </a:r>
            <a:r>
              <a:rPr lang="es-CO" dirty="0" smtClean="0"/>
              <a:t>niños aporten </a:t>
            </a:r>
            <a:r>
              <a:rPr lang="es-CO" dirty="0"/>
              <a:t>con sus ideas. La interpretación se puede hacer observando la relación de los </a:t>
            </a:r>
            <a:r>
              <a:rPr lang="es-CO" dirty="0" smtClean="0"/>
              <a:t>gráficos </a:t>
            </a:r>
            <a:r>
              <a:rPr lang="es-CO" dirty="0"/>
              <a:t>con los textos </a:t>
            </a:r>
            <a:r>
              <a:rPr lang="es-CO" dirty="0" smtClean="0"/>
              <a:t>y sus </a:t>
            </a:r>
            <a:r>
              <a:rPr lang="es-CO" dirty="0"/>
              <a:t>resultados, o a través de la organización de los datos.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904205"/>
          </a:xfrm>
        </p:spPr>
        <p:txBody>
          <a:bodyPr/>
          <a:lstStyle/>
          <a:p>
            <a:r>
              <a:rPr lang="es-CO" dirty="0" smtClean="0"/>
              <a:t>Grado Quinto: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21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412776"/>
            <a:ext cx="7467600" cy="4576949"/>
          </a:xfrm>
        </p:spPr>
        <p:txBody>
          <a:bodyPr>
            <a:normAutofit fontScale="77500" lnSpcReduction="20000"/>
          </a:bodyPr>
          <a:lstStyle/>
          <a:p>
            <a:r>
              <a:rPr lang="es-CO" b="1" dirty="0"/>
              <a:t>DBA 3. </a:t>
            </a:r>
            <a:r>
              <a:rPr lang="es-CO" dirty="0"/>
              <a:t>Aproxima dependiendo de la necesidad.</a:t>
            </a:r>
          </a:p>
          <a:p>
            <a:r>
              <a:rPr lang="es-CO" b="1" dirty="0"/>
              <a:t>DBA 4. </a:t>
            </a:r>
            <a:r>
              <a:rPr lang="es-CO" dirty="0"/>
              <a:t>Resuelve problemas utilizando porcentajes.</a:t>
            </a:r>
          </a:p>
          <a:p>
            <a:r>
              <a:rPr lang="es-CO" b="1" dirty="0"/>
              <a:t>DBA 8. </a:t>
            </a:r>
            <a:r>
              <a:rPr lang="es-CO" dirty="0"/>
              <a:t>Usa razones (con cantidades y unidades) para solucionar problemas de proporcionalidad.</a:t>
            </a:r>
          </a:p>
          <a:p>
            <a:r>
              <a:rPr lang="es-CO" b="1" dirty="0"/>
              <a:t>DBA 17. </a:t>
            </a:r>
            <a:r>
              <a:rPr lang="es-CO" dirty="0"/>
              <a:t>Relaciona información proveniente de distintas fuentes.</a:t>
            </a:r>
          </a:p>
          <a:p>
            <a:r>
              <a:rPr lang="es-CO" b="1" dirty="0"/>
              <a:t>DBA 18. </a:t>
            </a:r>
            <a:r>
              <a:rPr lang="es-CO" dirty="0"/>
              <a:t>Calcula la media, la mediana y la moda de un conjunto de datos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sz="2800" dirty="0"/>
              <a:t>En una visita al mercado o al centro comercial, promueva actividades con su hijo o hija que impliquen </a:t>
            </a:r>
            <a:r>
              <a:rPr lang="es-CO" sz="2800" dirty="0" smtClean="0"/>
              <a:t>hacer aproximaciones </a:t>
            </a:r>
            <a:r>
              <a:rPr lang="es-CO" sz="2800" dirty="0"/>
              <a:t>del dinero gastado, analizar las promociones y descuentos de manera que a partir </a:t>
            </a:r>
            <a:r>
              <a:rPr lang="es-CO" sz="2800" dirty="0" smtClean="0"/>
              <a:t>los porcentajes </a:t>
            </a:r>
            <a:r>
              <a:rPr lang="es-CO" sz="2800" dirty="0"/>
              <a:t>que se indican se decida si la promoción es conveniente o no, descifrar qué tamaño de </a:t>
            </a:r>
            <a:r>
              <a:rPr lang="es-CO" sz="2800" dirty="0" smtClean="0"/>
              <a:t>producto es </a:t>
            </a:r>
            <a:r>
              <a:rPr lang="es-CO" sz="2800" dirty="0"/>
              <a:t>más económico, comprar encontrando el costo por unidad de medida en varias presentaciones</a:t>
            </a:r>
            <a:r>
              <a:rPr lang="es-CO" sz="2800" dirty="0" smtClean="0"/>
              <a:t>.</a:t>
            </a:r>
            <a:endParaRPr lang="es-CO" sz="2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760189"/>
          </a:xfrm>
        </p:spPr>
        <p:txBody>
          <a:bodyPr/>
          <a:lstStyle/>
          <a:p>
            <a:r>
              <a:rPr lang="es-CO" dirty="0" smtClean="0"/>
              <a:t>Grado Sexto: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860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556792"/>
            <a:ext cx="7467600" cy="4432933"/>
          </a:xfrm>
        </p:spPr>
        <p:txBody>
          <a:bodyPr>
            <a:normAutofit fontScale="92500"/>
          </a:bodyPr>
          <a:lstStyle/>
          <a:p>
            <a:r>
              <a:rPr lang="es-CO" b="1" dirty="0"/>
              <a:t>DBA 1. </a:t>
            </a:r>
            <a:r>
              <a:rPr lang="es-CO" dirty="0"/>
              <a:t>Resuelve problemas que involucran números racionales positivos y negativos.</a:t>
            </a:r>
          </a:p>
          <a:p>
            <a:r>
              <a:rPr lang="es-CO" b="1" dirty="0"/>
              <a:t>DBA 4. </a:t>
            </a:r>
            <a:r>
              <a:rPr lang="es-CO" dirty="0"/>
              <a:t>Comprende y calcula incrementos y reducciones porcentuales en diversos contextos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dirty="0"/>
              <a:t>Dentro de las tareas de administración de la casa, invite a su hijo o hija a hacer juntos la contabilidad del hogar</a:t>
            </a:r>
            <a:r>
              <a:rPr lang="es-CO" dirty="0" smtClean="0"/>
              <a:t>, organizando </a:t>
            </a:r>
            <a:r>
              <a:rPr lang="es-CO" dirty="0"/>
              <a:t>la información sobre ingresos, gastos, capital y deudas y haciendo las cuentas que ayudarán a </a:t>
            </a:r>
            <a:r>
              <a:rPr lang="es-CO" dirty="0" smtClean="0"/>
              <a:t>dar sentido </a:t>
            </a:r>
            <a:r>
              <a:rPr lang="es-CO" dirty="0"/>
              <a:t>a los números negativos. Pueden también discutir el </a:t>
            </a:r>
            <a:r>
              <a:rPr lang="es-CO" dirty="0" smtClean="0"/>
              <a:t>significado </a:t>
            </a:r>
            <a:r>
              <a:rPr lang="es-CO" dirty="0"/>
              <a:t>de la </a:t>
            </a:r>
            <a:r>
              <a:rPr lang="es-CO" dirty="0" smtClean="0"/>
              <a:t>financiación </a:t>
            </a:r>
            <a:r>
              <a:rPr lang="es-CO" dirty="0"/>
              <a:t>(el </a:t>
            </a:r>
            <a:r>
              <a:rPr lang="es-CO" dirty="0" smtClean="0"/>
              <a:t>incremento porcentual </a:t>
            </a:r>
            <a:r>
              <a:rPr lang="es-CO" dirty="0"/>
              <a:t>anual de los precios de las cosas) en relación con las </a:t>
            </a:r>
            <a:r>
              <a:rPr lang="es-CO" dirty="0" smtClean="0"/>
              <a:t>finanzas </a:t>
            </a:r>
            <a:r>
              <a:rPr lang="es-CO" dirty="0"/>
              <a:t>del hogar.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832197"/>
          </a:xfrm>
        </p:spPr>
        <p:txBody>
          <a:bodyPr/>
          <a:lstStyle/>
          <a:p>
            <a:r>
              <a:rPr lang="es-CO" dirty="0" smtClean="0"/>
              <a:t>Grado Séptimo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331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</TotalTime>
  <Words>1629</Words>
  <Application>Microsoft Office PowerPoint</Application>
  <PresentationFormat>Presentación en pantalla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Cartoné</vt:lpstr>
      <vt:lpstr>DÍA E DE LA FAMILIA</vt:lpstr>
      <vt:lpstr>Derechos Básicos de Aprendizaje (DBA)</vt:lpstr>
      <vt:lpstr>ESTRATEGIAS PROPUESTAS PARA QUE LAS FAMILIAS CONOZCAN, APROPIEN Y APOYEN LA IMPLEMENTACIÓN DE LOS DBA</vt:lpstr>
      <vt:lpstr>Grado segundo:</vt:lpstr>
      <vt:lpstr>Grado Tercero:</vt:lpstr>
      <vt:lpstr>Grado Cuarto:</vt:lpstr>
      <vt:lpstr>Grado Quinto:</vt:lpstr>
      <vt:lpstr>Grado Sexto:</vt:lpstr>
      <vt:lpstr>Grado Séptimo</vt:lpstr>
      <vt:lpstr>Grado Octavo:</vt:lpstr>
      <vt:lpstr>Grado Noveno</vt:lpstr>
      <vt:lpstr>Grado Décimo:</vt:lpstr>
      <vt:lpstr>Undécimo Grado</vt:lpstr>
      <vt:lpstr>Lo más importante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E DE LA FAMILIA</dc:title>
  <dc:creator>luis</dc:creator>
  <cp:lastModifiedBy>Maritza</cp:lastModifiedBy>
  <cp:revision>7</cp:revision>
  <dcterms:created xsi:type="dcterms:W3CDTF">2015-09-26T11:13:46Z</dcterms:created>
  <dcterms:modified xsi:type="dcterms:W3CDTF">2015-10-01T02:29:13Z</dcterms:modified>
</cp:coreProperties>
</file>