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8" r:id="rId5"/>
    <p:sldId id="269" r:id="rId6"/>
    <p:sldId id="270" r:id="rId7"/>
    <p:sldId id="279" r:id="rId8"/>
    <p:sldId id="271" r:id="rId9"/>
    <p:sldId id="272" r:id="rId10"/>
    <p:sldId id="260" r:id="rId11"/>
    <p:sldId id="259" r:id="rId12"/>
    <p:sldId id="258" r:id="rId13"/>
    <p:sldId id="261" r:id="rId14"/>
    <p:sldId id="262" r:id="rId15"/>
    <p:sldId id="263" r:id="rId16"/>
    <p:sldId id="265" r:id="rId17"/>
    <p:sldId id="266" r:id="rId18"/>
    <p:sldId id="267" r:id="rId19"/>
    <p:sldId id="273" r:id="rId20"/>
    <p:sldId id="274" r:id="rId21"/>
    <p:sldId id="275" r:id="rId22"/>
    <p:sldId id="276"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1" d="100"/>
          <a:sy n="111" d="100"/>
        </p:scale>
        <p:origin x="-149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FEBD412-AE6D-432D-B7C9-0AB6C349E69E}" type="datetimeFigureOut">
              <a:rPr lang="es-ES" smtClean="0"/>
              <a:pPr/>
              <a:t>25/10/2015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591D500-8BC0-4150-AECF-18CE33DA3DC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BD412-AE6D-432D-B7C9-0AB6C349E69E}" type="datetimeFigureOut">
              <a:rPr lang="es-ES" smtClean="0"/>
              <a:pPr/>
              <a:t>25/10/2015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1D500-8BC0-4150-AECF-18CE33DA3DC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28803"/>
            <a:ext cx="7772400" cy="1785950"/>
          </a:xfrm>
        </p:spPr>
        <p:txBody>
          <a:bodyPr>
            <a:normAutofit fontScale="90000"/>
          </a:bodyPr>
          <a:lstStyle/>
          <a:p>
            <a:r>
              <a:rPr lang="es-ES" b="1" dirty="0" smtClean="0"/>
              <a:t>¿CÓMO DESARROLLAR LOS ESTÁNDARES DE LENGUAJE EL EN AULA? </a:t>
            </a:r>
            <a:endParaRPr lang="es-ES" b="1" dirty="0"/>
          </a:p>
        </p:txBody>
      </p:sp>
      <p:sp>
        <p:nvSpPr>
          <p:cNvPr id="3" name="2 Subtítulo"/>
          <p:cNvSpPr>
            <a:spLocks noGrp="1"/>
          </p:cNvSpPr>
          <p:nvPr>
            <p:ph type="subTitle" idx="1"/>
          </p:nvPr>
        </p:nvSpPr>
        <p:spPr/>
        <p:txBody>
          <a:bodyPr>
            <a:normAutofit fontScale="85000" lnSpcReduction="10000"/>
          </a:bodyPr>
          <a:lstStyle/>
          <a:p>
            <a:r>
              <a:rPr lang="es-ES" b="1" dirty="0">
                <a:solidFill>
                  <a:schemeClr val="tx1"/>
                </a:solidFill>
              </a:rPr>
              <a:t>¿</a:t>
            </a:r>
            <a:r>
              <a:rPr lang="es-ES" b="1" dirty="0" smtClean="0">
                <a:solidFill>
                  <a:schemeClr val="tx1"/>
                </a:solidFill>
              </a:rPr>
              <a:t>CÓMO FORMAR ESTUDIANTES COMPETENTES EN SU LENGUA MATERNA DESDE LOS ESTANDARES DE LENGUAJE?</a:t>
            </a:r>
          </a:p>
          <a:p>
            <a:r>
              <a:rPr lang="es-ES" b="1" dirty="0" err="1" smtClean="0">
                <a:solidFill>
                  <a:schemeClr val="tx1"/>
                </a:solidFill>
              </a:rPr>
              <a:t>Esp</a:t>
            </a:r>
            <a:r>
              <a:rPr lang="es-ES" b="1" dirty="0" smtClean="0">
                <a:solidFill>
                  <a:schemeClr val="tx1"/>
                </a:solidFill>
              </a:rPr>
              <a:t>. Dora Hernández Alvarez.</a:t>
            </a:r>
            <a:endParaRPr lang="es-E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846158"/>
          </a:xfrm>
        </p:spPr>
        <p:txBody>
          <a:bodyPr>
            <a:normAutofit fontScale="90000"/>
          </a:bodyPr>
          <a:lstStyle/>
          <a:p>
            <a:r>
              <a:rPr lang="es-CO" b="1" dirty="0" smtClean="0"/>
              <a:t>CONCEPCIÓN DE LENGUAJE: </a:t>
            </a:r>
            <a:br>
              <a:rPr lang="es-CO" b="1" dirty="0" smtClean="0"/>
            </a:br>
            <a:endParaRPr lang="es-ES" dirty="0"/>
          </a:p>
        </p:txBody>
      </p:sp>
      <p:sp>
        <p:nvSpPr>
          <p:cNvPr id="3" name="2 Marcador de contenido"/>
          <p:cNvSpPr>
            <a:spLocks noGrp="1"/>
          </p:cNvSpPr>
          <p:nvPr>
            <p:ph idx="1"/>
          </p:nvPr>
        </p:nvSpPr>
        <p:spPr>
          <a:xfrm>
            <a:off x="457200" y="928670"/>
            <a:ext cx="8229600" cy="5197493"/>
          </a:xfrm>
        </p:spPr>
        <p:txBody>
          <a:bodyPr>
            <a:normAutofit fontScale="92500" lnSpcReduction="20000"/>
          </a:bodyPr>
          <a:lstStyle/>
          <a:p>
            <a:r>
              <a:rPr lang="es-ES" sz="3500" dirty="0" smtClean="0"/>
              <a:t>Lenguaje, significación, comunicación- Luis Ángel Baena, 1982.</a:t>
            </a:r>
          </a:p>
          <a:p>
            <a:r>
              <a:rPr lang="es-ES" sz="3500" dirty="0" smtClean="0"/>
              <a:t>Desarrollo de la significación, en tanto, somos constructores de sentidos. (Enfoque semántico comunicativo).</a:t>
            </a:r>
          </a:p>
          <a:p>
            <a:r>
              <a:rPr lang="es-ES" sz="3500" dirty="0" smtClean="0"/>
              <a:t>Desarrollo de habilidades lingüísticas: escuchar, hablar, leer, escribir. Chomsky, 1965.</a:t>
            </a:r>
          </a:p>
          <a:p>
            <a:r>
              <a:rPr lang="es-ES" sz="3500" dirty="0" smtClean="0"/>
              <a:t>Desarrollo de competencias: enfoque de los usos sociales del lenguaje y los discursos en situaciones reales de comunicación. Dell </a:t>
            </a:r>
            <a:r>
              <a:rPr lang="es-ES" sz="3500" dirty="0" err="1" smtClean="0"/>
              <a:t>Hymes</a:t>
            </a:r>
            <a:r>
              <a:rPr lang="es-ES" sz="3500" dirty="0" smtClean="0"/>
              <a:t>, 1972.</a:t>
            </a:r>
            <a:r>
              <a:rPr lang="es-ES" sz="3500" dirty="0"/>
              <a:t> </a:t>
            </a:r>
            <a:r>
              <a:rPr lang="es-ES" sz="3500" dirty="0" smtClean="0"/>
              <a:t> A.K</a:t>
            </a:r>
            <a:r>
              <a:rPr lang="es-ES" sz="3500" dirty="0"/>
              <a:t>. </a:t>
            </a:r>
            <a:r>
              <a:rPr lang="es-ES" sz="3500" dirty="0" err="1"/>
              <a:t>Halliday</a:t>
            </a:r>
            <a:r>
              <a:rPr lang="es-ES" sz="3500" dirty="0"/>
              <a:t>, </a:t>
            </a:r>
            <a:r>
              <a:rPr lang="es-ES" sz="3500" dirty="0" smtClean="0"/>
              <a:t>1994, </a:t>
            </a:r>
            <a:r>
              <a:rPr lang="es-ES" sz="3500" dirty="0"/>
              <a:t>William </a:t>
            </a:r>
            <a:r>
              <a:rPr lang="es-ES" sz="3500" dirty="0" err="1" smtClean="0"/>
              <a:t>Labov</a:t>
            </a:r>
            <a:r>
              <a:rPr lang="es-ES" sz="3500" dirty="0" smtClean="0"/>
              <a:t>, 1972.</a:t>
            </a:r>
            <a:r>
              <a:rPr lang="es-ES" sz="3500" dirty="0"/>
              <a:t> </a:t>
            </a:r>
            <a:r>
              <a:rPr lang="es-ES" sz="3500" dirty="0" err="1"/>
              <a:t>Basil</a:t>
            </a:r>
            <a:r>
              <a:rPr lang="es-ES" sz="3500" dirty="0"/>
              <a:t> </a:t>
            </a:r>
            <a:r>
              <a:rPr lang="es-ES" sz="3500" dirty="0" err="1" smtClean="0"/>
              <a:t>Bernstein</a:t>
            </a:r>
            <a:r>
              <a:rPr lang="es-ES" sz="3500" dirty="0" smtClean="0"/>
              <a:t>, 1970; y otros…</a:t>
            </a:r>
            <a:endParaRPr lang="es-ES" sz="3500" dirty="0"/>
          </a:p>
          <a:p>
            <a:endParaRPr lang="es-ES" dirty="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1000132"/>
          </a:xfrm>
        </p:spPr>
        <p:txBody>
          <a:bodyPr>
            <a:normAutofit fontScale="90000"/>
          </a:bodyPr>
          <a:lstStyle/>
          <a:p>
            <a:r>
              <a:rPr lang="es-CO" sz="3600" b="1" dirty="0" smtClean="0"/>
              <a:t/>
            </a:r>
            <a:br>
              <a:rPr lang="es-CO" sz="3600" b="1" dirty="0" smtClean="0"/>
            </a:br>
            <a:r>
              <a:rPr lang="es-CO" sz="3600" b="1" dirty="0" smtClean="0"/>
              <a:t>TRES CAMPOS FUNDAMENTALES EN LA FORMACIÓN EN LENGUAJE </a:t>
            </a:r>
            <a:r>
              <a:rPr lang="es-ES" dirty="0" smtClean="0"/>
              <a:t/>
            </a:r>
            <a:br>
              <a:rPr lang="es-ES" dirty="0" smtClean="0"/>
            </a:br>
            <a:endParaRPr lang="es-ES" dirty="0"/>
          </a:p>
        </p:txBody>
      </p:sp>
      <p:sp>
        <p:nvSpPr>
          <p:cNvPr id="3" name="2 Marcador de contenido"/>
          <p:cNvSpPr>
            <a:spLocks noGrp="1"/>
          </p:cNvSpPr>
          <p:nvPr>
            <p:ph idx="1"/>
          </p:nvPr>
        </p:nvSpPr>
        <p:spPr>
          <a:xfrm>
            <a:off x="457200" y="1357298"/>
            <a:ext cx="8229600" cy="5000660"/>
          </a:xfrm>
        </p:spPr>
        <p:txBody>
          <a:bodyPr>
            <a:noAutofit/>
          </a:bodyPr>
          <a:lstStyle/>
          <a:p>
            <a:pPr algn="ctr">
              <a:buNone/>
            </a:pPr>
            <a:r>
              <a:rPr lang="es-CO" sz="2800" b="1" i="1" dirty="0" smtClean="0"/>
              <a:t>1- La</a:t>
            </a:r>
            <a:r>
              <a:rPr lang="es-CO" sz="2800" b="1" dirty="0" smtClean="0"/>
              <a:t> </a:t>
            </a:r>
            <a:r>
              <a:rPr lang="es-CO" sz="2800" b="1" i="1" dirty="0" smtClean="0"/>
              <a:t>pedagogía </a:t>
            </a:r>
            <a:r>
              <a:rPr lang="es-CO" sz="2800" b="1" i="1" dirty="0"/>
              <a:t>de la lengua </a:t>
            </a:r>
            <a:r>
              <a:rPr lang="es-CO" sz="2800" b="1" i="1" dirty="0" smtClean="0"/>
              <a:t>castellana:</a:t>
            </a:r>
          </a:p>
          <a:p>
            <a:pPr algn="just"/>
            <a:r>
              <a:rPr lang="es-CO" sz="2300" dirty="0" smtClean="0"/>
              <a:t> </a:t>
            </a:r>
            <a:r>
              <a:rPr lang="es-CO" sz="2800" dirty="0" smtClean="0"/>
              <a:t>Centra su foco de atención e interés en el desarrollo de la competencia comunicativa de los estudiantes, en el sentido de</a:t>
            </a:r>
            <a:r>
              <a:rPr lang="es-CO" sz="2800" b="1" i="1" dirty="0" smtClean="0"/>
              <a:t> :</a:t>
            </a:r>
          </a:p>
          <a:p>
            <a:pPr algn="just">
              <a:buNone/>
            </a:pPr>
            <a:r>
              <a:rPr lang="es-CO" sz="2800" dirty="0" smtClean="0"/>
              <a:t>    a) El docente de Lengua Castellana debe tomar </a:t>
            </a:r>
            <a:r>
              <a:rPr lang="es-CO" sz="2800" dirty="0"/>
              <a:t>en consideración </a:t>
            </a:r>
            <a:r>
              <a:rPr lang="es-CO" sz="2800" dirty="0" smtClean="0"/>
              <a:t> las implicaciones  de  orden cognitivo</a:t>
            </a:r>
            <a:r>
              <a:rPr lang="es-CO" sz="2800" dirty="0"/>
              <a:t>, pragmático, emocional, cultural e </a:t>
            </a:r>
            <a:r>
              <a:rPr lang="es-CO" sz="2800" dirty="0" smtClean="0"/>
              <a:t>ideológico del estudiante en la planeación y ejecución de sus clases.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82660"/>
          </a:xfrm>
        </p:spPr>
        <p:txBody>
          <a:bodyPr>
            <a:noAutofit/>
          </a:bodyPr>
          <a:lstStyle/>
          <a:p>
            <a:r>
              <a:rPr lang="es-CO" sz="3200" b="1" dirty="0" smtClean="0"/>
              <a:t>TRES CAMPOS FUNDAMENTALES EN LA FORMACIÓN EN LENGUAJE</a:t>
            </a:r>
            <a:endParaRPr lang="es-ES" sz="3200" dirty="0"/>
          </a:p>
        </p:txBody>
      </p:sp>
      <p:sp>
        <p:nvSpPr>
          <p:cNvPr id="3" name="2 Marcador de contenido"/>
          <p:cNvSpPr>
            <a:spLocks noGrp="1"/>
          </p:cNvSpPr>
          <p:nvPr>
            <p:ph idx="1"/>
          </p:nvPr>
        </p:nvSpPr>
        <p:spPr>
          <a:xfrm>
            <a:off x="457200" y="1071546"/>
            <a:ext cx="8229600" cy="5054617"/>
          </a:xfrm>
        </p:spPr>
        <p:txBody>
          <a:bodyPr>
            <a:normAutofit fontScale="32500" lnSpcReduction="20000"/>
          </a:bodyPr>
          <a:lstStyle/>
          <a:p>
            <a:pPr algn="just">
              <a:buFont typeface="Arial" charset="0"/>
              <a:buChar char="•"/>
            </a:pPr>
            <a:endParaRPr lang="es-CO" dirty="0" smtClean="0"/>
          </a:p>
          <a:p>
            <a:pPr algn="just">
              <a:buFont typeface="Arial" charset="0"/>
              <a:buChar char="•"/>
            </a:pPr>
            <a:endParaRPr lang="es-CO" dirty="0" smtClean="0"/>
          </a:p>
          <a:p>
            <a:pPr algn="just">
              <a:buFont typeface="Arial" charset="0"/>
              <a:buChar char="•"/>
            </a:pPr>
            <a:r>
              <a:rPr lang="es-CO" sz="9600" dirty="0" smtClean="0"/>
              <a:t>b) El estudiante esté en condiciones de identificar el contexto de comunicación en el que se encuentra y, en consecuencia, saber cuándo hablar, sobre qué, de qué manera hacerlo, cómo reconocer las intenciones que subyacen a todo discurso, cómo hacer evidentes los aspectos conflictivos de la comunicación, en fin, cómo actuar sobre el mundo e interactuar con los demás, a partir de la lengua y, desde luego, del lenguaje. </a:t>
            </a:r>
          </a:p>
          <a:p>
            <a:pPr algn="just">
              <a:buFont typeface="Arial" charset="0"/>
              <a:buChar char="•"/>
            </a:pPr>
            <a:endParaRPr lang="es-CO" sz="9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TRES CAMPOS FUNDAMENTALES EN LA FORMACIÓN EN LENGUAJE</a:t>
            </a:r>
            <a:endParaRPr lang="es-ES" sz="3200" dirty="0"/>
          </a:p>
        </p:txBody>
      </p:sp>
      <p:sp>
        <p:nvSpPr>
          <p:cNvPr id="3" name="2 Marcador de contenido"/>
          <p:cNvSpPr>
            <a:spLocks noGrp="1"/>
          </p:cNvSpPr>
          <p:nvPr>
            <p:ph idx="1"/>
          </p:nvPr>
        </p:nvSpPr>
        <p:spPr/>
        <p:txBody>
          <a:bodyPr>
            <a:normAutofit fontScale="92500" lnSpcReduction="20000"/>
          </a:bodyPr>
          <a:lstStyle/>
          <a:p>
            <a:pPr algn="just"/>
            <a:r>
              <a:rPr lang="es-CO" dirty="0" smtClean="0"/>
              <a:t>c) </a:t>
            </a:r>
            <a:r>
              <a:rPr lang="es-CO" dirty="0"/>
              <a:t>N</a:t>
            </a:r>
            <a:r>
              <a:rPr lang="es-CO" dirty="0" smtClean="0"/>
              <a:t>o </a:t>
            </a:r>
            <a:r>
              <a:rPr lang="es-CO" dirty="0"/>
              <a:t>significa dejar de lado el trabajo en el campo gramatical, que tanto peso ha tenido en la enseñanza de la lengua en nuestro país; </a:t>
            </a:r>
            <a:r>
              <a:rPr lang="es-CO" u="sng" dirty="0"/>
              <a:t>significa estudiar la lengua desde una perspectiva discursiva y</a:t>
            </a:r>
            <a:r>
              <a:rPr lang="es-CO" b="1" u="sng" dirty="0"/>
              <a:t> </a:t>
            </a:r>
            <a:r>
              <a:rPr lang="es-CO" u="sng" dirty="0"/>
              <a:t>llevar a cabo un acercamiento a los fenómenos gramaticales en que se hacen evidentes</a:t>
            </a:r>
            <a:r>
              <a:rPr lang="es-CO" dirty="0"/>
              <a:t>:  a) las necesidades cognitivas del estudiante;  b) el estudio de la gramática desde las exigencias que plantee la construcción de discurso;  y </a:t>
            </a:r>
            <a:r>
              <a:rPr lang="es-CO" dirty="0" smtClean="0"/>
              <a:t>los </a:t>
            </a:r>
            <a:r>
              <a:rPr lang="es-CO" dirty="0"/>
              <a:t>aportes que la gramática ofrece para la concreción de los procesos de significación y de comunicación.  </a:t>
            </a:r>
            <a:endParaRPr lang="es-ES" dirty="0"/>
          </a:p>
          <a:p>
            <a:endParaRPr lang="es-ES" dirty="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TRES CAMPOS FUNDAMENTALES EN LA FORMACIÓN EN LENGUAJE</a:t>
            </a:r>
            <a:endParaRPr lang="es-ES" sz="3200" dirty="0"/>
          </a:p>
        </p:txBody>
      </p:sp>
      <p:sp>
        <p:nvSpPr>
          <p:cNvPr id="3" name="2 Marcador de contenido"/>
          <p:cNvSpPr>
            <a:spLocks noGrp="1"/>
          </p:cNvSpPr>
          <p:nvPr>
            <p:ph idx="1"/>
          </p:nvPr>
        </p:nvSpPr>
        <p:spPr/>
        <p:txBody>
          <a:bodyPr/>
          <a:lstStyle/>
          <a:p>
            <a:pPr algn="ctr">
              <a:buNone/>
            </a:pPr>
            <a:r>
              <a:rPr lang="es-ES" b="1" dirty="0" smtClean="0"/>
              <a:t>2-</a:t>
            </a:r>
            <a:r>
              <a:rPr lang="es-ES" dirty="0" smtClean="0"/>
              <a:t> </a:t>
            </a:r>
            <a:r>
              <a:rPr lang="es-CO" b="1" i="1" dirty="0"/>
              <a:t>La pedagogía de la </a:t>
            </a:r>
            <a:r>
              <a:rPr lang="es-CO" b="1" i="1" dirty="0" smtClean="0"/>
              <a:t>literatura propende por:</a:t>
            </a:r>
            <a:endParaRPr lang="es-ES" b="1" i="1" dirty="0"/>
          </a:p>
          <a:p>
            <a:r>
              <a:rPr lang="es-ES" dirty="0" smtClean="0"/>
              <a:t>Desarrollar el hábito lector, </a:t>
            </a:r>
            <a:r>
              <a:rPr lang="es-ES" dirty="0"/>
              <a:t>la creatividad y la imaginación.</a:t>
            </a:r>
          </a:p>
          <a:p>
            <a:r>
              <a:rPr lang="es-CO" dirty="0" smtClean="0"/>
              <a:t>Desarrollar </a:t>
            </a:r>
            <a:r>
              <a:rPr lang="es-CO" dirty="0"/>
              <a:t>la capacidad de formular juicios sustentados acerca de los </a:t>
            </a:r>
            <a:r>
              <a:rPr lang="es-CO" dirty="0" smtClean="0"/>
              <a:t>textos literarios: </a:t>
            </a:r>
            <a:r>
              <a:rPr lang="es-CO" dirty="0"/>
              <a:t>a interpretarlos y valorarlos en su verdadera dimensión.</a:t>
            </a:r>
            <a:endParaRPr lang="es-ES" dirty="0"/>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TRES CAMPOS FUNDAMENTALES EN LA FORMACIÓN EN LENGUAJE</a:t>
            </a:r>
            <a:endParaRPr lang="es-ES" sz="3200" dirty="0"/>
          </a:p>
        </p:txBody>
      </p:sp>
      <p:sp>
        <p:nvSpPr>
          <p:cNvPr id="3" name="2 Marcador de contenido"/>
          <p:cNvSpPr>
            <a:spLocks noGrp="1"/>
          </p:cNvSpPr>
          <p:nvPr>
            <p:ph idx="1"/>
          </p:nvPr>
        </p:nvSpPr>
        <p:spPr>
          <a:xfrm>
            <a:off x="457200" y="1500174"/>
            <a:ext cx="8229600" cy="4625989"/>
          </a:xfrm>
        </p:spPr>
        <p:txBody>
          <a:bodyPr>
            <a:normAutofit fontScale="92500" lnSpcReduction="10000"/>
          </a:bodyPr>
          <a:lstStyle/>
          <a:p>
            <a:pPr algn="just"/>
            <a:r>
              <a:rPr lang="es-ES" dirty="0" smtClean="0"/>
              <a:t>Estimular </a:t>
            </a:r>
            <a:r>
              <a:rPr lang="es-ES" dirty="0"/>
              <a:t>y propiciar la escritura con intención </a:t>
            </a:r>
            <a:r>
              <a:rPr lang="es-ES" dirty="0" smtClean="0"/>
              <a:t>literaria. El </a:t>
            </a:r>
            <a:r>
              <a:rPr lang="es-ES" dirty="0"/>
              <a:t>texto literario aporta al mejoramiento de las capacidades expresivas, imaginativas y cognitivas de los estudiantes. </a:t>
            </a:r>
          </a:p>
          <a:p>
            <a:pPr algn="ctr">
              <a:buNone/>
            </a:pPr>
            <a:r>
              <a:rPr lang="es-CO" b="1" i="1" dirty="0" smtClean="0"/>
              <a:t>3- La </a:t>
            </a:r>
            <a:r>
              <a:rPr lang="es-CO" b="1" i="1" dirty="0"/>
              <a:t>pedagogía de </a:t>
            </a:r>
            <a:r>
              <a:rPr lang="es-CO" b="1" i="1" dirty="0" smtClean="0"/>
              <a:t>otros </a:t>
            </a:r>
            <a:r>
              <a:rPr lang="es-CO" b="1" i="1" dirty="0"/>
              <a:t>sistemas </a:t>
            </a:r>
            <a:r>
              <a:rPr lang="es-CO" b="1" i="1" dirty="0" smtClean="0"/>
              <a:t>simbólicos:</a:t>
            </a:r>
          </a:p>
          <a:p>
            <a:pPr algn="just">
              <a:buNone/>
            </a:pPr>
            <a:r>
              <a:rPr lang="es-CO" dirty="0" smtClean="0"/>
              <a:t>     Formar </a:t>
            </a:r>
            <a:r>
              <a:rPr lang="es-CO" dirty="0"/>
              <a:t>en lenguaje implica avanzar también en el conocimiento de otros sistemas que le permitan al  individuo expresar sus ideas, deseos y sentimientos e interactuar con los otros seres de su entorno. </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t>TRES CAMPOS FUNDAMENTALES EN LA FORMACIÓN EN LENGUAJE</a:t>
            </a:r>
            <a:endParaRPr lang="es-ES" sz="3200" dirty="0"/>
          </a:p>
        </p:txBody>
      </p:sp>
      <p:sp>
        <p:nvSpPr>
          <p:cNvPr id="3" name="2 Marcador de contenido"/>
          <p:cNvSpPr>
            <a:spLocks noGrp="1"/>
          </p:cNvSpPr>
          <p:nvPr>
            <p:ph idx="1"/>
          </p:nvPr>
        </p:nvSpPr>
        <p:spPr/>
        <p:txBody>
          <a:bodyPr/>
          <a:lstStyle/>
          <a:p>
            <a:pPr algn="just"/>
            <a:r>
              <a:rPr lang="es-CO" dirty="0" smtClean="0"/>
              <a:t>Esto quiere decir que se hace necesario trabajar en la comprensión y producción de los distintos aspectos no verbales: proxémicos, o manejo del espacio con intenciones significativas; los kinésicos o lenguaje corporal; prosódicos o</a:t>
            </a:r>
            <a:r>
              <a:rPr lang="es-ES" dirty="0" smtClean="0"/>
              <a:t> significados generados por el uso de entonaciones, pausas, ritmos, etc. </a:t>
            </a:r>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274638"/>
            <a:ext cx="7429552" cy="725470"/>
          </a:xfrm>
        </p:spPr>
        <p:txBody>
          <a:bodyPr>
            <a:noAutofit/>
          </a:bodyPr>
          <a:lstStyle/>
          <a:p>
            <a:r>
              <a:rPr lang="es-CO" sz="2000" b="1" dirty="0" smtClean="0"/>
              <a:t/>
            </a:r>
            <a:br>
              <a:rPr lang="es-CO" sz="2000" b="1" dirty="0" smtClean="0"/>
            </a:br>
            <a:r>
              <a:rPr lang="es-CO" sz="2000" b="1" dirty="0" smtClean="0"/>
              <a:t/>
            </a:r>
            <a:br>
              <a:rPr lang="es-CO" sz="2000" b="1" dirty="0" smtClean="0"/>
            </a:br>
            <a:r>
              <a:rPr lang="es-CO" sz="3200" b="1" dirty="0" smtClean="0"/>
              <a:t>TRES CAMPOS FUNDAMENTALES EN LA FORMACIÓN EN LENGUAJE</a:t>
            </a:r>
            <a:endParaRPr lang="es-ES" sz="3200" dirty="0"/>
          </a:p>
        </p:txBody>
      </p:sp>
      <p:sp>
        <p:nvSpPr>
          <p:cNvPr id="3" name="2 Marcador de contenido"/>
          <p:cNvSpPr>
            <a:spLocks noGrp="1"/>
          </p:cNvSpPr>
          <p:nvPr>
            <p:ph idx="1"/>
          </p:nvPr>
        </p:nvSpPr>
        <p:spPr>
          <a:xfrm>
            <a:off x="457200" y="785794"/>
            <a:ext cx="8229600" cy="5340369"/>
          </a:xfrm>
        </p:spPr>
        <p:txBody>
          <a:bodyPr>
            <a:normAutofit/>
          </a:bodyPr>
          <a:lstStyle/>
          <a:p>
            <a:endParaRPr lang="es-ES" dirty="0" smtClean="0"/>
          </a:p>
          <a:p>
            <a:pPr algn="ctr"/>
            <a:r>
              <a:rPr lang="es-CO" dirty="0" smtClean="0"/>
              <a:t>Así</a:t>
            </a:r>
            <a:r>
              <a:rPr lang="es-CO" dirty="0"/>
              <a:t>, pues, se busca desarrollar y potenciar la </a:t>
            </a:r>
            <a:r>
              <a:rPr lang="es-CO" u="sng" dirty="0"/>
              <a:t>competencia simbólica </a:t>
            </a:r>
            <a:r>
              <a:rPr lang="es-CO" dirty="0"/>
              <a:t>de los y las estudiantes, con el fin de que reconozcan: </a:t>
            </a:r>
            <a:endParaRPr lang="es-CO" dirty="0" smtClean="0"/>
          </a:p>
          <a:p>
            <a:r>
              <a:rPr lang="es-CO" dirty="0" smtClean="0"/>
              <a:t>a</a:t>
            </a:r>
            <a:r>
              <a:rPr lang="es-CO" dirty="0"/>
              <a:t>) las características y los usos de los sistemas no verbales y el papel que </a:t>
            </a:r>
            <a:r>
              <a:rPr lang="es-CO" dirty="0" smtClean="0"/>
              <a:t>éstos </a:t>
            </a:r>
            <a:r>
              <a:rPr lang="es-CO" dirty="0"/>
              <a:t>juegan en los procesos lingüísticos, ya sean de representación conceptual o de </a:t>
            </a:r>
            <a:r>
              <a:rPr lang="es-CO" dirty="0" smtClean="0"/>
              <a:t>interacción</a:t>
            </a:r>
            <a:r>
              <a:rPr lang="es-CO" dirty="0"/>
              <a:t>.</a:t>
            </a:r>
            <a:endParaRPr lang="es-CO" dirty="0" smtClean="0"/>
          </a:p>
          <a:p>
            <a:r>
              <a:rPr lang="es-CO" dirty="0" smtClean="0"/>
              <a:t>b</a:t>
            </a:r>
            <a:r>
              <a:rPr lang="es-CO" dirty="0"/>
              <a:t>) su incidencia en los procesos de organización social, cultural e ideológica.</a:t>
            </a:r>
            <a:endParaRPr lang="es-ES" dirty="0"/>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t>EVALUACION DE LOS DESEMPEÑOS</a:t>
            </a:r>
            <a:endParaRPr lang="es-ES" sz="3600" b="1" dirty="0"/>
          </a:p>
        </p:txBody>
      </p:sp>
      <p:sp>
        <p:nvSpPr>
          <p:cNvPr id="3" name="2 Marcador de contenido"/>
          <p:cNvSpPr>
            <a:spLocks noGrp="1"/>
          </p:cNvSpPr>
          <p:nvPr>
            <p:ph idx="1"/>
          </p:nvPr>
        </p:nvSpPr>
        <p:spPr>
          <a:xfrm>
            <a:off x="457200" y="1285860"/>
            <a:ext cx="8229600" cy="4840303"/>
          </a:xfrm>
        </p:spPr>
        <p:txBody>
          <a:bodyPr>
            <a:normAutofit/>
          </a:bodyPr>
          <a:lstStyle/>
          <a:p>
            <a:r>
              <a:rPr lang="es-ES" sz="3400" dirty="0" smtClean="0"/>
              <a:t>Debe hacerse mediante indicadores y criterios claros que no generen ambigüedades a los estudiantes ni a padres de familia.</a:t>
            </a:r>
          </a:p>
          <a:p>
            <a:r>
              <a:rPr lang="es-ES" sz="3400" dirty="0" smtClean="0"/>
              <a:t>Se hace necesario elaborar rúbricas para cada tipo de texto y / o situación de aprendizaje.</a:t>
            </a:r>
          </a:p>
          <a:p>
            <a:r>
              <a:rPr lang="es-ES" sz="3400" dirty="0" smtClean="0"/>
              <a:t>Ver anexo de rúbricas.</a:t>
            </a:r>
            <a:endParaRPr lang="es-ES" sz="3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Fases para </a:t>
            </a:r>
            <a:r>
              <a:rPr lang="es-ES" sz="3200" b="1" dirty="0"/>
              <a:t>el desarrollo de las habilidades </a:t>
            </a:r>
            <a:r>
              <a:rPr lang="es-ES" sz="3200" b="1" dirty="0" smtClean="0"/>
              <a:t>en la </a:t>
            </a:r>
            <a:r>
              <a:rPr lang="es-ES" sz="3200" b="1" dirty="0"/>
              <a:t>comprensión y producción de textos </a:t>
            </a:r>
            <a:r>
              <a:rPr lang="es-ES" sz="3200" b="1" dirty="0" smtClean="0"/>
              <a:t>escritos. </a:t>
            </a:r>
            <a:endParaRPr lang="es-ES" sz="3200" dirty="0"/>
          </a:p>
        </p:txBody>
      </p:sp>
      <p:sp>
        <p:nvSpPr>
          <p:cNvPr id="3" name="2 Marcador de contenido"/>
          <p:cNvSpPr>
            <a:spLocks noGrp="1"/>
          </p:cNvSpPr>
          <p:nvPr>
            <p:ph idx="1"/>
          </p:nvPr>
        </p:nvSpPr>
        <p:spPr/>
        <p:txBody>
          <a:bodyPr/>
          <a:lstStyle/>
          <a:p>
            <a:r>
              <a:rPr lang="es-ES" dirty="0"/>
              <a:t>*Fase de lectura exploratoria para realizar predicciones sobre el probable tema y contenido del texto, proceso que a su vez genera la denominada activación de conocimientos previos. Esta activación le permite al lector preparase para realizar posibles nuevas asociaciones que resultarán de la lectura y de un conocimiento ya adquirido.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PARA TENER EN CUENTA:</a:t>
            </a:r>
            <a:endParaRPr lang="es-ES" b="1" dirty="0"/>
          </a:p>
        </p:txBody>
      </p:sp>
      <p:sp>
        <p:nvSpPr>
          <p:cNvPr id="3" name="2 Marcador de contenido"/>
          <p:cNvSpPr>
            <a:spLocks noGrp="1"/>
          </p:cNvSpPr>
          <p:nvPr>
            <p:ph idx="1"/>
          </p:nvPr>
        </p:nvSpPr>
        <p:spPr/>
        <p:txBody>
          <a:bodyPr>
            <a:normAutofit fontScale="92500" lnSpcReduction="20000"/>
          </a:bodyPr>
          <a:lstStyle/>
          <a:p>
            <a:pPr algn="just"/>
            <a:r>
              <a:rPr lang="es-CO" sz="4000" dirty="0"/>
              <a:t>El desarrollo de las competencias en lenguaje es un proceso que se inicia desde el momento mismo de la gestación y acompaña al individuo toda la vida. Cuando los infantes llegan al primer grado de Educación Básica cuentan ya con una serie de saberes que no pueden ser ignorados en la labor pedagógica</a:t>
            </a:r>
            <a:r>
              <a:rPr lang="es-CO" dirty="0"/>
              <a:t>.</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ES" sz="2700" b="1" dirty="0"/>
              <a:t> </a:t>
            </a:r>
            <a:r>
              <a:rPr lang="es-ES" sz="3200" b="1" dirty="0" smtClean="0"/>
              <a:t>Fases para el desarrollo de las habilidades en la comprensión y producción de textos escritos. </a:t>
            </a:r>
            <a:endParaRPr lang="es-ES" sz="2800" dirty="0"/>
          </a:p>
        </p:txBody>
      </p:sp>
      <p:sp>
        <p:nvSpPr>
          <p:cNvPr id="3" name="2 Marcador de contenido"/>
          <p:cNvSpPr>
            <a:spLocks noGrp="1"/>
          </p:cNvSpPr>
          <p:nvPr>
            <p:ph idx="1"/>
          </p:nvPr>
        </p:nvSpPr>
        <p:spPr>
          <a:xfrm>
            <a:off x="457200" y="1357298"/>
            <a:ext cx="8229600" cy="4768865"/>
          </a:xfrm>
        </p:spPr>
        <p:txBody>
          <a:bodyPr>
            <a:normAutofit lnSpcReduction="10000"/>
          </a:bodyPr>
          <a:lstStyle/>
          <a:p>
            <a:r>
              <a:rPr lang="es-ES" dirty="0"/>
              <a:t>*Fase de detección de términos desconocidos o confusos que podrán deducirse por contexto en determinados casos o que, en otros, requerirán el manejo de un diccionario apropiado. </a:t>
            </a:r>
          </a:p>
          <a:p>
            <a:r>
              <a:rPr lang="es-ES" dirty="0"/>
              <a:t>*Fase de identificación de conceptos clave relacionados con la temática del texto y el campo del conocimiento al cual pertenece. </a:t>
            </a:r>
          </a:p>
          <a:p>
            <a:r>
              <a:rPr lang="es-ES" dirty="0"/>
              <a:t>*Fase de identificación de ideas centrales y secundarias planteadas en el texto.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Fases para el desarrollo de las habilidades en la comprensión y producción de textos escritos. </a:t>
            </a:r>
            <a:endParaRPr lang="es-ES" sz="3200" dirty="0"/>
          </a:p>
        </p:txBody>
      </p:sp>
      <p:sp>
        <p:nvSpPr>
          <p:cNvPr id="3" name="2 Marcador de contenido"/>
          <p:cNvSpPr>
            <a:spLocks noGrp="1"/>
          </p:cNvSpPr>
          <p:nvPr>
            <p:ph idx="1"/>
          </p:nvPr>
        </p:nvSpPr>
        <p:spPr/>
        <p:txBody>
          <a:bodyPr>
            <a:normAutofit fontScale="92500" lnSpcReduction="20000"/>
          </a:bodyPr>
          <a:lstStyle/>
          <a:p>
            <a:r>
              <a:rPr lang="es-ES" dirty="0"/>
              <a:t>*Fase de parafraseo, la cual facilita de alguna manera el proceso de abstracción , en la medida en que el lector reproduce las ideas clave en sus propios términos, haciendo comentarios al margen y aún, preguntas generadas por tales ideas. </a:t>
            </a:r>
          </a:p>
          <a:p>
            <a:r>
              <a:rPr lang="es-ES" dirty="0"/>
              <a:t>*Fase de reorganización o esquematización del texto, en la que se precisa el contenido verdaderamente relevante del texto. Aquí será posible también integrar ciertos conocimientos previos y generar nuevas asociaciones.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Fases para el desarrollo de las habilidades en la comprensión y producción de textos escritos. </a:t>
            </a:r>
            <a:endParaRPr lang="es-ES" sz="3200" dirty="0"/>
          </a:p>
        </p:txBody>
      </p:sp>
      <p:sp>
        <p:nvSpPr>
          <p:cNvPr id="3" name="2 Marcador de contenido"/>
          <p:cNvSpPr>
            <a:spLocks noGrp="1"/>
          </p:cNvSpPr>
          <p:nvPr>
            <p:ph idx="1"/>
          </p:nvPr>
        </p:nvSpPr>
        <p:spPr/>
        <p:txBody>
          <a:bodyPr>
            <a:normAutofit fontScale="92500" lnSpcReduction="10000"/>
          </a:bodyPr>
          <a:lstStyle/>
          <a:p>
            <a:pPr algn="just"/>
            <a:r>
              <a:rPr lang="es-ES" dirty="0"/>
              <a:t>*Fase de producción: esta última etapa, en el nivel escolar de educación </a:t>
            </a:r>
            <a:r>
              <a:rPr lang="es-ES" dirty="0" smtClean="0"/>
              <a:t>básica primaria, básica secundaria </a:t>
            </a:r>
            <a:r>
              <a:rPr lang="es-ES" dirty="0"/>
              <a:t>y </a:t>
            </a:r>
            <a:r>
              <a:rPr lang="es-ES" dirty="0" smtClean="0"/>
              <a:t>media </a:t>
            </a:r>
            <a:r>
              <a:rPr lang="es-ES" dirty="0"/>
              <a:t>se ha trabajado de manera sencilla, dado que la mayoría de estudiantes </a:t>
            </a:r>
            <a:r>
              <a:rPr lang="es-ES" dirty="0" smtClean="0"/>
              <a:t>aún no evidencian </a:t>
            </a:r>
            <a:r>
              <a:rPr lang="es-ES" dirty="0"/>
              <a:t>un nivel </a:t>
            </a:r>
            <a:r>
              <a:rPr lang="es-ES" b="1" dirty="0" smtClean="0"/>
              <a:t>suficientemente </a:t>
            </a:r>
            <a:r>
              <a:rPr lang="es-ES" b="1" dirty="0"/>
              <a:t>alto</a:t>
            </a:r>
            <a:r>
              <a:rPr lang="es-ES" dirty="0"/>
              <a:t> para el trabajo propositivo en la producción escrita. </a:t>
            </a:r>
            <a:endParaRPr lang="es-ES" dirty="0" smtClean="0"/>
          </a:p>
          <a:p>
            <a:pPr algn="just">
              <a:buNone/>
            </a:pPr>
            <a:endParaRPr lang="es-ES" dirty="0" smtClean="0"/>
          </a:p>
          <a:p>
            <a:r>
              <a:rPr lang="es-ES" dirty="0" smtClean="0"/>
              <a:t>Por lo tanto, </a:t>
            </a:r>
            <a:r>
              <a:rPr lang="es-ES" dirty="0"/>
              <a:t>nuestra actividad pedagógica </a:t>
            </a:r>
            <a:r>
              <a:rPr lang="es-ES" dirty="0" smtClean="0"/>
              <a:t>debe apuntar a ese logro.</a:t>
            </a:r>
            <a:r>
              <a:rPr lang="es-ES" dirty="0"/>
              <a:t> </a:t>
            </a:r>
            <a:r>
              <a:rPr lang="es-ES" sz="1900" dirty="0"/>
              <a:t>María Cristina Martínez. Lectura y escritura de textos. Perspectivas teóricas y talleres. Cali: Universidad del Valle, 2002.. Pág. 67 </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71612"/>
            <a:ext cx="7772400" cy="2286017"/>
          </a:xfrm>
        </p:spPr>
        <p:txBody>
          <a:bodyPr>
            <a:normAutofit fontScale="90000"/>
          </a:bodyPr>
          <a:lstStyle/>
          <a:p>
            <a:pPr hangingPunct="0"/>
            <a:r>
              <a:rPr lang="es-ES_tradnl" sz="3600" b="1" i="1" dirty="0"/>
              <a:t>“Un factor decisivo que determina el paso de la conducta del animal</a:t>
            </a:r>
            <a:r>
              <a:rPr lang="es-ES" sz="3600" b="1" dirty="0"/>
              <a:t/>
            </a:r>
            <a:br>
              <a:rPr lang="es-ES" sz="3600" b="1" dirty="0"/>
            </a:br>
            <a:r>
              <a:rPr lang="es-ES_tradnl" sz="3600" b="1" i="1" dirty="0"/>
              <a:t> a la actividad consciente del </a:t>
            </a:r>
            <a:r>
              <a:rPr lang="es-ES_tradnl" sz="3600" b="1" i="1" dirty="0" smtClean="0"/>
              <a:t>hombre, </a:t>
            </a:r>
            <a:r>
              <a:rPr lang="es-ES_tradnl" sz="3600" b="1" i="1" dirty="0"/>
              <a:t>es la aparición del lenguaje</a:t>
            </a:r>
            <a:r>
              <a:rPr lang="es-ES_tradnl" sz="3600" b="1" i="1" dirty="0" smtClean="0"/>
              <a:t>”.</a:t>
            </a:r>
            <a:r>
              <a:rPr lang="es-ES_tradnl" sz="3600" b="1" dirty="0"/>
              <a:t> A.R. LURIA</a:t>
            </a:r>
            <a:r>
              <a:rPr lang="es-ES" sz="3200" b="1" dirty="0"/>
              <a:t/>
            </a:r>
            <a:br>
              <a:rPr lang="es-ES" sz="3200" b="1" dirty="0"/>
            </a:br>
            <a:endParaRPr lang="es-ES" sz="3200" b="1" dirty="0"/>
          </a:p>
        </p:txBody>
      </p:sp>
      <p:sp>
        <p:nvSpPr>
          <p:cNvPr id="3" name="2 Subtítulo"/>
          <p:cNvSpPr>
            <a:spLocks noGrp="1"/>
          </p:cNvSpPr>
          <p:nvPr>
            <p:ph type="subTitle" idx="1"/>
          </p:nvPr>
        </p:nvSpPr>
        <p:spPr>
          <a:xfrm>
            <a:off x="1371600" y="4143380"/>
            <a:ext cx="6400800" cy="1495420"/>
          </a:xfrm>
        </p:spPr>
        <p:txBody>
          <a:bodyPr>
            <a:normAutofit/>
          </a:bodyPr>
          <a:lstStyle/>
          <a:p>
            <a:r>
              <a:rPr lang="es-ES" sz="4400" b="1" dirty="0" smtClean="0">
                <a:solidFill>
                  <a:srgbClr val="C00000"/>
                </a:solidFill>
              </a:rPr>
              <a:t>!MUCHAS GRACIAS!</a:t>
            </a:r>
            <a:endParaRPr lang="es-E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b="1" dirty="0"/>
          </a:p>
        </p:txBody>
      </p:sp>
      <p:sp>
        <p:nvSpPr>
          <p:cNvPr id="3" name="2 Marcador de contenido"/>
          <p:cNvSpPr>
            <a:spLocks noGrp="1"/>
          </p:cNvSpPr>
          <p:nvPr>
            <p:ph idx="1"/>
          </p:nvPr>
        </p:nvSpPr>
        <p:spPr/>
        <p:txBody>
          <a:bodyPr>
            <a:normAutofit/>
          </a:bodyPr>
          <a:lstStyle/>
          <a:p>
            <a:pPr algn="just"/>
            <a:r>
              <a:rPr lang="es-ES" dirty="0" smtClean="0"/>
              <a:t> Apropiación de la Fundamentación teórica de los lineamientos curriculares de Lengua Castellana MEN, 1998.</a:t>
            </a:r>
          </a:p>
          <a:p>
            <a:pPr algn="just"/>
            <a:r>
              <a:rPr lang="es-ES" dirty="0" smtClean="0"/>
              <a:t>Interpretación de los Estándares de competencias básicas a partir de los cinco ejes articuladores o factores de comunicación 2003 (2005, versión final ).</a:t>
            </a:r>
          </a:p>
          <a:p>
            <a:pPr algn="just"/>
            <a:endParaRPr lang="es-CO" b="1" dirty="0" smtClean="0"/>
          </a:p>
          <a:p>
            <a:pPr algn="just"/>
            <a:endParaRPr lang="es-CO" b="1" dirty="0" smtClean="0"/>
          </a:p>
          <a:p>
            <a:pPr algn="just"/>
            <a:endParaRPr lang="es-CO" b="1" dirty="0"/>
          </a:p>
          <a:p>
            <a:pPr algn="just"/>
            <a:endParaRPr lang="es-CO" b="1" dirty="0" smtClean="0"/>
          </a:p>
          <a:p>
            <a:pPr algn="just"/>
            <a:endParaRPr lang="es-ES" dirty="0"/>
          </a:p>
          <a:p>
            <a:pPr algn="just"/>
            <a:endParaRPr lang="es-ES" dirty="0" smtClean="0"/>
          </a:p>
          <a:p>
            <a:pPr algn="just"/>
            <a:endParaRPr lang="es-ES" dirty="0" smtClean="0"/>
          </a:p>
          <a:p>
            <a:endParaRPr lang="es-ES"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dirty="0"/>
          </a:p>
        </p:txBody>
      </p:sp>
      <p:sp>
        <p:nvSpPr>
          <p:cNvPr id="3" name="2 Marcador de contenido"/>
          <p:cNvSpPr>
            <a:spLocks noGrp="1"/>
          </p:cNvSpPr>
          <p:nvPr>
            <p:ph idx="1"/>
          </p:nvPr>
        </p:nvSpPr>
        <p:spPr>
          <a:xfrm>
            <a:off x="457200" y="1600200"/>
            <a:ext cx="8229600" cy="4757758"/>
          </a:xfrm>
        </p:spPr>
        <p:txBody>
          <a:bodyPr>
            <a:normAutofit fontScale="85000" lnSpcReduction="10000"/>
          </a:bodyPr>
          <a:lstStyle/>
          <a:p>
            <a:r>
              <a:rPr lang="es-ES" dirty="0" smtClean="0"/>
              <a:t>Conocimientos sobre el enfoque del análisis del discurso y lingüístico textual: Van </a:t>
            </a:r>
            <a:r>
              <a:rPr lang="es-ES" dirty="0" err="1" smtClean="0"/>
              <a:t>Dijk</a:t>
            </a:r>
            <a:r>
              <a:rPr lang="es-ES" dirty="0" smtClean="0"/>
              <a:t>, 1989 - Daniel </a:t>
            </a:r>
            <a:r>
              <a:rPr lang="es-ES" dirty="0" err="1" smtClean="0"/>
              <a:t>Cassany</a:t>
            </a:r>
            <a:r>
              <a:rPr lang="es-ES" dirty="0" smtClean="0"/>
              <a:t>, 1993 y otros…</a:t>
            </a:r>
          </a:p>
          <a:p>
            <a:r>
              <a:rPr lang="es-ES" dirty="0" smtClean="0"/>
              <a:t>Identificación de los saberes o contenidos que sugieren los subprocesos.</a:t>
            </a:r>
          </a:p>
          <a:p>
            <a:r>
              <a:rPr lang="es-ES" dirty="0" smtClean="0"/>
              <a:t>Conocimiento sobre tipología textual según la intención comunicativa del autor.</a:t>
            </a:r>
          </a:p>
          <a:p>
            <a:r>
              <a:rPr lang="es-ES" b="1" dirty="0" smtClean="0"/>
              <a:t>Niveles de producción y comprensión textual:</a:t>
            </a:r>
          </a:p>
          <a:p>
            <a:r>
              <a:rPr lang="es-ES" sz="3000" b="1" dirty="0"/>
              <a:t>a</a:t>
            </a:r>
            <a:r>
              <a:rPr lang="es-ES" sz="3000" b="1" dirty="0" smtClean="0"/>
              <a:t>) Nivel Intratextual</a:t>
            </a:r>
            <a:r>
              <a:rPr lang="es-ES" dirty="0" smtClean="0"/>
              <a:t>: se refiere a los componentes semántico y sintáctico de la lengua, se ocupa de la micro, macro, superestructuras  y léxico de los textos.</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dirty="0"/>
          </a:p>
        </p:txBody>
      </p:sp>
      <p:sp>
        <p:nvSpPr>
          <p:cNvPr id="3" name="2 Marcador de contenido"/>
          <p:cNvSpPr>
            <a:spLocks noGrp="1"/>
          </p:cNvSpPr>
          <p:nvPr>
            <p:ph idx="1"/>
          </p:nvPr>
        </p:nvSpPr>
        <p:spPr>
          <a:xfrm>
            <a:off x="457200" y="1357298"/>
            <a:ext cx="8229600" cy="4768865"/>
          </a:xfrm>
        </p:spPr>
        <p:txBody>
          <a:bodyPr>
            <a:normAutofit fontScale="92500"/>
          </a:bodyPr>
          <a:lstStyle/>
          <a:p>
            <a:r>
              <a:rPr lang="es-ES" b="1" dirty="0"/>
              <a:t>b</a:t>
            </a:r>
            <a:r>
              <a:rPr lang="es-ES" b="1" dirty="0" smtClean="0"/>
              <a:t>) Nivel Intertextual</a:t>
            </a:r>
            <a:r>
              <a:rPr lang="es-ES" dirty="0" smtClean="0"/>
              <a:t>: se refiere al componente relacional. Se ocupa de la relación del texto objeto de lectura o de escritura, con otros textos.</a:t>
            </a:r>
          </a:p>
          <a:p>
            <a:r>
              <a:rPr lang="es-ES" b="1" dirty="0" smtClean="0"/>
              <a:t>c) Nivel Extratextual</a:t>
            </a:r>
            <a:r>
              <a:rPr lang="es-ES" dirty="0" smtClean="0"/>
              <a:t>: se refiere al componente pragmático. Se ocupa del contexto, entendido como la situación de comunicación en la que se dan los actos de habla. Intención del texto. Componentes políticos e ideológicos. Uso social de los textos en contextos de comunicación.</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dirty="0"/>
          </a:p>
        </p:txBody>
      </p:sp>
      <p:sp>
        <p:nvSpPr>
          <p:cNvPr id="3" name="2 Marcador de contenido"/>
          <p:cNvSpPr>
            <a:spLocks noGrp="1"/>
          </p:cNvSpPr>
          <p:nvPr>
            <p:ph idx="1"/>
          </p:nvPr>
        </p:nvSpPr>
        <p:spPr>
          <a:xfrm>
            <a:off x="457200" y="1357298"/>
            <a:ext cx="8229600" cy="4768865"/>
          </a:xfrm>
        </p:spPr>
        <p:txBody>
          <a:bodyPr>
            <a:normAutofit fontScale="92500" lnSpcReduction="10000"/>
          </a:bodyPr>
          <a:lstStyle/>
          <a:p>
            <a:pPr algn="ctr"/>
            <a:r>
              <a:rPr lang="es-ES" b="1" dirty="0" smtClean="0"/>
              <a:t>Estrategias Metodológicas:</a:t>
            </a:r>
            <a:r>
              <a:rPr lang="es-CO" dirty="0" smtClean="0"/>
              <a:t> </a:t>
            </a:r>
          </a:p>
          <a:p>
            <a:pPr algn="just"/>
            <a:r>
              <a:rPr lang="es-CO" b="1" u="sng" dirty="0" smtClean="0"/>
              <a:t>Situaciones de aprendizaje, actos de habla:</a:t>
            </a:r>
            <a:endParaRPr lang="es-ES" b="1" u="sng" dirty="0" smtClean="0"/>
          </a:p>
          <a:p>
            <a:r>
              <a:rPr lang="es-CO" sz="3000" dirty="0"/>
              <a:t>P</a:t>
            </a:r>
            <a:r>
              <a:rPr lang="es-CO" sz="3000" dirty="0" smtClean="0"/>
              <a:t>ertinentes </a:t>
            </a:r>
            <a:r>
              <a:rPr lang="es-CO" sz="3000" dirty="0"/>
              <a:t>para el desarrollo del </a:t>
            </a:r>
            <a:r>
              <a:rPr lang="es-CO" sz="3000" dirty="0" smtClean="0"/>
              <a:t>lenguaje, </a:t>
            </a:r>
            <a:r>
              <a:rPr lang="es-CO" dirty="0" smtClean="0"/>
              <a:t>implica </a:t>
            </a:r>
            <a:r>
              <a:rPr lang="es-CO" dirty="0"/>
              <a:t>propiciar situaciones en donde tengan cabida los procesos de producción y comprensión </a:t>
            </a:r>
            <a:r>
              <a:rPr lang="es-CO" dirty="0" smtClean="0"/>
              <a:t>incluidos </a:t>
            </a:r>
            <a:r>
              <a:rPr lang="es-CO" dirty="0"/>
              <a:t>en la actividad lingüística. </a:t>
            </a:r>
            <a:endParaRPr lang="es-CO" dirty="0" smtClean="0"/>
          </a:p>
          <a:p>
            <a:r>
              <a:rPr lang="es-CO" dirty="0" smtClean="0"/>
              <a:t>Podemos </a:t>
            </a:r>
            <a:r>
              <a:rPr lang="es-CO" dirty="0"/>
              <a:t>hablar entonces de la producción y la comprensión oral, la comprensión y la producción escrita, así como la producción y la comprensión de los demás sistemas sígnicos. </a:t>
            </a:r>
            <a:r>
              <a:rPr lang="es-CO" dirty="0" smtClean="0"/>
              <a:t>(Semiótica)</a:t>
            </a:r>
            <a:endParaRPr lang="es-E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dirty="0"/>
          </a:p>
        </p:txBody>
      </p:sp>
      <p:sp>
        <p:nvSpPr>
          <p:cNvPr id="3" name="2 Marcador de contenido"/>
          <p:cNvSpPr>
            <a:spLocks noGrp="1"/>
          </p:cNvSpPr>
          <p:nvPr>
            <p:ph idx="1"/>
          </p:nvPr>
        </p:nvSpPr>
        <p:spPr>
          <a:xfrm>
            <a:off x="457200" y="1357298"/>
            <a:ext cx="8229600" cy="4768865"/>
          </a:xfrm>
        </p:spPr>
        <p:txBody>
          <a:bodyPr/>
          <a:lstStyle/>
          <a:p>
            <a:pPr algn="ctr"/>
            <a:r>
              <a:rPr lang="es-ES" b="1" dirty="0" smtClean="0"/>
              <a:t>Estrategias Metodológicas:</a:t>
            </a:r>
            <a:r>
              <a:rPr lang="es-ES" dirty="0" smtClean="0"/>
              <a:t> </a:t>
            </a:r>
          </a:p>
          <a:p>
            <a:r>
              <a:rPr lang="es-ES" sz="2400" b="1" dirty="0" smtClean="0"/>
              <a:t>Estrategias Comunicativas</a:t>
            </a:r>
            <a:r>
              <a:rPr lang="es-ES" dirty="0" smtClean="0"/>
              <a:t>: enumeración, narración, descripción, argumentación, etc.</a:t>
            </a:r>
          </a:p>
          <a:p>
            <a:r>
              <a:rPr lang="es-ES" sz="2800" b="1" dirty="0" smtClean="0"/>
              <a:t>Estrategias cognitivas de resumen y síntesis: </a:t>
            </a:r>
            <a:r>
              <a:rPr lang="es-ES" sz="2800" dirty="0" smtClean="0"/>
              <a:t>organizadores gráficos.</a:t>
            </a:r>
          </a:p>
          <a:p>
            <a:r>
              <a:rPr lang="es-CO" sz="2800" b="1" dirty="0" smtClean="0"/>
              <a:t>Estrategias de trabajo grupal: </a:t>
            </a:r>
            <a:r>
              <a:rPr lang="es-CO" sz="2800" dirty="0" smtClean="0"/>
              <a:t>aprendizaje cooperativo, aprendizaje colaborativo, técnicas de discusión oral, etc.</a:t>
            </a:r>
            <a:endParaRPr lang="es-ES" sz="2800" dirty="0" smtClean="0"/>
          </a:p>
          <a:p>
            <a:endParaRPr lang="es-E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dirty="0"/>
          </a:p>
        </p:txBody>
      </p:sp>
      <p:sp>
        <p:nvSpPr>
          <p:cNvPr id="3" name="2 Marcador de contenido"/>
          <p:cNvSpPr>
            <a:spLocks noGrp="1"/>
          </p:cNvSpPr>
          <p:nvPr>
            <p:ph idx="1"/>
          </p:nvPr>
        </p:nvSpPr>
        <p:spPr>
          <a:xfrm>
            <a:off x="457200" y="1357298"/>
            <a:ext cx="8229600" cy="5143536"/>
          </a:xfrm>
        </p:spPr>
        <p:txBody>
          <a:bodyPr>
            <a:noAutofit/>
          </a:bodyPr>
          <a:lstStyle/>
          <a:p>
            <a:pPr algn="just"/>
            <a:r>
              <a:rPr lang="es-CO" sz="2600" b="1" dirty="0" smtClean="0"/>
              <a:t>L</a:t>
            </a:r>
            <a:r>
              <a:rPr lang="es-ES" sz="2600" b="1" dirty="0" smtClean="0"/>
              <a:t>a ética de la comunicación como factor transversal:</a:t>
            </a:r>
            <a:r>
              <a:rPr lang="es-ES" sz="2600" dirty="0" smtClean="0"/>
              <a:t> está </a:t>
            </a:r>
            <a:r>
              <a:rPr lang="es-ES" sz="2600" dirty="0"/>
              <a:t>orientada a la formación de </a:t>
            </a:r>
            <a:r>
              <a:rPr lang="es-ES" sz="2600" u="sng" dirty="0"/>
              <a:t>sujetos participativos, críticos y constructores de cualquier tipo de conocimiento</a:t>
            </a:r>
            <a:r>
              <a:rPr lang="es-ES" sz="2600" dirty="0"/>
              <a:t>, si –en consonancia con los Lineamientos Curriculares de Lengua Castellana–  se apunta a la consolidación de una “cultura de la argumentación en el aula” y en la </a:t>
            </a:r>
            <a:r>
              <a:rPr lang="es-ES" sz="2600" dirty="0" smtClean="0"/>
              <a:t>escuela.</a:t>
            </a:r>
          </a:p>
          <a:p>
            <a:pPr algn="just"/>
            <a:r>
              <a:rPr lang="es-ES" sz="2600" dirty="0" smtClean="0"/>
              <a:t>Estas   deben convertirse </a:t>
            </a:r>
            <a:r>
              <a:rPr lang="es-ES" sz="2600" dirty="0"/>
              <a:t>en el espacio en el que los interlocutores con acciones pedagógicas mancomunadas transforman las visiones, concepciones y haceres que se tienen frente al poder, al saber y al ser en todas sus dimensiones. </a:t>
            </a:r>
          </a:p>
          <a:p>
            <a:pPr>
              <a:buNone/>
            </a:pPr>
            <a:endParaRPr lang="es-ES"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b="1" dirty="0" smtClean="0"/>
              <a:t>ALGUNAS RECOMENDACIONES PARA DESARROLLAR EL PROCESO LECTOESCRITOR EN EL AULA</a:t>
            </a:r>
            <a:endParaRPr lang="es-ES" sz="2800" dirty="0"/>
          </a:p>
        </p:txBody>
      </p:sp>
      <p:sp>
        <p:nvSpPr>
          <p:cNvPr id="3" name="2 Marcador de contenido"/>
          <p:cNvSpPr>
            <a:spLocks noGrp="1"/>
          </p:cNvSpPr>
          <p:nvPr>
            <p:ph idx="1"/>
          </p:nvPr>
        </p:nvSpPr>
        <p:spPr/>
        <p:txBody>
          <a:bodyPr>
            <a:normAutofit lnSpcReduction="10000"/>
          </a:bodyPr>
          <a:lstStyle/>
          <a:p>
            <a:pPr algn="just"/>
            <a:r>
              <a:rPr lang="es-ES" dirty="0" smtClean="0"/>
              <a:t>Una sociedad más igualitaria tendrá razón de ser en el momento en que los individuos puedan justificar sus saberes y cuestionar racionalmente los saberes propios y de los demás. </a:t>
            </a:r>
          </a:p>
          <a:p>
            <a:r>
              <a:rPr lang="es-ES" dirty="0" smtClean="0"/>
              <a:t>Y </a:t>
            </a:r>
            <a:r>
              <a:rPr lang="es-ES" u="sng" dirty="0" smtClean="0"/>
              <a:t>una didáctica de la argumentación, </a:t>
            </a:r>
            <a:r>
              <a:rPr lang="es-ES" dirty="0" smtClean="0"/>
              <a:t> puede ser uno de los caminos más expeditos para la transformación de las prácticas pedagógicas y, por ende, de la sociedad en pleno.</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1682</Words>
  <Application>Microsoft Office PowerPoint</Application>
  <PresentationFormat>Presentación en pantalla (4:3)</PresentationFormat>
  <Paragraphs>89</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¿CÓMO DESARROLLAR LOS ESTÁNDARES DE LENGUAJE EL EN AULA? </vt:lpstr>
      <vt:lpstr>PARA TENER EN CUENTA:</vt:lpstr>
      <vt:lpstr>ALGUNAS RECOMENDACIONES PARA DESARROLLAR EL PROCESO LECTOESCRITOR EN EL AULA</vt:lpstr>
      <vt:lpstr>ALGUNAS RECOMENDACIONES PARA DESARROLLAR EL PROCESO LECTOESCRITOR EN EL AULA</vt:lpstr>
      <vt:lpstr>ALGUNAS RECOMENDACIONES PARA DESARROLLAR EL PROCESO LECTOESCRITOR EN EL AULA</vt:lpstr>
      <vt:lpstr>ALGUNAS RECOMENDACIONES PARA DESARROLLAR EL PROCESO LECTOESCRITOR EN EL AULA</vt:lpstr>
      <vt:lpstr>ALGUNAS RECOMENDACIONES PARA DESARROLLAR EL PROCESO LECTOESCRITOR EN EL AULA</vt:lpstr>
      <vt:lpstr>ALGUNAS RECOMENDACIONES PARA DESARROLLAR EL PROCESO LECTOESCRITOR EN EL AULA</vt:lpstr>
      <vt:lpstr>ALGUNAS RECOMENDACIONES PARA DESARROLLAR EL PROCESO LECTOESCRITOR EN EL AULA</vt:lpstr>
      <vt:lpstr>CONCEPCIÓN DE LENGUAJE:  </vt:lpstr>
      <vt:lpstr> TRES CAMPOS FUNDAMENTALES EN LA FORMACIÓN EN LENGUAJE  </vt:lpstr>
      <vt:lpstr>TRES CAMPOS FUNDAMENTALES EN LA FORMACIÓN EN LENGUAJE</vt:lpstr>
      <vt:lpstr>TRES CAMPOS FUNDAMENTALES EN LA FORMACIÓN EN LENGUAJE</vt:lpstr>
      <vt:lpstr>TRES CAMPOS FUNDAMENTALES EN LA FORMACIÓN EN LENGUAJE</vt:lpstr>
      <vt:lpstr>TRES CAMPOS FUNDAMENTALES EN LA FORMACIÓN EN LENGUAJE</vt:lpstr>
      <vt:lpstr>TRES CAMPOS FUNDAMENTALES EN LA FORMACIÓN EN LENGUAJE</vt:lpstr>
      <vt:lpstr>  TRES CAMPOS FUNDAMENTALES EN LA FORMACIÓN EN LENGUAJE</vt:lpstr>
      <vt:lpstr>EVALUACION DE LOS DESEMPEÑOS</vt:lpstr>
      <vt:lpstr>Fases para el desarrollo de las habilidades en la comprensión y producción de textos escritos. </vt:lpstr>
      <vt:lpstr> Fases para el desarrollo de las habilidades en la comprensión y producción de textos escritos. </vt:lpstr>
      <vt:lpstr>Fases para el desarrollo de las habilidades en la comprensión y producción de textos escritos. </vt:lpstr>
      <vt:lpstr>Fases para el desarrollo de las habilidades en la comprensión y producción de textos escritos. </vt:lpstr>
      <vt:lpstr>“Un factor decisivo que determina el paso de la conducta del animal  a la actividad consciente del hombre, es la aparición del lenguaje”. A.R. LURIA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Dora</dc:creator>
  <cp:lastModifiedBy>Maritza</cp:lastModifiedBy>
  <cp:revision>43</cp:revision>
  <dcterms:created xsi:type="dcterms:W3CDTF">2015-10-05T21:40:09Z</dcterms:created>
  <dcterms:modified xsi:type="dcterms:W3CDTF">2015-10-25T17:50:34Z</dcterms:modified>
</cp:coreProperties>
</file>