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9" r:id="rId2"/>
    <p:sldId id="258" r:id="rId3"/>
    <p:sldId id="271" r:id="rId4"/>
    <p:sldId id="272" r:id="rId5"/>
    <p:sldId id="274" r:id="rId6"/>
    <p:sldId id="331" r:id="rId7"/>
    <p:sldId id="276" r:id="rId8"/>
    <p:sldId id="332" r:id="rId9"/>
    <p:sldId id="277" r:id="rId10"/>
    <p:sldId id="288" r:id="rId11"/>
    <p:sldId id="289" r:id="rId12"/>
    <p:sldId id="333" r:id="rId13"/>
    <p:sldId id="278" r:id="rId14"/>
    <p:sldId id="313" r:id="rId15"/>
    <p:sldId id="290" r:id="rId16"/>
    <p:sldId id="314" r:id="rId17"/>
    <p:sldId id="317" r:id="rId18"/>
    <p:sldId id="291" r:id="rId19"/>
    <p:sldId id="315" r:id="rId20"/>
    <p:sldId id="325" r:id="rId21"/>
    <p:sldId id="316" r:id="rId22"/>
    <p:sldId id="318" r:id="rId23"/>
    <p:sldId id="324" r:id="rId24"/>
    <p:sldId id="293" r:id="rId25"/>
    <p:sldId id="319" r:id="rId26"/>
    <p:sldId id="326" r:id="rId27"/>
    <p:sldId id="294" r:id="rId28"/>
    <p:sldId id="320" r:id="rId29"/>
    <p:sldId id="327" r:id="rId30"/>
    <p:sldId id="295" r:id="rId31"/>
    <p:sldId id="321" r:id="rId32"/>
    <p:sldId id="328" r:id="rId33"/>
    <p:sldId id="296" r:id="rId34"/>
    <p:sldId id="322" r:id="rId35"/>
    <p:sldId id="329" r:id="rId36"/>
    <p:sldId id="297" r:id="rId37"/>
    <p:sldId id="323" r:id="rId38"/>
    <p:sldId id="330" r:id="rId39"/>
    <p:sldId id="298" r:id="rId40"/>
    <p:sldId id="301" r:id="rId41"/>
    <p:sldId id="299" r:id="rId42"/>
    <p:sldId id="287" r:id="rId43"/>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ris Andrea Suarez Perez" initials="DASP" lastIdx="4" clrIdx="0"/>
  <p:cmAuthor id="1" name="CARLOS ALBERTO ABDALA VERGARA" initials="CAAV" lastIdx="4" clrIdx="1"/>
  <p:cmAuthor id="2" name="MONICA RAMIREZ"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95" autoAdjust="0"/>
  </p:normalViewPr>
  <p:slideViewPr>
    <p:cSldViewPr>
      <p:cViewPr varScale="1">
        <p:scale>
          <a:sx n="74" d="100"/>
          <a:sy n="74" d="100"/>
        </p:scale>
        <p:origin x="12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1-29T12:53:40.868" idx="1">
    <p:pos x="4562" y="2414"/>
    <p:text>No sería la construcción de las competencias sino el desarrollo de las mismas. No sé si es pertinente aclarar que los niños en Transición, incluso hasta el grado tercero, no alcanzan a ser competentes, según Vasco. En Transición se potencian capacidades y aptitudes, involucrando los saberes y conocimientos, para llegar a una formación de habilidades, todo con miras al desarrollo de competencias.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1B441-8D22-433E-8AB3-90DCEA3416BF}" type="datetimeFigureOut">
              <a:rPr lang="es-ES" smtClean="0"/>
              <a:t>18/04/2016</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17CC6-735A-4338-B5C7-B486DBDD8910}" type="slidenum">
              <a:rPr lang="es-ES" smtClean="0"/>
              <a:t>‹Nº›</a:t>
            </a:fld>
            <a:endParaRPr lang="es-ES"/>
          </a:p>
        </p:txBody>
      </p:sp>
    </p:spTree>
    <p:extLst>
      <p:ext uri="{BB962C8B-B14F-4D97-AF65-F5344CB8AC3E}">
        <p14:creationId xmlns:p14="http://schemas.microsoft.com/office/powerpoint/2010/main" val="142834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7B17CC6-735A-4338-B5C7-B486DBDD8910}" type="slidenum">
              <a:rPr lang="es-ES" smtClean="0"/>
              <a:t>2</a:t>
            </a:fld>
            <a:endParaRPr lang="es-ES"/>
          </a:p>
        </p:txBody>
      </p:sp>
    </p:spTree>
    <p:extLst>
      <p:ext uri="{BB962C8B-B14F-4D97-AF65-F5344CB8AC3E}">
        <p14:creationId xmlns:p14="http://schemas.microsoft.com/office/powerpoint/2010/main" val="196835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5" name="4 Marcador de pie de página"/>
          <p:cNvSpPr>
            <a:spLocks noGrp="1"/>
          </p:cNvSpPr>
          <p:nvPr>
            <p:ph type="ftr" sz="quarter" idx="11"/>
          </p:nvPr>
        </p:nvSpPr>
        <p:spPr/>
        <p:txBody>
          <a:bodyPr/>
          <a:lstStyle/>
          <a:p>
            <a:endParaRPr lang="es-CO"/>
          </a:p>
        </p:txBody>
      </p:sp>
    </p:spTree>
    <p:extLst>
      <p:ext uri="{BB962C8B-B14F-4D97-AF65-F5344CB8AC3E}">
        <p14:creationId xmlns:p14="http://schemas.microsoft.com/office/powerpoint/2010/main" val="307750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429273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41409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261669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16405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3167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244075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01420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17890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120102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7A615DE-3D0F-4EE1-B1A7-DED8F4937CF5}" type="datetimeFigureOut">
              <a:rPr lang="es-CO" smtClean="0"/>
              <a:t>18/04/16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25526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615DE-3D0F-4EE1-B1A7-DED8F4937CF5}" type="datetimeFigureOut">
              <a:rPr lang="es-CO" smtClean="0"/>
              <a:t>18/04/16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6390E-A369-47C8-82AD-D961993E8F0F}" type="slidenum">
              <a:rPr lang="es-CO" smtClean="0"/>
              <a:t>‹Nº›</a:t>
            </a:fld>
            <a:endParaRPr lang="es-CO"/>
          </a:p>
        </p:txBody>
      </p:sp>
      <p:grpSp>
        <p:nvGrpSpPr>
          <p:cNvPr id="7" name="6 Grupo"/>
          <p:cNvGrpSpPr/>
          <p:nvPr userDrawn="1"/>
        </p:nvGrpSpPr>
        <p:grpSpPr>
          <a:xfrm>
            <a:off x="5685201" y="5911978"/>
            <a:ext cx="2919247" cy="757382"/>
            <a:chOff x="6189257" y="6093296"/>
            <a:chExt cx="2919247" cy="757382"/>
          </a:xfrm>
        </p:grpSpPr>
        <p:pic>
          <p:nvPicPr>
            <p:cNvPr id="8" name="7 Imagen"/>
            <p:cNvPicPr>
              <a:picLocks noChangeAspect="1"/>
            </p:cNvPicPr>
            <p:nvPr/>
          </p:nvPicPr>
          <p:blipFill rotWithShape="1">
            <a:blip r:embed="rId13"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9" name="8 Imagen"/>
            <p:cNvPicPr>
              <a:picLocks noChangeAspect="1"/>
            </p:cNvPicPr>
            <p:nvPr/>
          </p:nvPicPr>
          <p:blipFill rotWithShape="1">
            <a:blip r:embed="rId14"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pic>
        <p:nvPicPr>
          <p:cNvPr id="10" name="Imagen 9" descr="I:\!Todos a Aprender 2 de Agosto\Logos Ministerio\Logo PTA 2015\Logo final aprobado\Logo Todos a Aprender 2.0 final.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52528" y="6035630"/>
            <a:ext cx="1323975" cy="633730"/>
          </a:xfrm>
          <a:prstGeom prst="rect">
            <a:avLst/>
          </a:prstGeom>
          <a:noFill/>
          <a:ln>
            <a:noFill/>
          </a:ln>
        </p:spPr>
      </p:pic>
    </p:spTree>
    <p:extLst>
      <p:ext uri="{BB962C8B-B14F-4D97-AF65-F5344CB8AC3E}">
        <p14:creationId xmlns:p14="http://schemas.microsoft.com/office/powerpoint/2010/main" val="411164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unige.ch/fapse/clidi/textos/acciondidactica-Sensevy-2007.pdf"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15"/>
          <p:cNvPicPr>
            <a:picLocks noChangeAspect="1" noChangeArrowheads="1"/>
          </p:cNvPicPr>
          <p:nvPr/>
        </p:nvPicPr>
        <p:blipFill rotWithShape="1">
          <a:blip r:embed="rId2">
            <a:extLst>
              <a:ext uri="{28A0092B-C50C-407E-A947-70E740481C1C}">
                <a14:useLocalDpi xmlns:a14="http://schemas.microsoft.com/office/drawing/2010/main" val="0"/>
              </a:ext>
            </a:extLst>
          </a:blip>
          <a:srcRect l="15259" t="17295" r="16983" b="33645"/>
          <a:stretch/>
        </p:blipFill>
        <p:spPr bwMode="auto">
          <a:xfrm>
            <a:off x="215517" y="2204864"/>
            <a:ext cx="892848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323528" y="2204864"/>
            <a:ext cx="8568952" cy="1815882"/>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STS TR II-2.D. </a:t>
            </a:r>
            <a:endParaRPr lang="es-ES"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s-ES"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LOS </a:t>
            </a: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PROYECTOS DE AULA EN EL GRADO </a:t>
            </a:r>
            <a:r>
              <a:rPr lang="es-ES"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TRANSICIÓN</a:t>
            </a:r>
          </a:p>
          <a:p>
            <a:pPr algn="ctr"/>
            <a:r>
              <a:rPr lang="es-ES"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“Los insectos”</a:t>
            </a:r>
            <a:endParaRPr lang="es-CO"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65822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1560" y="1484784"/>
            <a:ext cx="8352928" cy="6247864"/>
          </a:xfrm>
          <a:prstGeom prst="rect">
            <a:avLst/>
          </a:prstGeom>
        </p:spPr>
        <p:txBody>
          <a:bodyPr wrap="square">
            <a:spAutoFit/>
          </a:bodyPr>
          <a:lstStyle/>
          <a:p>
            <a:r>
              <a:rPr lang="es-ES" sz="2000" dirty="0"/>
              <a:t>Se asume la pedagogía por proyectos como una alternativa de la </a:t>
            </a:r>
            <a:r>
              <a:rPr lang="es-ES" sz="2000" b="1" dirty="0">
                <a:solidFill>
                  <a:schemeClr val="accent3">
                    <a:lumMod val="50000"/>
                  </a:schemeClr>
                </a:solidFill>
              </a:rPr>
              <a:t>construcción de conocimiento</a:t>
            </a:r>
            <a:r>
              <a:rPr lang="es-ES" sz="2000" b="1" dirty="0"/>
              <a:t>, </a:t>
            </a:r>
            <a:r>
              <a:rPr lang="es-ES" sz="2000" dirty="0"/>
              <a:t>que involucra tanto al </a:t>
            </a:r>
            <a:r>
              <a:rPr lang="es-ES" sz="2000" b="1" dirty="0">
                <a:solidFill>
                  <a:schemeClr val="accent6">
                    <a:lumMod val="75000"/>
                  </a:schemeClr>
                </a:solidFill>
              </a:rPr>
              <a:t>docente como al estudiante</a:t>
            </a:r>
            <a:r>
              <a:rPr lang="es-ES" sz="2000" dirty="0"/>
              <a:t>, al docente porque una vez analiza el </a:t>
            </a:r>
            <a:r>
              <a:rPr lang="es-ES" sz="2000" b="1" dirty="0">
                <a:solidFill>
                  <a:schemeClr val="accent2">
                    <a:lumMod val="75000"/>
                  </a:schemeClr>
                </a:solidFill>
              </a:rPr>
              <a:t>contexto de aula </a:t>
            </a:r>
            <a:r>
              <a:rPr lang="es-ES" sz="2000" dirty="0"/>
              <a:t>y detecta las carencias plantea un </a:t>
            </a:r>
            <a:r>
              <a:rPr lang="es-ES" sz="2000" b="1" dirty="0">
                <a:solidFill>
                  <a:srgbClr val="FF0000"/>
                </a:solidFill>
              </a:rPr>
              <a:t>problema de investigación</a:t>
            </a:r>
            <a:r>
              <a:rPr lang="es-ES" sz="2000" dirty="0"/>
              <a:t> y desarrolla una </a:t>
            </a:r>
            <a:r>
              <a:rPr lang="es-ES" sz="2000" b="1" dirty="0">
                <a:solidFill>
                  <a:srgbClr val="00B0F0"/>
                </a:solidFill>
              </a:rPr>
              <a:t>propuesta de transformación pedagógica de aula</a:t>
            </a:r>
            <a:r>
              <a:rPr lang="es-ES" sz="2000" dirty="0"/>
              <a:t>. A los estudiantes porque una </a:t>
            </a:r>
            <a:r>
              <a:rPr lang="es-ES" sz="2000" b="1" dirty="0">
                <a:solidFill>
                  <a:schemeClr val="tx2">
                    <a:lumMod val="60000"/>
                    <a:lumOff val="40000"/>
                  </a:schemeClr>
                </a:solidFill>
              </a:rPr>
              <a:t>pedagogía interaccionista </a:t>
            </a:r>
            <a:r>
              <a:rPr lang="es-ES" sz="2000" dirty="0"/>
              <a:t>permite articular la </a:t>
            </a:r>
            <a:r>
              <a:rPr lang="es-ES" sz="2000" b="1" dirty="0">
                <a:solidFill>
                  <a:srgbClr val="00B050"/>
                </a:solidFill>
              </a:rPr>
              <a:t>vida y la escuela </a:t>
            </a:r>
            <a:r>
              <a:rPr lang="es-ES" sz="2000" dirty="0"/>
              <a:t>a través de los proyectos de aula. </a:t>
            </a:r>
            <a:r>
              <a:rPr lang="es-ES" sz="2000" dirty="0" err="1"/>
              <a:t>Jolibert</a:t>
            </a:r>
            <a:r>
              <a:rPr lang="es-ES" sz="2000" dirty="0"/>
              <a:t> (2009).</a:t>
            </a:r>
          </a:p>
          <a:p>
            <a:endParaRPr lang="es-ES" sz="2000" dirty="0"/>
          </a:p>
          <a:p>
            <a:r>
              <a:rPr lang="es-ES" sz="2000" dirty="0"/>
              <a:t>En este sentido, definimos la pedagogía de proyectos como una alternativa que concibe la construcción del conocimiento a partir de la acción humana, es decir, que este se produce en la interacción, que este se genera en los actos humanos. Allí los sujetos desempeñan un papel consciente, activos, participante y en continua transformación. </a:t>
            </a:r>
            <a:r>
              <a:rPr lang="es-ES" sz="2000" dirty="0" smtClean="0"/>
              <a:t>En </a:t>
            </a:r>
            <a:r>
              <a:rPr lang="es-ES" sz="2000" dirty="0"/>
              <a:t>conclusión la pedagogía por proyectos, se propone ubicar a los sujetos desde y para el logro de su autonomía, desarrollando procesos de invención, proyección y creación. </a:t>
            </a:r>
            <a:endParaRPr lang="es-ES" sz="2000" dirty="0" smtClean="0"/>
          </a:p>
          <a:p>
            <a:endParaRPr lang="es-ES" sz="2000" dirty="0"/>
          </a:p>
          <a:p>
            <a:endParaRPr lang="es-ES" sz="2000" dirty="0" smtClean="0"/>
          </a:p>
          <a:p>
            <a:endParaRPr lang="es-ES" sz="2000" dirty="0"/>
          </a:p>
          <a:p>
            <a:endParaRPr lang="es-ES" sz="2000" dirty="0" smtClean="0"/>
          </a:p>
          <a:p>
            <a:endParaRPr lang="es-ES" sz="2000" dirty="0"/>
          </a:p>
        </p:txBody>
      </p:sp>
      <p:pic>
        <p:nvPicPr>
          <p:cNvPr id="5"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4 CuadroTexto"/>
          <p:cNvSpPr txBox="1"/>
          <p:nvPr/>
        </p:nvSpPr>
        <p:spPr>
          <a:xfrm>
            <a:off x="1187624" y="478413"/>
            <a:ext cx="7416823" cy="646331"/>
          </a:xfrm>
          <a:prstGeom prst="rect">
            <a:avLst/>
          </a:prstGeom>
          <a:noFill/>
        </p:spPr>
        <p:txBody>
          <a:bodyPr wrap="square" rtlCol="0">
            <a:spAutoFit/>
          </a:bodyPr>
          <a:lstStyle/>
          <a:p>
            <a:pPr algn="ctr"/>
            <a:r>
              <a:rPr lang="es-CO" sz="3600" b="1" dirty="0" smtClean="0">
                <a:solidFill>
                  <a:schemeClr val="bg1"/>
                </a:solidFill>
              </a:rPr>
              <a:t>Referentes pedagógicos y didácticos</a:t>
            </a:r>
            <a:endParaRPr lang="es-CO" sz="3600" b="1" dirty="0">
              <a:solidFill>
                <a:schemeClr val="bg1"/>
              </a:solidFill>
            </a:endParaRPr>
          </a:p>
        </p:txBody>
      </p:sp>
    </p:spTree>
    <p:extLst>
      <p:ext uri="{BB962C8B-B14F-4D97-AF65-F5344CB8AC3E}">
        <p14:creationId xmlns:p14="http://schemas.microsoft.com/office/powerpoint/2010/main" val="928010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539552" y="1701817"/>
            <a:ext cx="2592288" cy="12241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t>1.Una concepción constructivista (auto y socio) del aprendizaje y de la enseñanza.</a:t>
            </a:r>
          </a:p>
        </p:txBody>
      </p:sp>
      <p:sp>
        <p:nvSpPr>
          <p:cNvPr id="5" name="Rectángulo redondeado 4"/>
          <p:cNvSpPr/>
          <p:nvPr/>
        </p:nvSpPr>
        <p:spPr>
          <a:xfrm>
            <a:off x="3275856" y="1701817"/>
            <a:ext cx="2592288" cy="12241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sz="1600" dirty="0" smtClean="0"/>
          </a:p>
          <a:p>
            <a:pPr algn="ctr"/>
            <a:r>
              <a:rPr lang="es-ES" sz="1600" dirty="0" smtClean="0"/>
              <a:t>2.Una </a:t>
            </a:r>
            <a:r>
              <a:rPr lang="es-ES" sz="1600" dirty="0"/>
              <a:t>convicción de la educabilidad cognitiva y de las posibilidades de todos los niños.</a:t>
            </a:r>
          </a:p>
          <a:p>
            <a:pPr algn="ctr"/>
            <a:endParaRPr lang="es-ES" sz="1600" dirty="0"/>
          </a:p>
        </p:txBody>
      </p:sp>
      <p:sp>
        <p:nvSpPr>
          <p:cNvPr id="6" name="Rectángulo redondeado 5"/>
          <p:cNvSpPr/>
          <p:nvPr/>
        </p:nvSpPr>
        <p:spPr>
          <a:xfrm>
            <a:off x="5220072" y="3136285"/>
            <a:ext cx="3024336" cy="122413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600"/>
              <a:t>5.Una concepción del escrito y de su unidad fundamental, el texto, basada en las diversas dimensiones de la lingüística textual</a:t>
            </a:r>
            <a:endParaRPr lang="es-ES" sz="1600" dirty="0"/>
          </a:p>
        </p:txBody>
      </p:sp>
      <p:sp>
        <p:nvSpPr>
          <p:cNvPr id="7" name="Rectángulo redondeado 6"/>
          <p:cNvSpPr/>
          <p:nvPr/>
        </p:nvSpPr>
        <p:spPr>
          <a:xfrm>
            <a:off x="3303958" y="4509120"/>
            <a:ext cx="2592288"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6</a:t>
            </a:r>
            <a:r>
              <a:rPr lang="es-ES" sz="1600" dirty="0"/>
              <a:t>.Una concepción de la cultura escrita en su doble dimensión funcional y ficcional.</a:t>
            </a:r>
          </a:p>
        </p:txBody>
      </p:sp>
      <p:sp>
        <p:nvSpPr>
          <p:cNvPr id="8" name="Rectángulo redondeado 7"/>
          <p:cNvSpPr/>
          <p:nvPr/>
        </p:nvSpPr>
        <p:spPr>
          <a:xfrm>
            <a:off x="5979002" y="1687022"/>
            <a:ext cx="2841469" cy="12241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dirty="0"/>
              <a:t>3.Una concepción cognitivista del rol determinante de la reflexión meta cognitiva y de la evaluación (auto y socio) en los aprendizajes.</a:t>
            </a:r>
          </a:p>
        </p:txBody>
      </p:sp>
      <p:sp>
        <p:nvSpPr>
          <p:cNvPr id="9" name="Rectángulo redondeado 8"/>
          <p:cNvSpPr/>
          <p:nvPr/>
        </p:nvSpPr>
        <p:spPr>
          <a:xfrm>
            <a:off x="2483768" y="3136285"/>
            <a:ext cx="2592288" cy="12241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dirty="0"/>
              <a:t>4.Una concepción pragmática de la construcción del lenguaje en situación de comunicación.</a:t>
            </a:r>
          </a:p>
        </p:txBody>
      </p:sp>
      <p:sp>
        <p:nvSpPr>
          <p:cNvPr id="10" name="Rectángulo redondeado 9"/>
          <p:cNvSpPr/>
          <p:nvPr/>
        </p:nvSpPr>
        <p:spPr>
          <a:xfrm>
            <a:off x="6084168" y="4509120"/>
            <a:ext cx="2808312" cy="12241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a:t>7.Una concepción de la lectura y de la escritura en tanto procesos de comprensión, y de producción de textos contextualizados. </a:t>
            </a:r>
            <a:endParaRPr lang="es-ES" sz="1600" dirty="0"/>
          </a:p>
        </p:txBody>
      </p:sp>
      <p:pic>
        <p:nvPicPr>
          <p:cNvPr id="12"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4 CuadroTexto"/>
          <p:cNvSpPr txBox="1"/>
          <p:nvPr/>
        </p:nvSpPr>
        <p:spPr>
          <a:xfrm>
            <a:off x="1187624" y="478413"/>
            <a:ext cx="7416823" cy="646331"/>
          </a:xfrm>
          <a:prstGeom prst="rect">
            <a:avLst/>
          </a:prstGeom>
          <a:noFill/>
        </p:spPr>
        <p:txBody>
          <a:bodyPr wrap="square" rtlCol="0">
            <a:spAutoFit/>
          </a:bodyPr>
          <a:lstStyle/>
          <a:p>
            <a:pPr algn="ctr"/>
            <a:r>
              <a:rPr lang="es-CO" sz="3600" b="1" dirty="0" smtClean="0">
                <a:solidFill>
                  <a:schemeClr val="bg1"/>
                </a:solidFill>
              </a:rPr>
              <a:t>Marco teórico – Jolibert (2009)</a:t>
            </a:r>
            <a:endParaRPr lang="es-CO" sz="3600" b="1" dirty="0">
              <a:solidFill>
                <a:schemeClr val="bg1"/>
              </a:solidFill>
            </a:endParaRPr>
          </a:p>
        </p:txBody>
      </p:sp>
      <p:pic>
        <p:nvPicPr>
          <p:cNvPr id="3" name="Imagen 2"/>
          <p:cNvPicPr>
            <a:picLocks noChangeAspect="1"/>
          </p:cNvPicPr>
          <p:nvPr/>
        </p:nvPicPr>
        <p:blipFill>
          <a:blip r:embed="rId3"/>
          <a:stretch>
            <a:fillRect/>
          </a:stretch>
        </p:blipFill>
        <p:spPr>
          <a:xfrm rot="20481636">
            <a:off x="277247" y="3632611"/>
            <a:ext cx="2065046" cy="2073796"/>
          </a:xfrm>
          <a:prstGeom prst="rect">
            <a:avLst/>
          </a:prstGeom>
        </p:spPr>
      </p:pic>
    </p:spTree>
    <p:extLst>
      <p:ext uri="{BB962C8B-B14F-4D97-AF65-F5344CB8AC3E}">
        <p14:creationId xmlns:p14="http://schemas.microsoft.com/office/powerpoint/2010/main" val="1597248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4 CuadroTexto"/>
          <p:cNvSpPr txBox="1"/>
          <p:nvPr/>
        </p:nvSpPr>
        <p:spPr>
          <a:xfrm>
            <a:off x="1115616" y="260648"/>
            <a:ext cx="7416823" cy="1200329"/>
          </a:xfrm>
          <a:prstGeom prst="rect">
            <a:avLst/>
          </a:prstGeom>
          <a:noFill/>
        </p:spPr>
        <p:txBody>
          <a:bodyPr wrap="square" rtlCol="0">
            <a:spAutoFit/>
          </a:bodyPr>
          <a:lstStyle/>
          <a:p>
            <a:pPr algn="ctr"/>
            <a:r>
              <a:rPr lang="es-CO" sz="3600" b="1" dirty="0" smtClean="0">
                <a:solidFill>
                  <a:schemeClr val="bg1"/>
                </a:solidFill>
              </a:rPr>
              <a:t>Relación de competencias en los proyectos de aula</a:t>
            </a:r>
            <a:endParaRPr lang="es-CO" sz="3600" b="1" dirty="0">
              <a:solidFill>
                <a:schemeClr val="bg1"/>
              </a:solidFill>
            </a:endParaRPr>
          </a:p>
        </p:txBody>
      </p:sp>
      <p:pic>
        <p:nvPicPr>
          <p:cNvPr id="3" name="Imagen 2" descr="file_5616x3744_0002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772816"/>
            <a:ext cx="6408204" cy="4272136"/>
          </a:xfrm>
          <a:prstGeom prst="rect">
            <a:avLst/>
          </a:prstGeom>
        </p:spPr>
      </p:pic>
      <p:sp>
        <p:nvSpPr>
          <p:cNvPr id="2" name="Rectángulo 1"/>
          <p:cNvSpPr/>
          <p:nvPr/>
        </p:nvSpPr>
        <p:spPr>
          <a:xfrm>
            <a:off x="1835696" y="3789040"/>
            <a:ext cx="5400600" cy="2215991"/>
          </a:xfrm>
          <a:prstGeom prst="rect">
            <a:avLst/>
          </a:prstGeom>
        </p:spPr>
        <p:txBody>
          <a:bodyPr wrap="square">
            <a:spAutoFit/>
          </a:bodyPr>
          <a:lstStyle/>
          <a:p>
            <a:pPr algn="ctr"/>
            <a:endParaRPr lang="es-ES" sz="2300" dirty="0">
              <a:solidFill>
                <a:schemeClr val="bg1"/>
              </a:solidFill>
            </a:endParaRPr>
          </a:p>
          <a:p>
            <a:pPr algn="ctr"/>
            <a:r>
              <a:rPr lang="es-ES" sz="2300" dirty="0">
                <a:solidFill>
                  <a:schemeClr val="bg1"/>
                </a:solidFill>
              </a:rPr>
              <a:t>Es </a:t>
            </a:r>
            <a:r>
              <a:rPr lang="es-ES" sz="2300" dirty="0" smtClean="0">
                <a:solidFill>
                  <a:schemeClr val="bg1"/>
                </a:solidFill>
              </a:rPr>
              <a:t>esencial que el docente encuentre la </a:t>
            </a:r>
            <a:r>
              <a:rPr lang="es-ES" sz="2300" dirty="0">
                <a:solidFill>
                  <a:schemeClr val="bg1"/>
                </a:solidFill>
              </a:rPr>
              <a:t>relación de las competencias comunicativas y de pensamiento matemático como ejes transversales a la metodología de proyectos. </a:t>
            </a:r>
          </a:p>
        </p:txBody>
      </p:sp>
    </p:spTree>
    <p:extLst>
      <p:ext uri="{BB962C8B-B14F-4D97-AF65-F5344CB8AC3E}">
        <p14:creationId xmlns:p14="http://schemas.microsoft.com/office/powerpoint/2010/main" val="2365235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755576" y="116632"/>
            <a:ext cx="7560839" cy="64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827584" y="224569"/>
            <a:ext cx="7200799" cy="369332"/>
          </a:xfrm>
          <a:prstGeom prst="rect">
            <a:avLst/>
          </a:prstGeom>
          <a:noFill/>
        </p:spPr>
        <p:txBody>
          <a:bodyPr wrap="square" rtlCol="0">
            <a:spAutoFit/>
          </a:bodyPr>
          <a:lstStyle/>
          <a:p>
            <a:r>
              <a:rPr lang="es-ES" b="1" dirty="0" smtClean="0">
                <a:solidFill>
                  <a:schemeClr val="bg1"/>
                </a:solidFill>
              </a:rPr>
              <a:t>FASES O MOMENTOS EN LA CONSTRUCCIÓN DE UN PROYECTO DE AULA</a:t>
            </a:r>
            <a:endParaRPr lang="es-CO" b="1" dirty="0">
              <a:solidFill>
                <a:schemeClr val="bg1"/>
              </a:solidFill>
            </a:endParaRPr>
          </a:p>
        </p:txBody>
      </p:sp>
      <p:sp>
        <p:nvSpPr>
          <p:cNvPr id="6" name="Rectángulo 5"/>
          <p:cNvSpPr/>
          <p:nvPr/>
        </p:nvSpPr>
        <p:spPr>
          <a:xfrm>
            <a:off x="3059832" y="2886797"/>
            <a:ext cx="4572000" cy="646331"/>
          </a:xfrm>
          <a:prstGeom prst="rect">
            <a:avLst/>
          </a:prstGeom>
        </p:spPr>
        <p:txBody>
          <a:bodyPr>
            <a:spAutoFit/>
          </a:bodyPr>
          <a:lstStyle/>
          <a:p>
            <a:r>
              <a:rPr lang="es-ES" dirty="0"/>
              <a:t/>
            </a:r>
            <a:br>
              <a:rPr lang="es-ES" dirty="0"/>
            </a:br>
            <a:endParaRPr lang="es-ES" dirty="0"/>
          </a:p>
        </p:txBody>
      </p:sp>
      <p:sp>
        <p:nvSpPr>
          <p:cNvPr id="2" name="Rectángulo 1"/>
          <p:cNvSpPr/>
          <p:nvPr/>
        </p:nvSpPr>
        <p:spPr>
          <a:xfrm>
            <a:off x="683568" y="1772816"/>
            <a:ext cx="2307806" cy="1512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b="1" dirty="0">
                <a:latin typeface="Calibri"/>
                <a:cs typeface="Calibri"/>
              </a:rPr>
              <a:t>FASE </a:t>
            </a:r>
            <a:r>
              <a:rPr lang="es-ES" sz="1400" b="1" dirty="0" smtClean="0">
                <a:latin typeface="Calibri"/>
                <a:cs typeface="Calibri"/>
              </a:rPr>
              <a:t>1</a:t>
            </a:r>
            <a:endParaRPr lang="es-ES" sz="1400" b="1" dirty="0">
              <a:latin typeface="Calibri"/>
              <a:cs typeface="Calibri"/>
            </a:endParaRPr>
          </a:p>
          <a:p>
            <a:pPr algn="ctr"/>
            <a:r>
              <a:rPr lang="es-ES_tradnl" sz="1400" b="1" dirty="0"/>
              <a:t>Definición y planeación del proyecto. Distribución de tareas y roles. </a:t>
            </a:r>
            <a:endParaRPr lang="es-ES" sz="1400" b="1" dirty="0">
              <a:solidFill>
                <a:srgbClr val="FFFFFF"/>
              </a:solidFill>
            </a:endParaRPr>
          </a:p>
        </p:txBody>
      </p:sp>
      <p:sp>
        <p:nvSpPr>
          <p:cNvPr id="10" name="Rectángulo 9"/>
          <p:cNvSpPr/>
          <p:nvPr/>
        </p:nvSpPr>
        <p:spPr>
          <a:xfrm>
            <a:off x="3491880" y="1772816"/>
            <a:ext cx="2232248" cy="151216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_tradnl" sz="1400" b="1" dirty="0" smtClean="0"/>
              <a:t>FASE 2</a:t>
            </a:r>
            <a:endParaRPr lang="es-ES_tradnl" sz="1400" b="1" dirty="0"/>
          </a:p>
          <a:p>
            <a:pPr algn="ctr"/>
            <a:r>
              <a:rPr lang="es-ES_tradnl" sz="1400" b="1" dirty="0" smtClean="0"/>
              <a:t>Definición </a:t>
            </a:r>
            <a:r>
              <a:rPr lang="es-ES_tradnl" sz="1400" b="1" dirty="0"/>
              <a:t>de los contenidos, aprendizajes  y procesos de desarrollo a potenciar para todos y cada uno de los estudiantes. </a:t>
            </a:r>
            <a:endParaRPr lang="es-ES" sz="1400" b="1" dirty="0">
              <a:solidFill>
                <a:srgbClr val="FFFFFF"/>
              </a:solidFill>
            </a:endParaRPr>
          </a:p>
        </p:txBody>
      </p:sp>
      <p:sp>
        <p:nvSpPr>
          <p:cNvPr id="11" name="Rectángulo 10"/>
          <p:cNvSpPr/>
          <p:nvPr/>
        </p:nvSpPr>
        <p:spPr>
          <a:xfrm>
            <a:off x="6120680" y="1772816"/>
            <a:ext cx="2195736" cy="15121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_tradnl" sz="1400" b="1" dirty="0" smtClean="0">
                <a:latin typeface="Calibri"/>
                <a:cs typeface="Calibri"/>
              </a:rPr>
              <a:t>FASE 3</a:t>
            </a:r>
          </a:p>
          <a:p>
            <a:pPr algn="ctr"/>
            <a:r>
              <a:rPr lang="es-ES_tradnl" sz="1400" b="1" dirty="0"/>
              <a:t>Puesta en marcha del proyecto y construcción progresiva de los aprendizajes. </a:t>
            </a:r>
            <a:endParaRPr lang="es-ES" sz="1400" b="1" dirty="0">
              <a:cs typeface="Calibri"/>
            </a:endParaRPr>
          </a:p>
        </p:txBody>
      </p:sp>
      <p:sp>
        <p:nvSpPr>
          <p:cNvPr id="12" name="Rectángulo 11"/>
          <p:cNvSpPr/>
          <p:nvPr/>
        </p:nvSpPr>
        <p:spPr>
          <a:xfrm>
            <a:off x="683568" y="3717032"/>
            <a:ext cx="2307806" cy="151216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sz="1400" b="1" dirty="0" smtClean="0"/>
              <a:t>FASE 4</a:t>
            </a:r>
          </a:p>
          <a:p>
            <a:pPr algn="ctr"/>
            <a:r>
              <a:rPr lang="es-ES_tradnl" sz="1400" b="1" dirty="0" smtClean="0"/>
              <a:t>Socialización </a:t>
            </a:r>
            <a:r>
              <a:rPr lang="es-ES_tradnl" sz="1400" b="1" dirty="0"/>
              <a:t>y revisión del proceso </a:t>
            </a:r>
            <a:r>
              <a:rPr lang="es-ES_tradnl" sz="1400" b="1"/>
              <a:t>vivido </a:t>
            </a:r>
            <a:r>
              <a:rPr lang="es-ES_tradnl" sz="1400" b="1" smtClean="0"/>
              <a:t>durante el </a:t>
            </a:r>
            <a:r>
              <a:rPr lang="es-ES_tradnl" sz="1400" b="1" dirty="0"/>
              <a:t>proyecto. </a:t>
            </a:r>
            <a:endParaRPr lang="es-ES" sz="1400" b="1" dirty="0">
              <a:solidFill>
                <a:srgbClr val="FFFFFF"/>
              </a:solidFill>
            </a:endParaRPr>
          </a:p>
        </p:txBody>
      </p:sp>
      <p:sp>
        <p:nvSpPr>
          <p:cNvPr id="14" name="Rectángulo 13"/>
          <p:cNvSpPr/>
          <p:nvPr/>
        </p:nvSpPr>
        <p:spPr>
          <a:xfrm>
            <a:off x="3491880" y="3717032"/>
            <a:ext cx="2232248" cy="151216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_tradnl" sz="1400" b="1" dirty="0" smtClean="0"/>
              <a:t>FASE 5</a:t>
            </a:r>
          </a:p>
          <a:p>
            <a:pPr algn="ctr"/>
            <a:r>
              <a:rPr lang="es-ES_tradnl" sz="1400" b="1" dirty="0" smtClean="0"/>
              <a:t>Análisis </a:t>
            </a:r>
            <a:r>
              <a:rPr lang="es-ES_tradnl" sz="1400" b="1" dirty="0"/>
              <a:t>colectivo e individual del desarrollo del proyecto </a:t>
            </a:r>
            <a:endParaRPr lang="es-ES" sz="1400" b="1" dirty="0">
              <a:solidFill>
                <a:srgbClr val="FFFFFF"/>
              </a:solidFill>
            </a:endParaRPr>
          </a:p>
        </p:txBody>
      </p:sp>
      <p:sp>
        <p:nvSpPr>
          <p:cNvPr id="15" name="Rectángulo 14"/>
          <p:cNvSpPr/>
          <p:nvPr/>
        </p:nvSpPr>
        <p:spPr>
          <a:xfrm>
            <a:off x="6120680" y="3789040"/>
            <a:ext cx="2195736" cy="14401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_tradnl" sz="1400" b="1" dirty="0" smtClean="0"/>
              <a:t>FASE 6</a:t>
            </a:r>
          </a:p>
          <a:p>
            <a:pPr algn="ctr"/>
            <a:r>
              <a:rPr lang="es-ES_tradnl" sz="1400" b="1" dirty="0" smtClean="0"/>
              <a:t>Seguimiento </a:t>
            </a:r>
            <a:r>
              <a:rPr lang="es-ES_tradnl" sz="1400" b="1" dirty="0"/>
              <a:t>colectivo e individual del proceso de desarrollo de los aprendizajes. </a:t>
            </a:r>
            <a:endParaRPr lang="es-ES" sz="1400" b="1" dirty="0">
              <a:solidFill>
                <a:srgbClr val="FFFFFF"/>
              </a:solidFill>
            </a:endParaRPr>
          </a:p>
        </p:txBody>
      </p:sp>
      <p:sp>
        <p:nvSpPr>
          <p:cNvPr id="13" name="Rectángulo 12"/>
          <p:cNvSpPr/>
          <p:nvPr/>
        </p:nvSpPr>
        <p:spPr>
          <a:xfrm>
            <a:off x="2339752" y="908720"/>
            <a:ext cx="4392488" cy="72008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dirty="0">
                <a:solidFill>
                  <a:srgbClr val="000000"/>
                </a:solidFill>
                <a:latin typeface="Calibri"/>
                <a:cs typeface="Calibri"/>
              </a:rPr>
              <a:t>FASE 0</a:t>
            </a:r>
          </a:p>
          <a:p>
            <a:pPr algn="ctr"/>
            <a:r>
              <a:rPr lang="es-ES_tradnl" sz="1400" dirty="0">
                <a:solidFill>
                  <a:srgbClr val="000000"/>
                </a:solidFill>
              </a:rPr>
              <a:t>Objetivo: Exploración de los intereses de los niños. </a:t>
            </a:r>
            <a:endParaRPr lang="es-ES" sz="1400" dirty="0">
              <a:solidFill>
                <a:srgbClr val="000000"/>
              </a:solidFill>
              <a:latin typeface="Calibri"/>
              <a:cs typeface="Calibri"/>
            </a:endParaRPr>
          </a:p>
        </p:txBody>
      </p:sp>
    </p:spTree>
    <p:extLst>
      <p:ext uri="{BB962C8B-B14F-4D97-AF65-F5344CB8AC3E}">
        <p14:creationId xmlns:p14="http://schemas.microsoft.com/office/powerpoint/2010/main" val="750024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27584" y="4653136"/>
            <a:ext cx="7560839" cy="110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31640" y="4941168"/>
            <a:ext cx="6352989" cy="646331"/>
          </a:xfrm>
          <a:prstGeom prst="rect">
            <a:avLst/>
          </a:prstGeom>
          <a:noFill/>
        </p:spPr>
        <p:txBody>
          <a:bodyPr wrap="square" rtlCol="0">
            <a:spAutoFit/>
          </a:bodyPr>
          <a:lstStyle/>
          <a:p>
            <a:pPr algn="ctr"/>
            <a:r>
              <a:rPr lang="es-CO" sz="3600" b="1" dirty="0" smtClean="0">
                <a:solidFill>
                  <a:schemeClr val="bg1"/>
                </a:solidFill>
              </a:rPr>
              <a:t>Reflexión</a:t>
            </a:r>
          </a:p>
        </p:txBody>
      </p:sp>
      <p:sp>
        <p:nvSpPr>
          <p:cNvPr id="6" name="Rectángulo 5"/>
          <p:cNvSpPr/>
          <p:nvPr/>
        </p:nvSpPr>
        <p:spPr>
          <a:xfrm>
            <a:off x="3059832" y="2886797"/>
            <a:ext cx="4572000" cy="646331"/>
          </a:xfrm>
          <a:prstGeom prst="rect">
            <a:avLst/>
          </a:prstGeom>
        </p:spPr>
        <p:txBody>
          <a:bodyPr>
            <a:spAutoFit/>
          </a:bodyPr>
          <a:lstStyle/>
          <a:p>
            <a:r>
              <a:rPr lang="es-ES" dirty="0"/>
              <a:t/>
            </a:r>
            <a:br>
              <a:rPr lang="es-ES" dirty="0"/>
            </a:br>
            <a:endParaRPr lang="es-ES" dirty="0"/>
          </a:p>
        </p:txBody>
      </p:sp>
      <p:pic>
        <p:nvPicPr>
          <p:cNvPr id="2" name="Imagen 1"/>
          <p:cNvPicPr>
            <a:picLocks noChangeAspect="1"/>
          </p:cNvPicPr>
          <p:nvPr/>
        </p:nvPicPr>
        <p:blipFill>
          <a:blip r:embed="rId3"/>
          <a:stretch>
            <a:fillRect/>
          </a:stretch>
        </p:blipFill>
        <p:spPr>
          <a:xfrm>
            <a:off x="1619672" y="404664"/>
            <a:ext cx="6012160" cy="3907904"/>
          </a:xfrm>
          <a:prstGeom prst="rect">
            <a:avLst/>
          </a:prstGeom>
        </p:spPr>
      </p:pic>
      <p:sp>
        <p:nvSpPr>
          <p:cNvPr id="4" name="Rectángulo 3"/>
          <p:cNvSpPr/>
          <p:nvPr/>
        </p:nvSpPr>
        <p:spPr>
          <a:xfrm>
            <a:off x="2987824" y="3933056"/>
            <a:ext cx="4572000" cy="230832"/>
          </a:xfrm>
          <a:prstGeom prst="rect">
            <a:avLst/>
          </a:prstGeom>
        </p:spPr>
        <p:txBody>
          <a:bodyPr>
            <a:spAutoFit/>
          </a:bodyPr>
          <a:lstStyle/>
          <a:p>
            <a:r>
              <a:rPr lang="es-ES" sz="900" dirty="0" err="1">
                <a:solidFill>
                  <a:srgbClr val="FFFFFF"/>
                </a:solidFill>
              </a:rPr>
              <a:t>https</a:t>
            </a:r>
            <a:r>
              <a:rPr lang="es-ES" sz="900" dirty="0">
                <a:solidFill>
                  <a:srgbClr val="FFFFFF"/>
                </a:solidFill>
              </a:rPr>
              <a:t>://</a:t>
            </a:r>
            <a:r>
              <a:rPr lang="es-ES" sz="900" dirty="0" err="1">
                <a:solidFill>
                  <a:srgbClr val="FFFFFF"/>
                </a:solidFill>
              </a:rPr>
              <a:t>pixabay.com</a:t>
            </a:r>
            <a:r>
              <a:rPr lang="es-ES" sz="900" dirty="0">
                <a:solidFill>
                  <a:srgbClr val="FFFFFF"/>
                </a:solidFill>
              </a:rPr>
              <a:t>/es/insectos-lib%C3%A9lula-depressa-macro-591710/</a:t>
            </a:r>
          </a:p>
        </p:txBody>
      </p:sp>
    </p:spTree>
    <p:extLst>
      <p:ext uri="{BB962C8B-B14F-4D97-AF65-F5344CB8AC3E}">
        <p14:creationId xmlns:p14="http://schemas.microsoft.com/office/powerpoint/2010/main" val="1028376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3212976"/>
            <a:ext cx="7560839" cy="161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1187624" y="3501008"/>
            <a:ext cx="7056784" cy="1200329"/>
          </a:xfrm>
          <a:prstGeom prst="rect">
            <a:avLst/>
          </a:prstGeom>
        </p:spPr>
        <p:txBody>
          <a:bodyPr wrap="square">
            <a:spAutoFit/>
          </a:bodyPr>
          <a:lstStyle/>
          <a:p>
            <a:pPr algn="r"/>
            <a:r>
              <a:rPr lang="es-ES" dirty="0" smtClean="0">
                <a:solidFill>
                  <a:schemeClr val="bg1"/>
                </a:solidFill>
              </a:rPr>
              <a:t>Trabajo cooperativo </a:t>
            </a:r>
            <a:r>
              <a:rPr lang="es-ES" dirty="0">
                <a:solidFill>
                  <a:schemeClr val="bg1"/>
                </a:solidFill>
              </a:rPr>
              <a:t>para el desarrollo del </a:t>
            </a:r>
            <a:r>
              <a:rPr lang="es-ES" dirty="0" smtClean="0">
                <a:solidFill>
                  <a:schemeClr val="bg1"/>
                </a:solidFill>
              </a:rPr>
              <a:t>protocolo</a:t>
            </a:r>
          </a:p>
          <a:p>
            <a:pPr algn="r"/>
            <a:r>
              <a:rPr lang="es-ES" dirty="0" smtClean="0">
                <a:solidFill>
                  <a:schemeClr val="bg1"/>
                </a:solidFill>
              </a:rPr>
              <a:t> organización y materiales</a:t>
            </a:r>
          </a:p>
          <a:p>
            <a:pPr algn="r"/>
            <a:r>
              <a:rPr lang="es-ES" sz="3600" dirty="0" smtClean="0">
                <a:solidFill>
                  <a:schemeClr val="bg1"/>
                </a:solidFill>
              </a:rPr>
              <a:t>Los insectos </a:t>
            </a:r>
            <a:endParaRPr lang="es-ES" sz="3600" dirty="0">
              <a:solidFill>
                <a:schemeClr val="bg1"/>
              </a:solidFill>
            </a:endParaRPr>
          </a:p>
        </p:txBody>
      </p:sp>
      <p:pic>
        <p:nvPicPr>
          <p:cNvPr id="4" name="Imagen 3" descr="Captura de pantalla 2016-01-28 a la(s) 15.0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84784"/>
            <a:ext cx="1908839" cy="1189484"/>
          </a:xfrm>
          <a:prstGeom prst="rect">
            <a:avLst/>
          </a:prstGeom>
        </p:spPr>
      </p:pic>
      <p:pic>
        <p:nvPicPr>
          <p:cNvPr id="6" name="Imagen 5" descr="Captura de pantalla 2016-01-28 a la(s) 15.02.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1484784"/>
            <a:ext cx="1484362" cy="1053852"/>
          </a:xfrm>
          <a:prstGeom prst="rect">
            <a:avLst/>
          </a:prstGeom>
        </p:spPr>
      </p:pic>
      <p:pic>
        <p:nvPicPr>
          <p:cNvPr id="7" name="Imagen 6" descr="Captura de pantalla 2016-01-28 a la(s) 15.02.4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1484784"/>
            <a:ext cx="1431086" cy="1184621"/>
          </a:xfrm>
          <a:prstGeom prst="rect">
            <a:avLst/>
          </a:prstGeom>
        </p:spPr>
      </p:pic>
      <p:pic>
        <p:nvPicPr>
          <p:cNvPr id="8" name="Imagen 7" descr="Captura de pantalla 2016-01-28 a la(s) 15.02.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944" y="1484784"/>
            <a:ext cx="1559732" cy="1117352"/>
          </a:xfrm>
          <a:prstGeom prst="rect">
            <a:avLst/>
          </a:prstGeom>
        </p:spPr>
      </p:pic>
      <p:pic>
        <p:nvPicPr>
          <p:cNvPr id="9" name="Imagen 8" descr="Captura de pantalla 2016-01-28 a la(s) 15.02.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8052" y="1484784"/>
            <a:ext cx="1675876" cy="1298972"/>
          </a:xfrm>
          <a:prstGeom prst="rect">
            <a:avLst/>
          </a:prstGeom>
        </p:spPr>
      </p:pic>
    </p:spTree>
    <p:extLst>
      <p:ext uri="{BB962C8B-B14F-4D97-AF65-F5344CB8AC3E}">
        <p14:creationId xmlns:p14="http://schemas.microsoft.com/office/powerpoint/2010/main" val="1518612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eurón 11"/>
          <p:cNvSpPr/>
          <p:nvPr/>
        </p:nvSpPr>
        <p:spPr>
          <a:xfrm>
            <a:off x="811957" y="1484784"/>
            <a:ext cx="2175867" cy="870346"/>
          </a:xfrm>
          <a:prstGeom prst="chevron">
            <a:avLst/>
          </a:pr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S" sz="1700" b="1" dirty="0" smtClean="0"/>
              <a:t>Contexto posible</a:t>
            </a:r>
            <a:endParaRPr lang="es-ES" sz="1700" b="1" dirty="0"/>
          </a:p>
        </p:txBody>
      </p:sp>
      <p:sp>
        <p:nvSpPr>
          <p:cNvPr id="14" name="Cheurón 13"/>
          <p:cNvSpPr/>
          <p:nvPr/>
        </p:nvSpPr>
        <p:spPr>
          <a:xfrm>
            <a:off x="1676053" y="2348880"/>
            <a:ext cx="2175867" cy="870346"/>
          </a:xfrm>
          <a:prstGeom prst="chevron">
            <a:avLst/>
          </a:prstGeom>
        </p:spPr>
        <p:style>
          <a:lnRef idx="0">
            <a:schemeClr val="accent1"/>
          </a:lnRef>
          <a:fillRef idx="3">
            <a:schemeClr val="accent1"/>
          </a:fillRef>
          <a:effectRef idx="3">
            <a:schemeClr val="accent1"/>
          </a:effectRef>
          <a:fontRef idx="minor">
            <a:schemeClr val="lt1"/>
          </a:fontRef>
        </p:style>
        <p:txBody>
          <a:bodyPr/>
          <a:lstStyle/>
          <a:p>
            <a:pPr algn="ctr"/>
            <a:r>
              <a:rPr lang="es-ES" sz="1700" b="1" dirty="0" smtClean="0"/>
              <a:t>Fases del proyecto</a:t>
            </a:r>
            <a:endParaRPr lang="es-ES" sz="1700" b="1" dirty="0"/>
          </a:p>
        </p:txBody>
      </p:sp>
      <p:sp>
        <p:nvSpPr>
          <p:cNvPr id="15" name="Cheurón 14"/>
          <p:cNvSpPr/>
          <p:nvPr/>
        </p:nvSpPr>
        <p:spPr>
          <a:xfrm>
            <a:off x="2684165" y="3212976"/>
            <a:ext cx="2175867" cy="870346"/>
          </a:xfrm>
          <a:prstGeom prst="chevron">
            <a:avLst/>
          </a:prstGeom>
        </p:spPr>
        <p:style>
          <a:lnRef idx="1">
            <a:schemeClr val="accent2"/>
          </a:lnRef>
          <a:fillRef idx="3">
            <a:schemeClr val="accent2"/>
          </a:fillRef>
          <a:effectRef idx="2">
            <a:schemeClr val="accent2"/>
          </a:effectRef>
          <a:fontRef idx="minor">
            <a:schemeClr val="lt1"/>
          </a:fontRef>
        </p:style>
        <p:txBody>
          <a:bodyPr/>
          <a:lstStyle/>
          <a:p>
            <a:pPr algn="ctr"/>
            <a:r>
              <a:rPr lang="es-ES" sz="1600" b="1" dirty="0" smtClean="0"/>
              <a:t>Referentes: aprendizajes</a:t>
            </a:r>
            <a:endParaRPr lang="es-ES" sz="1600" b="1" dirty="0"/>
          </a:p>
        </p:txBody>
      </p:sp>
      <p:sp>
        <p:nvSpPr>
          <p:cNvPr id="16" name="Cheurón 15"/>
          <p:cNvSpPr/>
          <p:nvPr/>
        </p:nvSpPr>
        <p:spPr>
          <a:xfrm>
            <a:off x="3620269" y="4077072"/>
            <a:ext cx="2175867" cy="870346"/>
          </a:xfrm>
          <a:prstGeom prst="chevron">
            <a:avLst/>
          </a:prstGeom>
        </p:spPr>
        <p:style>
          <a:lnRef idx="1">
            <a:schemeClr val="accent6"/>
          </a:lnRef>
          <a:fillRef idx="3">
            <a:schemeClr val="accent6"/>
          </a:fillRef>
          <a:effectRef idx="2">
            <a:schemeClr val="accent6"/>
          </a:effectRef>
          <a:fontRef idx="minor">
            <a:schemeClr val="lt1"/>
          </a:fontRef>
        </p:style>
        <p:txBody>
          <a:bodyPr/>
          <a:lstStyle/>
          <a:p>
            <a:pPr algn="ctr"/>
            <a:r>
              <a:rPr lang="es-ES" b="1" dirty="0" smtClean="0"/>
              <a:t>Equipo de trabajo</a:t>
            </a:r>
            <a:endParaRPr lang="es-ES" b="1" dirty="0"/>
          </a:p>
        </p:txBody>
      </p:sp>
      <p:sp>
        <p:nvSpPr>
          <p:cNvPr id="21" name="Cheurón 20"/>
          <p:cNvSpPr/>
          <p:nvPr/>
        </p:nvSpPr>
        <p:spPr>
          <a:xfrm>
            <a:off x="4572001" y="4947418"/>
            <a:ext cx="2304256" cy="870346"/>
          </a:xfrm>
          <a:prstGeom prst="chevron">
            <a:avLst/>
          </a:prstGeom>
        </p:spPr>
        <p:style>
          <a:lnRef idx="0">
            <a:schemeClr val="accent3"/>
          </a:lnRef>
          <a:fillRef idx="3">
            <a:schemeClr val="accent3"/>
          </a:fillRef>
          <a:effectRef idx="3">
            <a:schemeClr val="accent3"/>
          </a:effectRef>
          <a:fontRef idx="minor">
            <a:schemeClr val="lt1"/>
          </a:fontRef>
        </p:style>
        <p:txBody>
          <a:bodyPr/>
          <a:lstStyle/>
          <a:p>
            <a:endParaRPr lang="es-ES" sz="1400" dirty="0" smtClean="0"/>
          </a:p>
          <a:p>
            <a:r>
              <a:rPr lang="es-ES" b="1" dirty="0" smtClean="0"/>
              <a:t>Socialización</a:t>
            </a:r>
            <a:r>
              <a:rPr lang="es-ES" sz="1400" dirty="0" smtClean="0"/>
              <a:t> </a:t>
            </a:r>
            <a:endParaRPr lang="es-ES" sz="1400" dirty="0"/>
          </a:p>
        </p:txBody>
      </p:sp>
      <p:pic>
        <p:nvPicPr>
          <p:cNvPr id="10"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27584" y="44624"/>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4 CuadroTexto"/>
          <p:cNvSpPr txBox="1"/>
          <p:nvPr/>
        </p:nvSpPr>
        <p:spPr>
          <a:xfrm>
            <a:off x="971600" y="123422"/>
            <a:ext cx="7416823" cy="1200329"/>
          </a:xfrm>
          <a:prstGeom prst="rect">
            <a:avLst/>
          </a:prstGeom>
          <a:noFill/>
        </p:spPr>
        <p:txBody>
          <a:bodyPr wrap="square" rtlCol="0">
            <a:spAutoFit/>
          </a:bodyPr>
          <a:lstStyle/>
          <a:p>
            <a:pPr algn="ctr"/>
            <a:r>
              <a:rPr lang="es-ES" sz="3600" b="1" dirty="0">
                <a:solidFill>
                  <a:schemeClr val="bg1"/>
                </a:solidFill>
              </a:rPr>
              <a:t>Orientaciones para el desarrollo de la actividad: </a:t>
            </a:r>
          </a:p>
        </p:txBody>
      </p:sp>
      <p:pic>
        <p:nvPicPr>
          <p:cNvPr id="2" name="Imagen 1"/>
          <p:cNvPicPr>
            <a:picLocks noChangeAspect="1"/>
          </p:cNvPicPr>
          <p:nvPr/>
        </p:nvPicPr>
        <p:blipFill>
          <a:blip r:embed="rId3"/>
          <a:stretch>
            <a:fillRect/>
          </a:stretch>
        </p:blipFill>
        <p:spPr>
          <a:xfrm rot="14283453">
            <a:off x="6603092" y="4508991"/>
            <a:ext cx="1662210" cy="1466656"/>
          </a:xfrm>
          <a:prstGeom prst="rect">
            <a:avLst/>
          </a:prstGeom>
        </p:spPr>
      </p:pic>
      <p:sp>
        <p:nvSpPr>
          <p:cNvPr id="3" name="CuadroTexto 2"/>
          <p:cNvSpPr txBox="1"/>
          <p:nvPr/>
        </p:nvSpPr>
        <p:spPr>
          <a:xfrm>
            <a:off x="6876256" y="5157192"/>
            <a:ext cx="1152128" cy="646331"/>
          </a:xfrm>
          <a:prstGeom prst="rect">
            <a:avLst/>
          </a:prstGeom>
          <a:noFill/>
        </p:spPr>
        <p:txBody>
          <a:bodyPr wrap="square" rtlCol="0">
            <a:spAutoFit/>
          </a:bodyPr>
          <a:lstStyle/>
          <a:p>
            <a:pPr algn="ctr"/>
            <a:r>
              <a:rPr lang="es-ES" b="1" dirty="0" smtClean="0">
                <a:solidFill>
                  <a:schemeClr val="bg1"/>
                </a:solidFill>
              </a:rPr>
              <a:t>Proyecto de aula</a:t>
            </a:r>
            <a:endParaRPr lang="es-ES" b="1" dirty="0">
              <a:solidFill>
                <a:schemeClr val="bg1"/>
              </a:solidFill>
            </a:endParaRPr>
          </a:p>
        </p:txBody>
      </p:sp>
    </p:spTree>
    <p:extLst>
      <p:ext uri="{BB962C8B-B14F-4D97-AF65-F5344CB8AC3E}">
        <p14:creationId xmlns:p14="http://schemas.microsoft.com/office/powerpoint/2010/main" val="3111627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169551"/>
          </a:xfrm>
          <a:prstGeom prst="rect">
            <a:avLst/>
          </a:prstGeom>
        </p:spPr>
        <p:txBody>
          <a:bodyPr wrap="square">
            <a:spAutoFit/>
          </a:bodyPr>
          <a:lstStyle/>
          <a:p>
            <a:pPr algn="ctr"/>
            <a:r>
              <a:rPr lang="es-ES_tradnl" sz="3500" b="1" dirty="0">
                <a:solidFill>
                  <a:schemeClr val="bg1"/>
                </a:solidFill>
              </a:rPr>
              <a:t>Surgimiento del proyecto</a:t>
            </a:r>
          </a:p>
          <a:p>
            <a:pPr algn="ctr"/>
            <a:r>
              <a:rPr lang="es-ES_tradnl" sz="3500" b="1" dirty="0">
                <a:solidFill>
                  <a:schemeClr val="bg1"/>
                </a:solidFill>
              </a:rPr>
              <a:t>Preguntas iniciales de los estudiantes </a:t>
            </a:r>
            <a:endParaRPr lang="es-ES" sz="3500" b="1" dirty="0">
              <a:solidFill>
                <a:schemeClr val="bg1"/>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0</a:t>
            </a:r>
            <a:endParaRPr lang="es-ES" sz="3500" b="1" dirty="0">
              <a:solidFill>
                <a:schemeClr val="bg1"/>
              </a:solidFill>
            </a:endParaRPr>
          </a:p>
        </p:txBody>
      </p:sp>
      <p:pic>
        <p:nvPicPr>
          <p:cNvPr id="3" name="Imagen 2"/>
          <p:cNvPicPr>
            <a:picLocks noChangeAspect="1"/>
          </p:cNvPicPr>
          <p:nvPr/>
        </p:nvPicPr>
        <p:blipFill>
          <a:blip r:embed="rId3"/>
          <a:stretch>
            <a:fillRect/>
          </a:stretch>
        </p:blipFill>
        <p:spPr>
          <a:xfrm>
            <a:off x="3563888" y="3933056"/>
            <a:ext cx="2232248" cy="1926111"/>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196752"/>
            <a:ext cx="1152128" cy="936104"/>
          </a:xfrm>
          <a:prstGeom prst="rect">
            <a:avLst/>
          </a:prstGeom>
          <a:noFill/>
          <a:ln>
            <a:noFill/>
          </a:ln>
        </p:spPr>
      </p:pic>
    </p:spTree>
    <p:extLst>
      <p:ext uri="{BB962C8B-B14F-4D97-AF65-F5344CB8AC3E}">
        <p14:creationId xmlns:p14="http://schemas.microsoft.com/office/powerpoint/2010/main" val="1265355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83868" y="1628800"/>
            <a:ext cx="5436604" cy="4401205"/>
          </a:xfrm>
          <a:prstGeom prst="rect">
            <a:avLst/>
          </a:prstGeom>
          <a:noFill/>
        </p:spPr>
        <p:txBody>
          <a:bodyPr wrap="square" rtlCol="0">
            <a:spAutoFit/>
          </a:bodyPr>
          <a:lstStyle/>
          <a:p>
            <a:r>
              <a:rPr lang="es-ES" sz="2000" dirty="0">
                <a:latin typeface="Calibri"/>
                <a:cs typeface="Calibri"/>
              </a:rPr>
              <a:t>“Entre los meses de abril y mayo, hay temporada de Cucarrones. En esta época es usual ver a los niños y niñas con diferentes emociones cuando los ven volar o caminar en la escuela. </a:t>
            </a:r>
            <a:r>
              <a:rPr lang="es-ES" sz="2000" dirty="0" smtClean="0">
                <a:latin typeface="Calibri"/>
                <a:cs typeface="Calibri"/>
              </a:rPr>
              <a:t>Este escenario </a:t>
            </a:r>
            <a:r>
              <a:rPr lang="es-ES" sz="2000" dirty="0">
                <a:latin typeface="Calibri"/>
                <a:cs typeface="Calibri"/>
              </a:rPr>
              <a:t>ha generado muchas preguntas en ellos: ¿De dónde vienen?, ¿Por qué tantos? ¿De qué se alimentan? </a:t>
            </a:r>
            <a:r>
              <a:rPr lang="es-ES" sz="2000" dirty="0" smtClean="0">
                <a:latin typeface="Calibri"/>
                <a:cs typeface="Calibri"/>
              </a:rPr>
              <a:t>Entre otras, por lo que es </a:t>
            </a:r>
            <a:r>
              <a:rPr lang="es-ES" sz="2000" dirty="0">
                <a:latin typeface="Calibri"/>
                <a:cs typeface="Calibri"/>
              </a:rPr>
              <a:t>aprovechada por el(la) docente para </a:t>
            </a:r>
            <a:r>
              <a:rPr lang="es-ES" sz="2000" dirty="0" smtClean="0">
                <a:latin typeface="Calibri"/>
                <a:cs typeface="Calibri"/>
              </a:rPr>
              <a:t>proponer a los estudiantes  </a:t>
            </a:r>
            <a:r>
              <a:rPr lang="es-ES" sz="2000" dirty="0">
                <a:latin typeface="Calibri"/>
                <a:cs typeface="Calibri"/>
              </a:rPr>
              <a:t>hacer un proyecto de aula que permita resolver las </a:t>
            </a:r>
            <a:r>
              <a:rPr lang="es-ES" sz="2000" dirty="0" smtClean="0">
                <a:latin typeface="Calibri"/>
                <a:cs typeface="Calibri"/>
              </a:rPr>
              <a:t>inquietudes,  </a:t>
            </a:r>
            <a:r>
              <a:rPr lang="es-ES" sz="2000" dirty="0">
                <a:latin typeface="Calibri"/>
                <a:cs typeface="Calibri"/>
              </a:rPr>
              <a:t>saber más sobre los animales y enriquecer el desarrollo de habilidades relacionadas con la competencia comunicativa y los procesos generales de pensamiento matemático en el aula de transición</a:t>
            </a:r>
            <a:r>
              <a:rPr lang="es-ES" sz="2000" dirty="0" smtClean="0">
                <a:latin typeface="Calibri"/>
                <a:cs typeface="Calibri"/>
              </a:rPr>
              <a:t>.”</a:t>
            </a:r>
            <a:endParaRPr lang="es-ES" sz="2000" dirty="0">
              <a:latin typeface="Calibri"/>
              <a:cs typeface="Calibri"/>
            </a:endParaRPr>
          </a:p>
        </p:txBody>
      </p:sp>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27584"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CuadroTexto"/>
          <p:cNvSpPr txBox="1"/>
          <p:nvPr/>
        </p:nvSpPr>
        <p:spPr>
          <a:xfrm>
            <a:off x="971600" y="260648"/>
            <a:ext cx="7416823" cy="1200329"/>
          </a:xfrm>
          <a:prstGeom prst="rect">
            <a:avLst/>
          </a:prstGeom>
          <a:noFill/>
        </p:spPr>
        <p:txBody>
          <a:bodyPr wrap="square" rtlCol="0">
            <a:spAutoFit/>
          </a:bodyPr>
          <a:lstStyle/>
          <a:p>
            <a:r>
              <a:rPr lang="es-ES" sz="3600" b="1" dirty="0" smtClean="0">
                <a:solidFill>
                  <a:schemeClr val="bg1"/>
                </a:solidFill>
              </a:rPr>
              <a:t>Fase 0: Un </a:t>
            </a:r>
            <a:r>
              <a:rPr lang="es-ES" sz="3600" b="1" dirty="0">
                <a:solidFill>
                  <a:schemeClr val="bg1"/>
                </a:solidFill>
              </a:rPr>
              <a:t>contexto posible para la formulación de un proyecto de aula.</a:t>
            </a:r>
          </a:p>
        </p:txBody>
      </p:sp>
      <p:pic>
        <p:nvPicPr>
          <p:cNvPr id="5" name="Imagen 4"/>
          <p:cNvPicPr>
            <a:picLocks noChangeAspect="1"/>
          </p:cNvPicPr>
          <p:nvPr/>
        </p:nvPicPr>
        <p:blipFill>
          <a:blip r:embed="rId3"/>
          <a:stretch>
            <a:fillRect/>
          </a:stretch>
        </p:blipFill>
        <p:spPr>
          <a:xfrm>
            <a:off x="323528" y="2564904"/>
            <a:ext cx="2909584" cy="2088232"/>
          </a:xfrm>
          <a:prstGeom prst="rect">
            <a:avLst/>
          </a:prstGeom>
        </p:spPr>
      </p:pic>
      <p:sp>
        <p:nvSpPr>
          <p:cNvPr id="6" name="Rectángulo 5"/>
          <p:cNvSpPr/>
          <p:nvPr/>
        </p:nvSpPr>
        <p:spPr>
          <a:xfrm>
            <a:off x="323528" y="4725724"/>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/es/escarabajo-insectos-macro-562035/</a:t>
            </a:r>
          </a:p>
        </p:txBody>
      </p:sp>
    </p:spTree>
    <p:extLst>
      <p:ext uri="{BB962C8B-B14F-4D97-AF65-F5344CB8AC3E}">
        <p14:creationId xmlns:p14="http://schemas.microsoft.com/office/powerpoint/2010/main" val="3005281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03648" y="1700808"/>
            <a:ext cx="6552728" cy="4334357"/>
          </a:xfrm>
          <a:prstGeom prst="rect">
            <a:avLst/>
          </a:prstGeom>
        </p:spPr>
      </p:pic>
      <p:sp>
        <p:nvSpPr>
          <p:cNvPr id="4" name="CuadroTexto 3"/>
          <p:cNvSpPr txBox="1"/>
          <p:nvPr/>
        </p:nvSpPr>
        <p:spPr>
          <a:xfrm>
            <a:off x="1475655" y="1844824"/>
            <a:ext cx="6408712" cy="3985707"/>
          </a:xfrm>
          <a:prstGeom prst="rect">
            <a:avLst/>
          </a:prstGeom>
          <a:noFill/>
        </p:spPr>
        <p:txBody>
          <a:bodyPr wrap="square" rtlCol="0">
            <a:spAutoFit/>
          </a:bodyPr>
          <a:lstStyle/>
          <a:p>
            <a:pPr algn="ctr"/>
            <a:r>
              <a:rPr lang="es-ES" sz="2300" b="1" dirty="0">
                <a:solidFill>
                  <a:srgbClr val="FFFFFF"/>
                </a:solidFill>
                <a:cs typeface="Calibri"/>
              </a:rPr>
              <a:t>¿Qué queremos aprender esta semana?</a:t>
            </a:r>
          </a:p>
          <a:p>
            <a:pPr algn="ctr"/>
            <a:endParaRPr lang="es-ES" sz="2300" dirty="0">
              <a:solidFill>
                <a:srgbClr val="FFFFFF"/>
              </a:solidFill>
              <a:cs typeface="Calibri"/>
            </a:endParaRPr>
          </a:p>
          <a:p>
            <a:pPr algn="ctr"/>
            <a:r>
              <a:rPr lang="es-ES" sz="2300" dirty="0" smtClean="0">
                <a:solidFill>
                  <a:srgbClr val="FFFFFF"/>
                </a:solidFill>
                <a:cs typeface="Calibri"/>
              </a:rPr>
              <a:t>Trabajar </a:t>
            </a:r>
            <a:r>
              <a:rPr lang="es-ES" sz="2300" dirty="0">
                <a:solidFill>
                  <a:srgbClr val="FFFFFF"/>
                </a:solidFill>
                <a:cs typeface="Calibri"/>
              </a:rPr>
              <a:t>en una perspectiva de proyectos de </a:t>
            </a:r>
            <a:r>
              <a:rPr lang="es-ES" sz="2300" dirty="0" smtClean="0">
                <a:solidFill>
                  <a:srgbClr val="FFFFFF"/>
                </a:solidFill>
                <a:cs typeface="Calibri"/>
              </a:rPr>
              <a:t>aula, </a:t>
            </a:r>
            <a:r>
              <a:rPr lang="es-ES" sz="2300" dirty="0">
                <a:solidFill>
                  <a:srgbClr val="FFFFFF"/>
                </a:solidFill>
                <a:cs typeface="Calibri"/>
              </a:rPr>
              <a:t>tiene sentido en la medida que el docente decide vincular y dar la palabra a los niños y niñas como actores protagónicos de su propio aprendizaje. La autonomía, el trabajo cooperativo, la participación y la conexión aula y contexto, serán los ejes fundamentales a partir de los cuales la lectura, la escritura, las ciencias, las matemáticas, el arte, el juego, entre otras, tendrán sentido para los niños.</a:t>
            </a:r>
          </a:p>
        </p:txBody>
      </p:sp>
      <p:pic>
        <p:nvPicPr>
          <p:cNvPr id="7"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827584"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CuadroTexto"/>
          <p:cNvSpPr txBox="1"/>
          <p:nvPr/>
        </p:nvSpPr>
        <p:spPr>
          <a:xfrm>
            <a:off x="971600" y="260648"/>
            <a:ext cx="7416823" cy="1200329"/>
          </a:xfrm>
          <a:prstGeom prst="rect">
            <a:avLst/>
          </a:prstGeom>
          <a:noFill/>
        </p:spPr>
        <p:txBody>
          <a:bodyPr wrap="square" rtlCol="0">
            <a:spAutoFit/>
          </a:bodyPr>
          <a:lstStyle/>
          <a:p>
            <a:pPr algn="ctr"/>
            <a:r>
              <a:rPr lang="es-ES" sz="3600" b="1" dirty="0" smtClean="0">
                <a:solidFill>
                  <a:schemeClr val="bg1"/>
                </a:solidFill>
              </a:rPr>
              <a:t>Fase 0: Preguntas de los estudiantes acerca del proyecto de aula</a:t>
            </a:r>
            <a:endParaRPr lang="es-ES" sz="3600" b="1" dirty="0">
              <a:solidFill>
                <a:schemeClr val="bg1"/>
              </a:solidFill>
            </a:endParaRPr>
          </a:p>
        </p:txBody>
      </p:sp>
      <p:sp>
        <p:nvSpPr>
          <p:cNvPr id="3" name="Rectángulo 2"/>
          <p:cNvSpPr/>
          <p:nvPr/>
        </p:nvSpPr>
        <p:spPr>
          <a:xfrm>
            <a:off x="3347864" y="5805844"/>
            <a:ext cx="4572000" cy="215444"/>
          </a:xfrm>
          <a:prstGeom prst="rect">
            <a:avLst/>
          </a:prstGeom>
        </p:spPr>
        <p:txBody>
          <a:bodyPr>
            <a:spAutoFit/>
          </a:bodyPr>
          <a:lstStyle/>
          <a:p>
            <a:pPr algn="r"/>
            <a:r>
              <a:rPr lang="es-ES" sz="800" dirty="0" err="1">
                <a:solidFill>
                  <a:srgbClr val="FFFFFF"/>
                </a:solidFill>
              </a:rPr>
              <a:t>https</a:t>
            </a:r>
            <a:r>
              <a:rPr lang="es-ES" sz="800" dirty="0">
                <a:solidFill>
                  <a:srgbClr val="FFFFFF"/>
                </a:solidFill>
              </a:rPr>
              <a:t>://</a:t>
            </a:r>
            <a:r>
              <a:rPr lang="es-ES" sz="800" dirty="0" err="1">
                <a:solidFill>
                  <a:srgbClr val="FFFFFF"/>
                </a:solidFill>
              </a:rPr>
              <a:t>pixabay.com</a:t>
            </a:r>
            <a:r>
              <a:rPr lang="es-ES" sz="800" dirty="0">
                <a:solidFill>
                  <a:srgbClr val="FFFFFF"/>
                </a:solidFill>
              </a:rPr>
              <a:t>/es/morpho-peleides-mariposa-insectos-318552/</a:t>
            </a:r>
          </a:p>
        </p:txBody>
      </p:sp>
    </p:spTree>
    <p:extLst>
      <p:ext uri="{BB962C8B-B14F-4D97-AF65-F5344CB8AC3E}">
        <p14:creationId xmlns:p14="http://schemas.microsoft.com/office/powerpoint/2010/main" val="1279814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2195736" y="86288"/>
            <a:ext cx="4752528" cy="133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11760" y="476672"/>
            <a:ext cx="4225285" cy="523220"/>
          </a:xfrm>
          <a:prstGeom prst="rect">
            <a:avLst/>
          </a:prstGeom>
          <a:noFill/>
        </p:spPr>
        <p:txBody>
          <a:bodyPr wrap="none" rtlCol="0">
            <a:spAutoFit/>
          </a:bodyPr>
          <a:lstStyle/>
          <a:p>
            <a:r>
              <a:rPr lang="es-CO"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OBJETIVO GENERAL</a:t>
            </a:r>
            <a:endParaRPr lang="es-CO"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7 Rectángulo"/>
          <p:cNvSpPr/>
          <p:nvPr/>
        </p:nvSpPr>
        <p:spPr>
          <a:xfrm>
            <a:off x="323528" y="1348759"/>
            <a:ext cx="8712968" cy="923330"/>
          </a:xfrm>
          <a:prstGeom prst="rect">
            <a:avLst/>
          </a:prstGeom>
        </p:spPr>
        <p:txBody>
          <a:bodyPr wrap="square">
            <a:spAutoFit/>
          </a:bodyPr>
          <a:lstStyle/>
          <a:p>
            <a:pPr marL="571500" indent="-571500" algn="just">
              <a:buBlip>
                <a:blip r:embed="rId4"/>
              </a:buBlip>
            </a:pPr>
            <a:r>
              <a:rPr lang="es-ES_tradnl" sz="3600" dirty="0" smtClean="0"/>
              <a:t> </a:t>
            </a:r>
            <a:endParaRPr lang="es-CO" sz="1600" dirty="0" smtClean="0">
              <a:solidFill>
                <a:schemeClr val="tx1">
                  <a:lumMod val="75000"/>
                  <a:lumOff val="25000"/>
                </a:schemeClr>
              </a:solidFill>
            </a:endParaRPr>
          </a:p>
          <a:p>
            <a:pPr algn="just"/>
            <a:endParaRPr lang="es-CO" dirty="0" smtClean="0">
              <a:solidFill>
                <a:schemeClr val="tx1">
                  <a:lumMod val="75000"/>
                  <a:lumOff val="25000"/>
                </a:schemeClr>
              </a:solidFill>
            </a:endParaRPr>
          </a:p>
        </p:txBody>
      </p:sp>
      <p:sp>
        <p:nvSpPr>
          <p:cNvPr id="2" name="Rectángulo 1"/>
          <p:cNvSpPr/>
          <p:nvPr/>
        </p:nvSpPr>
        <p:spPr>
          <a:xfrm>
            <a:off x="323528" y="1997839"/>
            <a:ext cx="8568952" cy="3539431"/>
          </a:xfrm>
          <a:prstGeom prst="rect">
            <a:avLst/>
          </a:prstGeom>
        </p:spPr>
        <p:txBody>
          <a:bodyPr wrap="square">
            <a:spAutoFit/>
          </a:bodyPr>
          <a:lstStyle/>
          <a:p>
            <a:pPr algn="ctr"/>
            <a:r>
              <a:rPr lang="es-ES" sz="2800" dirty="0"/>
              <a:t>Presentar a los docentes </a:t>
            </a:r>
            <a:r>
              <a:rPr lang="es-ES" sz="2800" dirty="0" smtClean="0"/>
              <a:t>la </a:t>
            </a:r>
            <a:r>
              <a:rPr lang="es-ES" sz="2800" dirty="0"/>
              <a:t>metodología de trabajo por proyectos para el </a:t>
            </a:r>
            <a:r>
              <a:rPr lang="es-ES" sz="2800" dirty="0">
                <a:solidFill>
                  <a:srgbClr val="000000"/>
                </a:solidFill>
              </a:rPr>
              <a:t>grado transición como estrategia didáctica en la cual se explicitan los aprendizajes en la perspectiva del aporte al desarrollo </a:t>
            </a:r>
            <a:r>
              <a:rPr lang="es-ES_tradnl" sz="2800" dirty="0" smtClean="0">
                <a:solidFill>
                  <a:srgbClr val="000000"/>
                </a:solidFill>
              </a:rPr>
              <a:t>afectivo, personal-social, estético, corporal, cognitivo y  comunicativo</a:t>
            </a:r>
            <a:r>
              <a:rPr lang="es-ES" sz="2800" strike="sngStrike" dirty="0">
                <a:solidFill>
                  <a:srgbClr val="000000"/>
                </a:solidFill>
              </a:rPr>
              <a:t> </a:t>
            </a:r>
            <a:r>
              <a:rPr lang="es-ES" sz="2800" dirty="0" smtClean="0">
                <a:solidFill>
                  <a:srgbClr val="000000"/>
                </a:solidFill>
              </a:rPr>
              <a:t>de </a:t>
            </a:r>
            <a:r>
              <a:rPr lang="es-ES" sz="2800" dirty="0">
                <a:solidFill>
                  <a:srgbClr val="000000"/>
                </a:solidFill>
              </a:rPr>
              <a:t>los estudiantes, </a:t>
            </a:r>
            <a:r>
              <a:rPr lang="es-ES" sz="2800" dirty="0" smtClean="0">
                <a:solidFill>
                  <a:srgbClr val="000000"/>
                </a:solidFill>
              </a:rPr>
              <a:t>y de manera particular impulsando los procesos lectores, escritores y  generales del pensamiento. </a:t>
            </a:r>
            <a:endParaRPr lang="es-ES" sz="2800" strike="sngStrike" dirty="0">
              <a:solidFill>
                <a:srgbClr val="000000"/>
              </a:solidFill>
            </a:endParaRPr>
          </a:p>
        </p:txBody>
      </p:sp>
    </p:spTree>
    <p:extLst>
      <p:ext uri="{BB962C8B-B14F-4D97-AF65-F5344CB8AC3E}">
        <p14:creationId xmlns:p14="http://schemas.microsoft.com/office/powerpoint/2010/main" val="3581120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27584"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CuadroTexto"/>
          <p:cNvSpPr txBox="1"/>
          <p:nvPr/>
        </p:nvSpPr>
        <p:spPr>
          <a:xfrm>
            <a:off x="971600" y="260648"/>
            <a:ext cx="7416823" cy="1200329"/>
          </a:xfrm>
          <a:prstGeom prst="rect">
            <a:avLst/>
          </a:prstGeom>
          <a:noFill/>
        </p:spPr>
        <p:txBody>
          <a:bodyPr wrap="square" rtlCol="0">
            <a:spAutoFit/>
          </a:bodyPr>
          <a:lstStyle/>
          <a:p>
            <a:pPr algn="ctr"/>
            <a:r>
              <a:rPr lang="es-ES" sz="3600" b="1" dirty="0" smtClean="0">
                <a:solidFill>
                  <a:schemeClr val="bg1"/>
                </a:solidFill>
              </a:rPr>
              <a:t>Fase 0: Exploración de los intereses de los niños.</a:t>
            </a:r>
            <a:endParaRPr lang="es-ES" sz="3600" b="1" dirty="0">
              <a:solidFill>
                <a:schemeClr val="bg1"/>
              </a:solidFill>
            </a:endParaRPr>
          </a:p>
        </p:txBody>
      </p:sp>
      <p:sp>
        <p:nvSpPr>
          <p:cNvPr id="4" name="Rectángulo 3"/>
          <p:cNvSpPr/>
          <p:nvPr/>
        </p:nvSpPr>
        <p:spPr>
          <a:xfrm>
            <a:off x="2267744" y="5517232"/>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/es/ni%C3%B1os-chica-l%C3%A1piz-dibujo-cuaderno-1093758/</a:t>
            </a:r>
          </a:p>
        </p:txBody>
      </p:sp>
      <p:sp>
        <p:nvSpPr>
          <p:cNvPr id="9" name="Rectángulo 8"/>
          <p:cNvSpPr/>
          <p:nvPr/>
        </p:nvSpPr>
        <p:spPr>
          <a:xfrm>
            <a:off x="3059832" y="2886797"/>
            <a:ext cx="4572000" cy="646331"/>
          </a:xfrm>
          <a:prstGeom prst="rect">
            <a:avLst/>
          </a:prstGeom>
        </p:spPr>
        <p:txBody>
          <a:bodyPr>
            <a:spAutoFit/>
          </a:bodyPr>
          <a:lstStyle/>
          <a:p>
            <a:r>
              <a:rPr lang="es-ES" dirty="0"/>
              <a:t/>
            </a:r>
            <a:br>
              <a:rPr lang="es-ES" dirty="0"/>
            </a:br>
            <a:endParaRPr lang="es-ES" dirty="0"/>
          </a:p>
        </p:txBody>
      </p:sp>
      <p:pic>
        <p:nvPicPr>
          <p:cNvPr id="2" name="Imagen 1" descr="Captura de pantalla 2016-01-30 a la(s) 7.54.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0" y="1484784"/>
            <a:ext cx="6667500" cy="3365500"/>
          </a:xfrm>
          <a:prstGeom prst="rect">
            <a:avLst/>
          </a:prstGeom>
        </p:spPr>
      </p:pic>
      <p:pic>
        <p:nvPicPr>
          <p:cNvPr id="3" name="Imagen 2"/>
          <p:cNvPicPr>
            <a:picLocks noChangeAspect="1"/>
          </p:cNvPicPr>
          <p:nvPr/>
        </p:nvPicPr>
        <p:blipFill>
          <a:blip r:embed="rId4"/>
          <a:stretch>
            <a:fillRect/>
          </a:stretch>
        </p:blipFill>
        <p:spPr>
          <a:xfrm>
            <a:off x="2987824" y="3284984"/>
            <a:ext cx="3240360" cy="2160240"/>
          </a:xfrm>
          <a:prstGeom prst="rect">
            <a:avLst/>
          </a:prstGeom>
        </p:spPr>
      </p:pic>
    </p:spTree>
    <p:extLst>
      <p:ext uri="{BB962C8B-B14F-4D97-AF65-F5344CB8AC3E}">
        <p14:creationId xmlns:p14="http://schemas.microsoft.com/office/powerpoint/2010/main" val="2139272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27584"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CuadroTexto"/>
          <p:cNvSpPr txBox="1"/>
          <p:nvPr/>
        </p:nvSpPr>
        <p:spPr>
          <a:xfrm>
            <a:off x="827584" y="476672"/>
            <a:ext cx="7416823" cy="646331"/>
          </a:xfrm>
          <a:prstGeom prst="rect">
            <a:avLst/>
          </a:prstGeom>
          <a:noFill/>
        </p:spPr>
        <p:txBody>
          <a:bodyPr wrap="square" rtlCol="0">
            <a:spAutoFit/>
          </a:bodyPr>
          <a:lstStyle/>
          <a:p>
            <a:pPr algn="ctr"/>
            <a:r>
              <a:rPr lang="es-ES" sz="3600" b="1" dirty="0" smtClean="0">
                <a:solidFill>
                  <a:schemeClr val="bg1"/>
                </a:solidFill>
              </a:rPr>
              <a:t>Fase 0: Recomendaciones</a:t>
            </a:r>
            <a:endParaRPr lang="es-ES" sz="3600" b="1" dirty="0">
              <a:solidFill>
                <a:schemeClr val="bg1"/>
              </a:solidFill>
            </a:endParaRPr>
          </a:p>
        </p:txBody>
      </p:sp>
      <p:sp>
        <p:nvSpPr>
          <p:cNvPr id="3" name="Rectángulo 2"/>
          <p:cNvSpPr/>
          <p:nvPr/>
        </p:nvSpPr>
        <p:spPr>
          <a:xfrm>
            <a:off x="611560" y="2852936"/>
            <a:ext cx="5742384" cy="2031325"/>
          </a:xfrm>
          <a:prstGeom prst="rect">
            <a:avLst/>
          </a:prstGeom>
        </p:spPr>
        <p:txBody>
          <a:bodyPr wrap="square">
            <a:spAutoFit/>
          </a:bodyPr>
          <a:lstStyle/>
          <a:p>
            <a:pPr lvl="0" algn="ctr"/>
            <a:r>
              <a:rPr lang="es-ES_tradnl" dirty="0" smtClean="0"/>
              <a:t>Primer </a:t>
            </a:r>
            <a:r>
              <a:rPr lang="es-ES_tradnl" dirty="0"/>
              <a:t>momento: identificar los intereses de los niños y niñas a través de múltiples actividades y recoger las preguntas, inquietudes y propuestas</a:t>
            </a:r>
            <a:r>
              <a:rPr lang="es-ES_tradnl" dirty="0" smtClean="0"/>
              <a:t>.</a:t>
            </a:r>
          </a:p>
          <a:p>
            <a:pPr lvl="0"/>
            <a:endParaRPr lang="es-ES_tradnl" dirty="0"/>
          </a:p>
          <a:p>
            <a:pPr lvl="0"/>
            <a:endParaRPr lang="es-ES_tradnl" dirty="0"/>
          </a:p>
          <a:p>
            <a:pPr lvl="0" algn="ctr"/>
            <a:r>
              <a:rPr lang="es-ES_tradnl" b="1" dirty="0"/>
              <a:t>Es importante aprender a escuchar, dejar hablar a los niños, no importan lo que se les ocurra.</a:t>
            </a:r>
          </a:p>
        </p:txBody>
      </p:sp>
      <p:pic>
        <p:nvPicPr>
          <p:cNvPr id="2" name="Imagen 1"/>
          <p:cNvPicPr>
            <a:picLocks noChangeAspect="1"/>
          </p:cNvPicPr>
          <p:nvPr/>
        </p:nvPicPr>
        <p:blipFill>
          <a:blip r:embed="rId3"/>
          <a:stretch>
            <a:fillRect/>
          </a:stretch>
        </p:blipFill>
        <p:spPr>
          <a:xfrm>
            <a:off x="6036110" y="1844824"/>
            <a:ext cx="3130917" cy="3607048"/>
          </a:xfrm>
          <a:prstGeom prst="rect">
            <a:avLst/>
          </a:prstGeom>
        </p:spPr>
      </p:pic>
    </p:spTree>
    <p:extLst>
      <p:ext uri="{BB962C8B-B14F-4D97-AF65-F5344CB8AC3E}">
        <p14:creationId xmlns:p14="http://schemas.microsoft.com/office/powerpoint/2010/main" val="2214675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200329"/>
          </a:xfrm>
          <a:prstGeom prst="rect">
            <a:avLst/>
          </a:prstGeom>
        </p:spPr>
        <p:txBody>
          <a:bodyPr wrap="square">
            <a:spAutoFit/>
          </a:bodyPr>
          <a:lstStyle/>
          <a:p>
            <a:pPr algn="ctr"/>
            <a:r>
              <a:rPr lang="es-ES_tradnl" sz="3500" b="1" dirty="0">
                <a:solidFill>
                  <a:srgbClr val="FFFFFF"/>
                </a:solidFill>
              </a:rPr>
              <a:t>Definición y planeación del proyecto. Reparto de tareas y roles </a:t>
            </a:r>
            <a:endParaRPr lang="es-ES" sz="3500" b="1" dirty="0">
              <a:solidFill>
                <a:srgbClr val="FFFFFF"/>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1</a:t>
            </a:r>
            <a:endParaRPr lang="es-ES" sz="3500" b="1" dirty="0">
              <a:solidFill>
                <a:schemeClr val="bg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980728"/>
            <a:ext cx="1273870" cy="1273869"/>
          </a:xfrm>
          <a:prstGeom prst="rect">
            <a:avLst/>
          </a:prstGeom>
          <a:noFill/>
          <a:ln>
            <a:noFill/>
          </a:ln>
        </p:spPr>
      </p:pic>
    </p:spTree>
    <p:extLst>
      <p:ext uri="{BB962C8B-B14F-4D97-AF65-F5344CB8AC3E}">
        <p14:creationId xmlns:p14="http://schemas.microsoft.com/office/powerpoint/2010/main" val="2683303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71800" y="6021868"/>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/es/copa-de-la-reina-panal-miel-de-abeja-337695/</a:t>
            </a:r>
          </a:p>
        </p:txBody>
      </p:sp>
      <p:sp>
        <p:nvSpPr>
          <p:cNvPr id="6" name="Rectángulo 5"/>
          <p:cNvSpPr/>
          <p:nvPr/>
        </p:nvSpPr>
        <p:spPr>
          <a:xfrm>
            <a:off x="251520" y="332656"/>
            <a:ext cx="2307806" cy="1512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b="1" dirty="0">
                <a:latin typeface="Calibri"/>
                <a:cs typeface="Calibri"/>
              </a:rPr>
              <a:t>FASE </a:t>
            </a:r>
            <a:r>
              <a:rPr lang="es-ES" sz="1400" b="1" dirty="0" smtClean="0">
                <a:latin typeface="Calibri"/>
                <a:cs typeface="Calibri"/>
              </a:rPr>
              <a:t>1</a:t>
            </a:r>
            <a:endParaRPr lang="es-ES" sz="1400" b="1" dirty="0">
              <a:latin typeface="Calibri"/>
              <a:cs typeface="Calibri"/>
            </a:endParaRPr>
          </a:p>
          <a:p>
            <a:pPr algn="ctr"/>
            <a:r>
              <a:rPr lang="es-ES_tradnl" sz="1400" b="1" dirty="0"/>
              <a:t>Definición y planeación del proyecto. Distribución de tareas y roles. </a:t>
            </a:r>
            <a:endParaRPr lang="es-ES" sz="1400" b="1" dirty="0">
              <a:solidFill>
                <a:srgbClr val="FFFFFF"/>
              </a:solidFill>
            </a:endParaRPr>
          </a:p>
        </p:txBody>
      </p:sp>
      <p:pic>
        <p:nvPicPr>
          <p:cNvPr id="2" name="Imagen 1" descr="Captura de pantalla 2016-01-30 a la(s) 7.54.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828800"/>
            <a:ext cx="6565900" cy="3200400"/>
          </a:xfrm>
          <a:prstGeom prst="rect">
            <a:avLst/>
          </a:prstGeom>
        </p:spPr>
      </p:pic>
      <p:pic>
        <p:nvPicPr>
          <p:cNvPr id="3" name="Imagen 2"/>
          <p:cNvPicPr>
            <a:picLocks noChangeAspect="1"/>
          </p:cNvPicPr>
          <p:nvPr/>
        </p:nvPicPr>
        <p:blipFill>
          <a:blip r:embed="rId3"/>
          <a:stretch>
            <a:fillRect/>
          </a:stretch>
        </p:blipFill>
        <p:spPr>
          <a:xfrm>
            <a:off x="2627784" y="3429000"/>
            <a:ext cx="3815916" cy="2543944"/>
          </a:xfrm>
          <a:prstGeom prst="rect">
            <a:avLst/>
          </a:prstGeom>
        </p:spPr>
      </p:pic>
    </p:spTree>
    <p:extLst>
      <p:ext uri="{BB962C8B-B14F-4D97-AF65-F5344CB8AC3E}">
        <p14:creationId xmlns:p14="http://schemas.microsoft.com/office/powerpoint/2010/main" val="4020640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4300" y="0"/>
            <a:ext cx="8896350" cy="6858000"/>
          </a:xfrm>
          <a:prstGeom prst="rect">
            <a:avLst/>
          </a:prstGeom>
        </p:spPr>
      </p:pic>
      <p:sp>
        <p:nvSpPr>
          <p:cNvPr id="2" name="Rectángulo 1"/>
          <p:cNvSpPr/>
          <p:nvPr/>
        </p:nvSpPr>
        <p:spPr>
          <a:xfrm>
            <a:off x="1907704" y="1988840"/>
            <a:ext cx="5616624" cy="2308324"/>
          </a:xfrm>
          <a:prstGeom prst="rect">
            <a:avLst/>
          </a:prstGeom>
        </p:spPr>
        <p:txBody>
          <a:bodyPr wrap="square">
            <a:spAutoFit/>
          </a:bodyPr>
          <a:lstStyle/>
          <a:p>
            <a:pPr algn="ctr"/>
            <a:r>
              <a:rPr lang="es-ES" sz="2400" dirty="0" smtClean="0"/>
              <a:t>Organizar </a:t>
            </a:r>
            <a:r>
              <a:rPr lang="es-ES" sz="2400" dirty="0"/>
              <a:t>con ellos el proyecto colectivo de aprendizaje con la participación de todos. </a:t>
            </a:r>
          </a:p>
          <a:p>
            <a:pPr algn="ctr"/>
            <a:r>
              <a:rPr lang="es-ES" sz="2400" dirty="0"/>
              <a:t>Las preguntas que realizan los niños, deben quedar en un cartel, tablero (lugar visible del aula) para retomarlas permanentemente</a:t>
            </a:r>
            <a:r>
              <a:rPr lang="es-ES" sz="2400" dirty="0" smtClean="0"/>
              <a:t>. </a:t>
            </a:r>
            <a:endParaRPr lang="es-ES" sz="2400" dirty="0"/>
          </a:p>
        </p:txBody>
      </p:sp>
      <p:sp>
        <p:nvSpPr>
          <p:cNvPr id="6" name="Rectángulo 5"/>
          <p:cNvSpPr/>
          <p:nvPr/>
        </p:nvSpPr>
        <p:spPr>
          <a:xfrm>
            <a:off x="251520" y="332656"/>
            <a:ext cx="2307806" cy="1512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b="1" dirty="0">
                <a:latin typeface="Calibri"/>
                <a:cs typeface="Calibri"/>
              </a:rPr>
              <a:t>FASE </a:t>
            </a:r>
            <a:r>
              <a:rPr lang="es-ES" sz="1400" b="1" dirty="0" smtClean="0">
                <a:latin typeface="Calibri"/>
                <a:cs typeface="Calibri"/>
              </a:rPr>
              <a:t>1</a:t>
            </a:r>
            <a:endParaRPr lang="es-ES" sz="1400" b="1" dirty="0">
              <a:latin typeface="Calibri"/>
              <a:cs typeface="Calibri"/>
            </a:endParaRPr>
          </a:p>
          <a:p>
            <a:pPr algn="ctr"/>
            <a:r>
              <a:rPr lang="es-ES_tradnl" sz="1400" b="1" dirty="0"/>
              <a:t>Definición y planeación del proyecto. Distribución de tareas y roles. </a:t>
            </a:r>
            <a:endParaRPr lang="es-ES" sz="1400" b="1" dirty="0">
              <a:solidFill>
                <a:srgbClr val="FFFFFF"/>
              </a:solidFill>
            </a:endParaRPr>
          </a:p>
        </p:txBody>
      </p:sp>
    </p:spTree>
    <p:extLst>
      <p:ext uri="{BB962C8B-B14F-4D97-AF65-F5344CB8AC3E}">
        <p14:creationId xmlns:p14="http://schemas.microsoft.com/office/powerpoint/2010/main" val="2708325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1916832"/>
            <a:ext cx="756083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332656"/>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637818"/>
            <a:ext cx="7344816" cy="630942"/>
          </a:xfrm>
          <a:prstGeom prst="rect">
            <a:avLst/>
          </a:prstGeom>
        </p:spPr>
        <p:txBody>
          <a:bodyPr wrap="square">
            <a:spAutoFit/>
          </a:bodyPr>
          <a:lstStyle/>
          <a:p>
            <a:pPr algn="ctr"/>
            <a:r>
              <a:rPr lang="es-ES_tradnl" sz="3500" b="1" dirty="0" smtClean="0">
                <a:solidFill>
                  <a:schemeClr val="bg1"/>
                </a:solidFill>
              </a:rPr>
              <a:t>FASE 2</a:t>
            </a:r>
            <a:endParaRPr lang="es-ES" sz="3500" b="1" dirty="0">
              <a:solidFill>
                <a:schemeClr val="bg1"/>
              </a:solidFill>
            </a:endParaRPr>
          </a:p>
        </p:txBody>
      </p:sp>
      <p:sp>
        <p:nvSpPr>
          <p:cNvPr id="3" name="Rectángulo 2"/>
          <p:cNvSpPr/>
          <p:nvPr/>
        </p:nvSpPr>
        <p:spPr>
          <a:xfrm>
            <a:off x="899592" y="1988840"/>
            <a:ext cx="7344816" cy="2246769"/>
          </a:xfrm>
          <a:prstGeom prst="rect">
            <a:avLst/>
          </a:prstGeom>
        </p:spPr>
        <p:txBody>
          <a:bodyPr wrap="square">
            <a:spAutoFit/>
          </a:bodyPr>
          <a:lstStyle/>
          <a:p>
            <a:pPr algn="ctr"/>
            <a:r>
              <a:rPr lang="es-ES_tradnl" sz="3500" b="1" dirty="0">
                <a:solidFill>
                  <a:srgbClr val="FFFFFF"/>
                </a:solidFill>
              </a:rPr>
              <a:t>Definición de los contenidos de aprendizaje y de las competencias a construir para todos y cada uno de los estudiantes. </a:t>
            </a:r>
            <a:endParaRPr lang="es-ES" sz="3500" b="1" dirty="0">
              <a:solidFill>
                <a:srgbClr val="FFFFFF"/>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124744"/>
            <a:ext cx="1008112" cy="923672"/>
          </a:xfrm>
          <a:prstGeom prst="rect">
            <a:avLst/>
          </a:prstGeom>
          <a:noFill/>
          <a:ln>
            <a:noFill/>
          </a:ln>
        </p:spPr>
      </p:pic>
      <p:pic>
        <p:nvPicPr>
          <p:cNvPr id="10" name="Imagen 9"/>
          <p:cNvPicPr>
            <a:picLocks noChangeAspect="1"/>
          </p:cNvPicPr>
          <p:nvPr/>
        </p:nvPicPr>
        <p:blipFill>
          <a:blip r:embed="rId4"/>
          <a:stretch>
            <a:fillRect/>
          </a:stretch>
        </p:blipFill>
        <p:spPr>
          <a:xfrm rot="14283453">
            <a:off x="3794781" y="4698777"/>
            <a:ext cx="1662210" cy="1466656"/>
          </a:xfrm>
          <a:prstGeom prst="rect">
            <a:avLst/>
          </a:prstGeom>
        </p:spPr>
      </p:pic>
    </p:spTree>
    <p:extLst>
      <p:ext uri="{BB962C8B-B14F-4D97-AF65-F5344CB8AC3E}">
        <p14:creationId xmlns:p14="http://schemas.microsoft.com/office/powerpoint/2010/main" val="3506958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6-01-30 a la(s) 7.55.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1732880"/>
            <a:ext cx="6680200" cy="4216400"/>
          </a:xfrm>
          <a:prstGeom prst="rect">
            <a:avLst/>
          </a:prstGeom>
        </p:spPr>
      </p:pic>
      <p:pic>
        <p:nvPicPr>
          <p:cNvPr id="3" name="Imagen 2"/>
          <p:cNvPicPr>
            <a:picLocks noChangeAspect="1"/>
          </p:cNvPicPr>
          <p:nvPr/>
        </p:nvPicPr>
        <p:blipFill>
          <a:blip r:embed="rId3"/>
          <a:stretch>
            <a:fillRect/>
          </a:stretch>
        </p:blipFill>
        <p:spPr>
          <a:xfrm>
            <a:off x="3203848" y="3717032"/>
            <a:ext cx="2824058" cy="1876822"/>
          </a:xfrm>
          <a:prstGeom prst="rect">
            <a:avLst/>
          </a:prstGeom>
        </p:spPr>
      </p:pic>
      <p:sp>
        <p:nvSpPr>
          <p:cNvPr id="4" name="Rectángulo 3"/>
          <p:cNvSpPr/>
          <p:nvPr/>
        </p:nvSpPr>
        <p:spPr>
          <a:xfrm>
            <a:off x="2411760" y="5661248"/>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/es/gran-canaria-espa%C3%B1a-isla-mariposa-171555/</a:t>
            </a:r>
          </a:p>
        </p:txBody>
      </p:sp>
      <p:sp>
        <p:nvSpPr>
          <p:cNvPr id="6" name="Rectángulo 5"/>
          <p:cNvSpPr/>
          <p:nvPr/>
        </p:nvSpPr>
        <p:spPr>
          <a:xfrm>
            <a:off x="251520" y="260648"/>
            <a:ext cx="2232248" cy="151216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_tradnl" sz="1400" b="1" dirty="0" smtClean="0"/>
              <a:t>FASE 2</a:t>
            </a:r>
            <a:endParaRPr lang="es-ES_tradnl" sz="1400" b="1" dirty="0"/>
          </a:p>
          <a:p>
            <a:pPr algn="ctr"/>
            <a:r>
              <a:rPr lang="es-ES_tradnl" sz="1400" b="1" dirty="0" smtClean="0"/>
              <a:t>Definición </a:t>
            </a:r>
            <a:r>
              <a:rPr lang="es-ES_tradnl" sz="1400" b="1" dirty="0"/>
              <a:t>de los contenidos, aprendizajes  y procesos de desarrollo a potenciar para todos y cada uno de los estudiantes. </a:t>
            </a:r>
            <a:endParaRPr lang="es-ES" sz="1400" b="1" dirty="0">
              <a:solidFill>
                <a:srgbClr val="FFFFFF"/>
              </a:solidFill>
            </a:endParaRPr>
          </a:p>
        </p:txBody>
      </p:sp>
    </p:spTree>
    <p:extLst>
      <p:ext uri="{BB962C8B-B14F-4D97-AF65-F5344CB8AC3E}">
        <p14:creationId xmlns:p14="http://schemas.microsoft.com/office/powerpoint/2010/main" val="1900697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15616" y="1845405"/>
            <a:ext cx="7128792" cy="4061326"/>
          </a:xfrm>
          <a:prstGeom prst="rect">
            <a:avLst/>
          </a:prstGeom>
        </p:spPr>
      </p:pic>
      <p:sp>
        <p:nvSpPr>
          <p:cNvPr id="2" name="Rectángulo 1"/>
          <p:cNvSpPr/>
          <p:nvPr/>
        </p:nvSpPr>
        <p:spPr>
          <a:xfrm>
            <a:off x="1475656" y="1989420"/>
            <a:ext cx="6480720" cy="3693319"/>
          </a:xfrm>
          <a:prstGeom prst="rect">
            <a:avLst/>
          </a:prstGeom>
        </p:spPr>
        <p:txBody>
          <a:bodyPr wrap="square">
            <a:spAutoFit/>
          </a:bodyPr>
          <a:lstStyle/>
          <a:p>
            <a:pPr algn="ctr"/>
            <a:r>
              <a:rPr lang="es-ES" b="1" dirty="0"/>
              <a:t>¿Qué </a:t>
            </a:r>
            <a:r>
              <a:rPr lang="es-ES" b="1" dirty="0" smtClean="0"/>
              <a:t>queremos? ¿Qué deberíamos saber o aprender para </a:t>
            </a:r>
            <a:r>
              <a:rPr lang="es-ES" b="1" dirty="0"/>
              <a:t>poder realizar el proyecto?</a:t>
            </a:r>
          </a:p>
          <a:p>
            <a:endParaRPr lang="es-ES" dirty="0" smtClean="0">
              <a:solidFill>
                <a:srgbClr val="FFFFFF"/>
              </a:solidFill>
            </a:endParaRPr>
          </a:p>
          <a:p>
            <a:endParaRPr lang="es-ES" dirty="0">
              <a:solidFill>
                <a:srgbClr val="FFFFFF"/>
              </a:solidFill>
            </a:endParaRPr>
          </a:p>
          <a:p>
            <a:endParaRPr lang="es-ES" dirty="0" smtClean="0">
              <a:solidFill>
                <a:srgbClr val="FFFFFF"/>
              </a:solidFill>
            </a:endParaRPr>
          </a:p>
          <a:p>
            <a:endParaRPr lang="es-ES" dirty="0">
              <a:solidFill>
                <a:srgbClr val="FFFFFF"/>
              </a:solidFill>
            </a:endParaRPr>
          </a:p>
          <a:p>
            <a:r>
              <a:rPr lang="es-ES" b="1" u="sng" dirty="0" smtClean="0">
                <a:solidFill>
                  <a:srgbClr val="000000"/>
                </a:solidFill>
              </a:rPr>
              <a:t>Recomendaciones</a:t>
            </a:r>
            <a:r>
              <a:rPr lang="es-ES" b="1" u="sng" dirty="0">
                <a:solidFill>
                  <a:srgbClr val="000000"/>
                </a:solidFill>
              </a:rPr>
              <a:t>:</a:t>
            </a:r>
          </a:p>
          <a:p>
            <a:r>
              <a:rPr lang="es-ES" dirty="0">
                <a:solidFill>
                  <a:srgbClr val="000000"/>
                </a:solidFill>
              </a:rPr>
              <a:t>1.	Elaboración junto con los niños de los aprendizajes y de los proyectos específicos de construcción de competencias. </a:t>
            </a:r>
          </a:p>
          <a:p>
            <a:r>
              <a:rPr lang="es-ES" dirty="0">
                <a:solidFill>
                  <a:srgbClr val="000000"/>
                </a:solidFill>
              </a:rPr>
              <a:t>2.	Identificación de las competencias comunes a construir.</a:t>
            </a:r>
          </a:p>
          <a:p>
            <a:endParaRPr lang="es-ES" dirty="0">
              <a:solidFill>
                <a:srgbClr val="000000"/>
              </a:solidFill>
            </a:endParaRPr>
          </a:p>
          <a:p>
            <a:r>
              <a:rPr lang="es-ES" dirty="0" smtClean="0">
                <a:solidFill>
                  <a:srgbClr val="000000"/>
                </a:solidFill>
              </a:rPr>
              <a:t>Establecer </a:t>
            </a:r>
            <a:r>
              <a:rPr lang="es-ES" dirty="0">
                <a:solidFill>
                  <a:srgbClr val="000000"/>
                </a:solidFill>
              </a:rPr>
              <a:t>los contratos individuales de aprendizaje negociados con el docente.</a:t>
            </a:r>
          </a:p>
        </p:txBody>
      </p:sp>
      <p:sp>
        <p:nvSpPr>
          <p:cNvPr id="4" name="Rectángulo 3"/>
          <p:cNvSpPr/>
          <p:nvPr/>
        </p:nvSpPr>
        <p:spPr>
          <a:xfrm>
            <a:off x="2267744" y="5877852"/>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/es/larva-sawfly-roble-larva-insectos-252371/</a:t>
            </a:r>
          </a:p>
        </p:txBody>
      </p:sp>
      <p:sp>
        <p:nvSpPr>
          <p:cNvPr id="6" name="Rectángulo 5"/>
          <p:cNvSpPr/>
          <p:nvPr/>
        </p:nvSpPr>
        <p:spPr>
          <a:xfrm>
            <a:off x="179512" y="188640"/>
            <a:ext cx="2232248" cy="151216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_tradnl" sz="1400" b="1" dirty="0" smtClean="0"/>
              <a:t>FASE 2</a:t>
            </a:r>
            <a:endParaRPr lang="es-ES_tradnl" sz="1400" b="1" dirty="0"/>
          </a:p>
          <a:p>
            <a:pPr algn="ctr"/>
            <a:r>
              <a:rPr lang="es-ES_tradnl" sz="1400" b="1" dirty="0" smtClean="0"/>
              <a:t>Definición </a:t>
            </a:r>
            <a:r>
              <a:rPr lang="es-ES_tradnl" sz="1400" b="1" dirty="0"/>
              <a:t>de los contenidos, aprendizajes  y procesos de desarrollo a potenciar para todos y cada uno de los estudiantes. </a:t>
            </a:r>
            <a:endParaRPr lang="es-ES" sz="1400" b="1" dirty="0">
              <a:solidFill>
                <a:srgbClr val="FFFFFF"/>
              </a:solidFill>
            </a:endParaRPr>
          </a:p>
        </p:txBody>
      </p:sp>
    </p:spTree>
    <p:extLst>
      <p:ext uri="{BB962C8B-B14F-4D97-AF65-F5344CB8AC3E}">
        <p14:creationId xmlns:p14="http://schemas.microsoft.com/office/powerpoint/2010/main" val="2650419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754327"/>
          </a:xfrm>
          <a:prstGeom prst="rect">
            <a:avLst/>
          </a:prstGeom>
        </p:spPr>
        <p:txBody>
          <a:bodyPr wrap="square">
            <a:spAutoFit/>
          </a:bodyPr>
          <a:lstStyle/>
          <a:p>
            <a:pPr algn="ctr"/>
            <a:r>
              <a:rPr lang="es-ES_tradnl" sz="3600" b="1" dirty="0">
                <a:solidFill>
                  <a:srgbClr val="FFFFFF"/>
                </a:solidFill>
              </a:rPr>
              <a:t>Desarrollo de tareas definidas y construcción progresiva de los aprendizajes. </a:t>
            </a:r>
            <a:endParaRPr lang="es-ES" sz="3500" b="1" dirty="0">
              <a:solidFill>
                <a:srgbClr val="FFFFFF"/>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3</a:t>
            </a:r>
            <a:endParaRPr lang="es-ES" sz="3500" b="1" dirty="0">
              <a:solidFill>
                <a:schemeClr val="bg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124744"/>
            <a:ext cx="876746" cy="948754"/>
          </a:xfrm>
          <a:prstGeom prst="rect">
            <a:avLst/>
          </a:prstGeom>
          <a:noFill/>
          <a:ln>
            <a:noFill/>
          </a:ln>
        </p:spPr>
      </p:pic>
    </p:spTree>
    <p:extLst>
      <p:ext uri="{BB962C8B-B14F-4D97-AF65-F5344CB8AC3E}">
        <p14:creationId xmlns:p14="http://schemas.microsoft.com/office/powerpoint/2010/main" val="764481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029958" y="1413302"/>
            <a:ext cx="66250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smtClean="0">
                <a:ln>
                  <a:noFill/>
                </a:ln>
                <a:solidFill>
                  <a:schemeClr val="tx1"/>
                </a:solidFill>
                <a:effectLst/>
                <a:latin typeface="Arial" panose="020B0604020202020204" pitchFamily="34" charset="0"/>
              </a:rPr>
              <a:t/>
            </a:r>
            <a:br>
              <a:rPr kumimoji="0" lang="es-CO" altLang="es-CO" sz="1800" b="0" i="0" u="none" strike="noStrike" cap="none" normalizeH="0" baseline="0" smtClean="0">
                <a:ln>
                  <a:noFill/>
                </a:ln>
                <a:solidFill>
                  <a:schemeClr val="tx1"/>
                </a:solidFill>
                <a:effectLst/>
                <a:latin typeface="Arial" panose="020B0604020202020204" pitchFamily="34" charset="0"/>
              </a:rPr>
            </a:br>
            <a:endParaRPr kumimoji="0" lang="es-CO" altLang="es-CO"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smtClean="0">
              <a:ln>
                <a:noFill/>
              </a:ln>
              <a:solidFill>
                <a:schemeClr val="tx1"/>
              </a:solidFill>
              <a:effectLst/>
              <a:latin typeface="Arial" panose="020B0604020202020204" pitchFamily="34" charset="0"/>
            </a:endParaRPr>
          </a:p>
        </p:txBody>
      </p:sp>
      <p:sp>
        <p:nvSpPr>
          <p:cNvPr id="5" name="Rectángulo 4"/>
          <p:cNvSpPr/>
          <p:nvPr/>
        </p:nvSpPr>
        <p:spPr>
          <a:xfrm>
            <a:off x="2483768" y="5949280"/>
            <a:ext cx="4572000" cy="215444"/>
          </a:xfrm>
          <a:prstGeom prst="rect">
            <a:avLst/>
          </a:prstGeom>
        </p:spPr>
        <p:txBody>
          <a:bodyPr>
            <a:spAutoFit/>
          </a:bodyPr>
          <a:lstStyle/>
          <a:p>
            <a:pPr algn="ctr"/>
            <a:r>
              <a:rPr lang="es-ES" sz="800" dirty="0"/>
              <a:t>http://</a:t>
            </a:r>
            <a:r>
              <a:rPr lang="es-ES" sz="800" dirty="0" err="1"/>
              <a:t>piccolomondopr.com</a:t>
            </a:r>
            <a:r>
              <a:rPr lang="es-ES" sz="800" dirty="0"/>
              <a:t>/2010/10/13/insectos-curiosos-para-los-</a:t>
            </a:r>
            <a:r>
              <a:rPr lang="es-ES" sz="800" dirty="0" err="1"/>
              <a:t>ninos</a:t>
            </a:r>
            <a:r>
              <a:rPr lang="es-ES" sz="800" dirty="0"/>
              <a:t>/</a:t>
            </a:r>
          </a:p>
        </p:txBody>
      </p:sp>
      <p:sp>
        <p:nvSpPr>
          <p:cNvPr id="7" name="Rectángulo 6"/>
          <p:cNvSpPr/>
          <p:nvPr/>
        </p:nvSpPr>
        <p:spPr>
          <a:xfrm>
            <a:off x="251520" y="332656"/>
            <a:ext cx="2195736" cy="15121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_tradnl" sz="1400" b="1" dirty="0" smtClean="0">
                <a:latin typeface="Calibri"/>
                <a:cs typeface="Calibri"/>
              </a:rPr>
              <a:t>FASE 3</a:t>
            </a:r>
          </a:p>
          <a:p>
            <a:pPr algn="ctr"/>
            <a:r>
              <a:rPr lang="es-ES_tradnl" sz="1400" b="1" dirty="0"/>
              <a:t>Puesta en marcha del proyecto y construcción progresiva de los aprendizajes. </a:t>
            </a:r>
            <a:endParaRPr lang="es-ES" sz="1400" b="1" dirty="0">
              <a:cs typeface="Calibri"/>
            </a:endParaRPr>
          </a:p>
        </p:txBody>
      </p:sp>
      <p:pic>
        <p:nvPicPr>
          <p:cNvPr id="3" name="Imagen 2" descr="Captura de pantalla 2016-01-30 a la(s) 7.55.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844824"/>
            <a:ext cx="6084912" cy="3985853"/>
          </a:xfrm>
          <a:prstGeom prst="rect">
            <a:avLst/>
          </a:prstGeom>
        </p:spPr>
      </p:pic>
      <p:pic>
        <p:nvPicPr>
          <p:cNvPr id="2" name="Imagen 1"/>
          <p:cNvPicPr>
            <a:picLocks noChangeAspect="1"/>
          </p:cNvPicPr>
          <p:nvPr/>
        </p:nvPicPr>
        <p:blipFill>
          <a:blip r:embed="rId3"/>
          <a:stretch>
            <a:fillRect/>
          </a:stretch>
        </p:blipFill>
        <p:spPr>
          <a:xfrm>
            <a:off x="3131840" y="3573016"/>
            <a:ext cx="2996283" cy="2290192"/>
          </a:xfrm>
          <a:prstGeom prst="rect">
            <a:avLst/>
          </a:prstGeom>
        </p:spPr>
      </p:pic>
    </p:spTree>
    <p:extLst>
      <p:ext uri="{BB962C8B-B14F-4D97-AF65-F5344CB8AC3E}">
        <p14:creationId xmlns:p14="http://schemas.microsoft.com/office/powerpoint/2010/main" val="719932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67669"/>
            <a:ext cx="7560839" cy="112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051720" y="260648"/>
            <a:ext cx="5560901" cy="646331"/>
          </a:xfrm>
          <a:prstGeom prst="rect">
            <a:avLst/>
          </a:prstGeom>
          <a:noFill/>
        </p:spPr>
        <p:txBody>
          <a:bodyPr wrap="square" rtlCol="0">
            <a:spAutoFit/>
          </a:bodyPr>
          <a:lstStyle/>
          <a:p>
            <a:r>
              <a:rPr lang="es-CO" sz="3600" b="1" dirty="0" smtClean="0">
                <a:solidFill>
                  <a:schemeClr val="bg1"/>
                </a:solidFill>
              </a:rPr>
              <a:t>DESEMPEÑOS ESPERADOS</a:t>
            </a:r>
            <a:endParaRPr lang="es-CO" sz="3600" b="1" dirty="0">
              <a:solidFill>
                <a:schemeClr val="bg1"/>
              </a:solidFill>
            </a:endParaRPr>
          </a:p>
        </p:txBody>
      </p:sp>
      <p:sp>
        <p:nvSpPr>
          <p:cNvPr id="6" name="5 CuadroTexto"/>
          <p:cNvSpPr txBox="1"/>
          <p:nvPr/>
        </p:nvSpPr>
        <p:spPr>
          <a:xfrm>
            <a:off x="251520" y="1196752"/>
            <a:ext cx="8568952" cy="4555094"/>
          </a:xfrm>
          <a:prstGeom prst="rect">
            <a:avLst/>
          </a:prstGeom>
          <a:noFill/>
        </p:spPr>
        <p:txBody>
          <a:bodyPr wrap="square" rtlCol="0">
            <a:spAutoFit/>
          </a:bodyPr>
          <a:lstStyle/>
          <a:p>
            <a:pPr marL="800100" lvl="1" indent="-342900">
              <a:buSzPct val="105000"/>
              <a:buBlip>
                <a:blip r:embed="rId3"/>
              </a:buBlip>
            </a:pPr>
            <a:r>
              <a:rPr lang="es-ES" sz="2000" dirty="0" smtClean="0"/>
              <a:t> </a:t>
            </a:r>
            <a:r>
              <a:rPr lang="es-ES" dirty="0" smtClean="0"/>
              <a:t>Reconoce </a:t>
            </a:r>
            <a:r>
              <a:rPr lang="es-ES" dirty="0"/>
              <a:t>los referentes de política educativa, conceptual y metodológica de la </a:t>
            </a:r>
            <a:r>
              <a:rPr lang="es-ES" dirty="0">
                <a:solidFill>
                  <a:srgbClr val="000000"/>
                </a:solidFill>
              </a:rPr>
              <a:t>pedagogía por proyectos</a:t>
            </a:r>
            <a:r>
              <a:rPr lang="es-ES" dirty="0" smtClean="0">
                <a:solidFill>
                  <a:srgbClr val="000000"/>
                </a:solidFill>
              </a:rPr>
              <a:t>.</a:t>
            </a:r>
          </a:p>
          <a:p>
            <a:pPr lvl="1">
              <a:buSzPct val="105000"/>
            </a:pPr>
            <a:endParaRPr lang="es-ES" dirty="0">
              <a:solidFill>
                <a:srgbClr val="000000"/>
              </a:solidFill>
            </a:endParaRPr>
          </a:p>
          <a:p>
            <a:pPr marL="800100" lvl="1" indent="-342900">
              <a:buSzPct val="105000"/>
              <a:buBlip>
                <a:blip r:embed="rId3"/>
              </a:buBlip>
            </a:pPr>
            <a:r>
              <a:rPr lang="es-ES" dirty="0" smtClean="0">
                <a:solidFill>
                  <a:srgbClr val="000000"/>
                </a:solidFill>
              </a:rPr>
              <a:t>Identifica </a:t>
            </a:r>
            <a:r>
              <a:rPr lang="es-ES" dirty="0">
                <a:solidFill>
                  <a:srgbClr val="000000"/>
                </a:solidFill>
              </a:rPr>
              <a:t>las diferentes fases en el diseño, los objetivos y posibilidades didácticas en el desarrollo de un proyecto de aula</a:t>
            </a:r>
            <a:r>
              <a:rPr lang="es-ES" dirty="0" smtClean="0">
                <a:solidFill>
                  <a:srgbClr val="000000"/>
                </a:solidFill>
              </a:rPr>
              <a:t>.</a:t>
            </a:r>
          </a:p>
          <a:p>
            <a:pPr lvl="1">
              <a:buSzPct val="105000"/>
            </a:pPr>
            <a:endParaRPr lang="es-ES" dirty="0">
              <a:solidFill>
                <a:srgbClr val="000000"/>
              </a:solidFill>
            </a:endParaRPr>
          </a:p>
          <a:p>
            <a:pPr marL="800100" lvl="1" indent="-342900">
              <a:buSzPct val="105000"/>
              <a:buBlip>
                <a:blip r:embed="rId3"/>
              </a:buBlip>
            </a:pPr>
            <a:r>
              <a:rPr lang="es-ES" dirty="0" smtClean="0">
                <a:solidFill>
                  <a:srgbClr val="000000"/>
                </a:solidFill>
              </a:rPr>
              <a:t>Comprende </a:t>
            </a:r>
            <a:r>
              <a:rPr lang="es-ES" dirty="0">
                <a:solidFill>
                  <a:srgbClr val="000000"/>
                </a:solidFill>
              </a:rPr>
              <a:t>el sentido pedagógico del trabajo por </a:t>
            </a:r>
            <a:r>
              <a:rPr lang="es-ES" dirty="0" smtClean="0">
                <a:solidFill>
                  <a:srgbClr val="000000"/>
                </a:solidFill>
              </a:rPr>
              <a:t>proyectos de aula </a:t>
            </a:r>
            <a:r>
              <a:rPr lang="es-ES" dirty="0">
                <a:solidFill>
                  <a:srgbClr val="000000"/>
                </a:solidFill>
              </a:rPr>
              <a:t>en el </a:t>
            </a:r>
            <a:r>
              <a:rPr lang="es-ES" dirty="0" smtClean="0">
                <a:solidFill>
                  <a:srgbClr val="000000"/>
                </a:solidFill>
              </a:rPr>
              <a:t>grado de transición.</a:t>
            </a:r>
          </a:p>
          <a:p>
            <a:pPr lvl="1">
              <a:buSzPct val="105000"/>
            </a:pPr>
            <a:endParaRPr lang="es-ES" dirty="0">
              <a:solidFill>
                <a:srgbClr val="000000"/>
              </a:solidFill>
            </a:endParaRPr>
          </a:p>
          <a:p>
            <a:pPr marL="800100" lvl="1" indent="-342900">
              <a:buSzPct val="105000"/>
              <a:buBlip>
                <a:blip r:embed="rId3"/>
              </a:buBlip>
            </a:pPr>
            <a:r>
              <a:rPr lang="es-ES" dirty="0" smtClean="0">
                <a:solidFill>
                  <a:srgbClr val="000000"/>
                </a:solidFill>
              </a:rPr>
              <a:t>Propone </a:t>
            </a:r>
            <a:r>
              <a:rPr lang="es-ES" dirty="0">
                <a:solidFill>
                  <a:srgbClr val="000000"/>
                </a:solidFill>
              </a:rPr>
              <a:t>estrategias, acciones didácticas en el contexto del proyecto para mejorar aprendizajes de niños y niñas, especialmente en los procesos y de aporte al desarrollo de los procesos lectores, escritores y  generales del pensamiento </a:t>
            </a:r>
            <a:r>
              <a:rPr lang="es-ES" dirty="0" smtClean="0">
                <a:solidFill>
                  <a:srgbClr val="000000"/>
                </a:solidFill>
              </a:rPr>
              <a:t>en el grado de </a:t>
            </a:r>
            <a:r>
              <a:rPr lang="es-ES" dirty="0">
                <a:solidFill>
                  <a:srgbClr val="000000"/>
                </a:solidFill>
              </a:rPr>
              <a:t>transición</a:t>
            </a:r>
            <a:r>
              <a:rPr lang="es-ES" dirty="0" smtClean="0">
                <a:solidFill>
                  <a:srgbClr val="000000"/>
                </a:solidFill>
              </a:rPr>
              <a:t>.</a:t>
            </a:r>
          </a:p>
          <a:p>
            <a:pPr lvl="1">
              <a:buSzPct val="105000"/>
            </a:pPr>
            <a:endParaRPr lang="es-ES" dirty="0"/>
          </a:p>
          <a:p>
            <a:pPr marL="800100" lvl="1" indent="-342900">
              <a:buSzPct val="105000"/>
              <a:buBlip>
                <a:blip r:embed="rId3"/>
              </a:buBlip>
            </a:pPr>
            <a:r>
              <a:rPr lang="es-ES" dirty="0" smtClean="0"/>
              <a:t>Apropia </a:t>
            </a:r>
            <a:r>
              <a:rPr lang="es-ES" dirty="0"/>
              <a:t>el sentido y la coherencia de cada una de las fases del proyecto de aula, y las enriquece de acuerdo con su contexto y con el interés </a:t>
            </a:r>
            <a:r>
              <a:rPr lang="es-ES" dirty="0" smtClean="0"/>
              <a:t>de </a:t>
            </a:r>
            <a:r>
              <a:rPr lang="es-ES" dirty="0"/>
              <a:t>los estudiantes</a:t>
            </a:r>
            <a:r>
              <a:rPr lang="es-ES" dirty="0" smtClean="0"/>
              <a:t>.</a:t>
            </a:r>
            <a:endParaRPr lang="es-ES" dirty="0"/>
          </a:p>
        </p:txBody>
      </p:sp>
    </p:spTree>
    <p:extLst>
      <p:ext uri="{BB962C8B-B14F-4D97-AF65-F5344CB8AC3E}">
        <p14:creationId xmlns:p14="http://schemas.microsoft.com/office/powerpoint/2010/main" val="2515694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029958" y="1413302"/>
            <a:ext cx="66250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smtClean="0">
                <a:ln>
                  <a:noFill/>
                </a:ln>
                <a:solidFill>
                  <a:schemeClr val="tx1"/>
                </a:solidFill>
                <a:effectLst/>
                <a:latin typeface="Arial" panose="020B0604020202020204" pitchFamily="34" charset="0"/>
              </a:rPr>
              <a:t/>
            </a:r>
            <a:br>
              <a:rPr kumimoji="0" lang="es-CO" altLang="es-CO" sz="1800" b="0" i="0" u="none" strike="noStrike" cap="none" normalizeH="0" baseline="0" smtClean="0">
                <a:ln>
                  <a:noFill/>
                </a:ln>
                <a:solidFill>
                  <a:schemeClr val="tx1"/>
                </a:solidFill>
                <a:effectLst/>
                <a:latin typeface="Arial" panose="020B0604020202020204" pitchFamily="34" charset="0"/>
              </a:rPr>
            </a:br>
            <a:endParaRPr kumimoji="0" lang="es-CO" altLang="es-CO"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smtClean="0">
              <a:ln>
                <a:noFill/>
              </a:ln>
              <a:solidFill>
                <a:schemeClr val="tx1"/>
              </a:solidFill>
              <a:effectLst/>
              <a:latin typeface="Arial" panose="020B0604020202020204" pitchFamily="34" charset="0"/>
            </a:endParaRPr>
          </a:p>
        </p:txBody>
      </p:sp>
      <p:sp>
        <p:nvSpPr>
          <p:cNvPr id="2" name="Rectángulo 1"/>
          <p:cNvSpPr/>
          <p:nvPr/>
        </p:nvSpPr>
        <p:spPr>
          <a:xfrm>
            <a:off x="3635896" y="460985"/>
            <a:ext cx="5328592" cy="5632311"/>
          </a:xfrm>
          <a:prstGeom prst="rect">
            <a:avLst/>
          </a:prstGeom>
        </p:spPr>
        <p:txBody>
          <a:bodyPr wrap="square">
            <a:spAutoFit/>
          </a:bodyPr>
          <a:lstStyle/>
          <a:p>
            <a:r>
              <a:rPr lang="es-ES" sz="2000" dirty="0"/>
              <a:t>El docente organiza las situaciones de aprendizaje que permiten a cada grupo gestionar los aspectos cooperativos del trabajo escolar y a cada estudiante construir los aprendizajes que han sido considerados y contractual izados.</a:t>
            </a:r>
          </a:p>
          <a:p>
            <a:endParaRPr lang="es-ES" sz="2000" dirty="0"/>
          </a:p>
          <a:p>
            <a:r>
              <a:rPr lang="es-ES" sz="2000" dirty="0"/>
              <a:t>Esta etapa da lugar a balances intermedios ¿En qué punto estamos? ¿Qué ha sido realizado y qué queda por hacer?, ¿Hay algún grupo que necesite ayuda especial de los compañeros o el docente?</a:t>
            </a:r>
          </a:p>
          <a:p>
            <a:endParaRPr lang="es-ES" sz="2000" dirty="0"/>
          </a:p>
          <a:p>
            <a:r>
              <a:rPr lang="es-ES" sz="2000" dirty="0"/>
              <a:t>En esta fase debe ser muy visible la vida cooperativa en el aula para que se logre el aprendizaje autónomo y significativo.</a:t>
            </a:r>
          </a:p>
          <a:p>
            <a:endParaRPr lang="es-ES" sz="2000" dirty="0"/>
          </a:p>
          <a:p>
            <a:r>
              <a:rPr lang="es-ES" sz="2000" dirty="0"/>
              <a:t>No se trata solo de realizar las actividades, se trata de aprender a Hacer, Conocer, Ser y Convivir.</a:t>
            </a:r>
          </a:p>
        </p:txBody>
      </p:sp>
      <p:pic>
        <p:nvPicPr>
          <p:cNvPr id="5" name="Imagen 4"/>
          <p:cNvPicPr>
            <a:picLocks noChangeAspect="1"/>
          </p:cNvPicPr>
          <p:nvPr/>
        </p:nvPicPr>
        <p:blipFill>
          <a:blip r:embed="rId2"/>
          <a:stretch>
            <a:fillRect/>
          </a:stretch>
        </p:blipFill>
        <p:spPr>
          <a:xfrm>
            <a:off x="251520" y="2492896"/>
            <a:ext cx="3287051" cy="2376264"/>
          </a:xfrm>
          <a:prstGeom prst="rect">
            <a:avLst/>
          </a:prstGeom>
        </p:spPr>
      </p:pic>
      <p:sp>
        <p:nvSpPr>
          <p:cNvPr id="6" name="Rectángulo 5"/>
          <p:cNvSpPr/>
          <p:nvPr/>
        </p:nvSpPr>
        <p:spPr>
          <a:xfrm>
            <a:off x="179512" y="4941168"/>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/es/lib%C3%A9lula-insectos-animales-ala-348433/</a:t>
            </a:r>
          </a:p>
        </p:txBody>
      </p:sp>
      <p:sp>
        <p:nvSpPr>
          <p:cNvPr id="7" name="Rectángulo 6"/>
          <p:cNvSpPr/>
          <p:nvPr/>
        </p:nvSpPr>
        <p:spPr>
          <a:xfrm>
            <a:off x="251520" y="260648"/>
            <a:ext cx="2195736" cy="15121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_tradnl" sz="1400" b="1" dirty="0" smtClean="0">
                <a:latin typeface="Calibri"/>
                <a:cs typeface="Calibri"/>
              </a:rPr>
              <a:t>FASE 3</a:t>
            </a:r>
          </a:p>
          <a:p>
            <a:pPr algn="ctr"/>
            <a:r>
              <a:rPr lang="es-ES_tradnl" sz="1400" b="1" dirty="0"/>
              <a:t>Puesta en marcha del proyecto y construcción progresiva de los aprendizajes. </a:t>
            </a:r>
            <a:endParaRPr lang="es-ES" sz="1400" b="1" dirty="0">
              <a:cs typeface="Calibri"/>
            </a:endParaRPr>
          </a:p>
        </p:txBody>
      </p:sp>
    </p:spTree>
    <p:extLst>
      <p:ext uri="{BB962C8B-B14F-4D97-AF65-F5344CB8AC3E}">
        <p14:creationId xmlns:p14="http://schemas.microsoft.com/office/powerpoint/2010/main" val="3920331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200329"/>
          </a:xfrm>
          <a:prstGeom prst="rect">
            <a:avLst/>
          </a:prstGeom>
        </p:spPr>
        <p:txBody>
          <a:bodyPr wrap="square">
            <a:spAutoFit/>
          </a:bodyPr>
          <a:lstStyle/>
          <a:p>
            <a:pPr algn="ctr"/>
            <a:r>
              <a:rPr lang="es-ES_tradnl" sz="3500" b="1" dirty="0">
                <a:solidFill>
                  <a:srgbClr val="FFFFFF"/>
                </a:solidFill>
              </a:rPr>
              <a:t>Socialización y valoración del proyecto bajo distintas modalidades. </a:t>
            </a:r>
            <a:endParaRPr lang="es-ES" sz="3500" b="1" dirty="0">
              <a:solidFill>
                <a:srgbClr val="FFFFFF"/>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4</a:t>
            </a:r>
            <a:endParaRPr lang="es-ES" sz="3500" b="1" dirty="0">
              <a:solidFill>
                <a:schemeClr val="bg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980728"/>
            <a:ext cx="1295142" cy="1295142"/>
          </a:xfrm>
          <a:prstGeom prst="rect">
            <a:avLst/>
          </a:prstGeom>
          <a:noFill/>
          <a:ln>
            <a:noFill/>
          </a:ln>
        </p:spPr>
      </p:pic>
    </p:spTree>
    <p:extLst>
      <p:ext uri="{BB962C8B-B14F-4D97-AF65-F5344CB8AC3E}">
        <p14:creationId xmlns:p14="http://schemas.microsoft.com/office/powerpoint/2010/main" val="1949563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6-01-30 a la(s) 7.5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914748"/>
            <a:ext cx="6604000" cy="3746500"/>
          </a:xfrm>
          <a:prstGeom prst="rect">
            <a:avLst/>
          </a:prstGeom>
        </p:spPr>
      </p:pic>
      <p:sp>
        <p:nvSpPr>
          <p:cNvPr id="4" name="Rectangle 1"/>
          <p:cNvSpPr>
            <a:spLocks noChangeArrowheads="1"/>
          </p:cNvSpPr>
          <p:nvPr/>
        </p:nvSpPr>
        <p:spPr bwMode="auto">
          <a:xfrm>
            <a:off x="-28029958" y="1413302"/>
            <a:ext cx="66250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smtClean="0">
                <a:ln>
                  <a:noFill/>
                </a:ln>
                <a:solidFill>
                  <a:schemeClr val="tx1"/>
                </a:solidFill>
                <a:effectLst/>
                <a:latin typeface="Arial" panose="020B0604020202020204" pitchFamily="34" charset="0"/>
              </a:rPr>
              <a:t/>
            </a:r>
            <a:br>
              <a:rPr kumimoji="0" lang="es-CO" altLang="es-CO" sz="1800" b="0" i="0" u="none" strike="noStrike" cap="none" normalizeH="0" baseline="0" smtClean="0">
                <a:ln>
                  <a:noFill/>
                </a:ln>
                <a:solidFill>
                  <a:schemeClr val="tx1"/>
                </a:solidFill>
                <a:effectLst/>
                <a:latin typeface="Arial" panose="020B0604020202020204" pitchFamily="34" charset="0"/>
              </a:rPr>
            </a:br>
            <a:endParaRPr kumimoji="0" lang="es-CO" altLang="es-CO"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smtClean="0">
              <a:ln>
                <a:noFill/>
              </a:ln>
              <a:solidFill>
                <a:schemeClr val="tx1"/>
              </a:solidFill>
              <a:effectLst/>
              <a:latin typeface="Arial" panose="020B0604020202020204" pitchFamily="34" charset="0"/>
            </a:endParaRPr>
          </a:p>
        </p:txBody>
      </p:sp>
      <p:pic>
        <p:nvPicPr>
          <p:cNvPr id="6" name="Imagen 5"/>
          <p:cNvPicPr>
            <a:picLocks noChangeAspect="1"/>
          </p:cNvPicPr>
          <p:nvPr/>
        </p:nvPicPr>
        <p:blipFill>
          <a:blip r:embed="rId3"/>
          <a:stretch>
            <a:fillRect/>
          </a:stretch>
        </p:blipFill>
        <p:spPr>
          <a:xfrm>
            <a:off x="3203848" y="3794348"/>
            <a:ext cx="2735796" cy="1823864"/>
          </a:xfrm>
          <a:prstGeom prst="rect">
            <a:avLst/>
          </a:prstGeom>
        </p:spPr>
      </p:pic>
      <p:sp>
        <p:nvSpPr>
          <p:cNvPr id="7" name="Rectángulo 6"/>
          <p:cNvSpPr/>
          <p:nvPr/>
        </p:nvSpPr>
        <p:spPr>
          <a:xfrm>
            <a:off x="251520" y="260648"/>
            <a:ext cx="2307806" cy="151216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sz="1400" b="1" dirty="0" smtClean="0"/>
              <a:t>FASE 4</a:t>
            </a:r>
          </a:p>
          <a:p>
            <a:pPr algn="ctr"/>
            <a:r>
              <a:rPr lang="es-ES_tradnl" sz="1400" b="1" dirty="0" smtClean="0"/>
              <a:t>Socialización </a:t>
            </a:r>
            <a:r>
              <a:rPr lang="es-ES_tradnl" sz="1400" b="1" dirty="0"/>
              <a:t>y revisión del proceso vivido durante proyecto. </a:t>
            </a:r>
            <a:endParaRPr lang="es-ES" sz="1400" b="1" dirty="0">
              <a:solidFill>
                <a:srgbClr val="FFFFFF"/>
              </a:solidFill>
            </a:endParaRPr>
          </a:p>
        </p:txBody>
      </p:sp>
    </p:spTree>
    <p:extLst>
      <p:ext uri="{BB962C8B-B14F-4D97-AF65-F5344CB8AC3E}">
        <p14:creationId xmlns:p14="http://schemas.microsoft.com/office/powerpoint/2010/main" val="2815062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91880" y="188640"/>
            <a:ext cx="5328592" cy="5632312"/>
          </a:xfrm>
          <a:prstGeom prst="rect">
            <a:avLst/>
          </a:prstGeom>
        </p:spPr>
        <p:txBody>
          <a:bodyPr wrap="square">
            <a:spAutoFit/>
          </a:bodyPr>
          <a:lstStyle/>
          <a:p>
            <a:pPr algn="ctr"/>
            <a:r>
              <a:rPr lang="es-ES" b="1" dirty="0"/>
              <a:t>¿Cómo vamos a contar a los demás lo que aprendimos? </a:t>
            </a:r>
            <a:endParaRPr lang="es-ES" b="1" dirty="0" smtClean="0"/>
          </a:p>
          <a:p>
            <a:pPr algn="ctr"/>
            <a:r>
              <a:rPr lang="es-ES" b="1" dirty="0" smtClean="0"/>
              <a:t>¿</a:t>
            </a:r>
            <a:r>
              <a:rPr lang="es-ES" b="1" dirty="0"/>
              <a:t>A </a:t>
            </a:r>
            <a:r>
              <a:rPr lang="es-ES" b="1" dirty="0" smtClean="0"/>
              <a:t>quién </a:t>
            </a:r>
            <a:r>
              <a:rPr lang="es-ES" b="1" dirty="0"/>
              <a:t>vamos a invitar?</a:t>
            </a:r>
          </a:p>
          <a:p>
            <a:endParaRPr lang="es-ES" dirty="0"/>
          </a:p>
          <a:p>
            <a:r>
              <a:rPr lang="es-ES" dirty="0"/>
              <a:t>Recomendaciones:</a:t>
            </a:r>
          </a:p>
          <a:p>
            <a:pPr marL="285750" indent="-285750">
              <a:buFont typeface="Arial" panose="020B0604020202020204" pitchFamily="34" charset="0"/>
              <a:buChar char="•"/>
            </a:pPr>
            <a:r>
              <a:rPr lang="es-ES" dirty="0" smtClean="0"/>
              <a:t>Un </a:t>
            </a:r>
            <a:r>
              <a:rPr lang="es-ES" dirty="0"/>
              <a:t>momento muy importante de la fase anterior es poder compartir, comunicar y presentar a los demás lo que se aprendió durante el proyecto.</a:t>
            </a:r>
          </a:p>
          <a:p>
            <a:pPr marL="285750" indent="-285750">
              <a:buFont typeface="Arial" panose="020B0604020202020204" pitchFamily="34" charset="0"/>
              <a:buChar char="•"/>
            </a:pPr>
            <a:r>
              <a:rPr lang="es-ES" dirty="0" smtClean="0"/>
              <a:t>Para </a:t>
            </a:r>
            <a:r>
              <a:rPr lang="es-ES" dirty="0"/>
              <a:t>llevar a cabo esta etapa es importante explorar las múltiples formas en que se puede mostrar el proceso vivido a lo largo del proyecto.</a:t>
            </a:r>
          </a:p>
          <a:p>
            <a:pPr marL="285750" indent="-285750">
              <a:buFont typeface="Arial" panose="020B0604020202020204" pitchFamily="34" charset="0"/>
              <a:buChar char="•"/>
            </a:pPr>
            <a:r>
              <a:rPr lang="es-ES" dirty="0" smtClean="0"/>
              <a:t>Es </a:t>
            </a:r>
            <a:r>
              <a:rPr lang="es-ES" dirty="0"/>
              <a:t>importante contar con interlocutores auténticos para conversar, presentar y mostrar lo logrado por todos. Pueden ser los padres de familia, los estudiantes de otro grado o grupo, etc.</a:t>
            </a:r>
          </a:p>
          <a:p>
            <a:pPr marL="285750" indent="-285750">
              <a:buFont typeface="Arial" panose="020B0604020202020204" pitchFamily="34" charset="0"/>
              <a:buChar char="•"/>
            </a:pPr>
            <a:r>
              <a:rPr lang="es-ES" dirty="0"/>
              <a:t>De acuerdo a la forma elegida, se pueden elegir algunos productos: videos, exposición de modelos, diarios de campo, obra de teatro, página web, folletos impresos, diapositivas, exposición oral, entre otros.</a:t>
            </a:r>
          </a:p>
        </p:txBody>
      </p:sp>
      <p:pic>
        <p:nvPicPr>
          <p:cNvPr id="3" name="Imagen 2"/>
          <p:cNvPicPr>
            <a:picLocks noChangeAspect="1"/>
          </p:cNvPicPr>
          <p:nvPr/>
        </p:nvPicPr>
        <p:blipFill>
          <a:blip r:embed="rId2"/>
          <a:stretch>
            <a:fillRect/>
          </a:stretch>
        </p:blipFill>
        <p:spPr>
          <a:xfrm>
            <a:off x="179512" y="2420888"/>
            <a:ext cx="2939819" cy="2204864"/>
          </a:xfrm>
          <a:prstGeom prst="rect">
            <a:avLst/>
          </a:prstGeom>
        </p:spPr>
      </p:pic>
      <p:sp>
        <p:nvSpPr>
          <p:cNvPr id="5" name="Rectángulo 4"/>
          <p:cNvSpPr/>
          <p:nvPr/>
        </p:nvSpPr>
        <p:spPr>
          <a:xfrm>
            <a:off x="179512" y="4797152"/>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/es/hormiga-de-madera-roja-las-hormigas-4398/</a:t>
            </a:r>
          </a:p>
        </p:txBody>
      </p:sp>
      <p:sp>
        <p:nvSpPr>
          <p:cNvPr id="6" name="Rectángulo 5"/>
          <p:cNvSpPr/>
          <p:nvPr/>
        </p:nvSpPr>
        <p:spPr>
          <a:xfrm>
            <a:off x="251520" y="260648"/>
            <a:ext cx="2307806" cy="151216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sz="1400" b="1" dirty="0" smtClean="0"/>
              <a:t>FASE 4</a:t>
            </a:r>
          </a:p>
          <a:p>
            <a:pPr algn="ctr"/>
            <a:r>
              <a:rPr lang="es-ES_tradnl" sz="1400" b="1" dirty="0" smtClean="0"/>
              <a:t>Socialización </a:t>
            </a:r>
            <a:r>
              <a:rPr lang="es-ES_tradnl" sz="1400" b="1" dirty="0"/>
              <a:t>y revisión del proceso vivido durante proyecto. </a:t>
            </a:r>
            <a:endParaRPr lang="es-ES" sz="1400" b="1" dirty="0">
              <a:solidFill>
                <a:srgbClr val="FFFFFF"/>
              </a:solidFill>
            </a:endParaRPr>
          </a:p>
        </p:txBody>
      </p:sp>
    </p:spTree>
    <p:extLst>
      <p:ext uri="{BB962C8B-B14F-4D97-AF65-F5344CB8AC3E}">
        <p14:creationId xmlns:p14="http://schemas.microsoft.com/office/powerpoint/2010/main" val="3830879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200329"/>
          </a:xfrm>
          <a:prstGeom prst="rect">
            <a:avLst/>
          </a:prstGeom>
        </p:spPr>
        <p:txBody>
          <a:bodyPr wrap="square">
            <a:spAutoFit/>
          </a:bodyPr>
          <a:lstStyle/>
          <a:p>
            <a:pPr algn="ctr"/>
            <a:r>
              <a:rPr lang="es-ES_tradnl" sz="3500" b="1" dirty="0">
                <a:solidFill>
                  <a:srgbClr val="FFFFFF"/>
                </a:solidFill>
              </a:rPr>
              <a:t>Análisis colectivo e individual del desarrollo del proyecto </a:t>
            </a:r>
            <a:endParaRPr lang="es-ES" sz="3500" b="1" dirty="0">
              <a:solidFill>
                <a:srgbClr val="FFFFFF"/>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5</a:t>
            </a:r>
            <a:endParaRPr lang="es-ES" sz="3500" b="1" dirty="0">
              <a:solidFill>
                <a:schemeClr val="bg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196752"/>
            <a:ext cx="747970" cy="837059"/>
          </a:xfrm>
          <a:prstGeom prst="rect">
            <a:avLst/>
          </a:prstGeom>
          <a:noFill/>
          <a:ln>
            <a:noFill/>
          </a:ln>
        </p:spPr>
      </p:pic>
    </p:spTree>
    <p:extLst>
      <p:ext uri="{BB962C8B-B14F-4D97-AF65-F5344CB8AC3E}">
        <p14:creationId xmlns:p14="http://schemas.microsoft.com/office/powerpoint/2010/main" val="3187551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11760" y="6093296"/>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/es/rostros-caras-ni%C3%B1os-ojos-mirada-767358/</a:t>
            </a:r>
          </a:p>
        </p:txBody>
      </p:sp>
      <p:sp>
        <p:nvSpPr>
          <p:cNvPr id="6" name="Rectángulo 5"/>
          <p:cNvSpPr/>
          <p:nvPr/>
        </p:nvSpPr>
        <p:spPr>
          <a:xfrm>
            <a:off x="323528" y="260648"/>
            <a:ext cx="2232248" cy="151216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_tradnl" sz="1400" b="1" dirty="0" smtClean="0"/>
              <a:t>FASE 5</a:t>
            </a:r>
          </a:p>
          <a:p>
            <a:pPr algn="ctr"/>
            <a:r>
              <a:rPr lang="es-ES_tradnl" sz="1400" b="1" dirty="0" smtClean="0"/>
              <a:t>Análisis </a:t>
            </a:r>
            <a:r>
              <a:rPr lang="es-ES_tradnl" sz="1400" b="1" dirty="0"/>
              <a:t>colectivo e individual del desarrollo del proyecto </a:t>
            </a:r>
            <a:endParaRPr lang="es-ES" sz="1400" b="1" dirty="0">
              <a:solidFill>
                <a:srgbClr val="FFFFFF"/>
              </a:solidFill>
            </a:endParaRPr>
          </a:p>
        </p:txBody>
      </p:sp>
      <p:pic>
        <p:nvPicPr>
          <p:cNvPr id="2" name="Imagen 1" descr="Captura de pantalla 2016-01-30 a la(s) 7.5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701800"/>
            <a:ext cx="6616700" cy="3441700"/>
          </a:xfrm>
          <a:prstGeom prst="rect">
            <a:avLst/>
          </a:prstGeom>
        </p:spPr>
      </p:pic>
      <p:pic>
        <p:nvPicPr>
          <p:cNvPr id="3" name="Imagen 2"/>
          <p:cNvPicPr>
            <a:picLocks noChangeAspect="1"/>
          </p:cNvPicPr>
          <p:nvPr/>
        </p:nvPicPr>
        <p:blipFill>
          <a:blip r:embed="rId3"/>
          <a:stretch>
            <a:fillRect/>
          </a:stretch>
        </p:blipFill>
        <p:spPr>
          <a:xfrm>
            <a:off x="2699792" y="3501008"/>
            <a:ext cx="3799214" cy="2524894"/>
          </a:xfrm>
          <a:prstGeom prst="rect">
            <a:avLst/>
          </a:prstGeom>
        </p:spPr>
      </p:pic>
    </p:spTree>
    <p:extLst>
      <p:ext uri="{BB962C8B-B14F-4D97-AF65-F5344CB8AC3E}">
        <p14:creationId xmlns:p14="http://schemas.microsoft.com/office/powerpoint/2010/main" val="3726355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148064" y="1844824"/>
            <a:ext cx="3816424" cy="3924151"/>
          </a:xfrm>
          <a:prstGeom prst="rect">
            <a:avLst/>
          </a:prstGeom>
          <a:noFill/>
        </p:spPr>
        <p:txBody>
          <a:bodyPr wrap="square" rtlCol="0">
            <a:spAutoFit/>
          </a:bodyPr>
          <a:lstStyle/>
          <a:p>
            <a:pPr algn="ctr"/>
            <a:r>
              <a:rPr lang="es-ES" sz="2300" dirty="0" smtClean="0"/>
              <a:t>Algunas preguntas que pueden orientar esta fase son:</a:t>
            </a:r>
          </a:p>
          <a:p>
            <a:pPr marL="342900" indent="-342900">
              <a:buFont typeface="Arial"/>
              <a:buChar char="•"/>
            </a:pPr>
            <a:r>
              <a:rPr lang="es-ES" sz="2300" dirty="0" smtClean="0"/>
              <a:t> </a:t>
            </a:r>
            <a:r>
              <a:rPr lang="es-ES" sz="2000" dirty="0" smtClean="0"/>
              <a:t>¿La planeación que hicimos para este proyecto fue adecuada?</a:t>
            </a:r>
            <a:endParaRPr lang="es-ES" sz="2000" dirty="0"/>
          </a:p>
          <a:p>
            <a:pPr marL="342900" indent="-342900">
              <a:buFont typeface="Arial"/>
              <a:buChar char="•"/>
            </a:pPr>
            <a:r>
              <a:rPr lang="es-ES" sz="2000" dirty="0" smtClean="0"/>
              <a:t>¿Logramos lo que nos habíamos propuesto?</a:t>
            </a:r>
          </a:p>
          <a:p>
            <a:pPr marL="342900" indent="-342900">
              <a:buFont typeface="Arial"/>
              <a:buChar char="•"/>
            </a:pPr>
            <a:r>
              <a:rPr lang="es-ES" sz="2000" dirty="0" smtClean="0"/>
              <a:t> ¿Qué contribuyó para que pudiéramos llevar a cabo este proyecto? </a:t>
            </a:r>
          </a:p>
          <a:p>
            <a:pPr marL="342900" indent="-342900">
              <a:buFont typeface="Arial"/>
              <a:buChar char="•"/>
            </a:pPr>
            <a:r>
              <a:rPr lang="es-ES" sz="2000" dirty="0" smtClean="0"/>
              <a:t>¿Qué no contribuyó a desarrollar el proyecto?</a:t>
            </a:r>
          </a:p>
        </p:txBody>
      </p:sp>
      <p:pic>
        <p:nvPicPr>
          <p:cNvPr id="2" name="Imagen 1"/>
          <p:cNvPicPr>
            <a:picLocks noChangeAspect="1"/>
          </p:cNvPicPr>
          <p:nvPr/>
        </p:nvPicPr>
        <p:blipFill>
          <a:blip r:embed="rId2"/>
          <a:stretch>
            <a:fillRect/>
          </a:stretch>
        </p:blipFill>
        <p:spPr>
          <a:xfrm>
            <a:off x="227205" y="2132856"/>
            <a:ext cx="4488811" cy="2880320"/>
          </a:xfrm>
          <a:prstGeom prst="rect">
            <a:avLst/>
          </a:prstGeom>
        </p:spPr>
      </p:pic>
      <p:sp>
        <p:nvSpPr>
          <p:cNvPr id="3" name="Rectángulo 2"/>
          <p:cNvSpPr/>
          <p:nvPr/>
        </p:nvSpPr>
        <p:spPr>
          <a:xfrm>
            <a:off x="2771800" y="260648"/>
            <a:ext cx="6048672" cy="1446550"/>
          </a:xfrm>
          <a:prstGeom prst="rect">
            <a:avLst/>
          </a:prstGeom>
        </p:spPr>
        <p:txBody>
          <a:bodyPr wrap="square">
            <a:spAutoFit/>
          </a:bodyPr>
          <a:lstStyle/>
          <a:p>
            <a:pPr algn="ctr"/>
            <a:r>
              <a:rPr lang="es-ES" sz="2200" dirty="0"/>
              <a:t>La reflexión sobre la ejecución de un proyecto tanto la permanente – evaluación formativa que se hace durante el desarrollo del proyecto -como la final. </a:t>
            </a:r>
          </a:p>
        </p:txBody>
      </p:sp>
      <p:sp>
        <p:nvSpPr>
          <p:cNvPr id="4" name="Rectángulo 3"/>
          <p:cNvSpPr/>
          <p:nvPr/>
        </p:nvSpPr>
        <p:spPr>
          <a:xfrm>
            <a:off x="251520" y="5085184"/>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/es/rostros-caras-ni%C3%B1os-ojos-mirada-767355/</a:t>
            </a:r>
          </a:p>
        </p:txBody>
      </p:sp>
      <p:sp>
        <p:nvSpPr>
          <p:cNvPr id="8" name="Rectángulo 7"/>
          <p:cNvSpPr/>
          <p:nvPr/>
        </p:nvSpPr>
        <p:spPr>
          <a:xfrm>
            <a:off x="251520" y="188640"/>
            <a:ext cx="2232248" cy="151216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_tradnl" sz="1400" b="1" dirty="0" smtClean="0"/>
              <a:t>FASE 5</a:t>
            </a:r>
          </a:p>
          <a:p>
            <a:pPr algn="ctr"/>
            <a:r>
              <a:rPr lang="es-ES_tradnl" sz="1400" b="1" dirty="0" smtClean="0"/>
              <a:t>Análisis </a:t>
            </a:r>
            <a:r>
              <a:rPr lang="es-ES_tradnl" sz="1400" b="1" dirty="0"/>
              <a:t>colectivo e individual del desarrollo del proyecto </a:t>
            </a:r>
            <a:endParaRPr lang="es-ES" sz="1400" b="1" dirty="0">
              <a:solidFill>
                <a:srgbClr val="FFFFFF"/>
              </a:solidFill>
            </a:endParaRPr>
          </a:p>
        </p:txBody>
      </p:sp>
    </p:spTree>
    <p:extLst>
      <p:ext uri="{BB962C8B-B14F-4D97-AF65-F5344CB8AC3E}">
        <p14:creationId xmlns:p14="http://schemas.microsoft.com/office/powerpoint/2010/main" val="2131993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2564904"/>
            <a:ext cx="7560839"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71600" y="2564904"/>
            <a:ext cx="7344816" cy="1200329"/>
          </a:xfrm>
          <a:prstGeom prst="rect">
            <a:avLst/>
          </a:prstGeom>
        </p:spPr>
        <p:txBody>
          <a:bodyPr wrap="square">
            <a:spAutoFit/>
          </a:bodyPr>
          <a:lstStyle/>
          <a:p>
            <a:pPr algn="ctr"/>
            <a:r>
              <a:rPr lang="es-ES_tradnl" sz="3500" b="1" dirty="0">
                <a:solidFill>
                  <a:srgbClr val="FFFFFF"/>
                </a:solidFill>
              </a:rPr>
              <a:t>Seguimiento colectivo e individual de los aprendizajes. </a:t>
            </a:r>
            <a:endParaRPr lang="es-ES" sz="3500" b="1" dirty="0">
              <a:solidFill>
                <a:srgbClr val="FFFFFF"/>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899592" y="980728"/>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8"/>
          <p:cNvSpPr/>
          <p:nvPr/>
        </p:nvSpPr>
        <p:spPr>
          <a:xfrm>
            <a:off x="971600" y="1285890"/>
            <a:ext cx="7344816" cy="630942"/>
          </a:xfrm>
          <a:prstGeom prst="rect">
            <a:avLst/>
          </a:prstGeom>
        </p:spPr>
        <p:txBody>
          <a:bodyPr wrap="square">
            <a:spAutoFit/>
          </a:bodyPr>
          <a:lstStyle/>
          <a:p>
            <a:pPr algn="ctr"/>
            <a:r>
              <a:rPr lang="es-ES_tradnl" sz="3500" b="1" dirty="0" smtClean="0">
                <a:solidFill>
                  <a:schemeClr val="bg1"/>
                </a:solidFill>
              </a:rPr>
              <a:t>FASE 6</a:t>
            </a:r>
            <a:endParaRPr lang="es-ES" sz="3500" b="1" dirty="0">
              <a:solidFill>
                <a:schemeClr val="bg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268760"/>
            <a:ext cx="791339" cy="791339"/>
          </a:xfrm>
          <a:prstGeom prst="rect">
            <a:avLst/>
          </a:prstGeom>
          <a:noFill/>
          <a:ln>
            <a:noFill/>
          </a:ln>
        </p:spPr>
      </p:pic>
      <p:pic>
        <p:nvPicPr>
          <p:cNvPr id="3" name="Imagen 2"/>
          <p:cNvPicPr>
            <a:picLocks noChangeAspect="1"/>
          </p:cNvPicPr>
          <p:nvPr/>
        </p:nvPicPr>
        <p:blipFill>
          <a:blip r:embed="rId4"/>
          <a:stretch>
            <a:fillRect/>
          </a:stretch>
        </p:blipFill>
        <p:spPr>
          <a:xfrm>
            <a:off x="3203848" y="4149080"/>
            <a:ext cx="2952328" cy="1851356"/>
          </a:xfrm>
          <a:prstGeom prst="rect">
            <a:avLst/>
          </a:prstGeom>
        </p:spPr>
      </p:pic>
      <p:sp>
        <p:nvSpPr>
          <p:cNvPr id="4" name="Rectángulo 3"/>
          <p:cNvSpPr/>
          <p:nvPr/>
        </p:nvSpPr>
        <p:spPr>
          <a:xfrm>
            <a:off x="1835696" y="6021288"/>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/es/miguel-%C3%A1ngel-resumen-ni%C3%B1o-adulto-71282/</a:t>
            </a:r>
          </a:p>
        </p:txBody>
      </p:sp>
    </p:spTree>
    <p:extLst>
      <p:ext uri="{BB962C8B-B14F-4D97-AF65-F5344CB8AC3E}">
        <p14:creationId xmlns:p14="http://schemas.microsoft.com/office/powerpoint/2010/main" val="2955737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6-01-30 a la(s) 7.55.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656020"/>
            <a:ext cx="6654800" cy="4254500"/>
          </a:xfrm>
          <a:prstGeom prst="rect">
            <a:avLst/>
          </a:prstGeom>
        </p:spPr>
      </p:pic>
      <p:pic>
        <p:nvPicPr>
          <p:cNvPr id="5" name="Imagen 4"/>
          <p:cNvPicPr>
            <a:picLocks noChangeAspect="1"/>
          </p:cNvPicPr>
          <p:nvPr/>
        </p:nvPicPr>
        <p:blipFill>
          <a:blip r:embed="rId3"/>
          <a:stretch>
            <a:fillRect/>
          </a:stretch>
        </p:blipFill>
        <p:spPr>
          <a:xfrm>
            <a:off x="3131840" y="3861628"/>
            <a:ext cx="2952328" cy="1851356"/>
          </a:xfrm>
          <a:prstGeom prst="rect">
            <a:avLst/>
          </a:prstGeom>
        </p:spPr>
      </p:pic>
      <p:sp>
        <p:nvSpPr>
          <p:cNvPr id="6" name="Rectángulo 5"/>
          <p:cNvSpPr/>
          <p:nvPr/>
        </p:nvSpPr>
        <p:spPr>
          <a:xfrm>
            <a:off x="2267744" y="5805844"/>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/es/miguel-%C3%A1ngel-resumen-ni%C3%B1o-adulto-71282/</a:t>
            </a:r>
          </a:p>
        </p:txBody>
      </p:sp>
      <p:sp>
        <p:nvSpPr>
          <p:cNvPr id="7" name="Rectángulo 6"/>
          <p:cNvSpPr/>
          <p:nvPr/>
        </p:nvSpPr>
        <p:spPr>
          <a:xfrm>
            <a:off x="251520" y="260648"/>
            <a:ext cx="2195736" cy="14401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_tradnl" sz="1400" b="1" dirty="0" smtClean="0"/>
              <a:t>FASE 6</a:t>
            </a:r>
          </a:p>
          <a:p>
            <a:pPr algn="ctr"/>
            <a:r>
              <a:rPr lang="es-ES_tradnl" sz="1400" b="1" dirty="0" smtClean="0"/>
              <a:t>Seguimiento </a:t>
            </a:r>
            <a:r>
              <a:rPr lang="es-ES_tradnl" sz="1400" b="1" dirty="0"/>
              <a:t>colectivo e individual del proceso de desarrollo de los aprendizajes. </a:t>
            </a:r>
            <a:endParaRPr lang="es-ES" sz="1400" b="1" dirty="0">
              <a:solidFill>
                <a:srgbClr val="FFFFFF"/>
              </a:solidFill>
            </a:endParaRPr>
          </a:p>
        </p:txBody>
      </p:sp>
    </p:spTree>
    <p:extLst>
      <p:ext uri="{BB962C8B-B14F-4D97-AF65-F5344CB8AC3E}">
        <p14:creationId xmlns:p14="http://schemas.microsoft.com/office/powerpoint/2010/main" val="2737563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067944" y="1988840"/>
            <a:ext cx="4896544" cy="3477875"/>
          </a:xfrm>
          <a:prstGeom prst="rect">
            <a:avLst/>
          </a:prstGeom>
          <a:noFill/>
        </p:spPr>
        <p:txBody>
          <a:bodyPr wrap="square" rtlCol="0">
            <a:spAutoFit/>
          </a:bodyPr>
          <a:lstStyle/>
          <a:p>
            <a:pPr algn="just"/>
            <a:endParaRPr lang="es-ES" sz="2000" dirty="0"/>
          </a:p>
          <a:p>
            <a:pPr algn="just"/>
            <a:r>
              <a:rPr lang="es-ES" sz="2000" dirty="0" smtClean="0"/>
              <a:t>Se pueden diseñar herramientas como por ejemplo rejillas, rúbricas, listados de chequeo los cuales son </a:t>
            </a:r>
            <a:r>
              <a:rPr lang="es-ES" sz="2000" dirty="0" err="1" smtClean="0"/>
              <a:t>co</a:t>
            </a:r>
            <a:r>
              <a:rPr lang="es-ES" sz="2000" dirty="0" smtClean="0"/>
              <a:t>-construidos en el grupo.</a:t>
            </a:r>
          </a:p>
          <a:p>
            <a:pPr algn="just"/>
            <a:endParaRPr lang="es-ES" sz="2000" dirty="0" smtClean="0"/>
          </a:p>
          <a:p>
            <a:pPr algn="just"/>
            <a:r>
              <a:rPr lang="es-ES" sz="2000" dirty="0" smtClean="0"/>
              <a:t>La Evaluación y seguimiento no es una actividad final, ni únicamente corresponde a un examen o prueba escrita. Atraviesa el proyecto así haya una evaluación final.</a:t>
            </a:r>
          </a:p>
          <a:p>
            <a:endParaRPr lang="es-ES" sz="2000" dirty="0"/>
          </a:p>
          <a:p>
            <a:endParaRPr lang="es-ES" sz="2000" dirty="0"/>
          </a:p>
        </p:txBody>
      </p:sp>
      <p:sp>
        <p:nvSpPr>
          <p:cNvPr id="2" name="Rectángulo 1"/>
          <p:cNvSpPr/>
          <p:nvPr/>
        </p:nvSpPr>
        <p:spPr>
          <a:xfrm>
            <a:off x="2699792" y="116632"/>
            <a:ext cx="6192688" cy="1631216"/>
          </a:xfrm>
          <a:prstGeom prst="rect">
            <a:avLst/>
          </a:prstGeom>
        </p:spPr>
        <p:txBody>
          <a:bodyPr wrap="square">
            <a:spAutoFit/>
          </a:bodyPr>
          <a:lstStyle/>
          <a:p>
            <a:pPr algn="ctr"/>
            <a:r>
              <a:rPr lang="es-ES" sz="2000" dirty="0"/>
              <a:t>Evaluar el proyecto es importante pero también hacer seguimiento a los aprendizajes logrados en su desarrollo. Los estudiantes y profesores participan en sus diferentes momentos, definen criterios, instrumentos y las formas: auto- </a:t>
            </a:r>
            <a:r>
              <a:rPr lang="es-ES" sz="2000" dirty="0" err="1"/>
              <a:t>co</a:t>
            </a:r>
            <a:r>
              <a:rPr lang="es-ES" sz="2000" dirty="0"/>
              <a:t> y </a:t>
            </a:r>
            <a:r>
              <a:rPr lang="es-ES" sz="2000" dirty="0" err="1"/>
              <a:t>heteroevaluación</a:t>
            </a:r>
            <a:r>
              <a:rPr lang="es-ES" sz="2000" dirty="0"/>
              <a:t>.</a:t>
            </a:r>
          </a:p>
        </p:txBody>
      </p:sp>
      <p:pic>
        <p:nvPicPr>
          <p:cNvPr id="3" name="Imagen 2"/>
          <p:cNvPicPr>
            <a:picLocks noChangeAspect="1"/>
          </p:cNvPicPr>
          <p:nvPr/>
        </p:nvPicPr>
        <p:blipFill>
          <a:blip r:embed="rId2"/>
          <a:stretch>
            <a:fillRect/>
          </a:stretch>
        </p:blipFill>
        <p:spPr>
          <a:xfrm>
            <a:off x="395536" y="2132856"/>
            <a:ext cx="3140968" cy="3140968"/>
          </a:xfrm>
          <a:prstGeom prst="rect">
            <a:avLst/>
          </a:prstGeom>
        </p:spPr>
      </p:pic>
      <p:sp>
        <p:nvSpPr>
          <p:cNvPr id="6" name="Rectángulo 5"/>
          <p:cNvSpPr/>
          <p:nvPr/>
        </p:nvSpPr>
        <p:spPr>
          <a:xfrm>
            <a:off x="323528" y="5373216"/>
            <a:ext cx="4572000" cy="215444"/>
          </a:xfrm>
          <a:prstGeom prst="rect">
            <a:avLst/>
          </a:prstGeom>
        </p:spPr>
        <p:txBody>
          <a:bodyPr>
            <a:spAutoFit/>
          </a:bodyPr>
          <a:lstStyle/>
          <a:p>
            <a:r>
              <a:rPr lang="es-ES" sz="800" dirty="0" err="1"/>
              <a:t>https</a:t>
            </a:r>
            <a:r>
              <a:rPr lang="es-ES" sz="800" dirty="0"/>
              <a:t>://</a:t>
            </a:r>
            <a:r>
              <a:rPr lang="es-ES" sz="800" dirty="0" err="1"/>
              <a:t>pixabay.com</a:t>
            </a:r>
            <a:r>
              <a:rPr lang="es-ES" sz="800" dirty="0"/>
              <a:t>/es/mano-reimpresi%C3%B3n-huella-de-la-mano-684701/</a:t>
            </a:r>
          </a:p>
        </p:txBody>
      </p:sp>
      <p:sp>
        <p:nvSpPr>
          <p:cNvPr id="7" name="Rectángulo 6"/>
          <p:cNvSpPr/>
          <p:nvPr/>
        </p:nvSpPr>
        <p:spPr>
          <a:xfrm>
            <a:off x="251520" y="260648"/>
            <a:ext cx="2195736" cy="14401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_tradnl" sz="1400" b="1" dirty="0" smtClean="0"/>
              <a:t>FASE 6</a:t>
            </a:r>
          </a:p>
          <a:p>
            <a:pPr algn="ctr"/>
            <a:r>
              <a:rPr lang="es-ES_tradnl" sz="1400" b="1" dirty="0" smtClean="0"/>
              <a:t>Seguimiento </a:t>
            </a:r>
            <a:r>
              <a:rPr lang="es-ES_tradnl" sz="1400" b="1" dirty="0"/>
              <a:t>colectivo e individual del proceso de desarrollo de los aprendizajes. </a:t>
            </a:r>
            <a:endParaRPr lang="es-ES" sz="1400" b="1" dirty="0">
              <a:solidFill>
                <a:srgbClr val="FFFFFF"/>
              </a:solidFill>
            </a:endParaRPr>
          </a:p>
        </p:txBody>
      </p:sp>
    </p:spTree>
    <p:extLst>
      <p:ext uri="{BB962C8B-B14F-4D97-AF65-F5344CB8AC3E}">
        <p14:creationId xmlns:p14="http://schemas.microsoft.com/office/powerpoint/2010/main" val="2519584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0" y="124888"/>
            <a:ext cx="3579654" cy="84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413" y="142017"/>
            <a:ext cx="3798390" cy="830997"/>
          </a:xfrm>
          <a:prstGeom prst="rect">
            <a:avLst/>
          </a:prstGeom>
          <a:noFill/>
        </p:spPr>
        <p:txBody>
          <a:bodyPr wrap="square" rtlCol="0">
            <a:spAutoFit/>
          </a:bodyPr>
          <a:lstStyle/>
          <a:p>
            <a:pPr algn="ctr"/>
            <a:r>
              <a:rPr lang="es-CO"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Esquema General Protocolo</a:t>
            </a: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Flecha izquierda y arriba 6"/>
          <p:cNvSpPr/>
          <p:nvPr/>
        </p:nvSpPr>
        <p:spPr>
          <a:xfrm>
            <a:off x="7740352" y="3717032"/>
            <a:ext cx="864096" cy="720080"/>
          </a:xfrm>
          <a:prstGeom prst="leftUp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3"/>
          <a:stretch>
            <a:fillRect/>
          </a:stretch>
        </p:blipFill>
        <p:spPr>
          <a:xfrm>
            <a:off x="251520" y="3356992"/>
            <a:ext cx="2015041" cy="1202308"/>
          </a:xfrm>
          <a:prstGeom prst="rect">
            <a:avLst/>
          </a:prstGeom>
        </p:spPr>
      </p:pic>
      <p:sp>
        <p:nvSpPr>
          <p:cNvPr id="8" name="CuadroTexto 7"/>
          <p:cNvSpPr txBox="1"/>
          <p:nvPr/>
        </p:nvSpPr>
        <p:spPr>
          <a:xfrm>
            <a:off x="395536" y="4653136"/>
            <a:ext cx="1728192" cy="1200329"/>
          </a:xfrm>
          <a:prstGeom prst="rect">
            <a:avLst/>
          </a:prstGeom>
          <a:noFill/>
        </p:spPr>
        <p:txBody>
          <a:bodyPr wrap="square" rtlCol="0">
            <a:spAutoFit/>
          </a:bodyPr>
          <a:lstStyle/>
          <a:p>
            <a:pPr algn="ctr"/>
            <a:r>
              <a:rPr lang="es-ES" dirty="0" smtClean="0"/>
              <a:t>Presentación de objetivo  y metodología de trabajo</a:t>
            </a:r>
            <a:endParaRPr lang="es-ES" dirty="0"/>
          </a:p>
        </p:txBody>
      </p:sp>
      <p:pic>
        <p:nvPicPr>
          <p:cNvPr id="9" name="Imagen 8"/>
          <p:cNvPicPr>
            <a:picLocks noChangeAspect="1"/>
          </p:cNvPicPr>
          <p:nvPr/>
        </p:nvPicPr>
        <p:blipFill>
          <a:blip r:embed="rId4"/>
          <a:stretch>
            <a:fillRect/>
          </a:stretch>
        </p:blipFill>
        <p:spPr>
          <a:xfrm>
            <a:off x="2411760" y="2946772"/>
            <a:ext cx="2015041" cy="1202308"/>
          </a:xfrm>
          <a:prstGeom prst="rect">
            <a:avLst/>
          </a:prstGeom>
        </p:spPr>
      </p:pic>
      <p:sp>
        <p:nvSpPr>
          <p:cNvPr id="11" name="CuadroTexto 10"/>
          <p:cNvSpPr txBox="1"/>
          <p:nvPr/>
        </p:nvSpPr>
        <p:spPr>
          <a:xfrm>
            <a:off x="2627784" y="4221088"/>
            <a:ext cx="1584176" cy="646331"/>
          </a:xfrm>
          <a:prstGeom prst="rect">
            <a:avLst/>
          </a:prstGeom>
          <a:noFill/>
        </p:spPr>
        <p:txBody>
          <a:bodyPr wrap="square" rtlCol="0">
            <a:spAutoFit/>
          </a:bodyPr>
          <a:lstStyle/>
          <a:p>
            <a:pPr algn="ctr"/>
            <a:r>
              <a:rPr lang="es-ES" dirty="0" smtClean="0"/>
              <a:t>Marco de referencia</a:t>
            </a:r>
            <a:endParaRPr lang="es-ES" dirty="0"/>
          </a:p>
        </p:txBody>
      </p:sp>
      <p:sp>
        <p:nvSpPr>
          <p:cNvPr id="12" name="CuadroTexto 11"/>
          <p:cNvSpPr txBox="1"/>
          <p:nvPr/>
        </p:nvSpPr>
        <p:spPr>
          <a:xfrm>
            <a:off x="4572000" y="4005064"/>
            <a:ext cx="1584176" cy="646331"/>
          </a:xfrm>
          <a:prstGeom prst="rect">
            <a:avLst/>
          </a:prstGeom>
          <a:noFill/>
        </p:spPr>
        <p:txBody>
          <a:bodyPr wrap="square" rtlCol="0">
            <a:spAutoFit/>
          </a:bodyPr>
          <a:lstStyle/>
          <a:p>
            <a:pPr algn="ctr"/>
            <a:r>
              <a:rPr lang="es-ES" dirty="0" smtClean="0"/>
              <a:t>Presentación de fases</a:t>
            </a:r>
            <a:endParaRPr lang="es-ES" dirty="0"/>
          </a:p>
        </p:txBody>
      </p:sp>
      <p:pic>
        <p:nvPicPr>
          <p:cNvPr id="10" name="Imagen 9"/>
          <p:cNvPicPr>
            <a:picLocks noChangeAspect="1"/>
          </p:cNvPicPr>
          <p:nvPr/>
        </p:nvPicPr>
        <p:blipFill>
          <a:blip r:embed="rId5"/>
          <a:stretch>
            <a:fillRect/>
          </a:stretch>
        </p:blipFill>
        <p:spPr>
          <a:xfrm>
            <a:off x="4716016" y="2132856"/>
            <a:ext cx="1296144" cy="1702269"/>
          </a:xfrm>
          <a:prstGeom prst="rect">
            <a:avLst/>
          </a:prstGeom>
        </p:spPr>
      </p:pic>
      <p:sp>
        <p:nvSpPr>
          <p:cNvPr id="14" name="CuadroTexto 13"/>
          <p:cNvSpPr txBox="1"/>
          <p:nvPr/>
        </p:nvSpPr>
        <p:spPr>
          <a:xfrm>
            <a:off x="6084168" y="3645024"/>
            <a:ext cx="1584176" cy="646331"/>
          </a:xfrm>
          <a:prstGeom prst="rect">
            <a:avLst/>
          </a:prstGeom>
          <a:noFill/>
        </p:spPr>
        <p:txBody>
          <a:bodyPr wrap="square" rtlCol="0">
            <a:spAutoFit/>
          </a:bodyPr>
          <a:lstStyle/>
          <a:p>
            <a:pPr algn="ctr"/>
            <a:r>
              <a:rPr lang="es-ES" dirty="0" smtClean="0"/>
              <a:t>Trabajo práctico</a:t>
            </a:r>
            <a:endParaRPr lang="es-ES" dirty="0"/>
          </a:p>
        </p:txBody>
      </p:sp>
      <p:sp>
        <p:nvSpPr>
          <p:cNvPr id="15" name="CuadroTexto 14"/>
          <p:cNvSpPr txBox="1"/>
          <p:nvPr/>
        </p:nvSpPr>
        <p:spPr>
          <a:xfrm>
            <a:off x="7559824" y="3212976"/>
            <a:ext cx="1584176" cy="369332"/>
          </a:xfrm>
          <a:prstGeom prst="rect">
            <a:avLst/>
          </a:prstGeom>
          <a:noFill/>
        </p:spPr>
        <p:txBody>
          <a:bodyPr wrap="square" rtlCol="0">
            <a:spAutoFit/>
          </a:bodyPr>
          <a:lstStyle/>
          <a:p>
            <a:pPr algn="ctr"/>
            <a:r>
              <a:rPr lang="es-ES" dirty="0" smtClean="0"/>
              <a:t>Socialización</a:t>
            </a:r>
            <a:endParaRPr lang="es-ES" dirty="0"/>
          </a:p>
        </p:txBody>
      </p:sp>
      <p:pic>
        <p:nvPicPr>
          <p:cNvPr id="13" name="Imagen 12"/>
          <p:cNvPicPr>
            <a:picLocks noChangeAspect="1"/>
          </p:cNvPicPr>
          <p:nvPr/>
        </p:nvPicPr>
        <p:blipFill>
          <a:blip r:embed="rId6"/>
          <a:stretch>
            <a:fillRect/>
          </a:stretch>
        </p:blipFill>
        <p:spPr>
          <a:xfrm>
            <a:off x="7765124" y="2204864"/>
            <a:ext cx="1378876" cy="864096"/>
          </a:xfrm>
          <a:prstGeom prst="rect">
            <a:avLst/>
          </a:prstGeom>
        </p:spPr>
      </p:pic>
      <p:sp>
        <p:nvSpPr>
          <p:cNvPr id="17" name="Flecha izquierda y arriba 16"/>
          <p:cNvSpPr/>
          <p:nvPr/>
        </p:nvSpPr>
        <p:spPr>
          <a:xfrm>
            <a:off x="6228184" y="4293096"/>
            <a:ext cx="864096" cy="720080"/>
          </a:xfrm>
          <a:prstGeom prst="leftUp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Rectángulo 15"/>
          <p:cNvSpPr/>
          <p:nvPr/>
        </p:nvSpPr>
        <p:spPr>
          <a:xfrm>
            <a:off x="2411760" y="5373216"/>
            <a:ext cx="4572000" cy="215444"/>
          </a:xfrm>
          <a:prstGeom prst="rect">
            <a:avLst/>
          </a:prstGeom>
        </p:spPr>
        <p:txBody>
          <a:bodyPr>
            <a:spAutoFit/>
          </a:bodyPr>
          <a:lstStyle/>
          <a:p>
            <a:pPr algn="ctr"/>
            <a:r>
              <a:rPr lang="es-ES" sz="800" dirty="0"/>
              <a:t>http://</a:t>
            </a:r>
            <a:r>
              <a:rPr lang="es-ES" sz="800" dirty="0" err="1"/>
              <a:t>www.kidsbutterfly.org</a:t>
            </a:r>
            <a:r>
              <a:rPr lang="es-ES" sz="800" dirty="0"/>
              <a:t>/</a:t>
            </a:r>
            <a:r>
              <a:rPr lang="es-ES" sz="800" dirty="0" err="1"/>
              <a:t>life-cycle</a:t>
            </a:r>
            <a:r>
              <a:rPr lang="es-ES" sz="800" dirty="0"/>
              <a:t>/</a:t>
            </a:r>
            <a:r>
              <a:rPr lang="es-ES" sz="800" dirty="0" err="1"/>
              <a:t>spanish</a:t>
            </a:r>
            <a:endParaRPr lang="es-ES" sz="800" dirty="0"/>
          </a:p>
        </p:txBody>
      </p:sp>
      <p:pic>
        <p:nvPicPr>
          <p:cNvPr id="18" name="Imagen 17"/>
          <p:cNvPicPr>
            <a:picLocks noChangeAspect="1"/>
          </p:cNvPicPr>
          <p:nvPr/>
        </p:nvPicPr>
        <p:blipFill>
          <a:blip r:embed="rId7"/>
          <a:stretch>
            <a:fillRect/>
          </a:stretch>
        </p:blipFill>
        <p:spPr>
          <a:xfrm>
            <a:off x="6228184" y="1700808"/>
            <a:ext cx="1417187" cy="1841624"/>
          </a:xfrm>
          <a:prstGeom prst="rect">
            <a:avLst/>
          </a:prstGeom>
        </p:spPr>
      </p:pic>
    </p:spTree>
    <p:extLst>
      <p:ext uri="{BB962C8B-B14F-4D97-AF65-F5344CB8AC3E}">
        <p14:creationId xmlns:p14="http://schemas.microsoft.com/office/powerpoint/2010/main" val="1003590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99592" y="332656"/>
            <a:ext cx="7559695" cy="1133954"/>
          </a:xfrm>
          <a:prstGeom prst="rect">
            <a:avLst/>
          </a:prstGeom>
        </p:spPr>
      </p:pic>
      <p:sp>
        <p:nvSpPr>
          <p:cNvPr id="3" name="CuadroTexto 2"/>
          <p:cNvSpPr txBox="1"/>
          <p:nvPr/>
        </p:nvSpPr>
        <p:spPr>
          <a:xfrm>
            <a:off x="2123155" y="404664"/>
            <a:ext cx="5112568" cy="954107"/>
          </a:xfrm>
          <a:prstGeom prst="rect">
            <a:avLst/>
          </a:prstGeom>
          <a:noFill/>
        </p:spPr>
        <p:txBody>
          <a:bodyPr wrap="square" rtlCol="0">
            <a:spAutoFit/>
          </a:bodyPr>
          <a:lstStyle/>
          <a:p>
            <a:pPr algn="ctr"/>
            <a:r>
              <a:rPr lang="es-ES" sz="2800" dirty="0" smtClean="0">
                <a:solidFill>
                  <a:schemeClr val="bg1"/>
                </a:solidFill>
              </a:rPr>
              <a:t>Espacios que generan hábitos y fortalecen los proyectos de aula</a:t>
            </a:r>
            <a:endParaRPr lang="es-ES" sz="2800" dirty="0">
              <a:solidFill>
                <a:schemeClr val="bg1"/>
              </a:solidFill>
            </a:endParaRPr>
          </a:p>
        </p:txBody>
      </p:sp>
      <p:sp>
        <p:nvSpPr>
          <p:cNvPr id="5" name="CuadroTexto 4"/>
          <p:cNvSpPr txBox="1"/>
          <p:nvPr/>
        </p:nvSpPr>
        <p:spPr>
          <a:xfrm>
            <a:off x="899592" y="2132856"/>
            <a:ext cx="5832648" cy="3139321"/>
          </a:xfrm>
          <a:prstGeom prst="rect">
            <a:avLst/>
          </a:prstGeom>
          <a:noFill/>
        </p:spPr>
        <p:txBody>
          <a:bodyPr wrap="square" rtlCol="0">
            <a:spAutoFit/>
          </a:bodyPr>
          <a:lstStyle/>
          <a:p>
            <a:pPr marL="285750" indent="-285750" algn="just">
              <a:buFont typeface="Arial"/>
              <a:buChar char="•"/>
            </a:pPr>
            <a:r>
              <a:rPr lang="es-ES" dirty="0" smtClean="0"/>
              <a:t>Temporalidad : El calendario</a:t>
            </a:r>
          </a:p>
          <a:p>
            <a:pPr marL="285750" indent="-285750" algn="just">
              <a:buFont typeface="Arial"/>
              <a:buChar char="•"/>
            </a:pPr>
            <a:r>
              <a:rPr lang="es-ES" dirty="0" smtClean="0"/>
              <a:t>El abecedario</a:t>
            </a:r>
          </a:p>
          <a:p>
            <a:pPr marL="285750" indent="-285750" algn="just">
              <a:buFont typeface="Arial"/>
              <a:buChar char="•"/>
            </a:pPr>
            <a:r>
              <a:rPr lang="es-ES" dirty="0" smtClean="0"/>
              <a:t>Las palabras de nuestro abecedario </a:t>
            </a:r>
          </a:p>
          <a:p>
            <a:pPr marL="285750" indent="-285750" algn="just">
              <a:buFont typeface="Arial"/>
              <a:buChar char="•"/>
            </a:pPr>
            <a:r>
              <a:rPr lang="es-ES" dirty="0" smtClean="0"/>
              <a:t>Aprendiendo nuevas palabras</a:t>
            </a:r>
          </a:p>
          <a:p>
            <a:pPr marL="285750" indent="-285750" algn="just">
              <a:buFont typeface="Arial"/>
              <a:buChar char="•"/>
            </a:pPr>
            <a:r>
              <a:rPr lang="es-ES" dirty="0" smtClean="0"/>
              <a:t>Las figuras que vemos a nuestro alrededor</a:t>
            </a:r>
          </a:p>
          <a:p>
            <a:pPr marL="285750" indent="-285750" algn="just">
              <a:buFont typeface="Arial"/>
              <a:buChar char="•"/>
            </a:pPr>
            <a:r>
              <a:rPr lang="es-ES" dirty="0" smtClean="0"/>
              <a:t>Recursos literarios</a:t>
            </a:r>
          </a:p>
          <a:p>
            <a:pPr marL="742950" lvl="1" indent="-285750" algn="just">
              <a:buFont typeface="Arial"/>
              <a:buChar char="•"/>
            </a:pPr>
            <a:r>
              <a:rPr lang="es-ES" dirty="0" smtClean="0"/>
              <a:t>Literatura infantil</a:t>
            </a:r>
          </a:p>
          <a:p>
            <a:pPr marL="742950" lvl="1" indent="-285750" algn="just">
              <a:buFont typeface="Arial"/>
              <a:buChar char="•"/>
            </a:pPr>
            <a:r>
              <a:rPr lang="es-ES" dirty="0" smtClean="0"/>
              <a:t>Cancionero</a:t>
            </a:r>
          </a:p>
          <a:p>
            <a:pPr marL="742950" lvl="1" indent="-285750" algn="just">
              <a:buFont typeface="Arial"/>
              <a:buChar char="•"/>
            </a:pPr>
            <a:r>
              <a:rPr lang="es-ES" dirty="0" smtClean="0"/>
              <a:t>Rimas </a:t>
            </a:r>
          </a:p>
          <a:p>
            <a:pPr marL="742950" lvl="1" indent="-285750" algn="just">
              <a:buFont typeface="Arial"/>
              <a:buChar char="•"/>
            </a:pPr>
            <a:r>
              <a:rPr lang="es-ES" dirty="0" smtClean="0"/>
              <a:t>Poemas</a:t>
            </a:r>
            <a:endParaRPr lang="es-ES" dirty="0"/>
          </a:p>
          <a:p>
            <a:pPr algn="just"/>
            <a:endParaRPr lang="es-ES" dirty="0"/>
          </a:p>
        </p:txBody>
      </p:sp>
      <p:pic>
        <p:nvPicPr>
          <p:cNvPr id="2" name="Imagen 1"/>
          <p:cNvPicPr>
            <a:picLocks noChangeAspect="1"/>
          </p:cNvPicPr>
          <p:nvPr/>
        </p:nvPicPr>
        <p:blipFill>
          <a:blip r:embed="rId3"/>
          <a:stretch>
            <a:fillRect/>
          </a:stretch>
        </p:blipFill>
        <p:spPr>
          <a:xfrm>
            <a:off x="5364088" y="1916832"/>
            <a:ext cx="3079793" cy="3501008"/>
          </a:xfrm>
          <a:prstGeom prst="rect">
            <a:avLst/>
          </a:prstGeom>
        </p:spPr>
      </p:pic>
      <p:sp>
        <p:nvSpPr>
          <p:cNvPr id="6" name="Rectángulo 5"/>
          <p:cNvSpPr/>
          <p:nvPr/>
        </p:nvSpPr>
        <p:spPr>
          <a:xfrm>
            <a:off x="4499992" y="5445224"/>
            <a:ext cx="4572000" cy="215444"/>
          </a:xfrm>
          <a:prstGeom prst="rect">
            <a:avLst/>
          </a:prstGeom>
        </p:spPr>
        <p:txBody>
          <a:bodyPr>
            <a:spAutoFit/>
          </a:bodyPr>
          <a:lstStyle/>
          <a:p>
            <a:pPr algn="ctr"/>
            <a:r>
              <a:rPr lang="es-ES" sz="800" dirty="0" err="1"/>
              <a:t>https</a:t>
            </a:r>
            <a:r>
              <a:rPr lang="es-ES" sz="800" dirty="0"/>
              <a:t>://</a:t>
            </a:r>
            <a:r>
              <a:rPr lang="es-ES" sz="800" dirty="0" err="1"/>
              <a:t>es.pinterest.com</a:t>
            </a:r>
            <a:r>
              <a:rPr lang="es-ES" sz="800" dirty="0"/>
              <a:t>/pin/469922542341077534/</a:t>
            </a:r>
          </a:p>
        </p:txBody>
      </p:sp>
    </p:spTree>
    <p:extLst>
      <p:ext uri="{BB962C8B-B14F-4D97-AF65-F5344CB8AC3E}">
        <p14:creationId xmlns:p14="http://schemas.microsoft.com/office/powerpoint/2010/main" val="3675664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3568" y="260648"/>
            <a:ext cx="7559695" cy="1133954"/>
          </a:xfrm>
          <a:prstGeom prst="rect">
            <a:avLst/>
          </a:prstGeom>
        </p:spPr>
      </p:pic>
      <p:sp>
        <p:nvSpPr>
          <p:cNvPr id="3" name="CuadroTexto 2"/>
          <p:cNvSpPr txBox="1"/>
          <p:nvPr/>
        </p:nvSpPr>
        <p:spPr>
          <a:xfrm>
            <a:off x="1907131" y="642959"/>
            <a:ext cx="5112568" cy="523220"/>
          </a:xfrm>
          <a:prstGeom prst="rect">
            <a:avLst/>
          </a:prstGeom>
          <a:noFill/>
        </p:spPr>
        <p:txBody>
          <a:bodyPr wrap="square" rtlCol="0">
            <a:spAutoFit/>
          </a:bodyPr>
          <a:lstStyle/>
          <a:p>
            <a:pPr algn="ctr"/>
            <a:r>
              <a:rPr lang="es-ES" sz="2800" dirty="0" smtClean="0">
                <a:solidFill>
                  <a:schemeClr val="bg1"/>
                </a:solidFill>
              </a:rPr>
              <a:t>Realimentación y compromisos</a:t>
            </a:r>
            <a:endParaRPr lang="es-ES" sz="2800" dirty="0">
              <a:solidFill>
                <a:schemeClr val="bg1"/>
              </a:solidFill>
            </a:endParaRPr>
          </a:p>
        </p:txBody>
      </p:sp>
      <p:pic>
        <p:nvPicPr>
          <p:cNvPr id="2" name="Imagen 1"/>
          <p:cNvPicPr>
            <a:picLocks noChangeAspect="1"/>
          </p:cNvPicPr>
          <p:nvPr/>
        </p:nvPicPr>
        <p:blipFill>
          <a:blip r:embed="rId3"/>
          <a:stretch>
            <a:fillRect/>
          </a:stretch>
        </p:blipFill>
        <p:spPr>
          <a:xfrm>
            <a:off x="1691680" y="1772816"/>
            <a:ext cx="5976156" cy="3984104"/>
          </a:xfrm>
          <a:prstGeom prst="rect">
            <a:avLst/>
          </a:prstGeom>
        </p:spPr>
      </p:pic>
      <p:sp>
        <p:nvSpPr>
          <p:cNvPr id="5" name="Rectángulo 4"/>
          <p:cNvSpPr/>
          <p:nvPr/>
        </p:nvSpPr>
        <p:spPr>
          <a:xfrm>
            <a:off x="2195736" y="5805264"/>
            <a:ext cx="4572000" cy="215444"/>
          </a:xfrm>
          <a:prstGeom prst="rect">
            <a:avLst/>
          </a:prstGeom>
        </p:spPr>
        <p:txBody>
          <a:bodyPr>
            <a:spAutoFit/>
          </a:bodyPr>
          <a:lstStyle/>
          <a:p>
            <a:pPr algn="ctr"/>
            <a:r>
              <a:rPr lang="es-ES" sz="800" dirty="0" err="1"/>
              <a:t>https</a:t>
            </a:r>
            <a:r>
              <a:rPr lang="es-ES" sz="800" dirty="0"/>
              <a:t>://</a:t>
            </a:r>
            <a:r>
              <a:rPr lang="es-ES" sz="800" dirty="0" err="1"/>
              <a:t>pixabay.com</a:t>
            </a:r>
            <a:r>
              <a:rPr lang="es-ES" sz="800" dirty="0"/>
              <a:t>/es/el-agua-jugar-kids-juventud-ni%C3%B1os-863053/</a:t>
            </a:r>
          </a:p>
        </p:txBody>
      </p:sp>
    </p:spTree>
    <p:extLst>
      <p:ext uri="{BB962C8B-B14F-4D97-AF65-F5344CB8AC3E}">
        <p14:creationId xmlns:p14="http://schemas.microsoft.com/office/powerpoint/2010/main" val="2312988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59451" y="1916832"/>
            <a:ext cx="7200800" cy="923330"/>
          </a:xfrm>
          <a:prstGeom prst="rect">
            <a:avLst/>
          </a:prstGeom>
          <a:noFill/>
        </p:spPr>
        <p:txBody>
          <a:bodyPr wrap="square" rtlCol="0">
            <a:spAutoFit/>
          </a:bodyPr>
          <a:lstStyle/>
          <a:p>
            <a:endParaRPr lang="es-ES" u="sng" dirty="0" smtClean="0">
              <a:hlinkClick r:id="rId2"/>
            </a:endParaRPr>
          </a:p>
          <a:p>
            <a:r>
              <a:rPr lang="es-ES" dirty="0" smtClean="0">
                <a:hlinkClick r:id="rId2"/>
              </a:rPr>
              <a:t> </a:t>
            </a:r>
            <a:endParaRPr lang="es-ES" dirty="0" smtClean="0"/>
          </a:p>
          <a:p>
            <a:endParaRPr lang="es-ES" dirty="0"/>
          </a:p>
        </p:txBody>
      </p:sp>
      <p:sp>
        <p:nvSpPr>
          <p:cNvPr id="4" name="3 Marcador de contenido"/>
          <p:cNvSpPr>
            <a:spLocks noGrp="1"/>
          </p:cNvSpPr>
          <p:nvPr>
            <p:ph idx="1"/>
          </p:nvPr>
        </p:nvSpPr>
        <p:spPr>
          <a:xfrm>
            <a:off x="611560" y="1425550"/>
            <a:ext cx="7920880" cy="3731642"/>
          </a:xfrm>
        </p:spPr>
        <p:txBody>
          <a:bodyPr>
            <a:normAutofit fontScale="25000" lnSpcReduction="20000"/>
          </a:bodyPr>
          <a:lstStyle/>
          <a:p>
            <a:pPr marL="0" indent="0">
              <a:buNone/>
            </a:pPr>
            <a:r>
              <a:rPr lang="es-ES" sz="4800" dirty="0"/>
              <a:t>Cataño, L. (2014) Prácticas de lectura en el aula. Orientaciones didácticas para el docente. Ministerio de Educación Nacional, Bogotá.</a:t>
            </a:r>
          </a:p>
          <a:p>
            <a:pPr marL="0" indent="0">
              <a:buNone/>
            </a:pPr>
            <a:r>
              <a:rPr lang="es-ES" sz="4800" dirty="0"/>
              <a:t>Congreso De La República De Colombia (2006). Ley De Infancia y Adolescencia o Ley 1098. Bogotá D.C.</a:t>
            </a:r>
          </a:p>
          <a:p>
            <a:pPr marL="0" indent="0">
              <a:buNone/>
            </a:pPr>
            <a:r>
              <a:rPr lang="es-ES" sz="4800" dirty="0"/>
              <a:t>Constitución Política de Colombia (1991). Artículo 67</a:t>
            </a:r>
          </a:p>
          <a:p>
            <a:pPr marL="0" indent="0">
              <a:buNone/>
            </a:pPr>
            <a:r>
              <a:rPr lang="es-ES" sz="4800" dirty="0" err="1"/>
              <a:t>Jolibert</a:t>
            </a:r>
            <a:r>
              <a:rPr lang="es-ES" sz="4800" dirty="0"/>
              <a:t>, J. (2000).  ¿Mejorar o transformar “de veras” la formación docente? Lectura y vida.</a:t>
            </a:r>
          </a:p>
          <a:p>
            <a:pPr marL="0" indent="0">
              <a:buNone/>
            </a:pPr>
            <a:r>
              <a:rPr lang="es-ES" sz="4800" dirty="0" err="1"/>
              <a:t>Jolibert</a:t>
            </a:r>
            <a:r>
              <a:rPr lang="es-ES" sz="4800" dirty="0"/>
              <a:t>, J. (2009). Niños que construyen su Poder de Leer Y Escribir. Argentina: Manantial.</a:t>
            </a:r>
          </a:p>
          <a:p>
            <a:pPr marL="0" indent="0">
              <a:buNone/>
            </a:pPr>
            <a:r>
              <a:rPr lang="es-ES" sz="4800" dirty="0"/>
              <a:t>Ministerio De Educación Nacional de Colombia (2009). Decreto 1290 “Por el cual se reglamenta la evaluación del aprendizaje y promoción de los estudiantes de los niveles de educación básica y media”. Bogotá D.C.</a:t>
            </a:r>
          </a:p>
          <a:p>
            <a:pPr marL="0" indent="0">
              <a:buNone/>
            </a:pPr>
            <a:r>
              <a:rPr lang="es-ES" sz="4800" dirty="0"/>
              <a:t>Ministerio de Educación Nacional de Colombia (1997). Decreto 2247 “por el cual se establecen normas relativas a la prestación del servicio educativo del nivel preescolar y se dictan otras disposiciones.” Bogotá D.C.</a:t>
            </a:r>
          </a:p>
          <a:p>
            <a:pPr marL="0" indent="0">
              <a:buNone/>
            </a:pPr>
            <a:r>
              <a:rPr lang="es-ES" sz="4800" dirty="0"/>
              <a:t>Ministerio De Educación Nacional de Colombia (2009). Documento 10. Desarrollo Infantil y Competencias en la Primera Infancia. Bogotá D.C.</a:t>
            </a:r>
          </a:p>
          <a:p>
            <a:pPr marL="0" indent="0">
              <a:buNone/>
            </a:pPr>
            <a:r>
              <a:rPr lang="es-ES" sz="4800" dirty="0"/>
              <a:t>Ministerio de Educación Nacional de Colombia (2010). Documento 13. Aprender Y Jugar. Bogotá D.C.</a:t>
            </a:r>
          </a:p>
          <a:p>
            <a:pPr marL="0" indent="0">
              <a:buNone/>
            </a:pPr>
            <a:r>
              <a:rPr lang="es-ES" sz="4800" dirty="0"/>
              <a:t>Ministerio de Educación Nacional de Colombia (2002). El Desarrollo Del Niño Y La Niña de Preescolar y Primaria y El Papel de Las Áreas Obligatorias Fundamentales. Bogotá D.C.</a:t>
            </a:r>
          </a:p>
          <a:p>
            <a:pPr marL="0" indent="0">
              <a:buNone/>
            </a:pPr>
            <a:r>
              <a:rPr lang="es-ES" sz="4800" dirty="0"/>
              <a:t>Ministerio de Educación Nacional de Colombia (1998). Lineamiento Pedagógico de Educación Preescolar. Bogotá D.C.</a:t>
            </a:r>
          </a:p>
          <a:p>
            <a:pPr marL="0" indent="0">
              <a:buNone/>
            </a:pPr>
            <a:r>
              <a:rPr lang="es-ES" sz="4800" dirty="0"/>
              <a:t>Ministerio de Educación Nacional (2009). Instrumento Diagnóstico de Competencias Básicas en Transición. Bogotá, D.C.</a:t>
            </a:r>
          </a:p>
          <a:p>
            <a:pPr marL="0" indent="0">
              <a:buNone/>
            </a:pPr>
            <a:r>
              <a:rPr lang="es-ES" sz="4800" dirty="0"/>
              <a:t>Pérez, A. &amp; Rincón, G. Actividad, Secuencia didáctica y Pedagogía por proyectos: tres alternativas para el diseño del trabajo didáctico en la enseñanza del Lenguaje. Disponible en:   http://escribirantesdeescribir.blogspot.com/2012/11/actividad-secuencia-didactica-proyecto.html</a:t>
            </a:r>
          </a:p>
          <a:p>
            <a:pPr marL="0" indent="0">
              <a:buNone/>
            </a:pPr>
            <a:r>
              <a:rPr lang="es-ES" sz="4800" dirty="0"/>
              <a:t>Rincón, G &amp; Pérez, M. (2007) Leer y Escribir al iniciar la escolaridad. Serie Tejer la Red/2.</a:t>
            </a:r>
          </a:p>
          <a:p>
            <a:pPr marL="0" indent="0">
              <a:buNone/>
            </a:pPr>
            <a:r>
              <a:rPr lang="es-ES" sz="4800" dirty="0"/>
              <a:t>Rincón, G. (2012). Los proyectos de aula y la enseñanza y el aprendizaje del lenguaje escrito. BOGOTÁ: KIMPRES LTDA.</a:t>
            </a:r>
          </a:p>
          <a:p>
            <a:pPr marL="0" indent="0">
              <a:buNone/>
            </a:pPr>
            <a:r>
              <a:rPr lang="es-ES" sz="4800" dirty="0"/>
              <a:t>Sánchez L, C (2014) Prácticas de lectura en el aula. Orientaciones didácticas para los docentes. Ministerio de Educación Nacional, Bogotá.</a:t>
            </a:r>
          </a:p>
          <a:p>
            <a:pPr marL="0" indent="0">
              <a:buNone/>
            </a:pPr>
            <a:r>
              <a:rPr lang="es-ES" sz="4800" dirty="0"/>
              <a:t>Unesco, (1990). Declaración Mundial Sobre Educación Para Todos y Marco De Acción Para Satisfacer Las Necesidades Básicas De Aprendizaje. </a:t>
            </a:r>
            <a:r>
              <a:rPr lang="es-ES" sz="4800" dirty="0" err="1"/>
              <a:t>Jomtien</a:t>
            </a:r>
            <a:r>
              <a:rPr lang="es-ES" sz="4800" dirty="0"/>
              <a:t>. Disponible en: http://www.unesco.org/education/nfsunesco/pdf/JOMTIE_S.PDF</a:t>
            </a:r>
          </a:p>
          <a:p>
            <a:pPr marL="0" indent="0">
              <a:buNone/>
            </a:pPr>
            <a:endParaRPr lang="es-ES" sz="2400" dirty="0"/>
          </a:p>
          <a:p>
            <a:pPr marL="0" indent="0">
              <a:buNone/>
            </a:pPr>
            <a:endParaRPr lang="es-ES" sz="2400" dirty="0" smtClean="0"/>
          </a:p>
        </p:txBody>
      </p:sp>
      <p:pic>
        <p:nvPicPr>
          <p:cNvPr id="5"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899592" y="188640"/>
            <a:ext cx="7560839" cy="112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627784" y="430015"/>
            <a:ext cx="4857103" cy="646331"/>
          </a:xfrm>
          <a:prstGeom prst="rect">
            <a:avLst/>
          </a:prstGeom>
          <a:noFill/>
        </p:spPr>
        <p:txBody>
          <a:bodyPr wrap="square" rtlCol="0">
            <a:spAutoFit/>
          </a:bodyPr>
          <a:lstStyle/>
          <a:p>
            <a:r>
              <a:rPr lang="es-CO" sz="3600" b="1" dirty="0" smtClean="0">
                <a:solidFill>
                  <a:schemeClr val="bg1"/>
                </a:solidFill>
              </a:rPr>
              <a:t>BIBLIOGRAFÍA </a:t>
            </a:r>
            <a:endParaRPr lang="es-CO" sz="3600" b="1" dirty="0">
              <a:solidFill>
                <a:schemeClr val="bg1"/>
              </a:solidFill>
            </a:endParaRPr>
          </a:p>
        </p:txBody>
      </p:sp>
    </p:spTree>
    <p:extLst>
      <p:ext uri="{BB962C8B-B14F-4D97-AF65-F5344CB8AC3E}">
        <p14:creationId xmlns:p14="http://schemas.microsoft.com/office/powerpoint/2010/main" val="1686300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971600" y="2852936"/>
            <a:ext cx="7560839" cy="112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411760" y="3094311"/>
            <a:ext cx="5560901" cy="646331"/>
          </a:xfrm>
          <a:prstGeom prst="rect">
            <a:avLst/>
          </a:prstGeom>
          <a:noFill/>
        </p:spPr>
        <p:txBody>
          <a:bodyPr wrap="square" rtlCol="0">
            <a:spAutoFit/>
          </a:bodyPr>
          <a:lstStyle/>
          <a:p>
            <a:r>
              <a:rPr lang="es-CO" sz="3600" b="1" dirty="0" smtClean="0">
                <a:solidFill>
                  <a:schemeClr val="bg1"/>
                </a:solidFill>
              </a:rPr>
              <a:t>Protocolo Paso a Paso </a:t>
            </a:r>
            <a:endParaRPr lang="es-CO" sz="3600" b="1" dirty="0">
              <a:solidFill>
                <a:schemeClr val="bg1"/>
              </a:solidFill>
            </a:endParaRPr>
          </a:p>
        </p:txBody>
      </p:sp>
    </p:spTree>
    <p:extLst>
      <p:ext uri="{BB962C8B-B14F-4D97-AF65-F5344CB8AC3E}">
        <p14:creationId xmlns:p14="http://schemas.microsoft.com/office/powerpoint/2010/main" val="2924675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55576" y="332656"/>
            <a:ext cx="7560840" cy="2985433"/>
          </a:xfrm>
          <a:prstGeom prst="rect">
            <a:avLst/>
          </a:prstGeom>
          <a:noFill/>
        </p:spPr>
        <p:txBody>
          <a:bodyPr wrap="square" rtlCol="0">
            <a:spAutoFit/>
          </a:bodyPr>
          <a:lstStyle/>
          <a:p>
            <a:pPr algn="just"/>
            <a:r>
              <a:rPr lang="es-ES" sz="2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es-ES" sz="3600" dirty="0" smtClean="0">
                <a:latin typeface="Arial Unicode MS" panose="020B0604020202020204" pitchFamily="34" charset="-128"/>
                <a:ea typeface="Arial Unicode MS" panose="020B0604020202020204" pitchFamily="34" charset="-128"/>
                <a:cs typeface="Arial Unicode MS" panose="020B0604020202020204" pitchFamily="34" charset="-128"/>
              </a:rPr>
              <a:t>S</a:t>
            </a:r>
            <a:r>
              <a:rPr lang="es-ES" sz="2000" dirty="0" smtClean="0">
                <a:latin typeface="Arial Unicode MS" panose="020B0604020202020204" pitchFamily="34" charset="-128"/>
                <a:ea typeface="Arial Unicode MS" panose="020B0604020202020204" pitchFamily="34" charset="-128"/>
                <a:cs typeface="Arial Unicode MS" panose="020B0604020202020204" pitchFamily="34" charset="-128"/>
              </a:rPr>
              <a:t>i a un niño se le pone frente a una serie de juguetes-diversos, terminará por quedarse con uno que, le guste más. Creo que esa preferencia no es casual, sino que revela en el niño una vocación y una aptitud que tal vez pasarían inadvertidas para sus padres despistados y sus fatigados maestros”</a:t>
            </a:r>
          </a:p>
          <a:p>
            <a:endParaRPr lang="es-ES" dirty="0" smtClean="0"/>
          </a:p>
          <a:p>
            <a:endParaRPr lang="es-ES" dirty="0"/>
          </a:p>
          <a:p>
            <a:pPr algn="r"/>
            <a:r>
              <a:rPr lang="es-ES" dirty="0" smtClean="0"/>
              <a:t>Gabriel García Márquez</a:t>
            </a:r>
          </a:p>
          <a:p>
            <a:pPr algn="r"/>
            <a:r>
              <a:rPr lang="es-ES" dirty="0"/>
              <a:t>Un Manual para ser </a:t>
            </a:r>
            <a:r>
              <a:rPr lang="es-ES" dirty="0" smtClean="0"/>
              <a:t>Niño</a:t>
            </a:r>
            <a:endParaRPr lang="es-ES" dirty="0"/>
          </a:p>
        </p:txBody>
      </p:sp>
      <p:pic>
        <p:nvPicPr>
          <p:cNvPr id="4" name="Imagen 3" descr="file_5616x3744_0002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708920"/>
            <a:ext cx="4031940" cy="2687960"/>
          </a:xfrm>
          <a:prstGeom prst="rect">
            <a:avLst/>
          </a:prstGeom>
        </p:spPr>
      </p:pic>
    </p:spTree>
    <p:extLst>
      <p:ext uri="{BB962C8B-B14F-4D97-AF65-F5344CB8AC3E}">
        <p14:creationId xmlns:p14="http://schemas.microsoft.com/office/powerpoint/2010/main" val="336979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87624" y="250207"/>
            <a:ext cx="7416823" cy="1200329"/>
          </a:xfrm>
          <a:prstGeom prst="rect">
            <a:avLst/>
          </a:prstGeom>
          <a:noFill/>
        </p:spPr>
        <p:txBody>
          <a:bodyPr wrap="square" rtlCol="0">
            <a:spAutoFit/>
          </a:bodyPr>
          <a:lstStyle/>
          <a:p>
            <a:pPr algn="ctr"/>
            <a:r>
              <a:rPr lang="es-CO" sz="3600" b="1" dirty="0" smtClean="0">
                <a:solidFill>
                  <a:schemeClr val="bg1"/>
                </a:solidFill>
              </a:rPr>
              <a:t>¿Por qué un proyecto de aula en preescolar? </a:t>
            </a:r>
            <a:endParaRPr lang="es-CO" sz="3600" b="1" dirty="0">
              <a:solidFill>
                <a:schemeClr val="bg1"/>
              </a:solidFill>
            </a:endParaRPr>
          </a:p>
        </p:txBody>
      </p:sp>
      <p:sp>
        <p:nvSpPr>
          <p:cNvPr id="6" name="CuadroTexto 5"/>
          <p:cNvSpPr txBox="1"/>
          <p:nvPr/>
        </p:nvSpPr>
        <p:spPr>
          <a:xfrm>
            <a:off x="1129524" y="2420888"/>
            <a:ext cx="232635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dirty="0" smtClean="0">
                <a:solidFill>
                  <a:schemeClr val="tx1"/>
                </a:solidFill>
              </a:rPr>
              <a:t>Referentes normativos contexto Colombiano </a:t>
            </a:r>
            <a:endParaRPr lang="es-ES" dirty="0">
              <a:solidFill>
                <a:schemeClr val="tx1"/>
              </a:solidFill>
            </a:endParaRPr>
          </a:p>
        </p:txBody>
      </p:sp>
      <p:sp>
        <p:nvSpPr>
          <p:cNvPr id="13" name="CuadroTexto 12"/>
          <p:cNvSpPr txBox="1"/>
          <p:nvPr/>
        </p:nvSpPr>
        <p:spPr>
          <a:xfrm>
            <a:off x="1129525" y="3945830"/>
            <a:ext cx="2326352"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dirty="0" smtClean="0">
                <a:solidFill>
                  <a:schemeClr val="tx1"/>
                </a:solidFill>
              </a:rPr>
              <a:t>Referentes pedagógicos y didácticos</a:t>
            </a:r>
            <a:endParaRPr lang="es-ES" dirty="0">
              <a:solidFill>
                <a:schemeClr val="tx1"/>
              </a:solidFill>
            </a:endParaRPr>
          </a:p>
        </p:txBody>
      </p:sp>
      <p:sp>
        <p:nvSpPr>
          <p:cNvPr id="14" name="CuadroTexto 13"/>
          <p:cNvSpPr txBox="1"/>
          <p:nvPr/>
        </p:nvSpPr>
        <p:spPr>
          <a:xfrm>
            <a:off x="1129525" y="5302949"/>
            <a:ext cx="235299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dirty="0" smtClean="0">
                <a:solidFill>
                  <a:schemeClr val="tx1"/>
                </a:solidFill>
              </a:rPr>
              <a:t>Referentes contextuales</a:t>
            </a:r>
            <a:endParaRPr lang="es-ES" dirty="0">
              <a:solidFill>
                <a:schemeClr val="tx1"/>
              </a:solidFill>
            </a:endParaRPr>
          </a:p>
        </p:txBody>
      </p:sp>
      <p:sp>
        <p:nvSpPr>
          <p:cNvPr id="7" name="CuadroTexto 6"/>
          <p:cNvSpPr txBox="1"/>
          <p:nvPr/>
        </p:nvSpPr>
        <p:spPr>
          <a:xfrm>
            <a:off x="3923928" y="1532399"/>
            <a:ext cx="4680519"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es-ES" sz="1500" dirty="0" smtClean="0"/>
              <a:t>Constitución Política Nacional (1991), Ley General de Educación (1994), Lineamientos Curriculares </a:t>
            </a:r>
          </a:p>
          <a:p>
            <a:pPr marL="342900" indent="-342900">
              <a:buFont typeface="+mj-lt"/>
              <a:buAutoNum type="arabicPeriod"/>
            </a:pPr>
            <a:r>
              <a:rPr lang="es-ES" sz="1500" dirty="0">
                <a:solidFill>
                  <a:schemeClr val="accent2">
                    <a:lumMod val="75000"/>
                  </a:schemeClr>
                </a:solidFill>
              </a:rPr>
              <a:t>Serie de documentos de trabajo. Propuesta Curricular para el Grado Cero: Marcos Políticos, Conceptual y Pedagógico. (1996) Ministerio de Educación Nacional</a:t>
            </a:r>
          </a:p>
          <a:p>
            <a:pPr marL="342900" indent="-342900">
              <a:buFont typeface="+mj-lt"/>
              <a:buAutoNum type="arabicPeriod"/>
            </a:pPr>
            <a:r>
              <a:rPr lang="es-ES" sz="1500" dirty="0" smtClean="0"/>
              <a:t>Preescolar (1998), Decreto </a:t>
            </a:r>
            <a:r>
              <a:rPr lang="es-ES" sz="1500" dirty="0"/>
              <a:t>1860/94, Decreto 2247/97, Resolución 2343/96. Ley 1098/2006, Ley de infancia y </a:t>
            </a:r>
            <a:r>
              <a:rPr lang="es-ES" sz="1500" dirty="0" smtClean="0"/>
              <a:t>adolescencia. Referentes técnicos para la educación inicial en el marco de la atención integral.   (2014)</a:t>
            </a:r>
            <a:endParaRPr lang="es-ES" sz="1500" dirty="0"/>
          </a:p>
        </p:txBody>
      </p:sp>
      <p:sp>
        <p:nvSpPr>
          <p:cNvPr id="8" name="CuadroTexto 7"/>
          <p:cNvSpPr txBox="1"/>
          <p:nvPr/>
        </p:nvSpPr>
        <p:spPr>
          <a:xfrm>
            <a:off x="3928593" y="4171146"/>
            <a:ext cx="4680519" cy="5539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500" dirty="0" smtClean="0"/>
              <a:t>Pedagogía por proyectos en la perspectiva </a:t>
            </a:r>
            <a:r>
              <a:rPr lang="es-ES" sz="1500" dirty="0" err="1" smtClean="0"/>
              <a:t>Kilpatric</a:t>
            </a:r>
            <a:r>
              <a:rPr lang="es-ES" sz="1500" dirty="0" smtClean="0"/>
              <a:t>, Dewey, </a:t>
            </a:r>
            <a:r>
              <a:rPr lang="es-ES" sz="1500" dirty="0" err="1" smtClean="0"/>
              <a:t>Vygostki</a:t>
            </a:r>
            <a:r>
              <a:rPr lang="es-ES" sz="1500" dirty="0" smtClean="0"/>
              <a:t> y  </a:t>
            </a:r>
            <a:r>
              <a:rPr lang="es-ES" sz="1500" dirty="0" err="1" smtClean="0"/>
              <a:t>Jossette</a:t>
            </a:r>
            <a:r>
              <a:rPr lang="es-ES" sz="1500" dirty="0" smtClean="0"/>
              <a:t> </a:t>
            </a:r>
            <a:r>
              <a:rPr lang="es-ES" sz="1500" dirty="0" err="1" smtClean="0"/>
              <a:t>Jolibert</a:t>
            </a:r>
            <a:r>
              <a:rPr lang="es-ES" sz="1500" dirty="0" smtClean="0"/>
              <a:t>, entre otros.</a:t>
            </a:r>
          </a:p>
        </p:txBody>
      </p:sp>
      <p:sp>
        <p:nvSpPr>
          <p:cNvPr id="15" name="CuadroTexto 14"/>
          <p:cNvSpPr txBox="1"/>
          <p:nvPr/>
        </p:nvSpPr>
        <p:spPr>
          <a:xfrm>
            <a:off x="3923927" y="5305682"/>
            <a:ext cx="4680519"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1500" dirty="0" smtClean="0"/>
              <a:t>Programa para la excelencia docente y académica “Todos a Aprender” 2.0 (Año 2): Protocolos para grado transición.</a:t>
            </a:r>
            <a:endParaRPr lang="es-ES" sz="1500" dirty="0"/>
          </a:p>
        </p:txBody>
      </p:sp>
      <p:sp>
        <p:nvSpPr>
          <p:cNvPr id="9" name="Flecha derecha 8"/>
          <p:cNvSpPr/>
          <p:nvPr/>
        </p:nvSpPr>
        <p:spPr>
          <a:xfrm>
            <a:off x="3491837" y="2678992"/>
            <a:ext cx="360040" cy="13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derecha 16"/>
          <p:cNvSpPr/>
          <p:nvPr/>
        </p:nvSpPr>
        <p:spPr>
          <a:xfrm>
            <a:off x="3509882" y="4350978"/>
            <a:ext cx="360040" cy="1130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8" name="Flecha derecha 17"/>
          <p:cNvSpPr/>
          <p:nvPr/>
        </p:nvSpPr>
        <p:spPr>
          <a:xfrm>
            <a:off x="3563888" y="5521706"/>
            <a:ext cx="306034" cy="14401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75856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339752" y="447032"/>
            <a:ext cx="5560901" cy="646331"/>
          </a:xfrm>
          <a:prstGeom prst="rect">
            <a:avLst/>
          </a:prstGeom>
          <a:noFill/>
        </p:spPr>
        <p:txBody>
          <a:bodyPr wrap="square" rtlCol="0">
            <a:spAutoFit/>
          </a:bodyPr>
          <a:lstStyle/>
          <a:p>
            <a:r>
              <a:rPr lang="es-CO" sz="3600" b="1" dirty="0" smtClean="0">
                <a:solidFill>
                  <a:schemeClr val="bg1"/>
                </a:solidFill>
              </a:rPr>
              <a:t>Protocolo Paso a Paso </a:t>
            </a:r>
            <a:endParaRPr lang="es-CO" sz="3600" b="1" dirty="0">
              <a:solidFill>
                <a:schemeClr val="bg1"/>
              </a:solidFill>
            </a:endParaRPr>
          </a:p>
        </p:txBody>
      </p:sp>
      <p:sp>
        <p:nvSpPr>
          <p:cNvPr id="10" name="Rectángulo 9"/>
          <p:cNvSpPr/>
          <p:nvPr/>
        </p:nvSpPr>
        <p:spPr>
          <a:xfrm>
            <a:off x="179512" y="4879484"/>
            <a:ext cx="5040560" cy="1200329"/>
          </a:xfrm>
          <a:prstGeom prst="rect">
            <a:avLst/>
          </a:prstGeom>
        </p:spPr>
        <p:txBody>
          <a:bodyPr wrap="square">
            <a:spAutoFit/>
          </a:bodyPr>
          <a:lstStyle/>
          <a:p>
            <a:pPr algn="ctr"/>
            <a:endParaRPr lang="es-ES" dirty="0">
              <a:solidFill>
                <a:srgbClr val="000000"/>
              </a:solidFill>
              <a:latin typeface="Calibri" panose="020F0502020204030204" pitchFamily="34" charset="0"/>
            </a:endParaRPr>
          </a:p>
          <a:p>
            <a:pPr algn="ctr"/>
            <a:endParaRPr lang="es-ES" dirty="0"/>
          </a:p>
          <a:p>
            <a:r>
              <a:rPr lang="es-ES" dirty="0"/>
              <a:t/>
            </a:r>
            <a:br>
              <a:rPr lang="es-ES" dirty="0"/>
            </a:br>
            <a:endParaRPr lang="es-ES" dirty="0"/>
          </a:p>
        </p:txBody>
      </p:sp>
      <p:sp>
        <p:nvSpPr>
          <p:cNvPr id="2" name="Rectángulo 1"/>
          <p:cNvSpPr/>
          <p:nvPr/>
        </p:nvSpPr>
        <p:spPr>
          <a:xfrm>
            <a:off x="611560" y="2132856"/>
            <a:ext cx="8136904" cy="3139321"/>
          </a:xfrm>
          <a:prstGeom prst="rect">
            <a:avLst/>
          </a:prstGeom>
        </p:spPr>
        <p:txBody>
          <a:bodyPr wrap="square">
            <a:spAutoFit/>
          </a:bodyPr>
          <a:lstStyle/>
          <a:p>
            <a:pPr algn="just"/>
            <a:r>
              <a:rPr lang="es-ES" dirty="0" smtClean="0">
                <a:solidFill>
                  <a:srgbClr val="000000"/>
                </a:solidFill>
              </a:rPr>
              <a:t>Desde 1996, en la serie </a:t>
            </a:r>
            <a:r>
              <a:rPr lang="es-ES" dirty="0">
                <a:solidFill>
                  <a:srgbClr val="000000"/>
                </a:solidFill>
              </a:rPr>
              <a:t>de documentos de trabajo</a:t>
            </a:r>
            <a:r>
              <a:rPr lang="es-ES" dirty="0" smtClean="0">
                <a:solidFill>
                  <a:srgbClr val="000000"/>
                </a:solidFill>
              </a:rPr>
              <a:t>. Denominada </a:t>
            </a:r>
            <a:r>
              <a:rPr lang="es-ES" dirty="0">
                <a:solidFill>
                  <a:srgbClr val="000000"/>
                </a:solidFill>
              </a:rPr>
              <a:t>Propuesta Curricular para el Grado Cero: Marcos Políticos, Conceptual y Pedagógico. </a:t>
            </a:r>
            <a:r>
              <a:rPr lang="es-ES" dirty="0" smtClean="0">
                <a:solidFill>
                  <a:srgbClr val="000000"/>
                </a:solidFill>
              </a:rPr>
              <a:t>El país ha mostrado interés por impulsar el trabajo por proyectos de aula en el grado de transición.  Este documento definen los proyectos como: Un proceso de construcción colectiva y permanente de relaciones, conocimientos y habilidades que se va estructurando a través de la búsqueda de soluciones a preguntas y problemas que surgen del entorno y la cultura del cual el grupo de niños y el maestro hacen parte. En esa búsqueda de soluciones, el grupo se constituye en un equipo que investiga, explora y plantea hipótesis en busca de diferentes alternativas y en el cual el niño partica activamente como ser cognoscente, sensible e imaginativo a través de conocimientos y actividades significativa y socializadoras. </a:t>
            </a:r>
            <a:endParaRPr lang="es-ES" dirty="0">
              <a:solidFill>
                <a:srgbClr val="000000"/>
              </a:solidFill>
            </a:endParaRP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4 CuadroTexto"/>
          <p:cNvSpPr txBox="1"/>
          <p:nvPr/>
        </p:nvSpPr>
        <p:spPr>
          <a:xfrm>
            <a:off x="1187624" y="478413"/>
            <a:ext cx="7416823" cy="646331"/>
          </a:xfrm>
          <a:prstGeom prst="rect">
            <a:avLst/>
          </a:prstGeom>
          <a:noFill/>
        </p:spPr>
        <p:txBody>
          <a:bodyPr wrap="square" rtlCol="0">
            <a:spAutoFit/>
          </a:bodyPr>
          <a:lstStyle/>
          <a:p>
            <a:pPr algn="ctr"/>
            <a:r>
              <a:rPr lang="es-CO" sz="3600" b="1" dirty="0" smtClean="0">
                <a:solidFill>
                  <a:schemeClr val="bg1"/>
                </a:solidFill>
              </a:rPr>
              <a:t>Referentes del contexto colombiano</a:t>
            </a:r>
            <a:endParaRPr lang="es-CO" sz="3600" b="1" dirty="0">
              <a:solidFill>
                <a:schemeClr val="bg1"/>
              </a:solidFill>
            </a:endParaRPr>
          </a:p>
        </p:txBody>
      </p:sp>
    </p:spTree>
    <p:extLst>
      <p:ext uri="{BB962C8B-B14F-4D97-AF65-F5344CB8AC3E}">
        <p14:creationId xmlns:p14="http://schemas.microsoft.com/office/powerpoint/2010/main" val="3944051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339752" y="447032"/>
            <a:ext cx="5560901" cy="646331"/>
          </a:xfrm>
          <a:prstGeom prst="rect">
            <a:avLst/>
          </a:prstGeom>
          <a:noFill/>
        </p:spPr>
        <p:txBody>
          <a:bodyPr wrap="square" rtlCol="0">
            <a:spAutoFit/>
          </a:bodyPr>
          <a:lstStyle/>
          <a:p>
            <a:r>
              <a:rPr lang="es-CO" sz="3600" b="1" dirty="0" smtClean="0">
                <a:solidFill>
                  <a:schemeClr val="bg1"/>
                </a:solidFill>
              </a:rPr>
              <a:t>Protocolo Paso a Paso </a:t>
            </a:r>
            <a:endParaRPr lang="es-CO" sz="3600" b="1" dirty="0">
              <a:solidFill>
                <a:schemeClr val="bg1"/>
              </a:solidFill>
            </a:endParaRPr>
          </a:p>
        </p:txBody>
      </p:sp>
      <p:sp>
        <p:nvSpPr>
          <p:cNvPr id="10" name="Rectángulo 9"/>
          <p:cNvSpPr/>
          <p:nvPr/>
        </p:nvSpPr>
        <p:spPr>
          <a:xfrm>
            <a:off x="179512" y="4879484"/>
            <a:ext cx="5040560" cy="1200329"/>
          </a:xfrm>
          <a:prstGeom prst="rect">
            <a:avLst/>
          </a:prstGeom>
        </p:spPr>
        <p:txBody>
          <a:bodyPr wrap="square">
            <a:spAutoFit/>
          </a:bodyPr>
          <a:lstStyle/>
          <a:p>
            <a:pPr algn="ctr"/>
            <a:endParaRPr lang="es-ES" dirty="0">
              <a:solidFill>
                <a:srgbClr val="000000"/>
              </a:solidFill>
              <a:latin typeface="Calibri" panose="020F0502020204030204" pitchFamily="34" charset="0"/>
            </a:endParaRPr>
          </a:p>
          <a:p>
            <a:pPr algn="ctr"/>
            <a:endParaRPr lang="es-ES" dirty="0"/>
          </a:p>
          <a:p>
            <a:r>
              <a:rPr lang="es-ES" dirty="0"/>
              <a:t/>
            </a:r>
            <a:br>
              <a:rPr lang="es-ES" dirty="0"/>
            </a:br>
            <a:endParaRPr lang="es-ES" dirty="0"/>
          </a:p>
        </p:txBody>
      </p:sp>
      <p:sp>
        <p:nvSpPr>
          <p:cNvPr id="2" name="Rectángulo 1"/>
          <p:cNvSpPr/>
          <p:nvPr/>
        </p:nvSpPr>
        <p:spPr>
          <a:xfrm>
            <a:off x="611560" y="2132856"/>
            <a:ext cx="8136904" cy="3139321"/>
          </a:xfrm>
          <a:prstGeom prst="rect">
            <a:avLst/>
          </a:prstGeom>
        </p:spPr>
        <p:txBody>
          <a:bodyPr wrap="square">
            <a:spAutoFit/>
          </a:bodyPr>
          <a:lstStyle/>
          <a:p>
            <a:pPr algn="just"/>
            <a:r>
              <a:rPr lang="es-ES" b="1" dirty="0"/>
              <a:t>Lineamientos curriculares preescolar/98</a:t>
            </a:r>
            <a:r>
              <a:rPr lang="es-ES" dirty="0"/>
              <a:t>. Los proyectos lúdico-pedagógicos permiten al docente acompañar y orientar a los niños, padres y comunidad en los procesos de investigación que se emprenden para encontrar respuestas, y generar más inquietudes de conocimiento, en la medida que los niños van profundizando en lo que quieren conocer y hacer. Este proceso de investigación, que construyen docentes y niños, se hace a través de la planeación conjunta, permanente y continua, que se va gestando en la organización de las acciones y de los recursos que se requieren de acuerdo con cada momento que atraviesa el proyecto. La puesta en común que se realice cada día, posibilita generar un espacio de diálogo para analizar lo realizado y establecer acuerdos del proyecto, de las relaciones personales e interpersonales que se dieron y de otros sucesos que se requieran. </a:t>
            </a:r>
          </a:p>
        </p:txBody>
      </p:sp>
      <p:pic>
        <p:nvPicPr>
          <p:cNvPr id="6"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59" t="17295" r="16983" b="33645"/>
          <a:stretch/>
        </p:blipFill>
        <p:spPr bwMode="auto">
          <a:xfrm>
            <a:off x="1043608" y="205657"/>
            <a:ext cx="7560839" cy="127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4 CuadroTexto"/>
          <p:cNvSpPr txBox="1"/>
          <p:nvPr/>
        </p:nvSpPr>
        <p:spPr>
          <a:xfrm>
            <a:off x="1187624" y="478413"/>
            <a:ext cx="7416823" cy="646331"/>
          </a:xfrm>
          <a:prstGeom prst="rect">
            <a:avLst/>
          </a:prstGeom>
          <a:noFill/>
        </p:spPr>
        <p:txBody>
          <a:bodyPr wrap="square" rtlCol="0">
            <a:spAutoFit/>
          </a:bodyPr>
          <a:lstStyle/>
          <a:p>
            <a:pPr algn="ctr"/>
            <a:r>
              <a:rPr lang="es-CO" sz="3600" b="1" dirty="0" smtClean="0">
                <a:solidFill>
                  <a:schemeClr val="bg1"/>
                </a:solidFill>
              </a:rPr>
              <a:t>Referentes del contexto colombiano</a:t>
            </a:r>
            <a:endParaRPr lang="es-CO" sz="3600" b="1" dirty="0">
              <a:solidFill>
                <a:schemeClr val="bg1"/>
              </a:solidFill>
            </a:endParaRPr>
          </a:p>
        </p:txBody>
      </p:sp>
    </p:spTree>
    <p:extLst>
      <p:ext uri="{BB962C8B-B14F-4D97-AF65-F5344CB8AC3E}">
        <p14:creationId xmlns:p14="http://schemas.microsoft.com/office/powerpoint/2010/main" val="3082852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2855</Words>
  <Application>Microsoft Office PowerPoint</Application>
  <PresentationFormat>Presentación en pantalla (4:3)</PresentationFormat>
  <Paragraphs>241</Paragraphs>
  <Slides>42</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Arial Unicode MS</vt:lpstr>
      <vt:lpstr>Arial</vt:lpstr>
      <vt:lpstr>Calibri</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Acosta Gutierrez</dc:creator>
  <cp:lastModifiedBy>USUARIO</cp:lastModifiedBy>
  <cp:revision>176</cp:revision>
  <dcterms:created xsi:type="dcterms:W3CDTF">2014-10-20T16:00:02Z</dcterms:created>
  <dcterms:modified xsi:type="dcterms:W3CDTF">2016-04-19T03:42:55Z</dcterms:modified>
</cp:coreProperties>
</file>